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DF\Excelr_Project\Manufacturing_3rd_Project\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DF\Excelr_Project\Manufacturing_3rd_Project\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ADF\Excelr_Project\Manufacturing_3rd_Project\Excel%20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Dashboard.xlsx]KPI's &amp; Analysis!PivotTable4</c:name>
    <c:fmtId val="8"/>
  </c:pivotSource>
  <c:chart>
    <c:title>
      <c:tx>
        <c:rich>
          <a:bodyPr rot="0" spcFirstLastPara="1" vertOverflow="ellipsis" vert="horz" wrap="square" anchor="ctr" anchorCtr="1"/>
          <a:lstStyle/>
          <a:p>
            <a:pPr>
              <a:defRPr sz="1800" b="1" i="0" u="none" strike="noStrike" kern="1200" baseline="0">
                <a:solidFill>
                  <a:srgbClr val="C00000"/>
                </a:solidFill>
                <a:latin typeface="+mn-lt"/>
                <a:ea typeface="+mn-ea"/>
                <a:cs typeface="+mn-cs"/>
              </a:defRPr>
            </a:pPr>
            <a:r>
              <a:rPr lang="en-US" sz="1400">
                <a:solidFill>
                  <a:srgbClr val="C00000"/>
                </a:solidFill>
              </a:rPr>
              <a:t>Employee wise Rejected Qty</a:t>
            </a:r>
          </a:p>
        </c:rich>
      </c:tx>
      <c:layout>
        <c:manualLayout>
          <c:xMode val="edge"/>
          <c:yMode val="edge"/>
          <c:x val="0.13078357505106522"/>
          <c:y val="2.3148148148148147E-2"/>
        </c:manualLayout>
      </c:layout>
      <c:overlay val="0"/>
      <c:spPr>
        <a:noFill/>
        <a:ln>
          <a:noFill/>
        </a:ln>
        <a:effectLst/>
      </c:spPr>
      <c:txPr>
        <a:bodyPr rot="0" spcFirstLastPara="1" vertOverflow="ellipsis" vert="horz" wrap="square" anchor="ctr" anchorCtr="1"/>
        <a:lstStyle/>
        <a:p>
          <a:pPr>
            <a:defRPr sz="1800" b="1" i="0" u="none" strike="noStrike" kern="1200" baseline="0">
              <a:solidFill>
                <a:srgbClr val="C00000"/>
              </a:solidFill>
              <a:latin typeface="+mn-lt"/>
              <a:ea typeface="+mn-ea"/>
              <a:cs typeface="+mn-cs"/>
            </a:defRPr>
          </a:pPr>
          <a:endParaRPr lang="en-US"/>
        </a:p>
      </c:txPr>
    </c:title>
    <c:autoTitleDeleted val="0"/>
    <c:pivotFmts>
      <c:pivotFmt>
        <c:idx val="0"/>
        <c:spPr>
          <a:solidFill>
            <a:schemeClr val="accent2">
              <a:lumMod val="7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'KPI''s &amp; Analysis'!$B$6</c:f>
              <c:strCache>
                <c:ptCount val="1"/>
                <c:pt idx="0">
                  <c:v>Total</c:v>
                </c:pt>
              </c:strCache>
            </c:strRef>
          </c:tx>
          <c:spPr>
            <a:solidFill>
              <a:schemeClr val="accent2">
                <a:lumMod val="7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'KPI''s &amp; Analysis'!$A$7:$A$11</c:f>
              <c:strCache>
                <c:ptCount val="4"/>
                <c:pt idx="0">
                  <c:v>Shruti Singh</c:v>
                </c:pt>
                <c:pt idx="1">
                  <c:v>Pooja Patel</c:v>
                </c:pt>
                <c:pt idx="2">
                  <c:v>Amit Kumar</c:v>
                </c:pt>
                <c:pt idx="3">
                  <c:v>Rajesh Verma</c:v>
                </c:pt>
              </c:strCache>
            </c:strRef>
          </c:cat>
          <c:val>
            <c:numRef>
              <c:f>'KPI''s &amp; Analysis'!$B$7:$B$11</c:f>
              <c:numCache>
                <c:formatCode>0,\ \k</c:formatCode>
                <c:ptCount val="4"/>
                <c:pt idx="0">
                  <c:v>127230</c:v>
                </c:pt>
                <c:pt idx="1">
                  <c:v>122636</c:v>
                </c:pt>
                <c:pt idx="2">
                  <c:v>120708</c:v>
                </c:pt>
                <c:pt idx="3">
                  <c:v>120449</c:v>
                </c:pt>
              </c:numCache>
            </c:numRef>
          </c:val>
          <c:extLst>
            <c:ext xmlns:c16="http://schemas.microsoft.com/office/drawing/2014/chart" uri="{C3380CC4-5D6E-409C-BE32-E72D297353CC}">
              <c16:uniqueId val="{00000000-AFA6-4D60-B7BF-12513D13B372}"/>
            </c:ext>
          </c:extLst>
        </c:ser>
        <c:dLbls>
          <c:dLblPos val="inEnd"/>
          <c:showLegendKey val="0"/>
          <c:showVal val="1"/>
          <c:showCatName val="0"/>
          <c:showSerName val="0"/>
          <c:showPercent val="0"/>
          <c:showBubbleSize val="0"/>
        </c:dLbls>
        <c:gapWidth val="65"/>
        <c:axId val="969063104"/>
        <c:axId val="969065264"/>
      </c:barChart>
      <c:catAx>
        <c:axId val="96906310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bg1"/>
                </a:solidFill>
                <a:latin typeface="+mn-lt"/>
                <a:ea typeface="+mn-ea"/>
                <a:cs typeface="+mn-cs"/>
              </a:defRPr>
            </a:pPr>
            <a:endParaRPr lang="en-US"/>
          </a:p>
        </c:txPr>
        <c:crossAx val="969065264"/>
        <c:crosses val="autoZero"/>
        <c:auto val="1"/>
        <c:lblAlgn val="ctr"/>
        <c:lblOffset val="100"/>
        <c:noMultiLvlLbl val="0"/>
      </c:catAx>
      <c:valAx>
        <c:axId val="969065264"/>
        <c:scaling>
          <c:orientation val="minMax"/>
        </c:scaling>
        <c:delete val="1"/>
        <c:axPos val="b"/>
        <c:numFmt formatCode="0,\ \k" sourceLinked="1"/>
        <c:majorTickMark val="none"/>
        <c:minorTickMark val="none"/>
        <c:tickLblPos val="nextTo"/>
        <c:crossAx val="969063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Dashboard.xlsx]KPI's &amp; Analysis!PivotTable9</c:name>
    <c:fmtId val="9"/>
  </c:pivotSource>
  <c:chart>
    <c:title>
      <c:tx>
        <c:rich>
          <a:bodyPr rot="0" spcFirstLastPara="1" vertOverflow="ellipsis" vert="horz" wrap="square" anchor="ctr" anchorCtr="1"/>
          <a:lstStyle/>
          <a:p>
            <a:pPr algn="ctr">
              <a:defRPr sz="1400" b="0" i="0" u="none" strike="noStrike" kern="1200" spc="0" baseline="0">
                <a:solidFill>
                  <a:srgbClr val="C00000"/>
                </a:solidFill>
                <a:latin typeface="+mn-lt"/>
                <a:ea typeface="+mn-ea"/>
                <a:cs typeface="+mn-cs"/>
              </a:defRPr>
            </a:pPr>
            <a:r>
              <a:rPr lang="en-US" sz="1200" b="1">
                <a:solidFill>
                  <a:srgbClr val="C00000"/>
                </a:solidFill>
              </a:rPr>
              <a:t>Department Wise Rejected &amp; Manufacture</a:t>
            </a:r>
            <a:r>
              <a:rPr lang="en-US" sz="1200" b="1" baseline="0">
                <a:solidFill>
                  <a:srgbClr val="C00000"/>
                </a:solidFill>
              </a:rPr>
              <a:t> Qty</a:t>
            </a:r>
            <a:endParaRPr lang="en-US" sz="1200" b="1">
              <a:solidFill>
                <a:srgbClr val="C00000"/>
              </a:solidFill>
            </a:endParaRPr>
          </a:p>
        </c:rich>
      </c:tx>
      <c:overlay val="0"/>
      <c:spPr>
        <a:noFill/>
        <a:ln>
          <a:noFill/>
        </a:ln>
        <a:effectLst/>
      </c:spPr>
      <c:txPr>
        <a:bodyPr rot="0" spcFirstLastPara="1" vertOverflow="ellipsis" vert="horz" wrap="square" anchor="ctr" anchorCtr="1"/>
        <a:lstStyle/>
        <a:p>
          <a:pPr algn="ctr">
            <a:defRPr sz="1400" b="0" i="0" u="none" strike="noStrike" kern="1200" spc="0" baseline="0">
              <a:solidFill>
                <a:srgbClr val="C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4.7222222222222276E-2"/>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5.0925337632079971E-17"/>
              <c:y val="8.796296296296279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F67942-8E1C-4150-84E4-86CE89DED4A4}"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c:spPr>
        <c:dLbl>
          <c:idx val="0"/>
          <c:layout>
            <c:manualLayout>
              <c:x val="-2.7777777777778798E-3"/>
              <c:y val="0.120370370370370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2.7777777777777779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6496902-41EF-4461-9A1B-4E9DB43562A9}" type="VALUE">
                  <a:rPr lang="en-US" b="1"/>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c:spPr>
        <c:dLbl>
          <c:idx val="0"/>
          <c:layout>
            <c:manualLayout>
              <c:x val="-8.3333333333333332E-3"/>
              <c:y val="0.1527777777777777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EF508F8-21D1-420F-98E3-839D4FB63A07}" type="VALUE">
                  <a:rPr lang="en-US" b="1"/>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solidFill>
            <a:schemeClr val="accent1"/>
          </a:solidFill>
          <a:ln w="28575" cap="rnd">
            <a:solidFill>
              <a:schemeClr val="accent2"/>
            </a:solidFill>
            <a:round/>
          </a:ln>
          <a:effectLst/>
        </c:spPr>
        <c:marker>
          <c:symbol val="none"/>
        </c:marker>
        <c:dLbl>
          <c:idx val="0"/>
          <c:layout>
            <c:manualLayout>
              <c:x val="-8.3333333333333343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8.3333333333333332E-3"/>
              <c:y val="0.1527777777777777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EF508F8-21D1-420F-98E3-839D4FB63A07}" type="VALUE">
                  <a:rPr lang="en-US" b="1"/>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dLbl>
          <c:idx val="0"/>
          <c:layout>
            <c:manualLayout>
              <c:x val="2.7777777777777779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6496902-41EF-4461-9A1B-4E9DB43562A9}" type="VALUE">
                  <a:rPr lang="en-US" b="1"/>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solidFill>
            <a:schemeClr val="accent1"/>
          </a:solidFill>
          <a:ln>
            <a:noFill/>
          </a:ln>
          <a:effectLst/>
        </c:spPr>
        <c:dLbl>
          <c:idx val="0"/>
          <c:layout>
            <c:manualLayout>
              <c:x val="-5.0925337632079971E-17"/>
              <c:y val="8.796296296296279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F67942-8E1C-4150-84E4-86CE89DED4A4}"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dLbl>
          <c:idx val="0"/>
          <c:layout>
            <c:manualLayout>
              <c:x val="-2.7777777777778798E-3"/>
              <c:y val="0.1203703703703703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8.3333333333333343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4.7222222222222276E-2"/>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2.3659402592693047E-2"/>
              <c:y val="0.14729370736872288"/>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EF508F8-21D1-420F-98E3-839D4FB63A07}"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c:spPr>
        <c:dLbl>
          <c:idx val="0"/>
          <c:layout>
            <c:manualLayout>
              <c:x val="2.7777777777777779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6496902-41EF-4461-9A1B-4E9DB43562A9}"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9"/>
        <c:spPr>
          <a:solidFill>
            <a:schemeClr val="accent1"/>
          </a:solidFill>
          <a:ln>
            <a:noFill/>
          </a:ln>
          <a:effectLst/>
        </c:spPr>
        <c:dLbl>
          <c:idx val="0"/>
          <c:layout>
            <c:manualLayout>
              <c:x val="-5.0925337632079971E-17"/>
              <c:y val="8.796296296296279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F67942-8E1C-4150-84E4-86CE89DED4A4}"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0"/>
        <c:spPr>
          <a:solidFill>
            <a:schemeClr val="accent1"/>
          </a:solidFill>
          <a:ln>
            <a:noFill/>
          </a:ln>
          <a:effectLst/>
        </c:spPr>
        <c:dLbl>
          <c:idx val="0"/>
          <c:layout>
            <c:manualLayout>
              <c:x val="-2.7777777777778798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6CD7DDA-C228-4DDA-990D-7967421401F5}"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2"/>
            </a:solidFill>
            <a:round/>
          </a:ln>
          <a:effectLst/>
        </c:spPr>
        <c:marker>
          <c:symbol val="none"/>
        </c:marker>
        <c:dLbl>
          <c:idx val="0"/>
          <c:layout>
            <c:manualLayout>
              <c:x val="-8.3333333333333343E-2"/>
              <c:y val="-4.6296296296296294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9F348D-DE58-4CCD-AF28-85655D89F224}"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3"/>
        <c:spPr>
          <a:solidFill>
            <a:schemeClr val="accent1"/>
          </a:solidFill>
          <a:ln w="28575" cap="rnd">
            <a:solidFill>
              <a:schemeClr val="accent2"/>
            </a:solidFill>
            <a:round/>
          </a:ln>
          <a:effectLst/>
        </c:spPr>
        <c:marker>
          <c:symbol val="none"/>
        </c:marker>
        <c:dLbl>
          <c:idx val="0"/>
          <c:layout>
            <c:manualLayout>
              <c:x val="-4.7222222222222276E-2"/>
              <c:y val="-0.1759259259259259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1A2D63D-1C70-4C41-A593-C06B506C5506}"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4"/>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781312F8-A0D4-4B0A-BB7C-8B12D501F383}"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5"/>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E5398FC-7DA9-419B-AE4E-980B78D021E2}"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layout>
            <c:manualLayout>
              <c:x val="-2.3659402592693047E-2"/>
              <c:y val="0.14729370736872288"/>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EF508F8-21D1-420F-98E3-839D4FB63A07}"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8"/>
        <c:spPr>
          <a:solidFill>
            <a:schemeClr val="accent1"/>
          </a:solidFill>
          <a:ln>
            <a:noFill/>
          </a:ln>
          <a:effectLst/>
        </c:spPr>
        <c:dLbl>
          <c:idx val="0"/>
          <c:layout>
            <c:manualLayout>
              <c:x val="2.7777777777777779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6496902-41EF-4461-9A1B-4E9DB43562A9}"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9"/>
        <c:spPr>
          <a:solidFill>
            <a:schemeClr val="accent1"/>
          </a:solidFill>
          <a:ln>
            <a:noFill/>
          </a:ln>
          <a:effectLst/>
        </c:spPr>
        <c:dLbl>
          <c:idx val="0"/>
          <c:layout>
            <c:manualLayout>
              <c:x val="-5.0925337632079971E-17"/>
              <c:y val="8.796296296296279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F67942-8E1C-4150-84E4-86CE89DED4A4}"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0"/>
        <c:spPr>
          <a:solidFill>
            <a:schemeClr val="accent1"/>
          </a:solidFill>
          <a:ln>
            <a:noFill/>
          </a:ln>
          <a:effectLst/>
        </c:spPr>
        <c:dLbl>
          <c:idx val="0"/>
          <c:layout>
            <c:manualLayout>
              <c:x val="-2.7777777777778798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6CD7DDA-C228-4DDA-990D-7967421401F5}"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2"/>
            </a:solidFill>
            <a:round/>
          </a:ln>
          <a:effectLst/>
        </c:spPr>
        <c:marker>
          <c:symbol val="none"/>
        </c:marker>
        <c:dLbl>
          <c:idx val="0"/>
          <c:layout>
            <c:manualLayout>
              <c:x val="-8.3333333333333343E-2"/>
              <c:y val="-4.6296296296296294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9F348D-DE58-4CCD-AF28-85655D89F224}"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3"/>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781312F8-A0D4-4B0A-BB7C-8B12D501F383}"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4"/>
        <c:spPr>
          <a:solidFill>
            <a:schemeClr val="accent1"/>
          </a:solidFill>
          <a:ln w="28575" cap="rnd">
            <a:solidFill>
              <a:schemeClr val="accent2"/>
            </a:solidFill>
            <a:round/>
          </a:ln>
          <a:effectLst/>
        </c:spPr>
        <c:marker>
          <c:symbol val="none"/>
        </c:marker>
        <c:dLbl>
          <c:idx val="0"/>
          <c:layout>
            <c:manualLayout>
              <c:x val="-4.7222222222222276E-2"/>
              <c:y val="-0.1759259259259259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1A2D63D-1C70-4C41-A593-C06B506C5506}"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5"/>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E5398FC-7DA9-419B-AE4E-980B78D021E2}"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dLbl>
          <c:idx val="0"/>
          <c:layout>
            <c:manualLayout>
              <c:x val="-2.3659402592693047E-2"/>
              <c:y val="0.14729370736872288"/>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EF508F8-21D1-420F-98E3-839D4FB63A07}"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8"/>
        <c:spPr>
          <a:solidFill>
            <a:schemeClr val="accent1"/>
          </a:solidFill>
          <a:ln>
            <a:noFill/>
          </a:ln>
          <a:effectLst/>
        </c:spPr>
        <c:dLbl>
          <c:idx val="0"/>
          <c:layout>
            <c:manualLayout>
              <c:x val="2.7777777777777779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6496902-41EF-4461-9A1B-4E9DB43562A9}"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9"/>
        <c:spPr>
          <a:solidFill>
            <a:schemeClr val="accent1"/>
          </a:solidFill>
          <a:ln>
            <a:noFill/>
          </a:ln>
          <a:effectLst/>
        </c:spPr>
        <c:dLbl>
          <c:idx val="0"/>
          <c:layout>
            <c:manualLayout>
              <c:x val="-5.0925337632079971E-17"/>
              <c:y val="8.796296296296279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F67942-8E1C-4150-84E4-86CE89DED4A4}"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0"/>
        <c:spPr>
          <a:solidFill>
            <a:schemeClr val="accent1"/>
          </a:solidFill>
          <a:ln>
            <a:noFill/>
          </a:ln>
          <a:effectLst/>
        </c:spPr>
        <c:dLbl>
          <c:idx val="0"/>
          <c:layout>
            <c:manualLayout>
              <c:x val="-2.7777777777778798E-3"/>
              <c:y val="0.1203703703703703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6CD7DDA-C228-4DDA-990D-7967421401F5}" type="VALUE">
                  <a:rPr lang="en-US" b="1">
                    <a:solidFill>
                      <a:schemeClr val="tx1"/>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2"/>
            </a:solidFill>
            <a:round/>
          </a:ln>
          <a:effectLst/>
        </c:spPr>
        <c:marker>
          <c:symbol val="none"/>
        </c:marker>
        <c:dLbl>
          <c:idx val="0"/>
          <c:layout>
            <c:manualLayout>
              <c:x val="-8.3333333333333343E-2"/>
              <c:y val="-4.6296296296296294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179F348D-DE58-4CCD-AF28-85655D89F224}"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3"/>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781312F8-A0D4-4B0A-BB7C-8B12D501F383}"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4"/>
        <c:spPr>
          <a:solidFill>
            <a:schemeClr val="accent1"/>
          </a:solidFill>
          <a:ln w="28575" cap="rnd">
            <a:solidFill>
              <a:schemeClr val="accent2"/>
            </a:solidFill>
            <a:round/>
          </a:ln>
          <a:effectLst/>
        </c:spPr>
        <c:marker>
          <c:symbol val="none"/>
        </c:marker>
        <c:dLbl>
          <c:idx val="0"/>
          <c:layout>
            <c:manualLayout>
              <c:x val="-4.7222222222222276E-2"/>
              <c:y val="-0.1759259259259259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1A2D63D-1C70-4C41-A593-C06B506C5506}"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5"/>
        <c:spPr>
          <a:solidFill>
            <a:schemeClr val="accent1"/>
          </a:solidFill>
          <a:ln w="28575" cap="rnd">
            <a:solidFill>
              <a:schemeClr val="accent2"/>
            </a:solidFill>
            <a:round/>
          </a:ln>
          <a:effectLst/>
        </c:spPr>
        <c:marker>
          <c:symbol val="none"/>
        </c:marke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E5398FC-7DA9-419B-AE4E-980B78D021E2}" type="VALUE">
                  <a:rPr lang="en-US" b="1">
                    <a:solidFill>
                      <a:srgbClr val="002060"/>
                    </a:solidFill>
                  </a:rPr>
                  <a:pPr>
                    <a:defRPr sz="900" b="0" i="0" u="none" strike="noStrike" kern="1200" baseline="0">
                      <a:solidFill>
                        <a:schemeClr val="tx1">
                          <a:lumMod val="75000"/>
                          <a:lumOff val="25000"/>
                        </a:schemeClr>
                      </a:solidFill>
                      <a:latin typeface="+mn-lt"/>
                      <a:ea typeface="+mn-ea"/>
                      <a:cs typeface="+mn-cs"/>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'KPI''s &amp; Analysis'!$B$54</c:f>
              <c:strCache>
                <c:ptCount val="1"/>
                <c:pt idx="0">
                  <c:v> Rejected Qty</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1CF-4AE3-A2DE-04505A3297DA}"/>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51CF-4AE3-A2DE-04505A3297DA}"/>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51CF-4AE3-A2DE-04505A3297D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51CF-4AE3-A2DE-04505A3297DA}"/>
              </c:ext>
            </c:extLst>
          </c:dPt>
          <c:dLbls>
            <c:dLbl>
              <c:idx val="0"/>
              <c:layout>
                <c:manualLayout>
                  <c:x val="-2.3659402592693047E-2"/>
                  <c:y val="0.14729370736872288"/>
                </c:manualLayout>
              </c:layout>
              <c:tx>
                <c:rich>
                  <a:bodyPr/>
                  <a:lstStyle/>
                  <a:p>
                    <a:fld id="{EEF508F8-21D1-420F-98E3-839D4FB63A07}" type="VALUE">
                      <a:rPr lang="en-US"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1CF-4AE3-A2DE-04505A3297DA}"/>
                </c:ext>
              </c:extLst>
            </c:dLbl>
            <c:dLbl>
              <c:idx val="1"/>
              <c:layout>
                <c:manualLayout>
                  <c:x val="2.7777777777777779E-3"/>
                  <c:y val="0.12037037037037036"/>
                </c:manualLayout>
              </c:layout>
              <c:tx>
                <c:rich>
                  <a:bodyPr/>
                  <a:lstStyle/>
                  <a:p>
                    <a:fld id="{66496902-41EF-4461-9A1B-4E9DB43562A9}" type="VALUE">
                      <a:rPr lang="en-US"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1CF-4AE3-A2DE-04505A3297DA}"/>
                </c:ext>
              </c:extLst>
            </c:dLbl>
            <c:dLbl>
              <c:idx val="2"/>
              <c:layout>
                <c:manualLayout>
                  <c:x val="-5.0925337632079971E-17"/>
                  <c:y val="8.7962962962962798E-2"/>
                </c:manualLayout>
              </c:layout>
              <c:tx>
                <c:rich>
                  <a:bodyPr/>
                  <a:lstStyle/>
                  <a:p>
                    <a:fld id="{17F67942-8E1C-4150-84E4-86CE89DED4A4}" type="VALUE">
                      <a:rPr lang="en-US"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1CF-4AE3-A2DE-04505A3297DA}"/>
                </c:ext>
              </c:extLst>
            </c:dLbl>
            <c:dLbl>
              <c:idx val="3"/>
              <c:layout>
                <c:manualLayout>
                  <c:x val="-2.7777777777778798E-3"/>
                  <c:y val="0.12037037037037036"/>
                </c:manualLayout>
              </c:layout>
              <c:tx>
                <c:rich>
                  <a:bodyPr/>
                  <a:lstStyle/>
                  <a:p>
                    <a:fld id="{96CD7DDA-C228-4DDA-990D-7967421401F5}" type="VALUE">
                      <a:rPr lang="en-US" b="1">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1CF-4AE3-A2DE-04505A3297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 &amp; Analysis'!$A$55:$A$59</c:f>
              <c:strCache>
                <c:ptCount val="4"/>
                <c:pt idx="0">
                  <c:v>Footwear</c:v>
                </c:pt>
                <c:pt idx="1">
                  <c:v>Knitwear</c:v>
                </c:pt>
                <c:pt idx="2">
                  <c:v>Printed Fabric</c:v>
                </c:pt>
                <c:pt idx="3">
                  <c:v>Woven Lables</c:v>
                </c:pt>
              </c:strCache>
            </c:strRef>
          </c:cat>
          <c:val>
            <c:numRef>
              <c:f>'KPI''s &amp; Analysis'!$B$55:$B$59</c:f>
              <c:numCache>
                <c:formatCode>0,\ \k</c:formatCode>
                <c:ptCount val="4"/>
                <c:pt idx="0">
                  <c:v>122856</c:v>
                </c:pt>
                <c:pt idx="1">
                  <c:v>122995</c:v>
                </c:pt>
                <c:pt idx="2">
                  <c:v>119377</c:v>
                </c:pt>
                <c:pt idx="3">
                  <c:v>125795</c:v>
                </c:pt>
              </c:numCache>
            </c:numRef>
          </c:val>
          <c:extLst>
            <c:ext xmlns:c16="http://schemas.microsoft.com/office/drawing/2014/chart" uri="{C3380CC4-5D6E-409C-BE32-E72D297353CC}">
              <c16:uniqueId val="{00000008-51CF-4AE3-A2DE-04505A3297DA}"/>
            </c:ext>
          </c:extLst>
        </c:ser>
        <c:dLbls>
          <c:showLegendKey val="0"/>
          <c:showVal val="1"/>
          <c:showCatName val="0"/>
          <c:showSerName val="0"/>
          <c:showPercent val="0"/>
          <c:showBubbleSize val="0"/>
        </c:dLbls>
        <c:gapWidth val="219"/>
        <c:overlap val="-27"/>
        <c:axId val="1169583176"/>
        <c:axId val="1169584256"/>
      </c:barChart>
      <c:lineChart>
        <c:grouping val="standard"/>
        <c:varyColors val="0"/>
        <c:ser>
          <c:idx val="1"/>
          <c:order val="1"/>
          <c:tx>
            <c:strRef>
              <c:f>'KPI''s &amp; Analysis'!$C$54</c:f>
              <c:strCache>
                <c:ptCount val="1"/>
                <c:pt idx="0">
                  <c:v> Manufacture Qty</c:v>
                </c:pt>
              </c:strCache>
            </c:strRef>
          </c:tx>
          <c:spPr>
            <a:ln w="28575" cap="rnd">
              <a:solidFill>
                <a:schemeClr val="accent2"/>
              </a:solidFill>
              <a:round/>
            </a:ln>
            <a:effectLst/>
          </c:spPr>
          <c:marker>
            <c:symbol val="none"/>
          </c:marker>
          <c:dPt>
            <c:idx val="0"/>
            <c:marker>
              <c:symbol val="none"/>
            </c:marker>
            <c:bubble3D val="0"/>
            <c:spPr>
              <a:ln w="28575" cap="rnd">
                <a:solidFill>
                  <a:schemeClr val="accent2"/>
                </a:solidFill>
                <a:round/>
              </a:ln>
              <a:effectLst/>
            </c:spPr>
            <c:extLst>
              <c:ext xmlns:c16="http://schemas.microsoft.com/office/drawing/2014/chart" uri="{C3380CC4-5D6E-409C-BE32-E72D297353CC}">
                <c16:uniqueId val="{0000000A-51CF-4AE3-A2DE-04505A3297DA}"/>
              </c:ext>
            </c:extLst>
          </c:dPt>
          <c:dPt>
            <c:idx val="1"/>
            <c:marker>
              <c:symbol val="none"/>
            </c:marker>
            <c:bubble3D val="0"/>
            <c:spPr>
              <a:ln w="28575" cap="rnd">
                <a:solidFill>
                  <a:schemeClr val="accent2"/>
                </a:solidFill>
                <a:round/>
              </a:ln>
              <a:effectLst/>
            </c:spPr>
            <c:extLst>
              <c:ext xmlns:c16="http://schemas.microsoft.com/office/drawing/2014/chart" uri="{C3380CC4-5D6E-409C-BE32-E72D297353CC}">
                <c16:uniqueId val="{0000000C-51CF-4AE3-A2DE-04505A3297DA}"/>
              </c:ext>
            </c:extLst>
          </c:dPt>
          <c:dPt>
            <c:idx val="2"/>
            <c:marker>
              <c:symbol val="none"/>
            </c:marker>
            <c:bubble3D val="0"/>
            <c:spPr>
              <a:ln w="28575" cap="rnd">
                <a:solidFill>
                  <a:schemeClr val="accent2"/>
                </a:solidFill>
                <a:round/>
              </a:ln>
              <a:effectLst/>
            </c:spPr>
            <c:extLst>
              <c:ext xmlns:c16="http://schemas.microsoft.com/office/drawing/2014/chart" uri="{C3380CC4-5D6E-409C-BE32-E72D297353CC}">
                <c16:uniqueId val="{0000000E-51CF-4AE3-A2DE-04505A3297DA}"/>
              </c:ext>
            </c:extLst>
          </c:dPt>
          <c:dPt>
            <c:idx val="3"/>
            <c:marker>
              <c:symbol val="none"/>
            </c:marker>
            <c:bubble3D val="0"/>
            <c:spPr>
              <a:ln w="28575" cap="rnd">
                <a:solidFill>
                  <a:schemeClr val="accent2"/>
                </a:solidFill>
                <a:round/>
              </a:ln>
              <a:effectLst/>
            </c:spPr>
            <c:extLst>
              <c:ext xmlns:c16="http://schemas.microsoft.com/office/drawing/2014/chart" uri="{C3380CC4-5D6E-409C-BE32-E72D297353CC}">
                <c16:uniqueId val="{00000010-51CF-4AE3-A2DE-04505A3297DA}"/>
              </c:ext>
            </c:extLst>
          </c:dPt>
          <c:dLbls>
            <c:dLbl>
              <c:idx val="0"/>
              <c:layout>
                <c:manualLayout>
                  <c:x val="-8.3333333333333343E-2"/>
                  <c:y val="-4.6296296296296294E-2"/>
                </c:manualLayout>
              </c:layout>
              <c:tx>
                <c:rich>
                  <a:bodyPr/>
                  <a:lstStyle/>
                  <a:p>
                    <a:fld id="{179F348D-DE58-4CCD-AF28-85655D89F224}" type="VALUE">
                      <a:rPr lang="en-US" b="1">
                        <a:solidFill>
                          <a:srgbClr val="002060"/>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51CF-4AE3-A2DE-04505A3297DA}"/>
                </c:ext>
              </c:extLst>
            </c:dLbl>
            <c:dLbl>
              <c:idx val="1"/>
              <c:tx>
                <c:rich>
                  <a:bodyPr/>
                  <a:lstStyle/>
                  <a:p>
                    <a:fld id="{781312F8-A0D4-4B0A-BB7C-8B12D501F383}" type="VALUE">
                      <a:rPr lang="en-US" b="1">
                        <a:solidFill>
                          <a:srgbClr val="002060"/>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51CF-4AE3-A2DE-04505A3297DA}"/>
                </c:ext>
              </c:extLst>
            </c:dLbl>
            <c:dLbl>
              <c:idx val="2"/>
              <c:layout>
                <c:manualLayout>
                  <c:x val="-4.7222222222222276E-2"/>
                  <c:y val="-0.17592592592592593"/>
                </c:manualLayout>
              </c:layout>
              <c:tx>
                <c:rich>
                  <a:bodyPr/>
                  <a:lstStyle/>
                  <a:p>
                    <a:fld id="{D1A2D63D-1C70-4C41-A593-C06B506C5506}" type="VALUE">
                      <a:rPr lang="en-US" b="1">
                        <a:solidFill>
                          <a:srgbClr val="002060"/>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E-51CF-4AE3-A2DE-04505A3297DA}"/>
                </c:ext>
              </c:extLst>
            </c:dLbl>
            <c:dLbl>
              <c:idx val="3"/>
              <c:tx>
                <c:rich>
                  <a:bodyPr/>
                  <a:lstStyle/>
                  <a:p>
                    <a:fld id="{0E5398FC-7DA9-419B-AE4E-980B78D021E2}" type="VALUE">
                      <a:rPr lang="en-US" b="1">
                        <a:solidFill>
                          <a:srgbClr val="002060"/>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51CF-4AE3-A2DE-04505A3297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'KPI''s &amp; Analysis'!$A$55:$A$59</c:f>
              <c:strCache>
                <c:ptCount val="4"/>
                <c:pt idx="0">
                  <c:v>Footwear</c:v>
                </c:pt>
                <c:pt idx="1">
                  <c:v>Knitwear</c:v>
                </c:pt>
                <c:pt idx="2">
                  <c:v>Printed Fabric</c:v>
                </c:pt>
                <c:pt idx="3">
                  <c:v>Woven Lables</c:v>
                </c:pt>
              </c:strCache>
            </c:strRef>
          </c:cat>
          <c:val>
            <c:numRef>
              <c:f>'KPI''s &amp; Analysis'!$C$55:$C$59</c:f>
              <c:numCache>
                <c:formatCode>0,\ \k</c:formatCode>
                <c:ptCount val="4"/>
                <c:pt idx="0">
                  <c:v>12387531</c:v>
                </c:pt>
                <c:pt idx="1">
                  <c:v>12561432</c:v>
                </c:pt>
                <c:pt idx="2">
                  <c:v>12268532</c:v>
                </c:pt>
                <c:pt idx="3">
                  <c:v>12573105</c:v>
                </c:pt>
              </c:numCache>
            </c:numRef>
          </c:val>
          <c:smooth val="0"/>
          <c:extLst>
            <c:ext xmlns:c16="http://schemas.microsoft.com/office/drawing/2014/chart" uri="{C3380CC4-5D6E-409C-BE32-E72D297353CC}">
              <c16:uniqueId val="{00000011-51CF-4AE3-A2DE-04505A3297DA}"/>
            </c:ext>
          </c:extLst>
        </c:ser>
        <c:dLbls>
          <c:showLegendKey val="0"/>
          <c:showVal val="1"/>
          <c:showCatName val="0"/>
          <c:showSerName val="0"/>
          <c:showPercent val="0"/>
          <c:showBubbleSize val="0"/>
        </c:dLbls>
        <c:marker val="1"/>
        <c:smooth val="0"/>
        <c:axId val="1293922616"/>
        <c:axId val="1293933416"/>
      </c:lineChart>
      <c:catAx>
        <c:axId val="1169583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C00000"/>
                </a:solidFill>
                <a:latin typeface="+mn-lt"/>
                <a:ea typeface="+mn-ea"/>
                <a:cs typeface="+mn-cs"/>
              </a:defRPr>
            </a:pPr>
            <a:endParaRPr lang="en-US"/>
          </a:p>
        </c:txPr>
        <c:crossAx val="1169584256"/>
        <c:crosses val="autoZero"/>
        <c:auto val="1"/>
        <c:lblAlgn val="ctr"/>
        <c:lblOffset val="100"/>
        <c:noMultiLvlLbl val="0"/>
      </c:catAx>
      <c:valAx>
        <c:axId val="1169584256"/>
        <c:scaling>
          <c:orientation val="minMax"/>
        </c:scaling>
        <c:delete val="0"/>
        <c:axPos val="l"/>
        <c:numFmt formatCode="0,\ \k"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69583176"/>
        <c:crosses val="autoZero"/>
        <c:crossBetween val="between"/>
      </c:valAx>
      <c:valAx>
        <c:axId val="1293933416"/>
        <c:scaling>
          <c:orientation val="minMax"/>
        </c:scaling>
        <c:delete val="0"/>
        <c:axPos val="r"/>
        <c:numFmt formatCode="0,\ \k"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93922616"/>
        <c:crosses val="max"/>
        <c:crossBetween val="between"/>
      </c:valAx>
      <c:catAx>
        <c:axId val="1293922616"/>
        <c:scaling>
          <c:orientation val="minMax"/>
        </c:scaling>
        <c:delete val="1"/>
        <c:axPos val="b"/>
        <c:numFmt formatCode="General" sourceLinked="1"/>
        <c:majorTickMark val="out"/>
        <c:minorTickMark val="none"/>
        <c:tickLblPos val="nextTo"/>
        <c:crossAx val="12939334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Dashboard.xlsx]Sheet7!PivotTable26</c:name>
    <c:fmtId val="6"/>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800" b="1" dirty="0">
                <a:solidFill>
                  <a:schemeClr val="bg1"/>
                </a:solidFill>
              </a:rPr>
              <a:t>Manufacturing Qty Vs </a:t>
            </a:r>
            <a:r>
              <a:rPr lang="en-US" sz="1800" b="1" dirty="0" err="1">
                <a:solidFill>
                  <a:schemeClr val="bg1"/>
                </a:solidFill>
              </a:rPr>
              <a:t>Rejectwd</a:t>
            </a:r>
            <a:r>
              <a:rPr lang="en-US" sz="1800" b="1" dirty="0">
                <a:solidFill>
                  <a:schemeClr val="bg1"/>
                </a:solidFill>
              </a:rPr>
              <a:t> Qty over Months</a:t>
            </a:r>
          </a:p>
        </c:rich>
      </c:tx>
      <c:layout>
        <c:manualLayout>
          <c:xMode val="edge"/>
          <c:yMode val="edge"/>
          <c:x val="0.15933333333333333"/>
          <c:y val="2.3148148148148147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Sheet7!$B$34</c:f>
              <c:strCache>
                <c:ptCount val="1"/>
                <c:pt idx="0">
                  <c:v> Manufactured_qty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0"/>
            <c:dispEq val="0"/>
          </c:trendline>
          <c:cat>
            <c:strRef>
              <c:f>Sheet7!$A$35:$A$47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Sheet7!$B$35:$B$47</c:f>
              <c:numCache>
                <c:formatCode>0,\ \K</c:formatCode>
                <c:ptCount val="12"/>
                <c:pt idx="0">
                  <c:v>4136458</c:v>
                </c:pt>
                <c:pt idx="1">
                  <c:v>3709661</c:v>
                </c:pt>
                <c:pt idx="2">
                  <c:v>4549556</c:v>
                </c:pt>
                <c:pt idx="3">
                  <c:v>4010308</c:v>
                </c:pt>
                <c:pt idx="4">
                  <c:v>4324323</c:v>
                </c:pt>
                <c:pt idx="5">
                  <c:v>4418955</c:v>
                </c:pt>
                <c:pt idx="6">
                  <c:v>4074514</c:v>
                </c:pt>
                <c:pt idx="7">
                  <c:v>4239430</c:v>
                </c:pt>
                <c:pt idx="8">
                  <c:v>3939064</c:v>
                </c:pt>
                <c:pt idx="9">
                  <c:v>3988419</c:v>
                </c:pt>
                <c:pt idx="10">
                  <c:v>4157090</c:v>
                </c:pt>
                <c:pt idx="11">
                  <c:v>4242822</c:v>
                </c:pt>
              </c:numCache>
            </c:numRef>
          </c:val>
          <c:smooth val="0"/>
          <c:extLst>
            <c:ext xmlns:c16="http://schemas.microsoft.com/office/drawing/2014/chart" uri="{C3380CC4-5D6E-409C-BE32-E72D297353CC}">
              <c16:uniqueId val="{00000001-22BF-477E-B84C-A09FEA44DD88}"/>
            </c:ext>
          </c:extLst>
        </c:ser>
        <c:dLbls>
          <c:showLegendKey val="0"/>
          <c:showVal val="0"/>
          <c:showCatName val="0"/>
          <c:showSerName val="0"/>
          <c:showPercent val="0"/>
          <c:showBubbleSize val="0"/>
        </c:dLbls>
        <c:marker val="1"/>
        <c:smooth val="0"/>
        <c:axId val="398820592"/>
        <c:axId val="1295531000"/>
      </c:lineChart>
      <c:lineChart>
        <c:grouping val="standard"/>
        <c:varyColors val="0"/>
        <c:ser>
          <c:idx val="1"/>
          <c:order val="1"/>
          <c:tx>
            <c:strRef>
              <c:f>Sheet7!$C$34</c:f>
              <c:strCache>
                <c:ptCount val="1"/>
                <c:pt idx="0">
                  <c:v>Rejected_Qty</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0"/>
            <c:dispEq val="0"/>
          </c:trendline>
          <c:cat>
            <c:strRef>
              <c:f>Sheet7!$A$35:$A$47</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Sheet7!$C$35:$C$47</c:f>
              <c:numCache>
                <c:formatCode>0,\ \K</c:formatCode>
                <c:ptCount val="12"/>
                <c:pt idx="0">
                  <c:v>42563</c:v>
                </c:pt>
                <c:pt idx="1">
                  <c:v>38287</c:v>
                </c:pt>
                <c:pt idx="2">
                  <c:v>43781</c:v>
                </c:pt>
                <c:pt idx="3">
                  <c:v>39284</c:v>
                </c:pt>
                <c:pt idx="4">
                  <c:v>40789</c:v>
                </c:pt>
                <c:pt idx="5">
                  <c:v>42680</c:v>
                </c:pt>
                <c:pt idx="6">
                  <c:v>39997</c:v>
                </c:pt>
                <c:pt idx="7">
                  <c:v>42017</c:v>
                </c:pt>
                <c:pt idx="8">
                  <c:v>39275</c:v>
                </c:pt>
                <c:pt idx="9">
                  <c:v>37653</c:v>
                </c:pt>
                <c:pt idx="10">
                  <c:v>42057</c:v>
                </c:pt>
                <c:pt idx="11">
                  <c:v>42640</c:v>
                </c:pt>
              </c:numCache>
            </c:numRef>
          </c:val>
          <c:smooth val="0"/>
          <c:extLst>
            <c:ext xmlns:c16="http://schemas.microsoft.com/office/drawing/2014/chart" uri="{C3380CC4-5D6E-409C-BE32-E72D297353CC}">
              <c16:uniqueId val="{00000003-22BF-477E-B84C-A09FEA44DD88}"/>
            </c:ext>
          </c:extLst>
        </c:ser>
        <c:dLbls>
          <c:showLegendKey val="0"/>
          <c:showVal val="0"/>
          <c:showCatName val="0"/>
          <c:showSerName val="0"/>
          <c:showPercent val="0"/>
          <c:showBubbleSize val="0"/>
        </c:dLbls>
        <c:marker val="1"/>
        <c:smooth val="0"/>
        <c:axId val="2004628600"/>
        <c:axId val="2004629320"/>
      </c:lineChart>
      <c:catAx>
        <c:axId val="39882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C00000"/>
                </a:solidFill>
                <a:latin typeface="+mn-lt"/>
                <a:ea typeface="+mn-ea"/>
                <a:cs typeface="+mn-cs"/>
              </a:defRPr>
            </a:pPr>
            <a:endParaRPr lang="en-US"/>
          </a:p>
        </c:txPr>
        <c:crossAx val="1295531000"/>
        <c:crosses val="autoZero"/>
        <c:auto val="1"/>
        <c:lblAlgn val="ctr"/>
        <c:lblOffset val="100"/>
        <c:noMultiLvlLbl val="0"/>
      </c:catAx>
      <c:valAx>
        <c:axId val="1295531000"/>
        <c:scaling>
          <c:orientation val="minMax"/>
        </c:scaling>
        <c:delete val="0"/>
        <c:axPos val="l"/>
        <c:numFmt formatCode="0,\ \K"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98820592"/>
        <c:crosses val="autoZero"/>
        <c:crossBetween val="between"/>
      </c:valAx>
      <c:valAx>
        <c:axId val="2004629320"/>
        <c:scaling>
          <c:orientation val="minMax"/>
        </c:scaling>
        <c:delete val="0"/>
        <c:axPos val="r"/>
        <c:numFmt formatCode="0,\ \K"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4628600"/>
        <c:crosses val="max"/>
        <c:crossBetween val="between"/>
      </c:valAx>
      <c:catAx>
        <c:axId val="2004628600"/>
        <c:scaling>
          <c:orientation val="minMax"/>
        </c:scaling>
        <c:delete val="1"/>
        <c:axPos val="b"/>
        <c:numFmt formatCode="General" sourceLinked="1"/>
        <c:majorTickMark val="out"/>
        <c:minorTickMark val="none"/>
        <c:tickLblPos val="nextTo"/>
        <c:crossAx val="200462932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2651993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5C276-AC34-49E5-8DFD-4CA8830B3B77}"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65821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4174339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508249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1044955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8239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708462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70307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28379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171901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5C276-AC34-49E5-8DFD-4CA8830B3B77}" type="datetimeFigureOut">
              <a:rPr lang="en-US" smtClean="0"/>
              <a:t>08-Oct-24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17167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F5C276-AC34-49E5-8DFD-4CA8830B3B77}"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62419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5C276-AC34-49E5-8DFD-4CA8830B3B77}" type="datetimeFigureOut">
              <a:rPr lang="en-US" smtClean="0"/>
              <a:t>08-Oct-24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19061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F5C276-AC34-49E5-8DFD-4CA8830B3B77}" type="datetimeFigureOut">
              <a:rPr lang="en-US" smtClean="0"/>
              <a:t>08-Oct-24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355616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4F5C276-AC34-49E5-8DFD-4CA8830B3B77}" type="datetimeFigureOut">
              <a:rPr lang="en-US" smtClean="0"/>
              <a:t>08-Oct-24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198560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5C276-AC34-49E5-8DFD-4CA8830B3B77}"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58854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5C276-AC34-49E5-8DFD-4CA8830B3B77}" type="datetimeFigureOut">
              <a:rPr lang="en-US" smtClean="0"/>
              <a:t>08-Oct-24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DEA8D-C70A-4C55-A9E0-B27851EB5040}" type="slidenum">
              <a:rPr lang="en-US" smtClean="0"/>
              <a:t>‹#›</a:t>
            </a:fld>
            <a:endParaRPr lang="en-US"/>
          </a:p>
        </p:txBody>
      </p:sp>
    </p:spTree>
    <p:extLst>
      <p:ext uri="{BB962C8B-B14F-4D97-AF65-F5344CB8AC3E}">
        <p14:creationId xmlns:p14="http://schemas.microsoft.com/office/powerpoint/2010/main" val="426322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F5C276-AC34-49E5-8DFD-4CA8830B3B77}" type="datetimeFigureOut">
              <a:rPr lang="en-US" smtClean="0"/>
              <a:t>08-Oct-24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DDEA8D-C70A-4C55-A9E0-B27851EB5040}" type="slidenum">
              <a:rPr lang="en-US" smtClean="0"/>
              <a:t>‹#›</a:t>
            </a:fld>
            <a:endParaRPr lang="en-US"/>
          </a:p>
        </p:txBody>
      </p:sp>
    </p:spTree>
    <p:extLst>
      <p:ext uri="{BB962C8B-B14F-4D97-AF65-F5344CB8AC3E}">
        <p14:creationId xmlns:p14="http://schemas.microsoft.com/office/powerpoint/2010/main" val="16617469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7155-9738-92F7-5DC1-BF28EE6E8059}"/>
              </a:ext>
            </a:extLst>
          </p:cNvPr>
          <p:cNvSpPr>
            <a:spLocks noGrp="1"/>
          </p:cNvSpPr>
          <p:nvPr>
            <p:ph type="ctrTitle"/>
          </p:nvPr>
        </p:nvSpPr>
        <p:spPr>
          <a:xfrm>
            <a:off x="7088956" y="1629494"/>
            <a:ext cx="4759325" cy="2421464"/>
          </a:xfrm>
        </p:spPr>
        <p:txBody>
          <a:bodyPr/>
          <a:lstStyle/>
          <a:p>
            <a:r>
              <a:rPr lang="en-US" b="1" dirty="0"/>
              <a:t>Manufacturing </a:t>
            </a:r>
            <a:br>
              <a:rPr lang="en-US" b="1" dirty="0"/>
            </a:br>
            <a:r>
              <a:rPr lang="en-US" b="1" dirty="0"/>
              <a:t>ANALYSIS</a:t>
            </a:r>
            <a:br>
              <a:rPr lang="en-US" b="1" dirty="0"/>
            </a:br>
            <a:r>
              <a:rPr lang="en-US" b="1" dirty="0"/>
              <a:t>PRESENTATION</a:t>
            </a:r>
          </a:p>
        </p:txBody>
      </p:sp>
      <p:sp>
        <p:nvSpPr>
          <p:cNvPr id="3" name="Subtitle 2">
            <a:extLst>
              <a:ext uri="{FF2B5EF4-FFF2-40B4-BE49-F238E27FC236}">
                <a16:creationId xmlns:a16="http://schemas.microsoft.com/office/drawing/2014/main" id="{9C01DE85-1444-64AC-24A9-AA9C2970084A}"/>
              </a:ext>
            </a:extLst>
          </p:cNvPr>
          <p:cNvSpPr>
            <a:spLocks noGrp="1"/>
          </p:cNvSpPr>
          <p:nvPr>
            <p:ph type="subTitle" idx="1"/>
          </p:nvPr>
        </p:nvSpPr>
        <p:spPr>
          <a:xfrm>
            <a:off x="7569722" y="4272610"/>
            <a:ext cx="4071169" cy="1405467"/>
          </a:xfrm>
        </p:spPr>
        <p:txBody>
          <a:bodyPr/>
          <a:lstStyle/>
          <a:p>
            <a:r>
              <a:rPr lang="en-US" b="1" dirty="0">
                <a:solidFill>
                  <a:srgbClr val="FFFF00"/>
                </a:solidFill>
              </a:rPr>
              <a:t>- Pallavi RAKSHE</a:t>
            </a:r>
          </a:p>
        </p:txBody>
      </p:sp>
      <p:pic>
        <p:nvPicPr>
          <p:cNvPr id="5" name="Picture 4">
            <a:extLst>
              <a:ext uri="{FF2B5EF4-FFF2-40B4-BE49-F238E27FC236}">
                <a16:creationId xmlns:a16="http://schemas.microsoft.com/office/drawing/2014/main" id="{CFB0D6AE-D88B-8418-77A8-31A8C1978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19" y="366013"/>
            <a:ext cx="6144260" cy="6125973"/>
          </a:xfrm>
          <a:prstGeom prst="rect">
            <a:avLst/>
          </a:prstGeom>
        </p:spPr>
      </p:pic>
    </p:spTree>
    <p:extLst>
      <p:ext uri="{BB962C8B-B14F-4D97-AF65-F5344CB8AC3E}">
        <p14:creationId xmlns:p14="http://schemas.microsoft.com/office/powerpoint/2010/main" val="404597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0ED1-2B57-FA94-9D13-683CC60F1A2A}"/>
              </a:ext>
            </a:extLst>
          </p:cNvPr>
          <p:cNvSpPr>
            <a:spLocks noGrp="1"/>
          </p:cNvSpPr>
          <p:nvPr>
            <p:ph type="title"/>
          </p:nvPr>
        </p:nvSpPr>
        <p:spPr>
          <a:xfrm>
            <a:off x="1364530" y="2700866"/>
            <a:ext cx="10131425" cy="1456267"/>
          </a:xfrm>
        </p:spPr>
        <p:txBody>
          <a:bodyPr>
            <a:normAutofit/>
          </a:bodyPr>
          <a:lstStyle/>
          <a:p>
            <a:pPr algn="ctr"/>
            <a:r>
              <a:rPr lang="en-US" sz="7200" dirty="0"/>
              <a:t>Thank You</a:t>
            </a:r>
          </a:p>
        </p:txBody>
      </p:sp>
    </p:spTree>
    <p:extLst>
      <p:ext uri="{BB962C8B-B14F-4D97-AF65-F5344CB8AC3E}">
        <p14:creationId xmlns:p14="http://schemas.microsoft.com/office/powerpoint/2010/main" val="182239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95A8-7195-674D-1D58-0B3A0CCEB990}"/>
              </a:ext>
            </a:extLst>
          </p:cNvPr>
          <p:cNvSpPr>
            <a:spLocks noGrp="1"/>
          </p:cNvSpPr>
          <p:nvPr>
            <p:ph type="title"/>
          </p:nvPr>
        </p:nvSpPr>
        <p:spPr>
          <a:xfrm>
            <a:off x="685801" y="65988"/>
            <a:ext cx="10131425" cy="531043"/>
          </a:xfrm>
        </p:spPr>
        <p:txBody>
          <a:bodyPr>
            <a:normAutofit fontScale="90000"/>
          </a:bodyPr>
          <a:lstStyle/>
          <a:p>
            <a:r>
              <a:rPr lang="en-US" dirty="0"/>
              <a:t>Overview </a:t>
            </a:r>
          </a:p>
        </p:txBody>
      </p:sp>
      <p:pic>
        <p:nvPicPr>
          <p:cNvPr id="5" name="Content Placeholder 4">
            <a:extLst>
              <a:ext uri="{FF2B5EF4-FFF2-40B4-BE49-F238E27FC236}">
                <a16:creationId xmlns:a16="http://schemas.microsoft.com/office/drawing/2014/main" id="{051284C2-C1EB-9306-BB4C-BF13ECAAE0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01" t="-1" b="10376"/>
          <a:stretch/>
        </p:blipFill>
        <p:spPr>
          <a:xfrm>
            <a:off x="6356808" y="386576"/>
            <a:ext cx="5323002" cy="3600962"/>
          </a:xfrm>
        </p:spPr>
      </p:pic>
      <p:pic>
        <p:nvPicPr>
          <p:cNvPr id="7" name="Picture 6">
            <a:extLst>
              <a:ext uri="{FF2B5EF4-FFF2-40B4-BE49-F238E27FC236}">
                <a16:creationId xmlns:a16="http://schemas.microsoft.com/office/drawing/2014/main" id="{BC26F942-E183-E784-C2A0-36E727C9FF37}"/>
              </a:ext>
            </a:extLst>
          </p:cNvPr>
          <p:cNvPicPr>
            <a:picLocks noChangeAspect="1"/>
          </p:cNvPicPr>
          <p:nvPr/>
        </p:nvPicPr>
        <p:blipFill>
          <a:blip r:embed="rId3">
            <a:extLst>
              <a:ext uri="{28A0092B-C50C-407E-A947-70E740481C1C}">
                <a14:useLocalDpi xmlns:a14="http://schemas.microsoft.com/office/drawing/2010/main" val="0"/>
              </a:ext>
            </a:extLst>
          </a:blip>
          <a:srcRect l="28012" t="21599" r="25994" b="6392"/>
          <a:stretch/>
        </p:blipFill>
        <p:spPr>
          <a:xfrm>
            <a:off x="1055801" y="4260916"/>
            <a:ext cx="2632421" cy="2017336"/>
          </a:xfrm>
          <a:prstGeom prst="rect">
            <a:avLst/>
          </a:prstGeom>
        </p:spPr>
      </p:pic>
      <p:sp>
        <p:nvSpPr>
          <p:cNvPr id="8" name="TextBox 7">
            <a:extLst>
              <a:ext uri="{FF2B5EF4-FFF2-40B4-BE49-F238E27FC236}">
                <a16:creationId xmlns:a16="http://schemas.microsoft.com/office/drawing/2014/main" id="{BCB68DAC-72B6-0C0B-3F49-0A0DCE11814C}"/>
              </a:ext>
            </a:extLst>
          </p:cNvPr>
          <p:cNvSpPr txBox="1"/>
          <p:nvPr/>
        </p:nvSpPr>
        <p:spPr>
          <a:xfrm>
            <a:off x="772998" y="669303"/>
            <a:ext cx="5323002" cy="3416320"/>
          </a:xfrm>
          <a:prstGeom prst="rect">
            <a:avLst/>
          </a:prstGeom>
          <a:noFill/>
        </p:spPr>
        <p:txBody>
          <a:bodyPr wrap="square" rtlCol="0">
            <a:spAutoFit/>
          </a:bodyPr>
          <a:lstStyle/>
          <a:p>
            <a:r>
              <a:rPr lang="en-US" dirty="0"/>
              <a:t>Manufacturing industry is a sector that produces goods in large quantities by converting raw materials into finished products using various processes and technologies.</a:t>
            </a:r>
          </a:p>
          <a:p>
            <a:endParaRPr lang="en-US" dirty="0"/>
          </a:p>
          <a:p>
            <a:r>
              <a:rPr lang="en-US" dirty="0"/>
              <a:t>It involves the use of human labor, automated equipment, chemical processing and tooling.</a:t>
            </a:r>
          </a:p>
          <a:p>
            <a:endParaRPr lang="en-US" dirty="0"/>
          </a:p>
          <a:p>
            <a:r>
              <a:rPr lang="en-US" dirty="0"/>
              <a:t>Manufacturing industries are important to the economy because they create jobs, enhance skills and generate income. They also play a significant role in energy use in countries.</a:t>
            </a:r>
          </a:p>
        </p:txBody>
      </p:sp>
      <p:sp>
        <p:nvSpPr>
          <p:cNvPr id="9" name="TextBox 8">
            <a:extLst>
              <a:ext uri="{FF2B5EF4-FFF2-40B4-BE49-F238E27FC236}">
                <a16:creationId xmlns:a16="http://schemas.microsoft.com/office/drawing/2014/main" id="{B58F7180-38D3-023D-8CFE-6D33A566915A}"/>
              </a:ext>
            </a:extLst>
          </p:cNvPr>
          <p:cNvSpPr txBox="1"/>
          <p:nvPr/>
        </p:nvSpPr>
        <p:spPr>
          <a:xfrm>
            <a:off x="3959258" y="4176074"/>
            <a:ext cx="7550870" cy="2308324"/>
          </a:xfrm>
          <a:prstGeom prst="rect">
            <a:avLst/>
          </a:prstGeom>
          <a:noFill/>
        </p:spPr>
        <p:txBody>
          <a:bodyPr wrap="square" rtlCol="0">
            <a:spAutoFit/>
          </a:bodyPr>
          <a:lstStyle/>
          <a:p>
            <a:r>
              <a:rPr lang="en-US" dirty="0"/>
              <a:t>In this project, dataset consists of information about how the manufacturing process is done. It consists of 4 buyers those are some brands, which are taken by some customers by their name.</a:t>
            </a:r>
          </a:p>
          <a:p>
            <a:endParaRPr lang="en-US" dirty="0"/>
          </a:p>
          <a:p>
            <a:r>
              <a:rPr lang="en-US" dirty="0"/>
              <a:t>In this analysis we come to know about manufacturing qty, rejected qty, processed and produced qty and many more points. Additional information about machines, operation name and per day machine cost also the delivery period.</a:t>
            </a:r>
          </a:p>
        </p:txBody>
      </p:sp>
    </p:spTree>
    <p:extLst>
      <p:ext uri="{BB962C8B-B14F-4D97-AF65-F5344CB8AC3E}">
        <p14:creationId xmlns:p14="http://schemas.microsoft.com/office/powerpoint/2010/main" val="205969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BFF6FC7-49D0-4846-8268-817ADA534E73}"/>
              </a:ext>
            </a:extLst>
          </p:cNvPr>
          <p:cNvGraphicFramePr>
            <a:graphicFrameLocks/>
          </p:cNvGraphicFramePr>
          <p:nvPr>
            <p:extLst>
              <p:ext uri="{D42A27DB-BD31-4B8C-83A1-F6EECF244321}">
                <p14:modId xmlns:p14="http://schemas.microsoft.com/office/powerpoint/2010/main" val="2228347968"/>
              </p:ext>
            </p:extLst>
          </p:nvPr>
        </p:nvGraphicFramePr>
        <p:xfrm>
          <a:off x="363600" y="145497"/>
          <a:ext cx="3058330" cy="250343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A6F659E-C924-7551-9F96-6DD3207A5247}"/>
              </a:ext>
            </a:extLst>
          </p:cNvPr>
          <p:cNvSpPr txBox="1"/>
          <p:nvPr/>
        </p:nvSpPr>
        <p:spPr>
          <a:xfrm>
            <a:off x="3704734" y="216816"/>
            <a:ext cx="5194169" cy="1754326"/>
          </a:xfrm>
          <a:prstGeom prst="rect">
            <a:avLst/>
          </a:prstGeom>
          <a:noFill/>
        </p:spPr>
        <p:txBody>
          <a:bodyPr wrap="square" rtlCol="0">
            <a:spAutoFit/>
          </a:bodyPr>
          <a:lstStyle/>
          <a:p>
            <a:r>
              <a:rPr lang="en-US" dirty="0"/>
              <a:t>In this analysis we observed that Employee Shruti Singh is having highest number of rejected quantity with 127k.</a:t>
            </a:r>
          </a:p>
          <a:p>
            <a:endParaRPr lang="en-US" dirty="0"/>
          </a:p>
          <a:p>
            <a:r>
              <a:rPr lang="en-US" dirty="0"/>
              <a:t>And Employee Rajesh Verma is having lowest rejected quantity with 120K.</a:t>
            </a:r>
          </a:p>
        </p:txBody>
      </p:sp>
      <p:graphicFrame>
        <p:nvGraphicFramePr>
          <p:cNvPr id="4" name="Chart 3">
            <a:extLst>
              <a:ext uri="{FF2B5EF4-FFF2-40B4-BE49-F238E27FC236}">
                <a16:creationId xmlns:a16="http://schemas.microsoft.com/office/drawing/2014/main" id="{AA655392-5664-4650-BB14-E2E4AA29FE4A}"/>
              </a:ext>
            </a:extLst>
          </p:cNvPr>
          <p:cNvGraphicFramePr>
            <a:graphicFrameLocks/>
          </p:cNvGraphicFramePr>
          <p:nvPr>
            <p:extLst>
              <p:ext uri="{D42A27DB-BD31-4B8C-83A1-F6EECF244321}">
                <p14:modId xmlns:p14="http://schemas.microsoft.com/office/powerpoint/2010/main" val="2076759589"/>
              </p:ext>
            </p:extLst>
          </p:nvPr>
        </p:nvGraphicFramePr>
        <p:xfrm>
          <a:off x="6032703" y="3096706"/>
          <a:ext cx="5732400" cy="354447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58558B4-CB4E-597B-7A2F-BF83AE19BFF9}"/>
              </a:ext>
            </a:extLst>
          </p:cNvPr>
          <p:cNvSpPr txBox="1"/>
          <p:nvPr/>
        </p:nvSpPr>
        <p:spPr>
          <a:xfrm>
            <a:off x="363600" y="3132533"/>
            <a:ext cx="5415031" cy="3416320"/>
          </a:xfrm>
          <a:prstGeom prst="rect">
            <a:avLst/>
          </a:prstGeom>
          <a:noFill/>
        </p:spPr>
        <p:txBody>
          <a:bodyPr wrap="square" rtlCol="0">
            <a:spAutoFit/>
          </a:bodyPr>
          <a:lstStyle/>
          <a:p>
            <a:r>
              <a:rPr lang="en-US" dirty="0"/>
              <a:t>In this analysis, Department wise rejected &amp; manufacture qty observation are visualize.</a:t>
            </a:r>
          </a:p>
          <a:p>
            <a:endParaRPr lang="en-US" dirty="0"/>
          </a:p>
          <a:p>
            <a:r>
              <a:rPr lang="en-US" dirty="0"/>
              <a:t>Woven Labels department is having highest number of rejected qty with 126k, while Printed Fabric department is having lowest number of rejected qty with 119k. </a:t>
            </a:r>
          </a:p>
          <a:p>
            <a:endParaRPr lang="en-US" dirty="0"/>
          </a:p>
          <a:p>
            <a:r>
              <a:rPr lang="en-US" dirty="0"/>
              <a:t>Woven Labels department is having highest number of manufacture qty with 12573k, while Printed Fabric department is having lowest number of manufacturing qty with 12269k. </a:t>
            </a:r>
          </a:p>
          <a:p>
            <a:endParaRPr lang="en-US" dirty="0"/>
          </a:p>
        </p:txBody>
      </p:sp>
      <p:pic>
        <p:nvPicPr>
          <p:cNvPr id="7" name="Picture 6">
            <a:extLst>
              <a:ext uri="{FF2B5EF4-FFF2-40B4-BE49-F238E27FC236}">
                <a16:creationId xmlns:a16="http://schemas.microsoft.com/office/drawing/2014/main" id="{394E0265-19CC-1F27-4C8D-51C93F4F98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990" y="267725"/>
            <a:ext cx="2126684" cy="2126684"/>
          </a:xfrm>
          <a:prstGeom prst="rect">
            <a:avLst/>
          </a:prstGeom>
        </p:spPr>
      </p:pic>
    </p:spTree>
    <p:extLst>
      <p:ext uri="{BB962C8B-B14F-4D97-AF65-F5344CB8AC3E}">
        <p14:creationId xmlns:p14="http://schemas.microsoft.com/office/powerpoint/2010/main" val="21305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68F03-BF79-12E2-6422-13CB32157500}"/>
              </a:ext>
            </a:extLst>
          </p:cNvPr>
          <p:cNvPicPr>
            <a:picLocks noChangeAspect="1"/>
          </p:cNvPicPr>
          <p:nvPr/>
        </p:nvPicPr>
        <p:blipFill>
          <a:blip r:embed="rId2"/>
          <a:stretch>
            <a:fillRect/>
          </a:stretch>
        </p:blipFill>
        <p:spPr>
          <a:xfrm>
            <a:off x="973482" y="398242"/>
            <a:ext cx="9792549" cy="914479"/>
          </a:xfrm>
          <a:prstGeom prst="rect">
            <a:avLst/>
          </a:prstGeom>
        </p:spPr>
      </p:pic>
      <p:pic>
        <p:nvPicPr>
          <p:cNvPr id="5" name="Picture 4">
            <a:extLst>
              <a:ext uri="{FF2B5EF4-FFF2-40B4-BE49-F238E27FC236}">
                <a16:creationId xmlns:a16="http://schemas.microsoft.com/office/drawing/2014/main" id="{5E665759-C231-4287-4531-BA266C87AE1B}"/>
              </a:ext>
            </a:extLst>
          </p:cNvPr>
          <p:cNvPicPr>
            <a:picLocks noChangeAspect="1"/>
          </p:cNvPicPr>
          <p:nvPr/>
        </p:nvPicPr>
        <p:blipFill>
          <a:blip r:embed="rId3"/>
          <a:stretch>
            <a:fillRect/>
          </a:stretch>
        </p:blipFill>
        <p:spPr>
          <a:xfrm>
            <a:off x="973482" y="1823495"/>
            <a:ext cx="9731583" cy="929721"/>
          </a:xfrm>
          <a:prstGeom prst="rect">
            <a:avLst/>
          </a:prstGeom>
        </p:spPr>
      </p:pic>
      <p:graphicFrame>
        <p:nvGraphicFramePr>
          <p:cNvPr id="6" name="Chart 5">
            <a:extLst>
              <a:ext uri="{FF2B5EF4-FFF2-40B4-BE49-F238E27FC236}">
                <a16:creationId xmlns:a16="http://schemas.microsoft.com/office/drawing/2014/main" id="{E213DD06-1977-4277-977E-C7E59901562F}"/>
              </a:ext>
            </a:extLst>
          </p:cNvPr>
          <p:cNvGraphicFramePr>
            <a:graphicFrameLocks/>
          </p:cNvGraphicFramePr>
          <p:nvPr>
            <p:extLst>
              <p:ext uri="{D42A27DB-BD31-4B8C-83A1-F6EECF244321}">
                <p14:modId xmlns:p14="http://schemas.microsoft.com/office/powerpoint/2010/main" val="3880865159"/>
              </p:ext>
            </p:extLst>
          </p:nvPr>
        </p:nvGraphicFramePr>
        <p:xfrm>
          <a:off x="973481" y="3429000"/>
          <a:ext cx="9731583" cy="32074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373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9E6F6-5ECB-10DE-04DB-C586563103EF}"/>
              </a:ext>
            </a:extLst>
          </p:cNvPr>
          <p:cNvSpPr txBox="1"/>
          <p:nvPr/>
        </p:nvSpPr>
        <p:spPr>
          <a:xfrm>
            <a:off x="490194" y="0"/>
            <a:ext cx="6061435" cy="584775"/>
          </a:xfrm>
          <a:prstGeom prst="rect">
            <a:avLst/>
          </a:prstGeom>
          <a:noFill/>
        </p:spPr>
        <p:txBody>
          <a:bodyPr wrap="square" rtlCol="0">
            <a:spAutoFit/>
          </a:bodyPr>
          <a:lstStyle/>
          <a:p>
            <a:r>
              <a:rPr lang="en-US" sz="3200" dirty="0"/>
              <a:t>EXCEL DASHBOARD</a:t>
            </a:r>
          </a:p>
        </p:txBody>
      </p:sp>
      <p:pic>
        <p:nvPicPr>
          <p:cNvPr id="5" name="Picture 4">
            <a:extLst>
              <a:ext uri="{FF2B5EF4-FFF2-40B4-BE49-F238E27FC236}">
                <a16:creationId xmlns:a16="http://schemas.microsoft.com/office/drawing/2014/main" id="{CD601246-1E79-39E1-48DA-761C822B3715}"/>
              </a:ext>
            </a:extLst>
          </p:cNvPr>
          <p:cNvPicPr>
            <a:picLocks noChangeAspect="1"/>
          </p:cNvPicPr>
          <p:nvPr/>
        </p:nvPicPr>
        <p:blipFill>
          <a:blip r:embed="rId2"/>
          <a:stretch>
            <a:fillRect/>
          </a:stretch>
        </p:blipFill>
        <p:spPr>
          <a:xfrm>
            <a:off x="0" y="584775"/>
            <a:ext cx="12192000" cy="5844305"/>
          </a:xfrm>
          <a:prstGeom prst="rect">
            <a:avLst/>
          </a:prstGeom>
        </p:spPr>
      </p:pic>
    </p:spTree>
    <p:extLst>
      <p:ext uri="{BB962C8B-B14F-4D97-AF65-F5344CB8AC3E}">
        <p14:creationId xmlns:p14="http://schemas.microsoft.com/office/powerpoint/2010/main" val="267894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9E6F6-5ECB-10DE-04DB-C586563103EF}"/>
              </a:ext>
            </a:extLst>
          </p:cNvPr>
          <p:cNvSpPr txBox="1"/>
          <p:nvPr/>
        </p:nvSpPr>
        <p:spPr>
          <a:xfrm>
            <a:off x="490194" y="0"/>
            <a:ext cx="6061435" cy="584775"/>
          </a:xfrm>
          <a:prstGeom prst="rect">
            <a:avLst/>
          </a:prstGeom>
          <a:noFill/>
        </p:spPr>
        <p:txBody>
          <a:bodyPr wrap="square" rtlCol="0">
            <a:spAutoFit/>
          </a:bodyPr>
          <a:lstStyle/>
          <a:p>
            <a:r>
              <a:rPr lang="en-US" sz="3200" dirty="0"/>
              <a:t>TABLEAU DASHBOARD</a:t>
            </a:r>
          </a:p>
        </p:txBody>
      </p:sp>
      <p:pic>
        <p:nvPicPr>
          <p:cNvPr id="4" name="Picture 3">
            <a:extLst>
              <a:ext uri="{FF2B5EF4-FFF2-40B4-BE49-F238E27FC236}">
                <a16:creationId xmlns:a16="http://schemas.microsoft.com/office/drawing/2014/main" id="{43161C0B-6D4A-E199-AFA0-EC78FB1916A6}"/>
              </a:ext>
            </a:extLst>
          </p:cNvPr>
          <p:cNvPicPr>
            <a:picLocks noChangeAspect="1"/>
          </p:cNvPicPr>
          <p:nvPr/>
        </p:nvPicPr>
        <p:blipFill>
          <a:blip r:embed="rId2"/>
          <a:stretch>
            <a:fillRect/>
          </a:stretch>
        </p:blipFill>
        <p:spPr>
          <a:xfrm>
            <a:off x="0" y="846331"/>
            <a:ext cx="12192000" cy="5165338"/>
          </a:xfrm>
          <a:prstGeom prst="rect">
            <a:avLst/>
          </a:prstGeom>
        </p:spPr>
      </p:pic>
    </p:spTree>
    <p:extLst>
      <p:ext uri="{BB962C8B-B14F-4D97-AF65-F5344CB8AC3E}">
        <p14:creationId xmlns:p14="http://schemas.microsoft.com/office/powerpoint/2010/main" val="152198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9E6F6-5ECB-10DE-04DB-C586563103EF}"/>
              </a:ext>
            </a:extLst>
          </p:cNvPr>
          <p:cNvSpPr txBox="1"/>
          <p:nvPr/>
        </p:nvSpPr>
        <p:spPr>
          <a:xfrm>
            <a:off x="490194" y="0"/>
            <a:ext cx="6061435" cy="584775"/>
          </a:xfrm>
          <a:prstGeom prst="rect">
            <a:avLst/>
          </a:prstGeom>
          <a:noFill/>
        </p:spPr>
        <p:txBody>
          <a:bodyPr wrap="square" rtlCol="0">
            <a:spAutoFit/>
          </a:bodyPr>
          <a:lstStyle/>
          <a:p>
            <a:r>
              <a:rPr lang="en-US" sz="3200" dirty="0"/>
              <a:t>POWERBI DASHBOARD</a:t>
            </a:r>
          </a:p>
        </p:txBody>
      </p:sp>
      <p:pic>
        <p:nvPicPr>
          <p:cNvPr id="4" name="Picture 3">
            <a:extLst>
              <a:ext uri="{FF2B5EF4-FFF2-40B4-BE49-F238E27FC236}">
                <a16:creationId xmlns:a16="http://schemas.microsoft.com/office/drawing/2014/main" id="{918DD3B3-83EF-445F-B82E-087C61A1AFD7}"/>
              </a:ext>
            </a:extLst>
          </p:cNvPr>
          <p:cNvPicPr>
            <a:picLocks noChangeAspect="1"/>
          </p:cNvPicPr>
          <p:nvPr/>
        </p:nvPicPr>
        <p:blipFill>
          <a:blip r:embed="rId2"/>
          <a:stretch>
            <a:fillRect/>
          </a:stretch>
        </p:blipFill>
        <p:spPr>
          <a:xfrm>
            <a:off x="1161622" y="636028"/>
            <a:ext cx="9868755" cy="5585944"/>
          </a:xfrm>
          <a:prstGeom prst="rect">
            <a:avLst/>
          </a:prstGeom>
        </p:spPr>
      </p:pic>
    </p:spTree>
    <p:extLst>
      <p:ext uri="{BB962C8B-B14F-4D97-AF65-F5344CB8AC3E}">
        <p14:creationId xmlns:p14="http://schemas.microsoft.com/office/powerpoint/2010/main" val="54530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9E6F6-5ECB-10DE-04DB-C586563103EF}"/>
              </a:ext>
            </a:extLst>
          </p:cNvPr>
          <p:cNvSpPr txBox="1"/>
          <p:nvPr/>
        </p:nvSpPr>
        <p:spPr>
          <a:xfrm>
            <a:off x="490194" y="0"/>
            <a:ext cx="6061435" cy="584775"/>
          </a:xfrm>
          <a:prstGeom prst="rect">
            <a:avLst/>
          </a:prstGeom>
          <a:noFill/>
        </p:spPr>
        <p:txBody>
          <a:bodyPr wrap="square" rtlCol="0">
            <a:spAutoFit/>
          </a:bodyPr>
          <a:lstStyle/>
          <a:p>
            <a:r>
              <a:rPr lang="en-US" sz="3200" dirty="0"/>
              <a:t>POWERBI DASHBOARD</a:t>
            </a:r>
          </a:p>
        </p:txBody>
      </p:sp>
      <p:pic>
        <p:nvPicPr>
          <p:cNvPr id="5" name="Picture 4">
            <a:extLst>
              <a:ext uri="{FF2B5EF4-FFF2-40B4-BE49-F238E27FC236}">
                <a16:creationId xmlns:a16="http://schemas.microsoft.com/office/drawing/2014/main" id="{96072AE9-3010-CE0B-1213-7DB7EDC312D1}"/>
              </a:ext>
            </a:extLst>
          </p:cNvPr>
          <p:cNvPicPr>
            <a:picLocks noChangeAspect="1"/>
          </p:cNvPicPr>
          <p:nvPr/>
        </p:nvPicPr>
        <p:blipFill>
          <a:blip r:embed="rId2"/>
          <a:stretch>
            <a:fillRect/>
          </a:stretch>
        </p:blipFill>
        <p:spPr>
          <a:xfrm>
            <a:off x="1142570" y="643648"/>
            <a:ext cx="9906859" cy="5570703"/>
          </a:xfrm>
          <a:prstGeom prst="rect">
            <a:avLst/>
          </a:prstGeom>
        </p:spPr>
      </p:pic>
    </p:spTree>
    <p:extLst>
      <p:ext uri="{BB962C8B-B14F-4D97-AF65-F5344CB8AC3E}">
        <p14:creationId xmlns:p14="http://schemas.microsoft.com/office/powerpoint/2010/main" val="99090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9E6F6-5ECB-10DE-04DB-C586563103EF}"/>
              </a:ext>
            </a:extLst>
          </p:cNvPr>
          <p:cNvSpPr txBox="1"/>
          <p:nvPr/>
        </p:nvSpPr>
        <p:spPr>
          <a:xfrm>
            <a:off x="433633" y="0"/>
            <a:ext cx="6061435" cy="584775"/>
          </a:xfrm>
          <a:prstGeom prst="rect">
            <a:avLst/>
          </a:prstGeom>
          <a:noFill/>
        </p:spPr>
        <p:txBody>
          <a:bodyPr wrap="square" rtlCol="0">
            <a:spAutoFit/>
          </a:bodyPr>
          <a:lstStyle/>
          <a:p>
            <a:r>
              <a:rPr lang="en-US" sz="3200" dirty="0"/>
              <a:t>MySQL QUERIES</a:t>
            </a:r>
          </a:p>
        </p:txBody>
      </p:sp>
      <p:pic>
        <p:nvPicPr>
          <p:cNvPr id="4" name="Picture 3">
            <a:extLst>
              <a:ext uri="{FF2B5EF4-FFF2-40B4-BE49-F238E27FC236}">
                <a16:creationId xmlns:a16="http://schemas.microsoft.com/office/drawing/2014/main" id="{2886A539-B18F-20D3-31C0-6B8CD8178E99}"/>
              </a:ext>
            </a:extLst>
          </p:cNvPr>
          <p:cNvPicPr>
            <a:picLocks noChangeAspect="1"/>
          </p:cNvPicPr>
          <p:nvPr/>
        </p:nvPicPr>
        <p:blipFill>
          <a:blip r:embed="rId2"/>
          <a:stretch>
            <a:fillRect/>
          </a:stretch>
        </p:blipFill>
        <p:spPr>
          <a:xfrm>
            <a:off x="275103" y="584775"/>
            <a:ext cx="4645689" cy="2499577"/>
          </a:xfrm>
          <a:prstGeom prst="rect">
            <a:avLst/>
          </a:prstGeom>
        </p:spPr>
      </p:pic>
      <p:pic>
        <p:nvPicPr>
          <p:cNvPr id="6" name="Picture 5">
            <a:extLst>
              <a:ext uri="{FF2B5EF4-FFF2-40B4-BE49-F238E27FC236}">
                <a16:creationId xmlns:a16="http://schemas.microsoft.com/office/drawing/2014/main" id="{260252B0-781F-343F-8E55-CB49CC243010}"/>
              </a:ext>
            </a:extLst>
          </p:cNvPr>
          <p:cNvPicPr>
            <a:picLocks noChangeAspect="1"/>
          </p:cNvPicPr>
          <p:nvPr/>
        </p:nvPicPr>
        <p:blipFill>
          <a:blip r:embed="rId3"/>
          <a:stretch>
            <a:fillRect/>
          </a:stretch>
        </p:blipFill>
        <p:spPr>
          <a:xfrm>
            <a:off x="275103" y="3669127"/>
            <a:ext cx="7190926" cy="2301439"/>
          </a:xfrm>
          <a:prstGeom prst="rect">
            <a:avLst/>
          </a:prstGeom>
        </p:spPr>
      </p:pic>
      <p:pic>
        <p:nvPicPr>
          <p:cNvPr id="8" name="Picture 7">
            <a:extLst>
              <a:ext uri="{FF2B5EF4-FFF2-40B4-BE49-F238E27FC236}">
                <a16:creationId xmlns:a16="http://schemas.microsoft.com/office/drawing/2014/main" id="{FAFB1030-EC7E-582F-6B65-6211137DABC1}"/>
              </a:ext>
            </a:extLst>
          </p:cNvPr>
          <p:cNvPicPr>
            <a:picLocks noChangeAspect="1"/>
          </p:cNvPicPr>
          <p:nvPr/>
        </p:nvPicPr>
        <p:blipFill>
          <a:blip r:embed="rId4"/>
          <a:stretch>
            <a:fillRect/>
          </a:stretch>
        </p:blipFill>
        <p:spPr>
          <a:xfrm>
            <a:off x="5677080" y="439983"/>
            <a:ext cx="6081287" cy="2789162"/>
          </a:xfrm>
          <a:prstGeom prst="rect">
            <a:avLst/>
          </a:prstGeom>
        </p:spPr>
      </p:pic>
    </p:spTree>
    <p:extLst>
      <p:ext uri="{BB962C8B-B14F-4D97-AF65-F5344CB8AC3E}">
        <p14:creationId xmlns:p14="http://schemas.microsoft.com/office/powerpoint/2010/main" val="1010153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121</TotalTime>
  <Words>291</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Manufacturing  ANALYSIS PRESENTATION</vt:lpstr>
      <vt:lpstr>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SNEHAL RAKSHE</dc:creator>
  <cp:lastModifiedBy>SNEHAL RAKSHE</cp:lastModifiedBy>
  <cp:revision>2</cp:revision>
  <dcterms:created xsi:type="dcterms:W3CDTF">2024-10-08T05:33:16Z</dcterms:created>
  <dcterms:modified xsi:type="dcterms:W3CDTF">2024-10-08T07:34:40Z</dcterms:modified>
</cp:coreProperties>
</file>