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653"/>
  </p:normalViewPr>
  <p:slideViewPr>
    <p:cSldViewPr snapToGrid="0">
      <p:cViewPr varScale="1">
        <p:scale>
          <a:sx n="108" d="100"/>
          <a:sy n="108" d="100"/>
        </p:scale>
        <p:origin x="2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7475-B771-635D-5286-2F5959AAA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08DD-F4B4-8D39-2810-012A86CF1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8581-8D0C-F7C1-88B7-B2AF857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3E93-DEDA-59A5-2A33-E4F216BB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B0DD-2762-F8AD-992F-B6CC58A1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92A6-0E2D-D4A0-CFFF-CAF952D0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19B2-1D28-5958-32D8-91044DB4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B293-4C61-0EFE-8A32-5E32BB3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238C-A577-FDA7-309B-A17AFFF7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BB7B-3102-53B7-6970-4237196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3A54-CBC9-8A0D-4E45-C3A2FB0A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31AB-450A-2207-5520-CCE6EFDB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3E72-0C31-D326-6259-82440CA9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001A-73D9-32EF-CE85-6F18538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055D-2158-01A4-A86F-6E31FC74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A98C-BE54-FF8E-90AC-38081CF0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9596-BE4C-297D-B1C5-290F869D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6031-E9AE-9D7E-0F4A-F36E339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999E-1DC0-3527-30B3-A88E9DCF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60F5-2E6C-C420-049F-FD71AA12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025-CA86-18C1-FB3E-9446C2F5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1DAD-3D5E-7658-216F-F36ACD8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F81D-47E8-5F22-1165-57C7807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9F17-4B32-1861-1C83-3D320FC2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1448-E3F2-3605-C3D9-22F02643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0A9C-E712-AC8F-E397-90136BC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BA38-CEDE-50F0-077E-64966B7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EBA9A-F583-7FDB-F4C5-BE2CC13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2EBBA-DF09-883A-D9A1-7396FF74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4BFD-0048-DB1A-3BFB-57C0AE50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C97A-884F-A100-D44E-5C5E75D8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30D-C652-A103-91A3-0C194C8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3B29-0636-8A4A-14DB-49405D73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66E9-99C1-0B3C-67DA-2714EE58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0A6D0-66E9-8DB9-6251-5BE6C4C3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4D062-5DBB-57E6-D853-F92EB89A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B9442-1CFE-A026-6742-0E474DB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157D-8A00-00A2-B49E-5C744B1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2920-A62E-5649-7EA9-CAF17010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0CCD-5498-8F8C-5C15-C0C63A90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186A-6C0C-B6A6-7DFC-4389DE7E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AE6F-9D6D-620D-4411-426C0B33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7134-0FD4-3B22-43A5-D78C4AE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2F2B-B9C0-FAEB-8AE4-20C28B8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C0D39-E831-D6C2-3214-C68A1984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DC0CC-F988-DF6D-5B63-4BA0DDE8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882F-082D-2386-6210-D232E19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BAB7-4F45-05B3-262C-CC7FCA87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ED9B4-6B55-D3B5-591A-199D0FB5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30F3-7BBE-6F0F-91A1-6B8FA2C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F531-4713-3631-9F54-E9937C1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6B3-EDA0-B906-FE3A-4DAAAFB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1216-FBA0-FB1C-E904-9EE2C81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12C4C-1E9D-FC1A-F6D5-91134A72F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0B4A-2AF6-E989-D86C-AABE568A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22DF-EA35-7047-EF83-09BB7D1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9424-9C49-1F1E-52B8-D67A9DB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BA8AE-4C0E-C131-2069-221466AF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66587-5DD9-5742-069D-F5CD5CA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E75E-710A-774A-4866-1CA35AD6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ACDE-6C72-17E7-9948-6DD3810C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2E578-360E-F24C-A56A-297F42E198C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0914-A8C7-E46D-2726-2E29DAF4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B561-0A9A-AEC0-6CD4-BAA28996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166B8-4E9D-CF43-9325-B5233BA6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A2FB4-8916-0B50-3030-CCF19F95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4395"/>
              </p:ext>
            </p:extLst>
          </p:nvPr>
        </p:nvGraphicFramePr>
        <p:xfrm>
          <a:off x="6949129" y="2548995"/>
          <a:ext cx="1799772" cy="362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CAMPAIGN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6394053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43240214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Contact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Foreign Key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CF 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Primary Key</a:t>
                      </a:r>
                      <a:endParaRPr lang="en-US" sz="1050" dirty="0"/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Comp Name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67929029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6306899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Goal 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Decimal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50670406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Pledged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Decimal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78524175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Outcome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926283736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Backers </a:t>
                      </a:r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Integer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2019393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Country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827761286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Currency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58148429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Launch 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298334274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Start 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826089160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787A6E-3E1C-1C56-0BB5-4F6C503D18F6}"/>
              </a:ext>
            </a:extLst>
          </p:cNvPr>
          <p:cNvCxnSpPr>
            <a:cxnSpLocks/>
          </p:cNvCxnSpPr>
          <p:nvPr/>
        </p:nvCxnSpPr>
        <p:spPr>
          <a:xfrm>
            <a:off x="8751504" y="4546695"/>
            <a:ext cx="972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E50717-9A01-9C0D-F1B2-2F70FB4473CD}"/>
              </a:ext>
            </a:extLst>
          </p:cNvPr>
          <p:cNvCxnSpPr/>
          <p:nvPr/>
        </p:nvCxnSpPr>
        <p:spPr>
          <a:xfrm flipV="1">
            <a:off x="9487845" y="4361501"/>
            <a:ext cx="235954" cy="185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8C9A9-163A-9F7E-F8FA-AEF23612A5B4}"/>
              </a:ext>
            </a:extLst>
          </p:cNvPr>
          <p:cNvCxnSpPr/>
          <p:nvPr/>
        </p:nvCxnSpPr>
        <p:spPr>
          <a:xfrm>
            <a:off x="9487845" y="4546695"/>
            <a:ext cx="235954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5F559-88F0-AE55-39AB-D869019C3B37}"/>
              </a:ext>
            </a:extLst>
          </p:cNvPr>
          <p:cNvCxnSpPr>
            <a:cxnSpLocks/>
          </p:cNvCxnSpPr>
          <p:nvPr/>
        </p:nvCxnSpPr>
        <p:spPr>
          <a:xfrm flipH="1">
            <a:off x="6044769" y="4546695"/>
            <a:ext cx="895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99209-668C-0CEE-CEF6-205FBBF86B59}"/>
              </a:ext>
            </a:extLst>
          </p:cNvPr>
          <p:cNvCxnSpPr/>
          <p:nvPr/>
        </p:nvCxnSpPr>
        <p:spPr>
          <a:xfrm flipH="1" flipV="1">
            <a:off x="6044769" y="4421202"/>
            <a:ext cx="158881" cy="12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9F40F3-477A-DE02-0EBA-363440F6D630}"/>
              </a:ext>
            </a:extLst>
          </p:cNvPr>
          <p:cNvCxnSpPr/>
          <p:nvPr/>
        </p:nvCxnSpPr>
        <p:spPr>
          <a:xfrm flipH="1">
            <a:off x="6044769" y="4546695"/>
            <a:ext cx="158881" cy="166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C095DA1-4AAE-8CA9-CD99-0496E7F08A2D}"/>
              </a:ext>
            </a:extLst>
          </p:cNvPr>
          <p:cNvSpPr txBox="1"/>
          <p:nvPr/>
        </p:nvSpPr>
        <p:spPr>
          <a:xfrm>
            <a:off x="8935646" y="295232"/>
            <a:ext cx="2587091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Contacts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 (both sides)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Bi-directional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Contact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AB3E0CD-AF21-01FD-FDB7-E00B9A051C7A}"/>
              </a:ext>
            </a:extLst>
          </p:cNvPr>
          <p:cNvSpPr txBox="1"/>
          <p:nvPr/>
        </p:nvSpPr>
        <p:spPr>
          <a:xfrm>
            <a:off x="4117430" y="5049378"/>
            <a:ext cx="24589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Category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Cat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CA405C91-2207-A66B-EEC9-BC6398F8F3F5}"/>
              </a:ext>
            </a:extLst>
          </p:cNvPr>
          <p:cNvSpPr txBox="1"/>
          <p:nvPr/>
        </p:nvSpPr>
        <p:spPr>
          <a:xfrm>
            <a:off x="9765909" y="5023886"/>
            <a:ext cx="216645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Sub-Category to Campaign: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one-to-many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Sub-Cat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None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293944C-8182-FAE0-26B0-D119AD96D3BA}"/>
              </a:ext>
            </a:extLst>
          </p:cNvPr>
          <p:cNvSpPr txBox="1"/>
          <p:nvPr/>
        </p:nvSpPr>
        <p:spPr>
          <a:xfrm>
            <a:off x="257310" y="156353"/>
            <a:ext cx="4372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Project #2, Group #3, Data Bootcamp</a:t>
            </a:r>
          </a:p>
          <a:p>
            <a:r>
              <a:rPr lang="en-US" sz="1600" dirty="0"/>
              <a:t>Chris Kilkes, </a:t>
            </a:r>
            <a:r>
              <a:rPr lang="en-US" sz="1600" dirty="0" err="1"/>
              <a:t>Divya</a:t>
            </a:r>
            <a:r>
              <a:rPr lang="en-US" sz="1600" dirty="0"/>
              <a:t> </a:t>
            </a:r>
            <a:r>
              <a:rPr lang="en-US" sz="1600" dirty="0" err="1"/>
              <a:t>Govil</a:t>
            </a:r>
            <a:r>
              <a:rPr lang="en-US" sz="1600" dirty="0"/>
              <a:t>, Palash </a:t>
            </a:r>
            <a:r>
              <a:rPr lang="en-US" sz="1600" dirty="0" err="1"/>
              <a:t>Raval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D21C-EB84-2E9F-D1FD-7E775D73B678}"/>
              </a:ext>
            </a:extLst>
          </p:cNvPr>
          <p:cNvSpPr txBox="1"/>
          <p:nvPr/>
        </p:nvSpPr>
        <p:spPr>
          <a:xfrm>
            <a:off x="259633" y="1458763"/>
            <a:ext cx="3206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Overall data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CAMPAIGN</a:t>
            </a:r>
            <a:r>
              <a:rPr lang="en-US" sz="1400" dirty="0"/>
              <a:t> table sits as the central data table in this analysis (holding Primary Keys, Company Name, Goal, Pledged Amounts, Outcomes,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Connects directly to </a:t>
            </a:r>
            <a:r>
              <a:rPr lang="en-US" sz="1400" b="1" dirty="0"/>
              <a:t>CONTACTS</a:t>
            </a:r>
            <a:r>
              <a:rPr lang="en-US" sz="1400" dirty="0"/>
              <a:t> table (listing Contacts by First, Last Names &amp; Emails ), </a:t>
            </a:r>
            <a:r>
              <a:rPr lang="en-US" sz="1400" b="1" dirty="0"/>
              <a:t>CATEGORY </a:t>
            </a:r>
            <a:r>
              <a:rPr lang="en-US" sz="1400" dirty="0"/>
              <a:t>table (listing Category ID &amp; Category Name), and </a:t>
            </a:r>
            <a:r>
              <a:rPr lang="en-US" sz="1400" b="1" dirty="0"/>
              <a:t>SUB-CATEGORY</a:t>
            </a:r>
            <a:r>
              <a:rPr lang="en-US" sz="1400" dirty="0"/>
              <a:t> table (listing Category ID &amp; Category Name)</a:t>
            </a:r>
          </a:p>
          <a:p>
            <a:endParaRPr lang="en-US" sz="1400" dirty="0"/>
          </a:p>
          <a:p>
            <a:r>
              <a:rPr lang="en-US" sz="1400" dirty="0"/>
              <a:t>Tables built in SQL to enable proper implementation of Primary and Foreign Keys in this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837B08-2195-9670-1401-9E998DDDB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90343"/>
              </p:ext>
            </p:extLst>
          </p:nvPr>
        </p:nvGraphicFramePr>
        <p:xfrm>
          <a:off x="4030633" y="4169505"/>
          <a:ext cx="20005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60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1000260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2749B6-E0CE-73BD-1FE4-E4603275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45479"/>
              </p:ext>
            </p:extLst>
          </p:nvPr>
        </p:nvGraphicFramePr>
        <p:xfrm>
          <a:off x="9723799" y="4169072"/>
          <a:ext cx="193079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396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965396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SUB-CATEGORY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FFAC7A-3BE2-FACD-DDD0-95BDD182B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12224"/>
              </p:ext>
            </p:extLst>
          </p:nvPr>
        </p:nvGraphicFramePr>
        <p:xfrm>
          <a:off x="6842842" y="292845"/>
          <a:ext cx="2000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60">
                  <a:extLst>
                    <a:ext uri="{9D8B030D-6E8A-4147-A177-3AD203B41FA5}">
                      <a16:colId xmlns:a16="http://schemas.microsoft.com/office/drawing/2014/main" val="1261005274"/>
                    </a:ext>
                  </a:extLst>
                </a:gridCol>
                <a:gridCol w="1000260">
                  <a:extLst>
                    <a:ext uri="{9D8B030D-6E8A-4147-A177-3AD203B41FA5}">
                      <a16:colId xmlns:a16="http://schemas.microsoft.com/office/drawing/2014/main" val="1361409266"/>
                    </a:ext>
                  </a:extLst>
                </a:gridCol>
              </a:tblGrid>
              <a:tr h="240968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CONTACTS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72967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Contact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432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050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16633"/>
                  </a:ext>
                </a:extLst>
              </a:tr>
              <a:tr h="240968">
                <a:tc>
                  <a:txBody>
                    <a:bodyPr/>
                    <a:lstStyle/>
                    <a:p>
                      <a:r>
                        <a:rPr lang="en-US" sz="1050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206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CA523-4BCE-A51D-16EE-F5D6D1D5FD43}"/>
              </a:ext>
            </a:extLst>
          </p:cNvPr>
          <p:cNvCxnSpPr>
            <a:endCxn id="4" idx="0"/>
          </p:cNvCxnSpPr>
          <p:nvPr/>
        </p:nvCxnSpPr>
        <p:spPr>
          <a:xfrm>
            <a:off x="7843102" y="1550145"/>
            <a:ext cx="5913" cy="998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D76A0A-57D8-363C-9348-A7456E9B88E7}"/>
              </a:ext>
            </a:extLst>
          </p:cNvPr>
          <p:cNvCxnSpPr/>
          <p:nvPr/>
        </p:nvCxnSpPr>
        <p:spPr>
          <a:xfrm flipH="1" flipV="1">
            <a:off x="7630434" y="1550145"/>
            <a:ext cx="212668" cy="21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2CB13-6ADE-FB5B-562D-AF0BC5B3A833}"/>
              </a:ext>
            </a:extLst>
          </p:cNvPr>
          <p:cNvCxnSpPr/>
          <p:nvPr/>
        </p:nvCxnSpPr>
        <p:spPr>
          <a:xfrm flipV="1">
            <a:off x="7843102" y="1550145"/>
            <a:ext cx="212668" cy="21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3F1C2-A945-836A-7C8E-35981C118C00}"/>
              </a:ext>
            </a:extLst>
          </p:cNvPr>
          <p:cNvCxnSpPr/>
          <p:nvPr/>
        </p:nvCxnSpPr>
        <p:spPr>
          <a:xfrm flipH="1">
            <a:off x="7660235" y="2366128"/>
            <a:ext cx="182867" cy="182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C977B8-F8D4-0EA3-6F12-89D7C1A5F657}"/>
              </a:ext>
            </a:extLst>
          </p:cNvPr>
          <p:cNvCxnSpPr/>
          <p:nvPr/>
        </p:nvCxnSpPr>
        <p:spPr>
          <a:xfrm>
            <a:off x="7843102" y="2366128"/>
            <a:ext cx="182867" cy="182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562841-3C7B-3927-5A1B-25251FBF8D05}"/>
              </a:ext>
            </a:extLst>
          </p:cNvPr>
          <p:cNvSpPr txBox="1"/>
          <p:nvPr/>
        </p:nvSpPr>
        <p:spPr>
          <a:xfrm>
            <a:off x="8843362" y="2554843"/>
            <a:ext cx="216645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Campaign to Contacts, Category &amp; Sub-Category: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Relationship: Many-to-many (Contacts), many-to-one (Category &amp; Sub-Category)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Uni-directional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Primary Key(s):  CF ID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Foreign Key(s): Category ID, Sub-Category ID, Contact ID</a:t>
            </a:r>
          </a:p>
        </p:txBody>
      </p:sp>
    </p:spTree>
    <p:extLst>
      <p:ext uri="{BB962C8B-B14F-4D97-AF65-F5344CB8AC3E}">
        <p14:creationId xmlns:p14="http://schemas.microsoft.com/office/powerpoint/2010/main" val="21659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282</Words>
  <Application>Microsoft Macintosh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Kilkes</dc:creator>
  <cp:lastModifiedBy>Chris Kilkes</cp:lastModifiedBy>
  <cp:revision>25</cp:revision>
  <dcterms:created xsi:type="dcterms:W3CDTF">2024-04-04T21:49:18Z</dcterms:created>
  <dcterms:modified xsi:type="dcterms:W3CDTF">2024-04-30T02:19:11Z</dcterms:modified>
</cp:coreProperties>
</file>