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95" r:id="rId9"/>
    <p:sldId id="296" r:id="rId10"/>
    <p:sldId id="297" r:id="rId11"/>
    <p:sldId id="298" r:id="rId12"/>
    <p:sldId id="269" r:id="rId13"/>
    <p:sldId id="267" r:id="rId14"/>
    <p:sldId id="299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  <p:embeddedFont>
      <p:font typeface="Nixie One" panose="020B0604020202020204" charset="0"/>
      <p:regular r:id="rId23"/>
    </p:embeddedFont>
    <p:embeddedFont>
      <p:font typeface="Roboto Slab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400DD-5D5B-4215-8043-365696CEBC53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594C4F-914A-4A94-989A-43B021540DE7}">
      <dgm:prSet phldrT="[Text]" custT="1"/>
      <dgm:spPr/>
      <dgm:t>
        <a:bodyPr/>
        <a:lstStyle/>
        <a:p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DATA CLEANING</a:t>
          </a:r>
        </a:p>
        <a:p>
          <a:r>
            <a:rPr lang="en-US" sz="1000" b="1" dirty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  <a:r>
            <a:rPr lang="en-US" sz="1000" dirty="0">
              <a:latin typeface="Calibri" panose="020F0502020204030204" pitchFamily="34" charset="0"/>
              <a:cs typeface="Calibri" panose="020F0502020204030204" pitchFamily="34" charset="0"/>
            </a:rPr>
            <a:t>Formatting Data Type</a:t>
          </a:r>
        </a:p>
        <a:p>
          <a:r>
            <a:rPr lang="en-US" sz="1000" dirty="0">
              <a:latin typeface="Calibri" panose="020F0502020204030204" pitchFamily="34" charset="0"/>
              <a:cs typeface="Calibri" panose="020F0502020204030204" pitchFamily="34" charset="0"/>
            </a:rPr>
            <a:t>-Handling Missing Values</a:t>
          </a:r>
        </a:p>
        <a:p>
          <a:r>
            <a:rPr lang="en-US" sz="1000" dirty="0">
              <a:latin typeface="Calibri" panose="020F0502020204030204" pitchFamily="34" charset="0"/>
              <a:cs typeface="Calibri" panose="020F0502020204030204" pitchFamily="34" charset="0"/>
            </a:rPr>
            <a:t>-Splitting columns </a:t>
          </a:r>
        </a:p>
        <a:p>
          <a:r>
            <a:rPr lang="en-US" sz="1000" dirty="0">
              <a:latin typeface="Calibri" panose="020F0502020204030204" pitchFamily="34" charset="0"/>
              <a:cs typeface="Calibri" panose="020F0502020204030204" pitchFamily="34" charset="0"/>
            </a:rPr>
            <a:t>-Creating conditional columns</a:t>
          </a:r>
          <a:endParaRPr lang="en-IN" sz="1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A2A164-47A6-4CC6-8D7B-FC82817882C5}" type="parTrans" cxnId="{F653A908-D0AE-4FD3-9634-AE68D1EE41C7}">
      <dgm:prSet/>
      <dgm:spPr/>
      <dgm:t>
        <a:bodyPr/>
        <a:lstStyle/>
        <a:p>
          <a:endParaRPr lang="en-IN"/>
        </a:p>
      </dgm:t>
    </dgm:pt>
    <dgm:pt modelId="{0C1EAE6B-340A-402D-BDEF-C03AB39E9810}" type="sibTrans" cxnId="{F653A908-D0AE-4FD3-9634-AE68D1EE41C7}">
      <dgm:prSet/>
      <dgm:spPr/>
      <dgm:t>
        <a:bodyPr/>
        <a:lstStyle/>
        <a:p>
          <a:endParaRPr lang="en-IN"/>
        </a:p>
      </dgm:t>
    </dgm:pt>
    <dgm:pt modelId="{C6188943-5093-4AD6-81D6-0E17D01F8B80}">
      <dgm:prSet phldrT="[Text]" custT="1"/>
      <dgm:spPr/>
      <dgm:t>
        <a:bodyPr/>
        <a:lstStyle/>
        <a:p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SUMMARIZATION</a:t>
          </a:r>
        </a:p>
        <a:p>
          <a:r>
            <a:rPr lang="en-IN" sz="1000" dirty="0">
              <a:latin typeface="Calibri" panose="020F0502020204030204" pitchFamily="34" charset="0"/>
              <a:cs typeface="Calibri" panose="020F0502020204030204" pitchFamily="34" charset="0"/>
            </a:rPr>
            <a:t>-Creating Pivot tables based on objectives</a:t>
          </a:r>
        </a:p>
        <a:p>
          <a:r>
            <a:rPr lang="en-IN" sz="1000" dirty="0">
              <a:latin typeface="Calibri" panose="020F0502020204030204" pitchFamily="34" charset="0"/>
              <a:cs typeface="Calibri" panose="020F0502020204030204" pitchFamily="34" charset="0"/>
            </a:rPr>
            <a:t>-Creating pivot charts</a:t>
          </a:r>
        </a:p>
        <a:p>
          <a:r>
            <a:rPr lang="en-IN" sz="1000" dirty="0">
              <a:latin typeface="Calibri" panose="020F0502020204030204" pitchFamily="34" charset="0"/>
              <a:cs typeface="Calibri" panose="020F0502020204030204" pitchFamily="34" charset="0"/>
            </a:rPr>
            <a:t>-Formatting charts </a:t>
          </a:r>
        </a:p>
      </dgm:t>
    </dgm:pt>
    <dgm:pt modelId="{B4AFCC60-9AA6-484E-87CE-D2B384488CDE}" type="parTrans" cxnId="{44E0FD27-D237-4C1E-9579-F0808AD9B5B5}">
      <dgm:prSet/>
      <dgm:spPr/>
      <dgm:t>
        <a:bodyPr/>
        <a:lstStyle/>
        <a:p>
          <a:endParaRPr lang="en-IN"/>
        </a:p>
      </dgm:t>
    </dgm:pt>
    <dgm:pt modelId="{9E878D78-C9C3-49B5-80B2-B3D9FE8DAAC7}" type="sibTrans" cxnId="{44E0FD27-D237-4C1E-9579-F0808AD9B5B5}">
      <dgm:prSet/>
      <dgm:spPr/>
      <dgm:t>
        <a:bodyPr/>
        <a:lstStyle/>
        <a:p>
          <a:endParaRPr lang="en-IN"/>
        </a:p>
      </dgm:t>
    </dgm:pt>
    <dgm:pt modelId="{C5CA22AC-AA48-4B6C-ABCD-DFBDC6CA8114}">
      <dgm:prSet phldrT="[Text]" custT="1"/>
      <dgm:spPr/>
      <dgm:t>
        <a:bodyPr/>
        <a:lstStyle/>
        <a:p>
          <a:endParaRPr lang="en-US" sz="1500" b="1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DASHBOARD </a:t>
          </a:r>
        </a:p>
        <a:p>
          <a:r>
            <a:rPr lang="en-US" sz="1000" b="1" dirty="0">
              <a:latin typeface="Calibri" panose="020F0502020204030204" pitchFamily="34" charset="0"/>
              <a:cs typeface="Calibri" panose="020F0502020204030204" pitchFamily="34" charset="0"/>
            </a:rPr>
            <a:t>-Placing the charts side by side</a:t>
          </a:r>
        </a:p>
        <a:p>
          <a:r>
            <a:rPr lang="en-US" sz="1000" b="1" dirty="0">
              <a:latin typeface="Calibri" panose="020F0502020204030204" pitchFamily="34" charset="0"/>
              <a:cs typeface="Calibri" panose="020F0502020204030204" pitchFamily="34" charset="0"/>
            </a:rPr>
            <a:t>- Creating Slicers &amp; Timeline</a:t>
          </a:r>
        </a:p>
        <a:p>
          <a:r>
            <a:rPr lang="en-US" sz="1000" b="1" dirty="0">
              <a:latin typeface="Calibri" panose="020F0502020204030204" pitchFamily="34" charset="0"/>
              <a:cs typeface="Calibri" panose="020F0502020204030204" pitchFamily="34" charset="0"/>
            </a:rPr>
            <a:t>-Report Connections with all the charts</a:t>
          </a:r>
        </a:p>
        <a:p>
          <a:endParaRPr lang="en-US" sz="700" b="1" dirty="0"/>
        </a:p>
        <a:p>
          <a:endParaRPr lang="en-IN" sz="700" b="1" dirty="0"/>
        </a:p>
      </dgm:t>
    </dgm:pt>
    <dgm:pt modelId="{CD57C80D-82DC-4949-9E26-D7C91236879E}" type="parTrans" cxnId="{7D3A5E0A-2777-4FD3-867E-9EFE4BCC7083}">
      <dgm:prSet/>
      <dgm:spPr/>
      <dgm:t>
        <a:bodyPr/>
        <a:lstStyle/>
        <a:p>
          <a:endParaRPr lang="en-IN"/>
        </a:p>
      </dgm:t>
    </dgm:pt>
    <dgm:pt modelId="{21508588-6A7B-46B6-9F14-49D7B45D9A8E}" type="sibTrans" cxnId="{7D3A5E0A-2777-4FD3-867E-9EFE4BCC7083}">
      <dgm:prSet/>
      <dgm:spPr/>
      <dgm:t>
        <a:bodyPr/>
        <a:lstStyle/>
        <a:p>
          <a:endParaRPr lang="en-IN"/>
        </a:p>
      </dgm:t>
    </dgm:pt>
    <dgm:pt modelId="{AFAB2499-B9E9-4F70-B743-3A94DB9D9105}" type="pres">
      <dgm:prSet presAssocID="{2E2400DD-5D5B-4215-8043-365696CEBC53}" presName="outerComposite" presStyleCnt="0">
        <dgm:presLayoutVars>
          <dgm:chMax val="5"/>
          <dgm:dir/>
          <dgm:resizeHandles val="exact"/>
        </dgm:presLayoutVars>
      </dgm:prSet>
      <dgm:spPr/>
    </dgm:pt>
    <dgm:pt modelId="{7F71D32E-D03C-4970-B484-804D8691F2B2}" type="pres">
      <dgm:prSet presAssocID="{2E2400DD-5D5B-4215-8043-365696CEBC53}" presName="dummyMaxCanvas" presStyleCnt="0">
        <dgm:presLayoutVars/>
      </dgm:prSet>
      <dgm:spPr/>
    </dgm:pt>
    <dgm:pt modelId="{23DD6ECF-E594-4DF5-A221-B66BF2B65A58}" type="pres">
      <dgm:prSet presAssocID="{2E2400DD-5D5B-4215-8043-365696CEBC53}" presName="ThreeNodes_1" presStyleLbl="node1" presStyleIdx="0" presStyleCnt="3" custScaleY="122854" custLinFactNeighborX="-208" custLinFactNeighborY="-2777">
        <dgm:presLayoutVars>
          <dgm:bulletEnabled val="1"/>
        </dgm:presLayoutVars>
      </dgm:prSet>
      <dgm:spPr/>
    </dgm:pt>
    <dgm:pt modelId="{6F7BF418-9D07-4E52-8F67-99A80222042C}" type="pres">
      <dgm:prSet presAssocID="{2E2400DD-5D5B-4215-8043-365696CEBC53}" presName="ThreeNodes_2" presStyleLbl="node1" presStyleIdx="1" presStyleCnt="3" custScaleY="109357">
        <dgm:presLayoutVars>
          <dgm:bulletEnabled val="1"/>
        </dgm:presLayoutVars>
      </dgm:prSet>
      <dgm:spPr/>
    </dgm:pt>
    <dgm:pt modelId="{C5F02F4A-47E6-4940-8A73-C70441CD183B}" type="pres">
      <dgm:prSet presAssocID="{2E2400DD-5D5B-4215-8043-365696CEBC53}" presName="ThreeNodes_3" presStyleLbl="node1" presStyleIdx="2" presStyleCnt="3" custScaleY="115567" custLinFactNeighborX="-218" custLinFactNeighborY="0">
        <dgm:presLayoutVars>
          <dgm:bulletEnabled val="1"/>
        </dgm:presLayoutVars>
      </dgm:prSet>
      <dgm:spPr/>
    </dgm:pt>
    <dgm:pt modelId="{C481BB18-B0D4-4FA7-BACC-96E81C99D4A3}" type="pres">
      <dgm:prSet presAssocID="{2E2400DD-5D5B-4215-8043-365696CEBC53}" presName="ThreeConn_1-2" presStyleLbl="fgAccFollowNode1" presStyleIdx="0" presStyleCnt="2">
        <dgm:presLayoutVars>
          <dgm:bulletEnabled val="1"/>
        </dgm:presLayoutVars>
      </dgm:prSet>
      <dgm:spPr/>
    </dgm:pt>
    <dgm:pt modelId="{38C97AEC-8019-4BE1-85B8-F6D57C80C1D4}" type="pres">
      <dgm:prSet presAssocID="{2E2400DD-5D5B-4215-8043-365696CEBC53}" presName="ThreeConn_2-3" presStyleLbl="fgAccFollowNode1" presStyleIdx="1" presStyleCnt="2">
        <dgm:presLayoutVars>
          <dgm:bulletEnabled val="1"/>
        </dgm:presLayoutVars>
      </dgm:prSet>
      <dgm:spPr/>
    </dgm:pt>
    <dgm:pt modelId="{7C7A52D4-8C76-4DBA-8563-B935CA59CA7F}" type="pres">
      <dgm:prSet presAssocID="{2E2400DD-5D5B-4215-8043-365696CEBC53}" presName="ThreeNodes_1_text" presStyleLbl="node1" presStyleIdx="2" presStyleCnt="3">
        <dgm:presLayoutVars>
          <dgm:bulletEnabled val="1"/>
        </dgm:presLayoutVars>
      </dgm:prSet>
      <dgm:spPr/>
    </dgm:pt>
    <dgm:pt modelId="{38F41766-F9AE-4E06-8C5D-E6412BF77BE9}" type="pres">
      <dgm:prSet presAssocID="{2E2400DD-5D5B-4215-8043-365696CEBC53}" presName="ThreeNodes_2_text" presStyleLbl="node1" presStyleIdx="2" presStyleCnt="3">
        <dgm:presLayoutVars>
          <dgm:bulletEnabled val="1"/>
        </dgm:presLayoutVars>
      </dgm:prSet>
      <dgm:spPr/>
    </dgm:pt>
    <dgm:pt modelId="{8EE18444-9424-4AC7-8904-5E9EEA6A5A9D}" type="pres">
      <dgm:prSet presAssocID="{2E2400DD-5D5B-4215-8043-365696CEBC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0BEE007-3BC8-4C5D-89A7-4357FAD1A402}" type="presOf" srcId="{0C1EAE6B-340A-402D-BDEF-C03AB39E9810}" destId="{C481BB18-B0D4-4FA7-BACC-96E81C99D4A3}" srcOrd="0" destOrd="0" presId="urn:microsoft.com/office/officeart/2005/8/layout/vProcess5"/>
    <dgm:cxn modelId="{F653A908-D0AE-4FD3-9634-AE68D1EE41C7}" srcId="{2E2400DD-5D5B-4215-8043-365696CEBC53}" destId="{5F594C4F-914A-4A94-989A-43B021540DE7}" srcOrd="0" destOrd="0" parTransId="{4FA2A164-47A6-4CC6-8D7B-FC82817882C5}" sibTransId="{0C1EAE6B-340A-402D-BDEF-C03AB39E9810}"/>
    <dgm:cxn modelId="{7D3A5E0A-2777-4FD3-867E-9EFE4BCC7083}" srcId="{2E2400DD-5D5B-4215-8043-365696CEBC53}" destId="{C5CA22AC-AA48-4B6C-ABCD-DFBDC6CA8114}" srcOrd="2" destOrd="0" parTransId="{CD57C80D-82DC-4949-9E26-D7C91236879E}" sibTransId="{21508588-6A7B-46B6-9F14-49D7B45D9A8E}"/>
    <dgm:cxn modelId="{EDB15F14-1888-4A76-98DB-388D93BC2A1C}" type="presOf" srcId="{9E878D78-C9C3-49B5-80B2-B3D9FE8DAAC7}" destId="{38C97AEC-8019-4BE1-85B8-F6D57C80C1D4}" srcOrd="0" destOrd="0" presId="urn:microsoft.com/office/officeart/2005/8/layout/vProcess5"/>
    <dgm:cxn modelId="{ABF02B27-D577-4366-8163-E56045597E1F}" type="presOf" srcId="{2E2400DD-5D5B-4215-8043-365696CEBC53}" destId="{AFAB2499-B9E9-4F70-B743-3A94DB9D9105}" srcOrd="0" destOrd="0" presId="urn:microsoft.com/office/officeart/2005/8/layout/vProcess5"/>
    <dgm:cxn modelId="{0DD0B327-F1F1-4343-82FC-133DACC3FB1D}" type="presOf" srcId="{C5CA22AC-AA48-4B6C-ABCD-DFBDC6CA8114}" destId="{8EE18444-9424-4AC7-8904-5E9EEA6A5A9D}" srcOrd="1" destOrd="0" presId="urn:microsoft.com/office/officeart/2005/8/layout/vProcess5"/>
    <dgm:cxn modelId="{44E0FD27-D237-4C1E-9579-F0808AD9B5B5}" srcId="{2E2400DD-5D5B-4215-8043-365696CEBC53}" destId="{C6188943-5093-4AD6-81D6-0E17D01F8B80}" srcOrd="1" destOrd="0" parTransId="{B4AFCC60-9AA6-484E-87CE-D2B384488CDE}" sibTransId="{9E878D78-C9C3-49B5-80B2-B3D9FE8DAAC7}"/>
    <dgm:cxn modelId="{6272804A-A379-4AEF-AFB0-6DCA271A0085}" type="presOf" srcId="{C6188943-5093-4AD6-81D6-0E17D01F8B80}" destId="{38F41766-F9AE-4E06-8C5D-E6412BF77BE9}" srcOrd="1" destOrd="0" presId="urn:microsoft.com/office/officeart/2005/8/layout/vProcess5"/>
    <dgm:cxn modelId="{BFEC0C76-AE5B-4B5C-8D70-CC63456F6782}" type="presOf" srcId="{5F594C4F-914A-4A94-989A-43B021540DE7}" destId="{23DD6ECF-E594-4DF5-A221-B66BF2B65A58}" srcOrd="0" destOrd="0" presId="urn:microsoft.com/office/officeart/2005/8/layout/vProcess5"/>
    <dgm:cxn modelId="{E29655D5-464E-4D8E-A9B8-0EA974BD8BE3}" type="presOf" srcId="{C6188943-5093-4AD6-81D6-0E17D01F8B80}" destId="{6F7BF418-9D07-4E52-8F67-99A80222042C}" srcOrd="0" destOrd="0" presId="urn:microsoft.com/office/officeart/2005/8/layout/vProcess5"/>
    <dgm:cxn modelId="{F0A3B9E1-43DF-425D-ABEC-B0D3A9FAB588}" type="presOf" srcId="{5F594C4F-914A-4A94-989A-43B021540DE7}" destId="{7C7A52D4-8C76-4DBA-8563-B935CA59CA7F}" srcOrd="1" destOrd="0" presId="urn:microsoft.com/office/officeart/2005/8/layout/vProcess5"/>
    <dgm:cxn modelId="{E0884CE4-E7FF-4D7D-9065-B18F2B0827A6}" type="presOf" srcId="{C5CA22AC-AA48-4B6C-ABCD-DFBDC6CA8114}" destId="{C5F02F4A-47E6-4940-8A73-C70441CD183B}" srcOrd="0" destOrd="0" presId="urn:microsoft.com/office/officeart/2005/8/layout/vProcess5"/>
    <dgm:cxn modelId="{B0E7C18F-0F02-4610-A53A-C5D29A7D0F08}" type="presParOf" srcId="{AFAB2499-B9E9-4F70-B743-3A94DB9D9105}" destId="{7F71D32E-D03C-4970-B484-804D8691F2B2}" srcOrd="0" destOrd="0" presId="urn:microsoft.com/office/officeart/2005/8/layout/vProcess5"/>
    <dgm:cxn modelId="{DB4774C8-86C1-4E0C-B5B6-5A268D521BF5}" type="presParOf" srcId="{AFAB2499-B9E9-4F70-B743-3A94DB9D9105}" destId="{23DD6ECF-E594-4DF5-A221-B66BF2B65A58}" srcOrd="1" destOrd="0" presId="urn:microsoft.com/office/officeart/2005/8/layout/vProcess5"/>
    <dgm:cxn modelId="{7390DF9A-E853-4C59-8C8E-961B33A33BA0}" type="presParOf" srcId="{AFAB2499-B9E9-4F70-B743-3A94DB9D9105}" destId="{6F7BF418-9D07-4E52-8F67-99A80222042C}" srcOrd="2" destOrd="0" presId="urn:microsoft.com/office/officeart/2005/8/layout/vProcess5"/>
    <dgm:cxn modelId="{57099E8C-B3F5-462B-B879-427FF9595014}" type="presParOf" srcId="{AFAB2499-B9E9-4F70-B743-3A94DB9D9105}" destId="{C5F02F4A-47E6-4940-8A73-C70441CD183B}" srcOrd="3" destOrd="0" presId="urn:microsoft.com/office/officeart/2005/8/layout/vProcess5"/>
    <dgm:cxn modelId="{6CDE1B1F-01E6-4472-85D5-74FE2FE9D73D}" type="presParOf" srcId="{AFAB2499-B9E9-4F70-B743-3A94DB9D9105}" destId="{C481BB18-B0D4-4FA7-BACC-96E81C99D4A3}" srcOrd="4" destOrd="0" presId="urn:microsoft.com/office/officeart/2005/8/layout/vProcess5"/>
    <dgm:cxn modelId="{F5863EA0-CC7B-4652-8CF2-F9C8411FAC1B}" type="presParOf" srcId="{AFAB2499-B9E9-4F70-B743-3A94DB9D9105}" destId="{38C97AEC-8019-4BE1-85B8-F6D57C80C1D4}" srcOrd="5" destOrd="0" presId="urn:microsoft.com/office/officeart/2005/8/layout/vProcess5"/>
    <dgm:cxn modelId="{6E3E5DE8-29A7-463B-BC23-B160FA6616F3}" type="presParOf" srcId="{AFAB2499-B9E9-4F70-B743-3A94DB9D9105}" destId="{7C7A52D4-8C76-4DBA-8563-B935CA59CA7F}" srcOrd="6" destOrd="0" presId="urn:microsoft.com/office/officeart/2005/8/layout/vProcess5"/>
    <dgm:cxn modelId="{44AD2E78-69DE-46ED-B78C-9D770F05744A}" type="presParOf" srcId="{AFAB2499-B9E9-4F70-B743-3A94DB9D9105}" destId="{38F41766-F9AE-4E06-8C5D-E6412BF77BE9}" srcOrd="7" destOrd="0" presId="urn:microsoft.com/office/officeart/2005/8/layout/vProcess5"/>
    <dgm:cxn modelId="{F0631310-126F-452A-847E-9C57670AD69B}" type="presParOf" srcId="{AFAB2499-B9E9-4F70-B743-3A94DB9D9105}" destId="{8EE18444-9424-4AC7-8904-5E9EEA6A5A9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D6ECF-E594-4DF5-A221-B66BF2B65A58}">
      <dsp:nvSpPr>
        <dsp:cNvPr id="0" name=""/>
        <dsp:cNvSpPr/>
      </dsp:nvSpPr>
      <dsp:spPr>
        <a:xfrm>
          <a:off x="0" y="-98297"/>
          <a:ext cx="4940808" cy="1257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DATA CLEANING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  <a:r>
            <a:rPr lang="en-US" sz="1000" kern="1200" dirty="0">
              <a:latin typeface="Calibri" panose="020F0502020204030204" pitchFamily="34" charset="0"/>
              <a:cs typeface="Calibri" panose="020F0502020204030204" pitchFamily="34" charset="0"/>
            </a:rPr>
            <a:t>Formatting Data Type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" panose="020F0502020204030204" pitchFamily="34" charset="0"/>
              <a:cs typeface="Calibri" panose="020F0502020204030204" pitchFamily="34" charset="0"/>
            </a:rPr>
            <a:t>-Handling Missing Values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" panose="020F0502020204030204" pitchFamily="34" charset="0"/>
              <a:cs typeface="Calibri" panose="020F0502020204030204" pitchFamily="34" charset="0"/>
            </a:rPr>
            <a:t>-Splitting columns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" panose="020F0502020204030204" pitchFamily="34" charset="0"/>
              <a:cs typeface="Calibri" panose="020F0502020204030204" pitchFamily="34" charset="0"/>
            </a:rPr>
            <a:t>-Creating conditional columns</a:t>
          </a:r>
          <a:endParaRPr lang="en-IN" sz="1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824" y="-61473"/>
        <a:ext cx="3822811" cy="1183603"/>
      </dsp:txXfrm>
    </dsp:sp>
    <dsp:sp modelId="{6F7BF418-9D07-4E52-8F67-99A80222042C}">
      <dsp:nvSpPr>
        <dsp:cNvPr id="0" name=""/>
        <dsp:cNvSpPr/>
      </dsp:nvSpPr>
      <dsp:spPr>
        <a:xfrm>
          <a:off x="435953" y="1164696"/>
          <a:ext cx="4940808" cy="1119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SUMMARIZATION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Calibri" panose="020F0502020204030204" pitchFamily="34" charset="0"/>
              <a:cs typeface="Calibri" panose="020F0502020204030204" pitchFamily="34" charset="0"/>
            </a:rPr>
            <a:t>-Creating Pivot tables based on objectives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Calibri" panose="020F0502020204030204" pitchFamily="34" charset="0"/>
              <a:cs typeface="Calibri" panose="020F0502020204030204" pitchFamily="34" charset="0"/>
            </a:rPr>
            <a:t>-Creating pivot charts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Calibri" panose="020F0502020204030204" pitchFamily="34" charset="0"/>
              <a:cs typeface="Calibri" panose="020F0502020204030204" pitchFamily="34" charset="0"/>
            </a:rPr>
            <a:t>-Formatting charts </a:t>
          </a:r>
        </a:p>
      </dsp:txBody>
      <dsp:txXfrm>
        <a:off x="468731" y="1197474"/>
        <a:ext cx="3774108" cy="1053570"/>
      </dsp:txXfrm>
    </dsp:sp>
    <dsp:sp modelId="{C5F02F4A-47E6-4940-8A73-C70441CD183B}">
      <dsp:nvSpPr>
        <dsp:cNvPr id="0" name=""/>
        <dsp:cNvSpPr/>
      </dsp:nvSpPr>
      <dsp:spPr>
        <a:xfrm>
          <a:off x="861136" y="2326853"/>
          <a:ext cx="4940808" cy="1182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DASHBOARD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libri" panose="020F0502020204030204" pitchFamily="34" charset="0"/>
              <a:cs typeface="Calibri" panose="020F0502020204030204" pitchFamily="34" charset="0"/>
            </a:rPr>
            <a:t>-Placing the charts side by side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libri" panose="020F0502020204030204" pitchFamily="34" charset="0"/>
              <a:cs typeface="Calibri" panose="020F0502020204030204" pitchFamily="34" charset="0"/>
            </a:rPr>
            <a:t>- Creating Slicers &amp; Timeline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libri" panose="020F0502020204030204" pitchFamily="34" charset="0"/>
              <a:cs typeface="Calibri" panose="020F0502020204030204" pitchFamily="34" charset="0"/>
            </a:rPr>
            <a:t>-Report Connections with all the charts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b="1" kern="1200" dirty="0"/>
        </a:p>
      </dsp:txBody>
      <dsp:txXfrm>
        <a:off x="895775" y="2361492"/>
        <a:ext cx="3770386" cy="1113400"/>
      </dsp:txXfrm>
    </dsp:sp>
    <dsp:sp modelId="{C481BB18-B0D4-4FA7-BACC-96E81C99D4A3}">
      <dsp:nvSpPr>
        <dsp:cNvPr id="0" name=""/>
        <dsp:cNvSpPr/>
      </dsp:nvSpPr>
      <dsp:spPr>
        <a:xfrm>
          <a:off x="4275617" y="794698"/>
          <a:ext cx="665190" cy="6651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4425285" y="794698"/>
        <a:ext cx="365854" cy="500555"/>
      </dsp:txXfrm>
    </dsp:sp>
    <dsp:sp modelId="{38C97AEC-8019-4BE1-85B8-F6D57C80C1D4}">
      <dsp:nvSpPr>
        <dsp:cNvPr id="0" name=""/>
        <dsp:cNvSpPr/>
      </dsp:nvSpPr>
      <dsp:spPr>
        <a:xfrm>
          <a:off x="4711571" y="1981808"/>
          <a:ext cx="665190" cy="6651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4861239" y="1981808"/>
        <a:ext cx="365854" cy="500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64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650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36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07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11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42770" y="2751587"/>
            <a:ext cx="602697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ANALYSIS OF NYC JOB OPENING DATASET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Online Job Applicants Svg Png Icon Free Download (#65524) -  OnlineWebFonts.COM">
            <a:extLst>
              <a:ext uri="{FF2B5EF4-FFF2-40B4-BE49-F238E27FC236}">
                <a16:creationId xmlns:a16="http://schemas.microsoft.com/office/drawing/2014/main" id="{A5FA66A8-5160-A758-9769-F6A32E6E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90" y="1151067"/>
            <a:ext cx="1136175" cy="115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6D66BA-5579-C611-7508-EC454739214F}"/>
              </a:ext>
            </a:extLst>
          </p:cNvPr>
          <p:cNvSpPr txBox="1"/>
          <p:nvPr/>
        </p:nvSpPr>
        <p:spPr>
          <a:xfrm>
            <a:off x="6755802" y="3911387"/>
            <a:ext cx="187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Pallavi Roy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A0999-9F99-7F66-E803-A250E603BC62}"/>
              </a:ext>
            </a:extLst>
          </p:cNvPr>
          <p:cNvSpPr txBox="1"/>
          <p:nvPr/>
        </p:nvSpPr>
        <p:spPr>
          <a:xfrm>
            <a:off x="291895" y="4227755"/>
            <a:ext cx="47641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Experienced (Non-Managers) have higher demand sector-wise</a:t>
            </a:r>
            <a:endParaRPr lang="en-IN" sz="15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43D07-3C39-45FE-4F98-A7648C3D3783}"/>
              </a:ext>
            </a:extLst>
          </p:cNvPr>
          <p:cNvSpPr txBox="1"/>
          <p:nvPr/>
        </p:nvSpPr>
        <p:spPr>
          <a:xfrm>
            <a:off x="5175867" y="4227755"/>
            <a:ext cx="37960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Executives are offered high starting salary over other career levels</a:t>
            </a:r>
            <a:endParaRPr lang="en-IN" sz="15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4B314-1254-11A8-BE73-87166D60D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" y="1597815"/>
            <a:ext cx="4764198" cy="2301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1E8FE1-FE2A-3337-E715-86E357990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67" y="1590596"/>
            <a:ext cx="3796010" cy="2308385"/>
          </a:xfrm>
          <a:prstGeom prst="rect">
            <a:avLst/>
          </a:prstGeom>
        </p:spPr>
      </p:pic>
      <p:grpSp>
        <p:nvGrpSpPr>
          <p:cNvPr id="15" name="Google Shape;249;p24">
            <a:extLst>
              <a:ext uri="{FF2B5EF4-FFF2-40B4-BE49-F238E27FC236}">
                <a16:creationId xmlns:a16="http://schemas.microsoft.com/office/drawing/2014/main" id="{34E6F84A-F135-6A41-0A1E-B1AF64433B2B}"/>
              </a:ext>
            </a:extLst>
          </p:cNvPr>
          <p:cNvGrpSpPr/>
          <p:nvPr/>
        </p:nvGrpSpPr>
        <p:grpSpPr>
          <a:xfrm>
            <a:off x="377059" y="763793"/>
            <a:ext cx="446558" cy="474681"/>
            <a:chOff x="3932350" y="3714775"/>
            <a:chExt cx="439650" cy="319075"/>
          </a:xfrm>
        </p:grpSpPr>
        <p:sp>
          <p:nvSpPr>
            <p:cNvPr id="16" name="Google Shape;250;p24">
              <a:extLst>
                <a:ext uri="{FF2B5EF4-FFF2-40B4-BE49-F238E27FC236}">
                  <a16:creationId xmlns:a16="http://schemas.microsoft.com/office/drawing/2014/main" id="{C84D7A2F-34EE-E539-4AFB-5E8D6C325BFB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;p24">
              <a:extLst>
                <a:ext uri="{FF2B5EF4-FFF2-40B4-BE49-F238E27FC236}">
                  <a16:creationId xmlns:a16="http://schemas.microsoft.com/office/drawing/2014/main" id="{97C67C21-0A07-CE30-B176-C36DBDBB684A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;p24">
              <a:extLst>
                <a:ext uri="{FF2B5EF4-FFF2-40B4-BE49-F238E27FC236}">
                  <a16:creationId xmlns:a16="http://schemas.microsoft.com/office/drawing/2014/main" id="{46566AEA-B6BD-C985-1196-70C5A47E6A1A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;p24">
              <a:extLst>
                <a:ext uri="{FF2B5EF4-FFF2-40B4-BE49-F238E27FC236}">
                  <a16:creationId xmlns:a16="http://schemas.microsoft.com/office/drawing/2014/main" id="{3BDDD8A3-04CB-DB3F-41CE-04F331B4BC2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4;p24">
              <a:extLst>
                <a:ext uri="{FF2B5EF4-FFF2-40B4-BE49-F238E27FC236}">
                  <a16:creationId xmlns:a16="http://schemas.microsoft.com/office/drawing/2014/main" id="{CABA1678-C8DC-A562-CA12-FEC06A4B5B73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074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D05F7-B509-D405-EBEE-CB74576C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9" y="1646612"/>
            <a:ext cx="5006529" cy="3277275"/>
          </a:xfrm>
          <a:prstGeom prst="rect">
            <a:avLst/>
          </a:prstGeom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29BDF7F6-105E-5E54-DA76-5FE201630304}"/>
              </a:ext>
            </a:extLst>
          </p:cNvPr>
          <p:cNvSpPr/>
          <p:nvPr/>
        </p:nvSpPr>
        <p:spPr>
          <a:xfrm>
            <a:off x="6347011" y="1371772"/>
            <a:ext cx="2646382" cy="2243356"/>
          </a:xfrm>
          <a:prstGeom prst="wedgeEllipseCallout">
            <a:avLst>
              <a:gd name="adj1" fmla="val -86347"/>
              <a:gd name="adj2" fmla="val 90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2020 onwards </a:t>
            </a:r>
            <a:r>
              <a:rPr lang="en-IN" dirty="0"/>
              <a:t>both </a:t>
            </a:r>
            <a:r>
              <a:rPr lang="en-IN" b="1" dirty="0"/>
              <a:t>external &amp; internal openings</a:t>
            </a:r>
            <a:r>
              <a:rPr lang="en-IN" dirty="0"/>
              <a:t> are showing an </a:t>
            </a:r>
            <a:r>
              <a:rPr lang="en-IN" b="1" dirty="0"/>
              <a:t>increasing trend</a:t>
            </a:r>
          </a:p>
        </p:txBody>
      </p:sp>
      <p:grpSp>
        <p:nvGrpSpPr>
          <p:cNvPr id="20" name="Google Shape;305;p28">
            <a:extLst>
              <a:ext uri="{FF2B5EF4-FFF2-40B4-BE49-F238E27FC236}">
                <a16:creationId xmlns:a16="http://schemas.microsoft.com/office/drawing/2014/main" id="{BE3548D8-3D38-C0B6-DC79-9EA9FC3346A8}"/>
              </a:ext>
            </a:extLst>
          </p:cNvPr>
          <p:cNvGrpSpPr/>
          <p:nvPr/>
        </p:nvGrpSpPr>
        <p:grpSpPr>
          <a:xfrm>
            <a:off x="221764" y="748495"/>
            <a:ext cx="817263" cy="593160"/>
            <a:chOff x="4604550" y="3714775"/>
            <a:chExt cx="439625" cy="319075"/>
          </a:xfrm>
        </p:grpSpPr>
        <p:sp>
          <p:nvSpPr>
            <p:cNvPr id="21" name="Google Shape;306;p28">
              <a:extLst>
                <a:ext uri="{FF2B5EF4-FFF2-40B4-BE49-F238E27FC236}">
                  <a16:creationId xmlns:a16="http://schemas.microsoft.com/office/drawing/2014/main" id="{F6939311-535F-8D0E-D525-0C149A2B147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7;p28">
              <a:extLst>
                <a:ext uri="{FF2B5EF4-FFF2-40B4-BE49-F238E27FC236}">
                  <a16:creationId xmlns:a16="http://schemas.microsoft.com/office/drawing/2014/main" id="{7917611B-09B8-5C5E-CBA5-50F1CC47BB9A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398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0CC5EA-9282-0C60-2FF3-17BAF4D29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" t="16059" r="9177" b="5596"/>
          <a:stretch/>
        </p:blipFill>
        <p:spPr>
          <a:xfrm>
            <a:off x="602428" y="845148"/>
            <a:ext cx="8122024" cy="37759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7C22E7-92E2-ED22-9D9E-575D47D0B145}"/>
              </a:ext>
            </a:extLst>
          </p:cNvPr>
          <p:cNvSpPr txBox="1"/>
          <p:nvPr/>
        </p:nvSpPr>
        <p:spPr>
          <a:xfrm>
            <a:off x="2436607" y="204395"/>
            <a:ext cx="4453666" cy="4770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DASHBOARD</a:t>
            </a:r>
            <a:endParaRPr lang="en-IN" sz="2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oogle Shape;935;p48">
            <a:extLst>
              <a:ext uri="{FF2B5EF4-FFF2-40B4-BE49-F238E27FC236}">
                <a16:creationId xmlns:a16="http://schemas.microsoft.com/office/drawing/2014/main" id="{A501D93A-5177-71D9-961B-6333EA956A5C}"/>
              </a:ext>
            </a:extLst>
          </p:cNvPr>
          <p:cNvGrpSpPr/>
          <p:nvPr/>
        </p:nvGrpSpPr>
        <p:grpSpPr>
          <a:xfrm>
            <a:off x="2654644" y="309663"/>
            <a:ext cx="299987" cy="266518"/>
            <a:chOff x="5292575" y="3681900"/>
            <a:chExt cx="420150" cy="373275"/>
          </a:xfrm>
        </p:grpSpPr>
        <p:sp>
          <p:nvSpPr>
            <p:cNvPr id="16" name="Google Shape;936;p48">
              <a:extLst>
                <a:ext uri="{FF2B5EF4-FFF2-40B4-BE49-F238E27FC236}">
                  <a16:creationId xmlns:a16="http://schemas.microsoft.com/office/drawing/2014/main" id="{E685D64E-5F1A-C3FE-D178-5964A43439D1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7;p48">
              <a:extLst>
                <a:ext uri="{FF2B5EF4-FFF2-40B4-BE49-F238E27FC236}">
                  <a16:creationId xmlns:a16="http://schemas.microsoft.com/office/drawing/2014/main" id="{B41ABA42-7B85-0448-7D18-6484F6C95225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8">
              <a:extLst>
                <a:ext uri="{FF2B5EF4-FFF2-40B4-BE49-F238E27FC236}">
                  <a16:creationId xmlns:a16="http://schemas.microsoft.com/office/drawing/2014/main" id="{44CAEB56-7BCA-49E4-7B5B-1793BC611544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8">
              <a:extLst>
                <a:ext uri="{FF2B5EF4-FFF2-40B4-BE49-F238E27FC236}">
                  <a16:creationId xmlns:a16="http://schemas.microsoft.com/office/drawing/2014/main" id="{C5462701-CC6F-C741-2406-FDB9C5FF484A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8">
              <a:extLst>
                <a:ext uri="{FF2B5EF4-FFF2-40B4-BE49-F238E27FC236}">
                  <a16:creationId xmlns:a16="http://schemas.microsoft.com/office/drawing/2014/main" id="{E1778220-E9A0-3709-794E-8904E15F175D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8">
              <a:extLst>
                <a:ext uri="{FF2B5EF4-FFF2-40B4-BE49-F238E27FC236}">
                  <a16:creationId xmlns:a16="http://schemas.microsoft.com/office/drawing/2014/main" id="{D4E659C7-D34A-6D64-B21A-920C9B3C8546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8">
              <a:extLst>
                <a:ext uri="{FF2B5EF4-FFF2-40B4-BE49-F238E27FC236}">
                  <a16:creationId xmlns:a16="http://schemas.microsoft.com/office/drawing/2014/main" id="{07422DF5-4656-A0EA-669F-AE5967E866B6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ctrTitle"/>
          </p:nvPr>
        </p:nvSpPr>
        <p:spPr>
          <a:xfrm>
            <a:off x="349250" y="652196"/>
            <a:ext cx="4701093" cy="675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IMPORTANT INSIGHTS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oogle Shape;1092;p48">
            <a:extLst>
              <a:ext uri="{FF2B5EF4-FFF2-40B4-BE49-F238E27FC236}">
                <a16:creationId xmlns:a16="http://schemas.microsoft.com/office/drawing/2014/main" id="{069CDDFE-8F8A-BC9A-1016-E04473C9DF13}"/>
              </a:ext>
            </a:extLst>
          </p:cNvPr>
          <p:cNvGrpSpPr/>
          <p:nvPr/>
        </p:nvGrpSpPr>
        <p:grpSpPr>
          <a:xfrm>
            <a:off x="746428" y="783353"/>
            <a:ext cx="242975" cy="412791"/>
            <a:chOff x="6718575" y="2318625"/>
            <a:chExt cx="256950" cy="407375"/>
          </a:xfrm>
        </p:grpSpPr>
        <p:sp>
          <p:nvSpPr>
            <p:cNvPr id="14" name="Google Shape;1093;p48">
              <a:extLst>
                <a:ext uri="{FF2B5EF4-FFF2-40B4-BE49-F238E27FC236}">
                  <a16:creationId xmlns:a16="http://schemas.microsoft.com/office/drawing/2014/main" id="{0DD23D62-2E8B-7B74-156B-EB60BCE3E0D3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4;p48">
              <a:extLst>
                <a:ext uri="{FF2B5EF4-FFF2-40B4-BE49-F238E27FC236}">
                  <a16:creationId xmlns:a16="http://schemas.microsoft.com/office/drawing/2014/main" id="{F94E99B4-7251-8662-3B67-8090B919AC1B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5;p48">
              <a:extLst>
                <a:ext uri="{FF2B5EF4-FFF2-40B4-BE49-F238E27FC236}">
                  <a16:creationId xmlns:a16="http://schemas.microsoft.com/office/drawing/2014/main" id="{54A19F48-BFE9-3B4F-C5F6-36C74FA5C44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6;p48">
              <a:extLst>
                <a:ext uri="{FF2B5EF4-FFF2-40B4-BE49-F238E27FC236}">
                  <a16:creationId xmlns:a16="http://schemas.microsoft.com/office/drawing/2014/main" id="{6BA1C3A3-70F6-9B2B-4B60-EFBE570E7BB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7;p48">
              <a:extLst>
                <a:ext uri="{FF2B5EF4-FFF2-40B4-BE49-F238E27FC236}">
                  <a16:creationId xmlns:a16="http://schemas.microsoft.com/office/drawing/2014/main" id="{6444B173-792D-B3F4-8B73-496ABBFDA1DF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8;p48">
              <a:extLst>
                <a:ext uri="{FF2B5EF4-FFF2-40B4-BE49-F238E27FC236}">
                  <a16:creationId xmlns:a16="http://schemas.microsoft.com/office/drawing/2014/main" id="{F3F22FE5-8DB1-295B-FB1F-F4907A4E9A50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9;p48">
              <a:extLst>
                <a:ext uri="{FF2B5EF4-FFF2-40B4-BE49-F238E27FC236}">
                  <a16:creationId xmlns:a16="http://schemas.microsoft.com/office/drawing/2014/main" id="{96A07A64-B939-1853-C5FA-E067303998B9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0;p48">
              <a:extLst>
                <a:ext uri="{FF2B5EF4-FFF2-40B4-BE49-F238E27FC236}">
                  <a16:creationId xmlns:a16="http://schemas.microsoft.com/office/drawing/2014/main" id="{463E2009-EDA6-D7A2-A2CA-8AD193D41072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6182B8-4C17-EBF5-23B3-CC845A3A836E}"/>
              </a:ext>
            </a:extLst>
          </p:cNvPr>
          <p:cNvSpPr txBox="1"/>
          <p:nvPr/>
        </p:nvSpPr>
        <p:spPr>
          <a:xfrm>
            <a:off x="953745" y="1346706"/>
            <a:ext cx="70636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Health, Policy and Public Safety require more resource allocation for better public service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time job should be increased as it enhances scope for students who required jobs while pursuing studies 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Apart from experienced managers and non-managers entry-level people needs to be more encouraged sector-wise to enhance the overall employment of NYC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the fresh talents are welcomed by different sectors more diverse will be the workforce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IN" dirty="0"/>
          </a:p>
        </p:txBody>
      </p:sp>
      <p:grpSp>
        <p:nvGrpSpPr>
          <p:cNvPr id="39" name="Google Shape;804;p48">
            <a:extLst>
              <a:ext uri="{FF2B5EF4-FFF2-40B4-BE49-F238E27FC236}">
                <a16:creationId xmlns:a16="http://schemas.microsoft.com/office/drawing/2014/main" id="{F7CC3EF6-E9A9-DEB9-B5DC-A9047DB5C63F}"/>
              </a:ext>
            </a:extLst>
          </p:cNvPr>
          <p:cNvGrpSpPr/>
          <p:nvPr/>
        </p:nvGrpSpPr>
        <p:grpSpPr>
          <a:xfrm>
            <a:off x="612769" y="1474671"/>
            <a:ext cx="313892" cy="313892"/>
            <a:chOff x="2594050" y="1631825"/>
            <a:chExt cx="439625" cy="439625"/>
          </a:xfrm>
        </p:grpSpPr>
        <p:sp>
          <p:nvSpPr>
            <p:cNvPr id="40" name="Google Shape;805;p48">
              <a:extLst>
                <a:ext uri="{FF2B5EF4-FFF2-40B4-BE49-F238E27FC236}">
                  <a16:creationId xmlns:a16="http://schemas.microsoft.com/office/drawing/2014/main" id="{332CD865-D02D-0AC5-A8EA-C8C97952601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6;p48">
              <a:extLst>
                <a:ext uri="{FF2B5EF4-FFF2-40B4-BE49-F238E27FC236}">
                  <a16:creationId xmlns:a16="http://schemas.microsoft.com/office/drawing/2014/main" id="{1FAE05A3-A393-9AE4-DD4F-473FE6BF3322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7;p48">
              <a:extLst>
                <a:ext uri="{FF2B5EF4-FFF2-40B4-BE49-F238E27FC236}">
                  <a16:creationId xmlns:a16="http://schemas.microsoft.com/office/drawing/2014/main" id="{7B76B4D5-D944-A30B-7884-AB3B2661E51A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8;p48">
              <a:extLst>
                <a:ext uri="{FF2B5EF4-FFF2-40B4-BE49-F238E27FC236}">
                  <a16:creationId xmlns:a16="http://schemas.microsoft.com/office/drawing/2014/main" id="{BDD6FE09-5ED5-5305-808C-4EF6BC0176B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804;p48">
            <a:extLst>
              <a:ext uri="{FF2B5EF4-FFF2-40B4-BE49-F238E27FC236}">
                <a16:creationId xmlns:a16="http://schemas.microsoft.com/office/drawing/2014/main" id="{02EFC695-A597-C939-F15C-D4FC7DFF49D9}"/>
              </a:ext>
            </a:extLst>
          </p:cNvPr>
          <p:cNvGrpSpPr/>
          <p:nvPr/>
        </p:nvGrpSpPr>
        <p:grpSpPr>
          <a:xfrm>
            <a:off x="601527" y="2538949"/>
            <a:ext cx="313892" cy="313892"/>
            <a:chOff x="2594050" y="1631825"/>
            <a:chExt cx="439625" cy="439625"/>
          </a:xfrm>
        </p:grpSpPr>
        <p:sp>
          <p:nvSpPr>
            <p:cNvPr id="45" name="Google Shape;805;p48">
              <a:extLst>
                <a:ext uri="{FF2B5EF4-FFF2-40B4-BE49-F238E27FC236}">
                  <a16:creationId xmlns:a16="http://schemas.microsoft.com/office/drawing/2014/main" id="{DDBAC418-2A7F-008D-A2C4-FDC9D3A7BDA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6;p48">
              <a:extLst>
                <a:ext uri="{FF2B5EF4-FFF2-40B4-BE49-F238E27FC236}">
                  <a16:creationId xmlns:a16="http://schemas.microsoft.com/office/drawing/2014/main" id="{DCD895EB-581D-E63E-FF04-2DB34B94C0E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7;p48">
              <a:extLst>
                <a:ext uri="{FF2B5EF4-FFF2-40B4-BE49-F238E27FC236}">
                  <a16:creationId xmlns:a16="http://schemas.microsoft.com/office/drawing/2014/main" id="{AAAC2DAF-FD28-4A33-4151-BC957A10E60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08;p48">
              <a:extLst>
                <a:ext uri="{FF2B5EF4-FFF2-40B4-BE49-F238E27FC236}">
                  <a16:creationId xmlns:a16="http://schemas.microsoft.com/office/drawing/2014/main" id="{0C58EB1C-694E-921C-17AC-6BABC62759F3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804;p48">
            <a:extLst>
              <a:ext uri="{FF2B5EF4-FFF2-40B4-BE49-F238E27FC236}">
                <a16:creationId xmlns:a16="http://schemas.microsoft.com/office/drawing/2014/main" id="{8C920B4E-4310-AC65-8B41-9BC3D2E27807}"/>
              </a:ext>
            </a:extLst>
          </p:cNvPr>
          <p:cNvGrpSpPr/>
          <p:nvPr/>
        </p:nvGrpSpPr>
        <p:grpSpPr>
          <a:xfrm>
            <a:off x="564520" y="3236428"/>
            <a:ext cx="313892" cy="313892"/>
            <a:chOff x="2594050" y="1631825"/>
            <a:chExt cx="439625" cy="439625"/>
          </a:xfrm>
        </p:grpSpPr>
        <p:sp>
          <p:nvSpPr>
            <p:cNvPr id="51" name="Google Shape;805;p48">
              <a:extLst>
                <a:ext uri="{FF2B5EF4-FFF2-40B4-BE49-F238E27FC236}">
                  <a16:creationId xmlns:a16="http://schemas.microsoft.com/office/drawing/2014/main" id="{74BEDCB2-DDC9-8F91-C17C-DE62E1AFD94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6;p48">
              <a:extLst>
                <a:ext uri="{FF2B5EF4-FFF2-40B4-BE49-F238E27FC236}">
                  <a16:creationId xmlns:a16="http://schemas.microsoft.com/office/drawing/2014/main" id="{09A2A236-0A75-DAEC-C15E-FDADB576B86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7;p48">
              <a:extLst>
                <a:ext uri="{FF2B5EF4-FFF2-40B4-BE49-F238E27FC236}">
                  <a16:creationId xmlns:a16="http://schemas.microsoft.com/office/drawing/2014/main" id="{6AD9A7BF-9D6D-2CA3-23DF-0AAA5C9DA3F7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8;p48">
              <a:extLst>
                <a:ext uri="{FF2B5EF4-FFF2-40B4-BE49-F238E27FC236}">
                  <a16:creationId xmlns:a16="http://schemas.microsoft.com/office/drawing/2014/main" id="{30188848-82F0-D240-B766-95EEADECA94B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04;p48">
            <a:extLst>
              <a:ext uri="{FF2B5EF4-FFF2-40B4-BE49-F238E27FC236}">
                <a16:creationId xmlns:a16="http://schemas.microsoft.com/office/drawing/2014/main" id="{AEC9FE80-D4B1-0D7E-BBE0-5909BF1928DB}"/>
              </a:ext>
            </a:extLst>
          </p:cNvPr>
          <p:cNvGrpSpPr/>
          <p:nvPr/>
        </p:nvGrpSpPr>
        <p:grpSpPr>
          <a:xfrm>
            <a:off x="601527" y="2021023"/>
            <a:ext cx="313892" cy="313892"/>
            <a:chOff x="2594050" y="1631825"/>
            <a:chExt cx="439625" cy="439625"/>
          </a:xfrm>
        </p:grpSpPr>
        <p:sp>
          <p:nvSpPr>
            <p:cNvPr id="56" name="Google Shape;805;p48">
              <a:extLst>
                <a:ext uri="{FF2B5EF4-FFF2-40B4-BE49-F238E27FC236}">
                  <a16:creationId xmlns:a16="http://schemas.microsoft.com/office/drawing/2014/main" id="{AB290098-39A7-68D1-DA27-9DDF006D15C9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6;p48">
              <a:extLst>
                <a:ext uri="{FF2B5EF4-FFF2-40B4-BE49-F238E27FC236}">
                  <a16:creationId xmlns:a16="http://schemas.microsoft.com/office/drawing/2014/main" id="{269D505E-770B-8AAF-BFE6-282C4D48A6A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7;p48">
              <a:extLst>
                <a:ext uri="{FF2B5EF4-FFF2-40B4-BE49-F238E27FC236}">
                  <a16:creationId xmlns:a16="http://schemas.microsoft.com/office/drawing/2014/main" id="{54B87D4D-4487-0E25-069D-3C053DAB6AA8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8;p48">
              <a:extLst>
                <a:ext uri="{FF2B5EF4-FFF2-40B4-BE49-F238E27FC236}">
                  <a16:creationId xmlns:a16="http://schemas.microsoft.com/office/drawing/2014/main" id="{7D446A51-1898-A3A1-94E6-B96F0B00D1B3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ctrTitle"/>
          </p:nvPr>
        </p:nvSpPr>
        <p:spPr>
          <a:xfrm>
            <a:off x="349250" y="652196"/>
            <a:ext cx="4701093" cy="675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     IMPORTANT INSIGHTS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oogle Shape;1092;p48">
            <a:extLst>
              <a:ext uri="{FF2B5EF4-FFF2-40B4-BE49-F238E27FC236}">
                <a16:creationId xmlns:a16="http://schemas.microsoft.com/office/drawing/2014/main" id="{069CDDFE-8F8A-BC9A-1016-E04473C9DF13}"/>
              </a:ext>
            </a:extLst>
          </p:cNvPr>
          <p:cNvGrpSpPr/>
          <p:nvPr/>
        </p:nvGrpSpPr>
        <p:grpSpPr>
          <a:xfrm>
            <a:off x="595565" y="795888"/>
            <a:ext cx="242975" cy="412791"/>
            <a:chOff x="6718575" y="2318625"/>
            <a:chExt cx="256950" cy="407375"/>
          </a:xfrm>
        </p:grpSpPr>
        <p:sp>
          <p:nvSpPr>
            <p:cNvPr id="14" name="Google Shape;1093;p48">
              <a:extLst>
                <a:ext uri="{FF2B5EF4-FFF2-40B4-BE49-F238E27FC236}">
                  <a16:creationId xmlns:a16="http://schemas.microsoft.com/office/drawing/2014/main" id="{0DD23D62-2E8B-7B74-156B-EB60BCE3E0D3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4;p48">
              <a:extLst>
                <a:ext uri="{FF2B5EF4-FFF2-40B4-BE49-F238E27FC236}">
                  <a16:creationId xmlns:a16="http://schemas.microsoft.com/office/drawing/2014/main" id="{F94E99B4-7251-8662-3B67-8090B919AC1B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5;p48">
              <a:extLst>
                <a:ext uri="{FF2B5EF4-FFF2-40B4-BE49-F238E27FC236}">
                  <a16:creationId xmlns:a16="http://schemas.microsoft.com/office/drawing/2014/main" id="{54A19F48-BFE9-3B4F-C5F6-36C74FA5C44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6;p48">
              <a:extLst>
                <a:ext uri="{FF2B5EF4-FFF2-40B4-BE49-F238E27FC236}">
                  <a16:creationId xmlns:a16="http://schemas.microsoft.com/office/drawing/2014/main" id="{6BA1C3A3-70F6-9B2B-4B60-EFBE570E7BB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7;p48">
              <a:extLst>
                <a:ext uri="{FF2B5EF4-FFF2-40B4-BE49-F238E27FC236}">
                  <a16:creationId xmlns:a16="http://schemas.microsoft.com/office/drawing/2014/main" id="{6444B173-792D-B3F4-8B73-496ABBFDA1DF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8;p48">
              <a:extLst>
                <a:ext uri="{FF2B5EF4-FFF2-40B4-BE49-F238E27FC236}">
                  <a16:creationId xmlns:a16="http://schemas.microsoft.com/office/drawing/2014/main" id="{F3F22FE5-8DB1-295B-FB1F-F4907A4E9A50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9;p48">
              <a:extLst>
                <a:ext uri="{FF2B5EF4-FFF2-40B4-BE49-F238E27FC236}">
                  <a16:creationId xmlns:a16="http://schemas.microsoft.com/office/drawing/2014/main" id="{96A07A64-B939-1853-C5FA-E067303998B9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0;p48">
              <a:extLst>
                <a:ext uri="{FF2B5EF4-FFF2-40B4-BE49-F238E27FC236}">
                  <a16:creationId xmlns:a16="http://schemas.microsoft.com/office/drawing/2014/main" id="{463E2009-EDA6-D7A2-A2CA-8AD193D41072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6182B8-4C17-EBF5-23B3-CC845A3A836E}"/>
              </a:ext>
            </a:extLst>
          </p:cNvPr>
          <p:cNvSpPr txBox="1"/>
          <p:nvPr/>
        </p:nvSpPr>
        <p:spPr>
          <a:xfrm>
            <a:off x="746429" y="1377505"/>
            <a:ext cx="7493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students are offered minimum starting salaries, incentives should be introduced for good performers to ensure retention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Opening for labor positions need to be increased to strengthen the socio-financially weak sector 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opportunities will be more than that of external in the coming years as per the trend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Residency requirement is relevant so far.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IN" dirty="0"/>
          </a:p>
        </p:txBody>
      </p:sp>
      <p:grpSp>
        <p:nvGrpSpPr>
          <p:cNvPr id="24" name="Google Shape;804;p48">
            <a:extLst>
              <a:ext uri="{FF2B5EF4-FFF2-40B4-BE49-F238E27FC236}">
                <a16:creationId xmlns:a16="http://schemas.microsoft.com/office/drawing/2014/main" id="{3D61B6BE-9D0A-B1CB-7D37-ADC47DDF9BAB}"/>
              </a:ext>
            </a:extLst>
          </p:cNvPr>
          <p:cNvGrpSpPr/>
          <p:nvPr/>
        </p:nvGrpSpPr>
        <p:grpSpPr>
          <a:xfrm>
            <a:off x="495277" y="1458460"/>
            <a:ext cx="313892" cy="313892"/>
            <a:chOff x="2594050" y="1631825"/>
            <a:chExt cx="439625" cy="439625"/>
          </a:xfrm>
        </p:grpSpPr>
        <p:sp>
          <p:nvSpPr>
            <p:cNvPr id="25" name="Google Shape;805;p48">
              <a:extLst>
                <a:ext uri="{FF2B5EF4-FFF2-40B4-BE49-F238E27FC236}">
                  <a16:creationId xmlns:a16="http://schemas.microsoft.com/office/drawing/2014/main" id="{1A368C9C-BC73-60EF-5958-468F1B26764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6;p48">
              <a:extLst>
                <a:ext uri="{FF2B5EF4-FFF2-40B4-BE49-F238E27FC236}">
                  <a16:creationId xmlns:a16="http://schemas.microsoft.com/office/drawing/2014/main" id="{CAA031F0-5EBE-3599-8A6A-74921AEE725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7;p48">
              <a:extLst>
                <a:ext uri="{FF2B5EF4-FFF2-40B4-BE49-F238E27FC236}">
                  <a16:creationId xmlns:a16="http://schemas.microsoft.com/office/drawing/2014/main" id="{801866BF-AA4D-B2AB-835A-0717A136470A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8;p48">
              <a:extLst>
                <a:ext uri="{FF2B5EF4-FFF2-40B4-BE49-F238E27FC236}">
                  <a16:creationId xmlns:a16="http://schemas.microsoft.com/office/drawing/2014/main" id="{99409CB2-3DCD-5989-CE18-3EC8EBD9DA5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04;p48">
            <a:extLst>
              <a:ext uri="{FF2B5EF4-FFF2-40B4-BE49-F238E27FC236}">
                <a16:creationId xmlns:a16="http://schemas.microsoft.com/office/drawing/2014/main" id="{12584EB6-6C3A-569D-FB88-31F6661C00BB}"/>
              </a:ext>
            </a:extLst>
          </p:cNvPr>
          <p:cNvGrpSpPr/>
          <p:nvPr/>
        </p:nvGrpSpPr>
        <p:grpSpPr>
          <a:xfrm rot="188346">
            <a:off x="461906" y="2067127"/>
            <a:ext cx="313892" cy="313892"/>
            <a:chOff x="2594050" y="1631825"/>
            <a:chExt cx="439625" cy="439625"/>
          </a:xfrm>
        </p:grpSpPr>
        <p:sp>
          <p:nvSpPr>
            <p:cNvPr id="23" name="Google Shape;805;p48">
              <a:extLst>
                <a:ext uri="{FF2B5EF4-FFF2-40B4-BE49-F238E27FC236}">
                  <a16:creationId xmlns:a16="http://schemas.microsoft.com/office/drawing/2014/main" id="{002B0390-42FD-ADAF-B0D0-909C8563FDB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6;p48">
              <a:extLst>
                <a:ext uri="{FF2B5EF4-FFF2-40B4-BE49-F238E27FC236}">
                  <a16:creationId xmlns:a16="http://schemas.microsoft.com/office/drawing/2014/main" id="{F50A9468-D924-551C-6689-9710D797E8B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7;p48">
              <a:extLst>
                <a:ext uri="{FF2B5EF4-FFF2-40B4-BE49-F238E27FC236}">
                  <a16:creationId xmlns:a16="http://schemas.microsoft.com/office/drawing/2014/main" id="{FFAF407D-9078-CEA5-CF4A-3678A376716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8;p48">
              <a:extLst>
                <a:ext uri="{FF2B5EF4-FFF2-40B4-BE49-F238E27FC236}">
                  <a16:creationId xmlns:a16="http://schemas.microsoft.com/office/drawing/2014/main" id="{4AB52FBB-212C-A737-B756-0956A0409E4B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04;p48">
            <a:extLst>
              <a:ext uri="{FF2B5EF4-FFF2-40B4-BE49-F238E27FC236}">
                <a16:creationId xmlns:a16="http://schemas.microsoft.com/office/drawing/2014/main" id="{06C5D379-58F0-246E-0A67-883D6BDA3563}"/>
              </a:ext>
            </a:extLst>
          </p:cNvPr>
          <p:cNvGrpSpPr/>
          <p:nvPr/>
        </p:nvGrpSpPr>
        <p:grpSpPr>
          <a:xfrm>
            <a:off x="481818" y="2571750"/>
            <a:ext cx="313892" cy="313892"/>
            <a:chOff x="2594050" y="1631825"/>
            <a:chExt cx="439625" cy="439625"/>
          </a:xfrm>
        </p:grpSpPr>
        <p:sp>
          <p:nvSpPr>
            <p:cNvPr id="33" name="Google Shape;805;p48">
              <a:extLst>
                <a:ext uri="{FF2B5EF4-FFF2-40B4-BE49-F238E27FC236}">
                  <a16:creationId xmlns:a16="http://schemas.microsoft.com/office/drawing/2014/main" id="{F5073878-1BA6-EB42-EB33-30B771C0772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6;p48">
              <a:extLst>
                <a:ext uri="{FF2B5EF4-FFF2-40B4-BE49-F238E27FC236}">
                  <a16:creationId xmlns:a16="http://schemas.microsoft.com/office/drawing/2014/main" id="{D24E1599-D61A-5306-6DB2-6F613CECA856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7;p48">
              <a:extLst>
                <a:ext uri="{FF2B5EF4-FFF2-40B4-BE49-F238E27FC236}">
                  <a16:creationId xmlns:a16="http://schemas.microsoft.com/office/drawing/2014/main" id="{72DBD19F-6451-E346-4174-AE273165DA1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8;p48">
              <a:extLst>
                <a:ext uri="{FF2B5EF4-FFF2-40B4-BE49-F238E27FC236}">
                  <a16:creationId xmlns:a16="http://schemas.microsoft.com/office/drawing/2014/main" id="{2EBE8F83-8042-0B09-1FFE-59E59EC1DC8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04;p48">
            <a:extLst>
              <a:ext uri="{FF2B5EF4-FFF2-40B4-BE49-F238E27FC236}">
                <a16:creationId xmlns:a16="http://schemas.microsoft.com/office/drawing/2014/main" id="{D8FCC16F-22B6-3936-6DFA-BACDFA68CCD8}"/>
              </a:ext>
            </a:extLst>
          </p:cNvPr>
          <p:cNvGrpSpPr/>
          <p:nvPr/>
        </p:nvGrpSpPr>
        <p:grpSpPr>
          <a:xfrm>
            <a:off x="495277" y="3067732"/>
            <a:ext cx="313892" cy="313892"/>
            <a:chOff x="2594050" y="1631825"/>
            <a:chExt cx="439625" cy="439625"/>
          </a:xfrm>
        </p:grpSpPr>
        <p:sp>
          <p:nvSpPr>
            <p:cNvPr id="38" name="Google Shape;805;p48">
              <a:extLst>
                <a:ext uri="{FF2B5EF4-FFF2-40B4-BE49-F238E27FC236}">
                  <a16:creationId xmlns:a16="http://schemas.microsoft.com/office/drawing/2014/main" id="{D07685F0-E178-9060-A4CE-D334A6C523B5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6;p48">
              <a:extLst>
                <a:ext uri="{FF2B5EF4-FFF2-40B4-BE49-F238E27FC236}">
                  <a16:creationId xmlns:a16="http://schemas.microsoft.com/office/drawing/2014/main" id="{67DEDA64-8DBD-C246-48B7-1C1CFD3DBB5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7;p48">
              <a:extLst>
                <a:ext uri="{FF2B5EF4-FFF2-40B4-BE49-F238E27FC236}">
                  <a16:creationId xmlns:a16="http://schemas.microsoft.com/office/drawing/2014/main" id="{0288C781-A886-A7E9-1B48-F5896DA10DE8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8;p48">
              <a:extLst>
                <a:ext uri="{FF2B5EF4-FFF2-40B4-BE49-F238E27FC236}">
                  <a16:creationId xmlns:a16="http://schemas.microsoft.com/office/drawing/2014/main" id="{CE587E11-F755-B7DF-5FF7-82EAE207B3B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834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F1D52C-144C-689E-A077-5884D13ED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44"/>
          <a:stretch/>
        </p:blipFill>
        <p:spPr>
          <a:xfrm>
            <a:off x="1005840" y="995729"/>
            <a:ext cx="6944061" cy="2877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897620" y="530725"/>
            <a:ext cx="4158473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C3CDF27-D96D-7D98-D7DE-0DC29D2E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1767275"/>
            <a:ext cx="7880950" cy="3158700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Snap-shot of Raw Data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Dictionary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Processing Steps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 descr="Workshops on the Evaluation of Employment Pacts in Hungary | HÉTFA Research  Institute">
            <a:extLst>
              <a:ext uri="{FF2B5EF4-FFF2-40B4-BE49-F238E27FC236}">
                <a16:creationId xmlns:a16="http://schemas.microsoft.com/office/drawing/2014/main" id="{C830D6D8-1FC3-4555-4A3E-F5E185B7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92" y="2258752"/>
            <a:ext cx="4325883" cy="16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>
                <a:solidFill>
                  <a:schemeClr val="bg1"/>
                </a:solidFill>
                <a:latin typeface="Calibri" panose="020F0502020204030204" pitchFamily="34" charset="0"/>
                <a:ea typeface="Roboto Slab"/>
                <a:cs typeface="Calibri" panose="020F0502020204030204" pitchFamily="34" charset="0"/>
                <a:sym typeface="Roboto Slab"/>
              </a:rPr>
              <a:t>OBJECTIVES</a:t>
            </a:r>
            <a:endParaRPr sz="5200" b="1" dirty="0">
              <a:solidFill>
                <a:schemeClr val="bg1"/>
              </a:solidFill>
              <a:latin typeface="Calibri" panose="020F0502020204030204" pitchFamily="34" charset="0"/>
              <a:ea typeface="Roboto Slab"/>
              <a:cs typeface="Calibri" panose="020F0502020204030204" pitchFamily="34" charset="0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C36E6-3D32-11CB-66FB-68FAD92D7B94}"/>
              </a:ext>
            </a:extLst>
          </p:cNvPr>
          <p:cNvSpPr txBox="1"/>
          <p:nvPr/>
        </p:nvSpPr>
        <p:spPr>
          <a:xfrm>
            <a:off x="3700631" y="1032734"/>
            <a:ext cx="5185185" cy="340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the potential sectors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%opening for different service levels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full and part time openings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Year-wise Job Opening Trend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Career-level high in demand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starting salary of different career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Biasness in residency requirement</a:t>
            </a:r>
            <a:endParaRPr lang="en-IN" sz="24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ABDF9-BE4E-369F-B8D6-AB82AAB97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" t="31247" r="-148" b="11752"/>
          <a:stretch/>
        </p:blipFill>
        <p:spPr>
          <a:xfrm>
            <a:off x="229757" y="1258644"/>
            <a:ext cx="8684485" cy="2783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E9C18F-B7D0-BAE0-0325-F364132999EC}"/>
              </a:ext>
            </a:extLst>
          </p:cNvPr>
          <p:cNvSpPr txBox="1"/>
          <p:nvPr/>
        </p:nvSpPr>
        <p:spPr>
          <a:xfrm>
            <a:off x="298150" y="559398"/>
            <a:ext cx="4725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SNAP-SHOT OF RAW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522794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DATA DICTIONARY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Total No of Columns-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Total No of Rows-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3773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10 important columns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used are: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Job ID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- unique job identification number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Posting Type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– External/Internal</a:t>
            </a:r>
          </a:p>
          <a:p>
            <a:pPr indent="-406400">
              <a:buSzPts val="2800"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#of Positions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- number of opening against each Job ID</a:t>
            </a:r>
          </a:p>
          <a:p>
            <a:pPr indent="-406400">
              <a:buSzPts val="2800"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Title Classification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- Different civil service level of USA Government</a:t>
            </a:r>
          </a:p>
          <a:p>
            <a:pPr indent="-406400">
              <a:buSzPts val="2800"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Job Category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- Sectors in which the job is being opened</a:t>
            </a:r>
          </a:p>
          <a:p>
            <a:pPr indent="-406400">
              <a:buSzPts val="2800"/>
            </a:pPr>
            <a:endParaRPr lang="en-IN" sz="1400" dirty="0"/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0EB981-4EB4-8029-9530-429A2550510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Full-Time/Part Time indicator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- indicates whether the job is full time or part time</a:t>
            </a:r>
          </a:p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Career Level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- Experience level of the required resource</a:t>
            </a:r>
          </a:p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Salary Range From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- Starting salary against respective job ID</a:t>
            </a:r>
          </a:p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Residency Requirement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- information related to residential requirement against each job ID</a:t>
            </a:r>
          </a:p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Posting Date-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The date the job has been posted/published </a:t>
            </a: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0" y="506413"/>
            <a:ext cx="5282005" cy="5365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DATA PROCESSING STEPS</a:t>
            </a:r>
            <a:endParaRPr sz="3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077DF76-E937-25DE-6EC4-388B08D98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491174"/>
              </p:ext>
            </p:extLst>
          </p:nvPr>
        </p:nvGraphicFramePr>
        <p:xfrm>
          <a:off x="1665642" y="1226372"/>
          <a:ext cx="5812716" cy="341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oogle Shape;317;p29">
            <a:extLst>
              <a:ext uri="{FF2B5EF4-FFF2-40B4-BE49-F238E27FC236}">
                <a16:creationId xmlns:a16="http://schemas.microsoft.com/office/drawing/2014/main" id="{D20CAA91-1368-AF6B-526B-8B3316B065FA}"/>
              </a:ext>
            </a:extLst>
          </p:cNvPr>
          <p:cNvGrpSpPr/>
          <p:nvPr/>
        </p:nvGrpSpPr>
        <p:grpSpPr>
          <a:xfrm>
            <a:off x="298150" y="637317"/>
            <a:ext cx="369549" cy="274765"/>
            <a:chOff x="5247525" y="3007275"/>
            <a:chExt cx="517575" cy="384825"/>
          </a:xfrm>
        </p:grpSpPr>
        <p:sp>
          <p:nvSpPr>
            <p:cNvPr id="6" name="Google Shape;318;p29">
              <a:extLst>
                <a:ext uri="{FF2B5EF4-FFF2-40B4-BE49-F238E27FC236}">
                  <a16:creationId xmlns:a16="http://schemas.microsoft.com/office/drawing/2014/main" id="{652CCC07-7FC7-CAEA-7F3F-1D7B7B3EBE60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9;p29">
              <a:extLst>
                <a:ext uri="{FF2B5EF4-FFF2-40B4-BE49-F238E27FC236}">
                  <a16:creationId xmlns:a16="http://schemas.microsoft.com/office/drawing/2014/main" id="{3BF085D0-CEEC-1310-872F-67490200F4E1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482AB3-D000-08D6-E41F-298F730C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60700"/>
            <a:ext cx="4272720" cy="2567055"/>
          </a:xfrm>
          <a:prstGeom prst="rect">
            <a:avLst/>
          </a:prstGeom>
        </p:spPr>
      </p:pic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911700" y="1660700"/>
            <a:ext cx="3531208" cy="271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Sectors-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Engineering, Technology &amp; Finance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Weaker Sectors-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Health, Policy &amp; Public Safety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Maximum job posted-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 Engineering Category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Minimum job posted-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Public Safety Category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" name="Google Shape;249;p24">
            <a:extLst>
              <a:ext uri="{FF2B5EF4-FFF2-40B4-BE49-F238E27FC236}">
                <a16:creationId xmlns:a16="http://schemas.microsoft.com/office/drawing/2014/main" id="{414D0CA0-BD4E-A9EC-22AB-08B85C00F7F4}"/>
              </a:ext>
            </a:extLst>
          </p:cNvPr>
          <p:cNvGrpSpPr/>
          <p:nvPr/>
        </p:nvGrpSpPr>
        <p:grpSpPr>
          <a:xfrm>
            <a:off x="377059" y="763793"/>
            <a:ext cx="446558" cy="474681"/>
            <a:chOff x="3932350" y="3714775"/>
            <a:chExt cx="439650" cy="319075"/>
          </a:xfrm>
        </p:grpSpPr>
        <p:sp>
          <p:nvSpPr>
            <p:cNvPr id="20" name="Google Shape;250;p24">
              <a:extLst>
                <a:ext uri="{FF2B5EF4-FFF2-40B4-BE49-F238E27FC236}">
                  <a16:creationId xmlns:a16="http://schemas.microsoft.com/office/drawing/2014/main" id="{594A8F77-6916-9630-DDF1-BE1F6B3EB42E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;p24">
              <a:extLst>
                <a:ext uri="{FF2B5EF4-FFF2-40B4-BE49-F238E27FC236}">
                  <a16:creationId xmlns:a16="http://schemas.microsoft.com/office/drawing/2014/main" id="{AFA58106-616D-48B4-D0D0-B4B15CACE472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;p24">
              <a:extLst>
                <a:ext uri="{FF2B5EF4-FFF2-40B4-BE49-F238E27FC236}">
                  <a16:creationId xmlns:a16="http://schemas.microsoft.com/office/drawing/2014/main" id="{BF841761-3C62-223E-22F8-715955AE2F6A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3;p24">
              <a:extLst>
                <a:ext uri="{FF2B5EF4-FFF2-40B4-BE49-F238E27FC236}">
                  <a16:creationId xmlns:a16="http://schemas.microsoft.com/office/drawing/2014/main" id="{A245DF1F-9197-B31B-57C4-993DC153FF37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;p24">
              <a:extLst>
                <a:ext uri="{FF2B5EF4-FFF2-40B4-BE49-F238E27FC236}">
                  <a16:creationId xmlns:a16="http://schemas.microsoft.com/office/drawing/2014/main" id="{EA5D9212-BF12-2C98-42F5-F99981A4F957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823617" y="1720985"/>
            <a:ext cx="3124439" cy="2184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Internal Full-time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job opening is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comparatively higher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than that of external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Also,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part time job opening%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negligible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comparison to that of full time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1D09A-D95A-7F34-932B-542BC9F4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25" y="1807046"/>
            <a:ext cx="4428961" cy="2657377"/>
          </a:xfrm>
          <a:prstGeom prst="rect">
            <a:avLst/>
          </a:prstGeom>
        </p:spPr>
      </p:pic>
      <p:grpSp>
        <p:nvGrpSpPr>
          <p:cNvPr id="13" name="Google Shape;249;p24">
            <a:extLst>
              <a:ext uri="{FF2B5EF4-FFF2-40B4-BE49-F238E27FC236}">
                <a16:creationId xmlns:a16="http://schemas.microsoft.com/office/drawing/2014/main" id="{0A442FA4-959E-9FAC-895A-D58234E303E4}"/>
              </a:ext>
            </a:extLst>
          </p:cNvPr>
          <p:cNvGrpSpPr/>
          <p:nvPr/>
        </p:nvGrpSpPr>
        <p:grpSpPr>
          <a:xfrm>
            <a:off x="377059" y="763793"/>
            <a:ext cx="446558" cy="474681"/>
            <a:chOff x="3932350" y="3714775"/>
            <a:chExt cx="439650" cy="319075"/>
          </a:xfrm>
        </p:grpSpPr>
        <p:sp>
          <p:nvSpPr>
            <p:cNvPr id="14" name="Google Shape;250;p24">
              <a:extLst>
                <a:ext uri="{FF2B5EF4-FFF2-40B4-BE49-F238E27FC236}">
                  <a16:creationId xmlns:a16="http://schemas.microsoft.com/office/drawing/2014/main" id="{608BF3A2-867E-D3F1-478A-CAD8F3591AF9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;p24">
              <a:extLst>
                <a:ext uri="{FF2B5EF4-FFF2-40B4-BE49-F238E27FC236}">
                  <a16:creationId xmlns:a16="http://schemas.microsoft.com/office/drawing/2014/main" id="{30809D69-167F-4112-A705-67F855D9147E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2;p24">
              <a:extLst>
                <a:ext uri="{FF2B5EF4-FFF2-40B4-BE49-F238E27FC236}">
                  <a16:creationId xmlns:a16="http://schemas.microsoft.com/office/drawing/2014/main" id="{5837BF22-C3B9-B746-191C-0A72E926F037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;p24">
              <a:extLst>
                <a:ext uri="{FF2B5EF4-FFF2-40B4-BE49-F238E27FC236}">
                  <a16:creationId xmlns:a16="http://schemas.microsoft.com/office/drawing/2014/main" id="{35A64602-7D71-1195-4C17-84BDA883DE33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4;p24">
              <a:extLst>
                <a:ext uri="{FF2B5EF4-FFF2-40B4-BE49-F238E27FC236}">
                  <a16:creationId xmlns:a16="http://schemas.microsoft.com/office/drawing/2014/main" id="{61E7B004-AE5B-86EB-3287-4A873E9C9C5C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308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1A871-50DF-E86C-7CF5-1E6C014B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" y="1635755"/>
            <a:ext cx="3646706" cy="2419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D8A5C-1841-C6F4-A897-5692CC4CC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329" y="1635755"/>
            <a:ext cx="5087091" cy="2411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A0999-9F99-7F66-E803-A250E603BC62}"/>
              </a:ext>
            </a:extLst>
          </p:cNvPr>
          <p:cNvSpPr txBox="1"/>
          <p:nvPr/>
        </p:nvSpPr>
        <p:spPr>
          <a:xfrm>
            <a:off x="291896" y="4227755"/>
            <a:ext cx="3646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Competitive and non-competitive </a:t>
            </a:r>
            <a:r>
              <a:rPr lang="en-US" sz="15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titles have </a:t>
            </a:r>
            <a:r>
              <a:rPr lang="en-US" sz="1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proportionately</a:t>
            </a:r>
            <a:r>
              <a:rPr lang="en-US" sz="15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opening%</a:t>
            </a:r>
            <a:endParaRPr lang="en-IN" sz="15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43D07-3C39-45FE-4F98-A7648C3D3783}"/>
              </a:ext>
            </a:extLst>
          </p:cNvPr>
          <p:cNvSpPr txBox="1"/>
          <p:nvPr/>
        </p:nvSpPr>
        <p:spPr>
          <a:xfrm>
            <a:off x="3980328" y="4227755"/>
            <a:ext cx="4991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Competitive and non-competitive </a:t>
            </a:r>
            <a:r>
              <a:rPr lang="en-US" sz="15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titles </a:t>
            </a:r>
            <a:r>
              <a:rPr lang="en-US" sz="15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demands residency requirement</a:t>
            </a:r>
            <a:endParaRPr lang="en-IN" sz="15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oogle Shape;249;p24">
            <a:extLst>
              <a:ext uri="{FF2B5EF4-FFF2-40B4-BE49-F238E27FC236}">
                <a16:creationId xmlns:a16="http://schemas.microsoft.com/office/drawing/2014/main" id="{765809A8-2A0C-A391-0FE9-90309B9988CF}"/>
              </a:ext>
            </a:extLst>
          </p:cNvPr>
          <p:cNvGrpSpPr/>
          <p:nvPr/>
        </p:nvGrpSpPr>
        <p:grpSpPr>
          <a:xfrm>
            <a:off x="377059" y="763793"/>
            <a:ext cx="446558" cy="474681"/>
            <a:chOff x="3932350" y="3714775"/>
            <a:chExt cx="439650" cy="319075"/>
          </a:xfrm>
        </p:grpSpPr>
        <p:sp>
          <p:nvSpPr>
            <p:cNvPr id="16" name="Google Shape;250;p24">
              <a:extLst>
                <a:ext uri="{FF2B5EF4-FFF2-40B4-BE49-F238E27FC236}">
                  <a16:creationId xmlns:a16="http://schemas.microsoft.com/office/drawing/2014/main" id="{C81DC992-9322-85DF-EEFD-4B1DC968340A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;p24">
              <a:extLst>
                <a:ext uri="{FF2B5EF4-FFF2-40B4-BE49-F238E27FC236}">
                  <a16:creationId xmlns:a16="http://schemas.microsoft.com/office/drawing/2014/main" id="{78BB06B8-3253-13EC-AC50-CCA5EEC39010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;p24">
              <a:extLst>
                <a:ext uri="{FF2B5EF4-FFF2-40B4-BE49-F238E27FC236}">
                  <a16:creationId xmlns:a16="http://schemas.microsoft.com/office/drawing/2014/main" id="{B240DFCF-68D6-017F-735D-0BF7E2264F49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;p24">
              <a:extLst>
                <a:ext uri="{FF2B5EF4-FFF2-40B4-BE49-F238E27FC236}">
                  <a16:creationId xmlns:a16="http://schemas.microsoft.com/office/drawing/2014/main" id="{0CDA2925-30C0-7961-D0B1-EB1B12C7EEE5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4;p24">
              <a:extLst>
                <a:ext uri="{FF2B5EF4-FFF2-40B4-BE49-F238E27FC236}">
                  <a16:creationId xmlns:a16="http://schemas.microsoft.com/office/drawing/2014/main" id="{46A710A1-B1CF-D47D-9AAB-7471298BFC27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9969079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500</Words>
  <Application>Microsoft Office PowerPoint</Application>
  <PresentationFormat>On-screen Show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</vt:lpstr>
      <vt:lpstr>Arial</vt:lpstr>
      <vt:lpstr>Impact</vt:lpstr>
      <vt:lpstr>Roboto Slab</vt:lpstr>
      <vt:lpstr>Calibri</vt:lpstr>
      <vt:lpstr>Nixie One</vt:lpstr>
      <vt:lpstr>Warwick template</vt:lpstr>
      <vt:lpstr>ANALYSIS OF NYC JOB OPENING DATASET</vt:lpstr>
      <vt:lpstr>TABLE OF CONTENTS</vt:lpstr>
      <vt:lpstr>PowerPoint Presentation</vt:lpstr>
      <vt:lpstr>PowerPoint Presentation</vt:lpstr>
      <vt:lpstr>DATA DICTIONARY</vt:lpstr>
      <vt:lpstr>            DATA PROCESSING STEPS</vt:lpstr>
      <vt:lpstr>DATA ANALYSIS</vt:lpstr>
      <vt:lpstr>DATA ANALYSIS</vt:lpstr>
      <vt:lpstr>DATA ANALYSIS</vt:lpstr>
      <vt:lpstr>DATA ANALYSIS</vt:lpstr>
      <vt:lpstr>DATA ANALYSIS</vt:lpstr>
      <vt:lpstr>PowerPoint Presentation</vt:lpstr>
      <vt:lpstr>        IMPORTANT INSIGHTS</vt:lpstr>
      <vt:lpstr>     IMPORTANT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NYC JOB OPENINGS DATASET</dc:title>
  <cp:lastModifiedBy>Pallavi</cp:lastModifiedBy>
  <cp:revision>7</cp:revision>
  <dcterms:modified xsi:type="dcterms:W3CDTF">2022-05-05T16:53:56Z</dcterms:modified>
</cp:coreProperties>
</file>