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7"/>
  </p:notesMasterIdLst>
  <p:sldIdLst>
    <p:sldId id="256" r:id="rId2"/>
    <p:sldId id="259" r:id="rId3"/>
    <p:sldId id="261" r:id="rId4"/>
    <p:sldId id="263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280" r:id="rId15"/>
    <p:sldId id="271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verpass" panose="020B0604020202020204" charset="0"/>
      <p:regular r:id="rId22"/>
      <p:bold r:id="rId23"/>
      <p:italic r:id="rId24"/>
      <p:boldItalic r:id="rId25"/>
    </p:embeddedFont>
    <p:embeddedFont>
      <p:font typeface="Overpass Black" panose="020B0604020202020204" charset="0"/>
      <p:bold r:id="rId26"/>
      <p:boldItalic r:id="rId27"/>
    </p:embeddedFont>
    <p:embeddedFont>
      <p:font typeface="Rubik" panose="020B0604020202020204" charset="-79"/>
      <p:regular r:id="rId28"/>
      <p:bold r:id="rId29"/>
      <p:italic r:id="rId30"/>
      <p:boldItalic r:id="rId31"/>
    </p:embeddedFont>
    <p:embeddedFont>
      <p:font typeface="Rubik Black" panose="020B0604020202020204" charset="-79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lavi" initials="P" lastIdx="1" clrIdx="0">
    <p:extLst>
      <p:ext uri="{19B8F6BF-5375-455C-9EA6-DF929625EA0E}">
        <p15:presenceInfo xmlns:p15="http://schemas.microsoft.com/office/powerpoint/2012/main" userId="Pallav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F57654-3E6C-4915-B87C-0C6F0C6C5B7F}">
  <a:tblStyle styleId="{E6F57654-3E6C-4915-B87C-0C6F0C6C5B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SQL%20Portfolio\Q7-(2).csv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Sheet3!$A$16:$A$23</cx:f>
        <cx:lvl ptCount="8">
          <cx:pt idx="0">Consumer Discretionary</cx:pt>
          <cx:pt idx="1">Health Care</cx:pt>
          <cx:pt idx="2">Industrials</cx:pt>
          <cx:pt idx="3">Consumer Staples</cx:pt>
          <cx:pt idx="4">Energy</cx:pt>
          <cx:pt idx="5">Financials</cx:pt>
          <cx:pt idx="6">Utilities</cx:pt>
          <cx:pt idx="7">Information Technology</cx:pt>
        </cx:lvl>
      </cx:strDim>
      <cx:numDim type="size">
        <cx:f>Sheet3!$B$16:$B$23</cx:f>
        <cx:lvl ptCount="8" formatCode="General">
          <cx:pt idx="0">11</cx:pt>
          <cx:pt idx="1">10</cx:pt>
          <cx:pt idx="2">8</cx:pt>
          <cx:pt idx="3">8</cx:pt>
          <cx:pt idx="4">5</cx:pt>
          <cx:pt idx="5">3</cx:pt>
          <cx:pt idx="6">2</cx:pt>
          <cx:pt idx="7">2</cx:pt>
        </cx:lvl>
      </cx:numDim>
    </cx:data>
  </cx:chartData>
  <cx:chart>
    <cx:title pos="t" align="ctr" overlay="0">
      <cx:tx>
        <cx:txData>
          <cx:v>Industries with low pricetosales ratio stocks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Industries with low pricetosales ratio stocks</a:t>
          </a:r>
        </a:p>
      </cx:txPr>
    </cx:title>
    <cx:plotArea>
      <cx:plotAreaRegion>
        <cx:series layoutId="treemap" uniqueId="{406F39B9-6986-42BD-BC37-AC1FA67E90A1}">
          <cx:dataLabels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03b2fe1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03b2fe1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841d7bf59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841d7bf59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708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841d7bf59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841d7bf59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123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841d7bf59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841d7bf59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466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841d7bf59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841d7bf59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587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841d7bf597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841d7bf597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841d7bf597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841d7bf597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841d7bf59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841d7bf59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841d7bf5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841d7bf5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7262d1748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7262d1748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841d7bf59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841d7bf59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87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841d7bf59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841d7bf59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601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841d7bf59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841d7bf59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989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841d7bf59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841d7bf59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080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841d7bf59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841d7bf59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95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6500" y="2655200"/>
            <a:ext cx="4645500" cy="13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5822" y="4090600"/>
            <a:ext cx="38124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491519" y="-434710"/>
            <a:ext cx="3370993" cy="3912150"/>
            <a:chOff x="-1491519" y="2460890"/>
            <a:chExt cx="3370993" cy="3912150"/>
          </a:xfrm>
        </p:grpSpPr>
        <p:grpSp>
          <p:nvGrpSpPr>
            <p:cNvPr id="12" name="Google Shape;12;p2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 rot="-2700000">
              <a:off x="-540907" y="2968275"/>
              <a:ext cx="1559170" cy="29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rot="-2700000">
              <a:off x="-929724" y="4997727"/>
              <a:ext cx="3167166" cy="299397"/>
              <a:chOff x="-304800" y="4182975"/>
              <a:chExt cx="3167197" cy="2994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-2700000">
              <a:off x="-1542899" y="4997727"/>
              <a:ext cx="3167166" cy="299397"/>
              <a:chOff x="-304800" y="4182975"/>
              <a:chExt cx="3167197" cy="2994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chemeClr val="accent3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">
    <p:bg>
      <p:bgPr>
        <a:solidFill>
          <a:schemeClr val="lt2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26"/>
          <p:cNvGrpSpPr/>
          <p:nvPr/>
        </p:nvGrpSpPr>
        <p:grpSpPr>
          <a:xfrm>
            <a:off x="-1491519" y="-434710"/>
            <a:ext cx="3370993" cy="3912150"/>
            <a:chOff x="-1491519" y="2460890"/>
            <a:chExt cx="3370993" cy="3912150"/>
          </a:xfrm>
        </p:grpSpPr>
        <p:grpSp>
          <p:nvGrpSpPr>
            <p:cNvPr id="326" name="Google Shape;326;p26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327" name="Google Shape;327;p2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" name="Google Shape;329;p26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330" name="Google Shape;330;p2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2" name="Google Shape;332;p26"/>
            <p:cNvSpPr/>
            <p:nvPr/>
          </p:nvSpPr>
          <p:spPr>
            <a:xfrm rot="-2700000">
              <a:off x="-540907" y="2968275"/>
              <a:ext cx="1559170" cy="29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6"/>
            <p:cNvGrpSpPr/>
            <p:nvPr/>
          </p:nvGrpSpPr>
          <p:grpSpPr>
            <a:xfrm rot="-2700000">
              <a:off x="-929724" y="4997727"/>
              <a:ext cx="3167166" cy="299397"/>
              <a:chOff x="-304800" y="4182975"/>
              <a:chExt cx="3167197" cy="299400"/>
            </a:xfrm>
          </p:grpSpPr>
          <p:sp>
            <p:nvSpPr>
              <p:cNvPr id="334" name="Google Shape;334;p2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26"/>
            <p:cNvGrpSpPr/>
            <p:nvPr/>
          </p:nvGrpSpPr>
          <p:grpSpPr>
            <a:xfrm rot="-2700000">
              <a:off x="-1542899" y="4997727"/>
              <a:ext cx="3167166" cy="299397"/>
              <a:chOff x="-304800" y="4182975"/>
              <a:chExt cx="3167197" cy="299400"/>
            </a:xfrm>
          </p:grpSpPr>
          <p:sp>
            <p:nvSpPr>
              <p:cNvPr id="337" name="Google Shape;337;p26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6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4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27"/>
          <p:cNvGrpSpPr/>
          <p:nvPr/>
        </p:nvGrpSpPr>
        <p:grpSpPr>
          <a:xfrm rot="10800000">
            <a:off x="-1069131" y="3350375"/>
            <a:ext cx="3370993" cy="3371877"/>
            <a:chOff x="6949919" y="-1142700"/>
            <a:chExt cx="3370993" cy="3371877"/>
          </a:xfrm>
        </p:grpSpPr>
        <p:grpSp>
          <p:nvGrpSpPr>
            <p:cNvPr id="341" name="Google Shape;341;p27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342" name="Google Shape;342;p2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27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345" name="Google Shape;345;p2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27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 rot="8100000">
              <a:off x="8691136" y="1254041"/>
              <a:ext cx="1226123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27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350" name="Google Shape;350;p27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7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15">
    <p:bg>
      <p:bgPr>
        <a:solidFill>
          <a:schemeClr val="accent3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8"/>
          <p:cNvGrpSpPr/>
          <p:nvPr/>
        </p:nvGrpSpPr>
        <p:grpSpPr>
          <a:xfrm>
            <a:off x="7633122" y="1542425"/>
            <a:ext cx="3064406" cy="3371877"/>
            <a:chOff x="7709322" y="1333607"/>
            <a:chExt cx="3064406" cy="3371877"/>
          </a:xfrm>
        </p:grpSpPr>
        <p:grpSp>
          <p:nvGrpSpPr>
            <p:cNvPr id="354" name="Google Shape;354;p28"/>
            <p:cNvGrpSpPr/>
            <p:nvPr/>
          </p:nvGrpSpPr>
          <p:grpSpPr>
            <a:xfrm rot="8100000">
              <a:off x="7657942" y="2409523"/>
              <a:ext cx="3167166" cy="299397"/>
              <a:chOff x="-304800" y="4182975"/>
              <a:chExt cx="3167197" cy="299400"/>
            </a:xfrm>
          </p:grpSpPr>
          <p:sp>
            <p:nvSpPr>
              <p:cNvPr id="355" name="Google Shape;355;p28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8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7" name="Google Shape;357;p28"/>
            <p:cNvGrpSpPr/>
            <p:nvPr/>
          </p:nvGrpSpPr>
          <p:grpSpPr>
            <a:xfrm rot="8100000">
              <a:off x="7351354" y="3330170"/>
              <a:ext cx="3167166" cy="299397"/>
              <a:chOff x="-304800" y="4182975"/>
              <a:chExt cx="3167197" cy="299400"/>
            </a:xfrm>
          </p:grpSpPr>
          <p:sp>
            <p:nvSpPr>
              <p:cNvPr id="358" name="Google Shape;358;p28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8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28"/>
            <p:cNvGrpSpPr/>
            <p:nvPr/>
          </p:nvGrpSpPr>
          <p:grpSpPr>
            <a:xfrm rot="8100000">
              <a:off x="7964529" y="3330170"/>
              <a:ext cx="3167166" cy="299397"/>
              <a:chOff x="-304800" y="4182975"/>
              <a:chExt cx="3167197" cy="299400"/>
            </a:xfrm>
          </p:grpSpPr>
          <p:sp>
            <p:nvSpPr>
              <p:cNvPr id="361" name="Google Shape;361;p28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3" name="Google Shape;363;p28"/>
          <p:cNvGrpSpPr/>
          <p:nvPr/>
        </p:nvGrpSpPr>
        <p:grpSpPr>
          <a:xfrm>
            <a:off x="-1491519" y="105563"/>
            <a:ext cx="3064406" cy="2451231"/>
            <a:chOff x="-1491519" y="3001163"/>
            <a:chExt cx="3064406" cy="2451231"/>
          </a:xfrm>
        </p:grpSpPr>
        <p:grpSp>
          <p:nvGrpSpPr>
            <p:cNvPr id="364" name="Google Shape;364;p28"/>
            <p:cNvGrpSpPr/>
            <p:nvPr/>
          </p:nvGrpSpPr>
          <p:grpSpPr>
            <a:xfrm rot="-2700000">
              <a:off x="-1236311" y="4077080"/>
              <a:ext cx="3167166" cy="299397"/>
              <a:chOff x="-304800" y="4182975"/>
              <a:chExt cx="3167197" cy="299400"/>
            </a:xfrm>
          </p:grpSpPr>
          <p:sp>
            <p:nvSpPr>
              <p:cNvPr id="365" name="Google Shape;365;p28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8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7" name="Google Shape;367;p28"/>
            <p:cNvGrpSpPr/>
            <p:nvPr/>
          </p:nvGrpSpPr>
          <p:grpSpPr>
            <a:xfrm rot="-2700000">
              <a:off x="-1849486" y="4077080"/>
              <a:ext cx="3167166" cy="299397"/>
              <a:chOff x="-304800" y="4182975"/>
              <a:chExt cx="3167197" cy="299400"/>
            </a:xfrm>
          </p:grpSpPr>
          <p:sp>
            <p:nvSpPr>
              <p:cNvPr id="368" name="Google Shape;368;p28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8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6">
  <p:cSld name="CUSTOM_16">
    <p:bg>
      <p:bgPr>
        <a:solidFill>
          <a:schemeClr val="lt2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29"/>
          <p:cNvGrpSpPr/>
          <p:nvPr/>
        </p:nvGrpSpPr>
        <p:grpSpPr>
          <a:xfrm>
            <a:off x="6949919" y="-1142700"/>
            <a:ext cx="3370993" cy="3371877"/>
            <a:chOff x="6949919" y="-1142700"/>
            <a:chExt cx="3370993" cy="3371877"/>
          </a:xfrm>
        </p:grpSpPr>
        <p:grpSp>
          <p:nvGrpSpPr>
            <p:cNvPr id="372" name="Google Shape;372;p29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373" name="Google Shape;373;p29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" name="Google Shape;375;p29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376" name="Google Shape;376;p29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8" name="Google Shape;378;p29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 rot="8100000">
              <a:off x="8691136" y="1254041"/>
              <a:ext cx="1226123" cy="2995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" name="Google Shape;380;p29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381" name="Google Shape;381;p29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7">
  <p:cSld name="CUSTOM_17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30"/>
          <p:cNvGrpSpPr/>
          <p:nvPr/>
        </p:nvGrpSpPr>
        <p:grpSpPr>
          <a:xfrm>
            <a:off x="6949919" y="-1142700"/>
            <a:ext cx="3813434" cy="5379074"/>
            <a:chOff x="6949919" y="-1142700"/>
            <a:chExt cx="3813434" cy="5379074"/>
          </a:xfrm>
        </p:grpSpPr>
        <p:grpSp>
          <p:nvGrpSpPr>
            <p:cNvPr id="385" name="Google Shape;385;p30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386" name="Google Shape;386;p3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30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389" name="Google Shape;389;p3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1" name="Google Shape;391;p30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2" name="Google Shape;392;p30"/>
            <p:cNvGrpSpPr/>
            <p:nvPr/>
          </p:nvGrpSpPr>
          <p:grpSpPr>
            <a:xfrm rot="8100000">
              <a:off x="7034392" y="1940414"/>
              <a:ext cx="3167166" cy="299397"/>
              <a:chOff x="-304800" y="4182975"/>
              <a:chExt cx="3167197" cy="299400"/>
            </a:xfrm>
          </p:grpSpPr>
          <p:sp>
            <p:nvSpPr>
              <p:cNvPr id="393" name="Google Shape;393;p3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30"/>
            <p:cNvGrpSpPr/>
            <p:nvPr/>
          </p:nvGrpSpPr>
          <p:grpSpPr>
            <a:xfrm rot="8100000">
              <a:off x="7647567" y="1940414"/>
              <a:ext cx="3167166" cy="299397"/>
              <a:chOff x="-304800" y="4182975"/>
              <a:chExt cx="3167197" cy="299400"/>
            </a:xfrm>
          </p:grpSpPr>
          <p:sp>
            <p:nvSpPr>
              <p:cNvPr id="396" name="Google Shape;396;p3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30"/>
            <p:cNvGrpSpPr/>
            <p:nvPr/>
          </p:nvGrpSpPr>
          <p:grpSpPr>
            <a:xfrm rot="8100000">
              <a:off x="7340979" y="2861061"/>
              <a:ext cx="3167166" cy="299397"/>
              <a:chOff x="-304800" y="4182975"/>
              <a:chExt cx="3167197" cy="299400"/>
            </a:xfrm>
          </p:grpSpPr>
          <p:sp>
            <p:nvSpPr>
              <p:cNvPr id="399" name="Google Shape;399;p3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30"/>
            <p:cNvGrpSpPr/>
            <p:nvPr/>
          </p:nvGrpSpPr>
          <p:grpSpPr>
            <a:xfrm rot="8100000">
              <a:off x="7954154" y="2861061"/>
              <a:ext cx="3167166" cy="299397"/>
              <a:chOff x="-304800" y="4182975"/>
              <a:chExt cx="3167197" cy="299400"/>
            </a:xfrm>
          </p:grpSpPr>
          <p:sp>
            <p:nvSpPr>
              <p:cNvPr id="402" name="Google Shape;402;p3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oogle Shape;404;p30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405" name="Google Shape;405;p30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6949919" y="-1142700"/>
            <a:ext cx="3370993" cy="3371877"/>
            <a:chOff x="6949919" y="-1142700"/>
            <a:chExt cx="3370993" cy="3371877"/>
          </a:xfrm>
        </p:grpSpPr>
        <p:grpSp>
          <p:nvGrpSpPr>
            <p:cNvPr id="43" name="Google Shape;43;p5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44" name="Google Shape;44;p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46;p5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47" name="Google Shape;47;p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5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8100000">
              <a:off x="8691136" y="1254041"/>
              <a:ext cx="1226123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5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52" name="Google Shape;52;p5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797825" y="3107625"/>
            <a:ext cx="24354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 Black"/>
              <a:buNone/>
              <a:defRPr sz="1800"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797825" y="3535929"/>
            <a:ext cx="25032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4399200" y="3107625"/>
            <a:ext cx="24354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 Black"/>
              <a:buNone/>
              <a:defRPr sz="1800"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4399200" y="3535929"/>
            <a:ext cx="25032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5"/>
          <p:cNvGrpSpPr/>
          <p:nvPr/>
        </p:nvGrpSpPr>
        <p:grpSpPr>
          <a:xfrm>
            <a:off x="-4274" y="572458"/>
            <a:ext cx="1253474" cy="328534"/>
            <a:chOff x="-8549" y="582500"/>
            <a:chExt cx="1253474" cy="328534"/>
          </a:xfrm>
        </p:grpSpPr>
        <p:sp>
          <p:nvSpPr>
            <p:cNvPr id="60" name="Google Shape;60;p5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avLst/>
              <a:gdLst/>
              <a:ahLst/>
              <a:cxnLst/>
              <a:rect l="l" t="t" r="r" b="b"/>
              <a:pathLst>
                <a:path w="9696" h="63433" extrusionOk="0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avLst/>
              <a:gdLst/>
              <a:ahLst/>
              <a:cxnLst/>
              <a:rect l="l" t="t" r="r" b="b"/>
              <a:pathLst>
                <a:path w="9696" h="63433" extrusionOk="0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/>
          <p:nvPr/>
        </p:nvSpPr>
        <p:spPr>
          <a:xfrm>
            <a:off x="0" y="1640850"/>
            <a:ext cx="807600" cy="186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968500" y="1640775"/>
            <a:ext cx="2900100" cy="18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Black"/>
              <a:buNone/>
              <a:defRPr sz="2000" b="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subTitle" idx="1"/>
          </p:nvPr>
        </p:nvSpPr>
        <p:spPr>
          <a:xfrm>
            <a:off x="6298796" y="3714346"/>
            <a:ext cx="2176800" cy="4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2"/>
          </p:nvPr>
        </p:nvSpPr>
        <p:spPr>
          <a:xfrm>
            <a:off x="3524184" y="3714346"/>
            <a:ext cx="2176800" cy="4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3"/>
          </p:nvPr>
        </p:nvSpPr>
        <p:spPr>
          <a:xfrm>
            <a:off x="797825" y="3714346"/>
            <a:ext cx="2176800" cy="4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4"/>
          </p:nvPr>
        </p:nvSpPr>
        <p:spPr>
          <a:xfrm>
            <a:off x="3524177" y="1965375"/>
            <a:ext cx="2176800" cy="4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5"/>
          </p:nvPr>
        </p:nvSpPr>
        <p:spPr>
          <a:xfrm>
            <a:off x="797825" y="1965375"/>
            <a:ext cx="2176800" cy="4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hasCustomPrompt="1"/>
          </p:nvPr>
        </p:nvSpPr>
        <p:spPr>
          <a:xfrm>
            <a:off x="6402943" y="3161443"/>
            <a:ext cx="552900" cy="552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6"/>
          </p:nvPr>
        </p:nvSpPr>
        <p:spPr>
          <a:xfrm>
            <a:off x="6298789" y="4115229"/>
            <a:ext cx="21768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7" hasCustomPrompt="1"/>
          </p:nvPr>
        </p:nvSpPr>
        <p:spPr>
          <a:xfrm>
            <a:off x="3628335" y="3161443"/>
            <a:ext cx="552900" cy="552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8"/>
          </p:nvPr>
        </p:nvSpPr>
        <p:spPr>
          <a:xfrm>
            <a:off x="3524182" y="4115229"/>
            <a:ext cx="21768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9" hasCustomPrompt="1"/>
          </p:nvPr>
        </p:nvSpPr>
        <p:spPr>
          <a:xfrm>
            <a:off x="911299" y="3161443"/>
            <a:ext cx="552900" cy="552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3"/>
          </p:nvPr>
        </p:nvSpPr>
        <p:spPr>
          <a:xfrm>
            <a:off x="797828" y="4115229"/>
            <a:ext cx="21768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4" hasCustomPrompt="1"/>
          </p:nvPr>
        </p:nvSpPr>
        <p:spPr>
          <a:xfrm>
            <a:off x="3628335" y="1412450"/>
            <a:ext cx="552900" cy="552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5"/>
          </p:nvPr>
        </p:nvSpPr>
        <p:spPr>
          <a:xfrm>
            <a:off x="3524182" y="2366236"/>
            <a:ext cx="21768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6" hasCustomPrompt="1"/>
          </p:nvPr>
        </p:nvSpPr>
        <p:spPr>
          <a:xfrm>
            <a:off x="911299" y="1412450"/>
            <a:ext cx="552900" cy="552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7"/>
          </p:nvPr>
        </p:nvSpPr>
        <p:spPr>
          <a:xfrm>
            <a:off x="797828" y="2366236"/>
            <a:ext cx="21768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77" name="Google Shape;177;p13"/>
          <p:cNvGrpSpPr/>
          <p:nvPr/>
        </p:nvGrpSpPr>
        <p:grpSpPr>
          <a:xfrm>
            <a:off x="6949919" y="-1142700"/>
            <a:ext cx="3370993" cy="3371877"/>
            <a:chOff x="6949919" y="-1142700"/>
            <a:chExt cx="3370993" cy="3371877"/>
          </a:xfrm>
        </p:grpSpPr>
        <p:grpSp>
          <p:nvGrpSpPr>
            <p:cNvPr id="178" name="Google Shape;178;p13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179" name="Google Shape;179;p1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13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182" name="Google Shape;182;p1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" name="Google Shape;184;p13"/>
            <p:cNvSpPr/>
            <p:nvPr/>
          </p:nvSpPr>
          <p:spPr>
            <a:xfrm rot="8100000">
              <a:off x="7243633" y="710788"/>
              <a:ext cx="2762808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 rot="8100000">
              <a:off x="8691136" y="1254041"/>
              <a:ext cx="1226123" cy="2995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" name="Google Shape;186;p13"/>
            <p:cNvGrpSpPr/>
            <p:nvPr/>
          </p:nvGrpSpPr>
          <p:grpSpPr>
            <a:xfrm rot="8100000">
              <a:off x="7511714" y="853864"/>
              <a:ext cx="3167166" cy="299397"/>
              <a:chOff x="-304800" y="4182975"/>
              <a:chExt cx="3167197" cy="299400"/>
            </a:xfrm>
          </p:grpSpPr>
          <p:sp>
            <p:nvSpPr>
              <p:cNvPr id="187" name="Google Shape;187;p1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" name="Google Shape;189;p13"/>
          <p:cNvGrpSpPr/>
          <p:nvPr/>
        </p:nvGrpSpPr>
        <p:grpSpPr>
          <a:xfrm>
            <a:off x="-4274" y="572458"/>
            <a:ext cx="1253474" cy="328534"/>
            <a:chOff x="-8549" y="582500"/>
            <a:chExt cx="1253474" cy="328534"/>
          </a:xfrm>
        </p:grpSpPr>
        <p:sp>
          <p:nvSpPr>
            <p:cNvPr id="190" name="Google Shape;190;p13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avLst/>
              <a:gdLst/>
              <a:ahLst/>
              <a:cxnLst/>
              <a:rect l="l" t="t" r="r" b="b"/>
              <a:pathLst>
                <a:path w="9696" h="63433" extrusionOk="0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avLst/>
              <a:gdLst/>
              <a:ahLst/>
              <a:cxnLst/>
              <a:rect l="l" t="t" r="r" b="b"/>
              <a:pathLst>
                <a:path w="9696" h="63433" extrusionOk="0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13"/>
          <p:cNvSpPr txBox="1">
            <a:spLocks noGrp="1"/>
          </p:cNvSpPr>
          <p:nvPr>
            <p:ph type="title" idx="18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2">
    <p:bg>
      <p:bgPr>
        <a:solidFill>
          <a:schemeClr val="lt2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4"/>
          <p:cNvGrpSpPr/>
          <p:nvPr/>
        </p:nvGrpSpPr>
        <p:grpSpPr>
          <a:xfrm rot="8100000">
            <a:off x="6591951" y="-66783"/>
            <a:ext cx="3167166" cy="299397"/>
            <a:chOff x="-304800" y="4182975"/>
            <a:chExt cx="3167197" cy="299400"/>
          </a:xfrm>
        </p:grpSpPr>
        <p:sp>
          <p:nvSpPr>
            <p:cNvPr id="195" name="Google Shape;195;p14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14"/>
          <p:cNvGrpSpPr/>
          <p:nvPr/>
        </p:nvGrpSpPr>
        <p:grpSpPr>
          <a:xfrm rot="8100000">
            <a:off x="7205126" y="-66783"/>
            <a:ext cx="3167166" cy="299397"/>
            <a:chOff x="-304800" y="4182975"/>
            <a:chExt cx="3167197" cy="299400"/>
          </a:xfrm>
        </p:grpSpPr>
        <p:sp>
          <p:nvSpPr>
            <p:cNvPr id="198" name="Google Shape;198;p14"/>
            <p:cNvSpPr/>
            <p:nvPr/>
          </p:nvSpPr>
          <p:spPr>
            <a:xfrm>
              <a:off x="2539597" y="4182975"/>
              <a:ext cx="3228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-304800" y="4182975"/>
              <a:ext cx="2763000" cy="29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4"/>
          <p:cNvSpPr txBox="1">
            <a:spLocks noGrp="1"/>
          </p:cNvSpPr>
          <p:nvPr>
            <p:ph type="subTitle" idx="1"/>
          </p:nvPr>
        </p:nvSpPr>
        <p:spPr>
          <a:xfrm>
            <a:off x="821525" y="2879050"/>
            <a:ext cx="1903500" cy="4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Black"/>
              <a:buNone/>
              <a:defRPr sz="18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2"/>
          </p:nvPr>
        </p:nvSpPr>
        <p:spPr>
          <a:xfrm>
            <a:off x="821531" y="3316181"/>
            <a:ext cx="19035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3"/>
          </p:nvPr>
        </p:nvSpPr>
        <p:spPr>
          <a:xfrm>
            <a:off x="3522167" y="2879050"/>
            <a:ext cx="1903500" cy="4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Black"/>
              <a:buNone/>
              <a:defRPr sz="18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4"/>
          </p:nvPr>
        </p:nvSpPr>
        <p:spPr>
          <a:xfrm>
            <a:off x="3522174" y="3316181"/>
            <a:ext cx="19035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5"/>
          </p:nvPr>
        </p:nvSpPr>
        <p:spPr>
          <a:xfrm>
            <a:off x="6222826" y="2879050"/>
            <a:ext cx="1903500" cy="4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Black"/>
              <a:buNone/>
              <a:defRPr sz="18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6"/>
          </p:nvPr>
        </p:nvSpPr>
        <p:spPr>
          <a:xfrm>
            <a:off x="6222833" y="3316181"/>
            <a:ext cx="19035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07" name="Google Shape;207;p14"/>
          <p:cNvGrpSpPr/>
          <p:nvPr/>
        </p:nvGrpSpPr>
        <p:grpSpPr>
          <a:xfrm>
            <a:off x="-4274" y="572458"/>
            <a:ext cx="1253474" cy="328534"/>
            <a:chOff x="-8549" y="582500"/>
            <a:chExt cx="1253474" cy="328534"/>
          </a:xfrm>
        </p:grpSpPr>
        <p:sp>
          <p:nvSpPr>
            <p:cNvPr id="208" name="Google Shape;208;p14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avLst/>
              <a:gdLst/>
              <a:ahLst/>
              <a:cxnLst/>
              <a:rect l="l" t="t" r="r" b="b"/>
              <a:pathLst>
                <a:path w="9696" h="63433" extrusionOk="0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avLst/>
              <a:gdLst/>
              <a:ahLst/>
              <a:cxnLst/>
              <a:rect l="l" t="t" r="r" b="b"/>
              <a:pathLst>
                <a:path w="9696" h="63433" extrusionOk="0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>
            <a:spLocks noGrp="1"/>
          </p:cNvSpPr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6"/>
          <p:cNvGrpSpPr/>
          <p:nvPr/>
        </p:nvGrpSpPr>
        <p:grpSpPr>
          <a:xfrm>
            <a:off x="-4274" y="572458"/>
            <a:ext cx="1253474" cy="328534"/>
            <a:chOff x="-8549" y="582500"/>
            <a:chExt cx="1253474" cy="328534"/>
          </a:xfrm>
        </p:grpSpPr>
        <p:sp>
          <p:nvSpPr>
            <p:cNvPr id="223" name="Google Shape;223;p16"/>
            <p:cNvSpPr/>
            <p:nvPr/>
          </p:nvSpPr>
          <p:spPr>
            <a:xfrm rot="5400000">
              <a:off x="253776" y="320175"/>
              <a:ext cx="328525" cy="853174"/>
            </a:xfrm>
            <a:custGeom>
              <a:avLst/>
              <a:gdLst/>
              <a:ahLst/>
              <a:cxnLst/>
              <a:rect l="l" t="t" r="r" b="b"/>
              <a:pathLst>
                <a:path w="9696" h="63433" extrusionOk="0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 rot="5400000">
              <a:off x="914547" y="580657"/>
              <a:ext cx="328525" cy="332230"/>
            </a:xfrm>
            <a:custGeom>
              <a:avLst/>
              <a:gdLst/>
              <a:ahLst/>
              <a:cxnLst/>
              <a:rect l="l" t="t" r="r" b="b"/>
              <a:pathLst>
                <a:path w="9696" h="63433" extrusionOk="0">
                  <a:moveTo>
                    <a:pt x="0" y="0"/>
                  </a:moveTo>
                  <a:lnTo>
                    <a:pt x="0" y="63432"/>
                  </a:lnTo>
                  <a:lnTo>
                    <a:pt x="9695" y="63432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bg>
      <p:bgPr>
        <a:solidFill>
          <a:schemeClr val="accent3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/>
        </p:nvSpPr>
        <p:spPr>
          <a:xfrm>
            <a:off x="5782325" y="2131175"/>
            <a:ext cx="2654400" cy="10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CREDITS</a:t>
            </a:r>
            <a:r>
              <a:rPr lang="en"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.</a:t>
            </a:r>
            <a:endParaRPr sz="12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10" name="Google Shape;310;p23"/>
          <p:cNvSpPr/>
          <p:nvPr/>
        </p:nvSpPr>
        <p:spPr>
          <a:xfrm rot="5400000">
            <a:off x="49356" y="2000751"/>
            <a:ext cx="700391" cy="799097"/>
          </a:xfrm>
          <a:custGeom>
            <a:avLst/>
            <a:gdLst/>
            <a:ahLst/>
            <a:cxnLst/>
            <a:rect l="l" t="t" r="r" b="b"/>
            <a:pathLst>
              <a:path w="9696" h="63433" extrusionOk="0">
                <a:moveTo>
                  <a:pt x="0" y="0"/>
                </a:moveTo>
                <a:lnTo>
                  <a:pt x="0" y="63432"/>
                </a:lnTo>
                <a:lnTo>
                  <a:pt x="9695" y="63432"/>
                </a:lnTo>
                <a:lnTo>
                  <a:pt x="96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23"/>
          <p:cNvGrpSpPr/>
          <p:nvPr/>
        </p:nvGrpSpPr>
        <p:grpSpPr>
          <a:xfrm>
            <a:off x="6949919" y="-1142700"/>
            <a:ext cx="3064406" cy="2884649"/>
            <a:chOff x="6949919" y="-1142700"/>
            <a:chExt cx="3064406" cy="2884649"/>
          </a:xfrm>
        </p:grpSpPr>
        <p:grpSp>
          <p:nvGrpSpPr>
            <p:cNvPr id="312" name="Google Shape;312;p23"/>
            <p:cNvGrpSpPr/>
            <p:nvPr/>
          </p:nvGrpSpPr>
          <p:grpSpPr>
            <a:xfrm rot="8100000">
              <a:off x="6591951" y="-66783"/>
              <a:ext cx="3167166" cy="299397"/>
              <a:chOff x="-304800" y="4182975"/>
              <a:chExt cx="3167197" cy="299400"/>
            </a:xfrm>
          </p:grpSpPr>
          <p:sp>
            <p:nvSpPr>
              <p:cNvPr id="313" name="Google Shape;313;p2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23"/>
            <p:cNvGrpSpPr/>
            <p:nvPr/>
          </p:nvGrpSpPr>
          <p:grpSpPr>
            <a:xfrm rot="8100000">
              <a:off x="7205126" y="-66783"/>
              <a:ext cx="3167166" cy="299397"/>
              <a:chOff x="-304800" y="4182975"/>
              <a:chExt cx="3167197" cy="299400"/>
            </a:xfrm>
          </p:grpSpPr>
          <p:sp>
            <p:nvSpPr>
              <p:cNvPr id="316" name="Google Shape;316;p23"/>
              <p:cNvSpPr/>
              <p:nvPr/>
            </p:nvSpPr>
            <p:spPr>
              <a:xfrm>
                <a:off x="2539597" y="4182975"/>
                <a:ext cx="3228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>
                <a:off x="-304800" y="4182975"/>
                <a:ext cx="2763000" cy="299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8" name="Google Shape;318;p23"/>
            <p:cNvSpPr/>
            <p:nvPr/>
          </p:nvSpPr>
          <p:spPr>
            <a:xfrm rot="8100000">
              <a:off x="7486612" y="610134"/>
              <a:ext cx="2478126" cy="2995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23"/>
          <p:cNvSpPr txBox="1">
            <a:spLocks noGrp="1"/>
          </p:cNvSpPr>
          <p:nvPr>
            <p:ph type="ctrTitle"/>
          </p:nvPr>
        </p:nvSpPr>
        <p:spPr>
          <a:xfrm>
            <a:off x="965350" y="2038350"/>
            <a:ext cx="27318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23"/>
          <p:cNvSpPr txBox="1">
            <a:spLocks noGrp="1"/>
          </p:cNvSpPr>
          <p:nvPr>
            <p:ph type="subTitle" idx="1"/>
          </p:nvPr>
        </p:nvSpPr>
        <p:spPr>
          <a:xfrm>
            <a:off x="965350" y="3288400"/>
            <a:ext cx="2731800" cy="6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Black"/>
              <a:buNone/>
              <a:defRPr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21" name="Google Shape;321;p23"/>
          <p:cNvSpPr txBox="1">
            <a:spLocks noGrp="1"/>
          </p:cNvSpPr>
          <p:nvPr>
            <p:ph type="subTitle" idx="2"/>
          </p:nvPr>
        </p:nvSpPr>
        <p:spPr>
          <a:xfrm>
            <a:off x="965350" y="3806152"/>
            <a:ext cx="25863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bg>
      <p:bgPr>
        <a:solidFill>
          <a:schemeClr val="lt2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"/>
              <a:buChar char="●"/>
              <a:defRPr sz="16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  <p:sldLayoutId id="2147483659" r:id="rId5"/>
    <p:sldLayoutId id="2147483660" r:id="rId6"/>
    <p:sldLayoutId id="2147483662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D:\SQL%20Portfolio\stock.ppt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 txBox="1">
            <a:spLocks noGrp="1"/>
          </p:cNvSpPr>
          <p:nvPr>
            <p:ph type="ctrTitle"/>
          </p:nvPr>
        </p:nvSpPr>
        <p:spPr>
          <a:xfrm>
            <a:off x="143165" y="1642854"/>
            <a:ext cx="3568224" cy="15381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STOCK MARKET DATA ANALYSIS</a:t>
            </a:r>
            <a:endParaRPr lang="en-IN" sz="4000" dirty="0"/>
          </a:p>
        </p:txBody>
      </p:sp>
      <p:sp>
        <p:nvSpPr>
          <p:cNvPr id="606" name="Google Shape;606;p37"/>
          <p:cNvSpPr txBox="1">
            <a:spLocks noGrp="1"/>
          </p:cNvSpPr>
          <p:nvPr>
            <p:ph type="subTitle" idx="1"/>
          </p:nvPr>
        </p:nvSpPr>
        <p:spPr>
          <a:xfrm>
            <a:off x="4722607" y="3997367"/>
            <a:ext cx="3615314" cy="501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latin typeface="Calibri" panose="020F0502020204030204" pitchFamily="34" charset="0"/>
                <a:cs typeface="Calibri" panose="020F0502020204030204" pitchFamily="34" charset="0"/>
              </a:rPr>
              <a:t>By Pallavi Roy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8" name="Picture 4" descr="Why investing in markets without knowledge can lead to losses">
            <a:extLst>
              <a:ext uri="{FF2B5EF4-FFF2-40B4-BE49-F238E27FC236}">
                <a16:creationId xmlns:a16="http://schemas.microsoft.com/office/drawing/2014/main" id="{699CBB85-C877-6EB9-1BBE-D13EC1A66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025" y="1146133"/>
            <a:ext cx="4841753" cy="272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0"/>
          <p:cNvSpPr txBox="1">
            <a:spLocks noGrp="1"/>
          </p:cNvSpPr>
          <p:nvPr>
            <p:ph type="title" idx="18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46" name="Google Shape;646;p40"/>
          <p:cNvGrpSpPr/>
          <p:nvPr/>
        </p:nvGrpSpPr>
        <p:grpSpPr>
          <a:xfrm>
            <a:off x="972841" y="657323"/>
            <a:ext cx="211900" cy="174222"/>
            <a:chOff x="972841" y="657323"/>
            <a:chExt cx="211900" cy="174222"/>
          </a:xfrm>
        </p:grpSpPr>
        <p:sp>
          <p:nvSpPr>
            <p:cNvPr id="647" name="Google Shape;647;p40"/>
            <p:cNvSpPr/>
            <p:nvPr/>
          </p:nvSpPr>
          <p:spPr>
            <a:xfrm>
              <a:off x="972841" y="687188"/>
              <a:ext cx="211900" cy="86217"/>
            </a:xfrm>
            <a:custGeom>
              <a:avLst/>
              <a:gdLst/>
              <a:ahLst/>
              <a:cxnLst/>
              <a:rect l="l" t="t" r="r" b="b"/>
              <a:pathLst>
                <a:path w="208768" h="84943" extrusionOk="0">
                  <a:moveTo>
                    <a:pt x="6948" y="1"/>
                  </a:moveTo>
                  <a:cubicBezTo>
                    <a:pt x="3132" y="1"/>
                    <a:pt x="0" y="3132"/>
                    <a:pt x="0" y="6981"/>
                  </a:cubicBezTo>
                  <a:lnTo>
                    <a:pt x="0" y="77995"/>
                  </a:lnTo>
                  <a:cubicBezTo>
                    <a:pt x="0" y="81844"/>
                    <a:pt x="3132" y="84943"/>
                    <a:pt x="6948" y="84943"/>
                  </a:cubicBezTo>
                  <a:lnTo>
                    <a:pt x="52779" y="84943"/>
                  </a:lnTo>
                  <a:cubicBezTo>
                    <a:pt x="56628" y="84943"/>
                    <a:pt x="59727" y="81844"/>
                    <a:pt x="59727" y="77995"/>
                  </a:cubicBezTo>
                  <a:lnTo>
                    <a:pt x="59727" y="49453"/>
                  </a:lnTo>
                  <a:lnTo>
                    <a:pt x="149040" y="49453"/>
                  </a:lnTo>
                  <a:lnTo>
                    <a:pt x="149040" y="77995"/>
                  </a:lnTo>
                  <a:cubicBezTo>
                    <a:pt x="149040" y="81844"/>
                    <a:pt x="152139" y="84943"/>
                    <a:pt x="155988" y="84943"/>
                  </a:cubicBezTo>
                  <a:lnTo>
                    <a:pt x="201819" y="84943"/>
                  </a:lnTo>
                  <a:cubicBezTo>
                    <a:pt x="205636" y="84943"/>
                    <a:pt x="208767" y="81844"/>
                    <a:pt x="208767" y="77995"/>
                  </a:cubicBezTo>
                  <a:lnTo>
                    <a:pt x="208767" y="6981"/>
                  </a:lnTo>
                  <a:cubicBezTo>
                    <a:pt x="208767" y="3132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078790" y="687188"/>
              <a:ext cx="105951" cy="86217"/>
            </a:xfrm>
            <a:custGeom>
              <a:avLst/>
              <a:gdLst/>
              <a:ahLst/>
              <a:cxnLst/>
              <a:rect l="l" t="t" r="r" b="b"/>
              <a:pathLst>
                <a:path w="104385" h="84943" extrusionOk="0">
                  <a:moveTo>
                    <a:pt x="1" y="1"/>
                  </a:moveTo>
                  <a:lnTo>
                    <a:pt x="1" y="49453"/>
                  </a:lnTo>
                  <a:lnTo>
                    <a:pt x="44657" y="49453"/>
                  </a:lnTo>
                  <a:lnTo>
                    <a:pt x="44657" y="77995"/>
                  </a:lnTo>
                  <a:cubicBezTo>
                    <a:pt x="44657" y="81844"/>
                    <a:pt x="47756" y="84943"/>
                    <a:pt x="51605" y="84943"/>
                  </a:cubicBezTo>
                  <a:lnTo>
                    <a:pt x="97436" y="84943"/>
                  </a:lnTo>
                  <a:cubicBezTo>
                    <a:pt x="101253" y="84943"/>
                    <a:pt x="104384" y="81844"/>
                    <a:pt x="104384" y="77995"/>
                  </a:cubicBezTo>
                  <a:lnTo>
                    <a:pt x="104384" y="6981"/>
                  </a:lnTo>
                  <a:cubicBezTo>
                    <a:pt x="104384" y="3132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972841" y="657323"/>
              <a:ext cx="211900" cy="44003"/>
            </a:xfrm>
            <a:custGeom>
              <a:avLst/>
              <a:gdLst/>
              <a:ahLst/>
              <a:cxnLst/>
              <a:rect l="l" t="t" r="r" b="b"/>
              <a:pathLst>
                <a:path w="208768" h="43353" extrusionOk="0">
                  <a:moveTo>
                    <a:pt x="6948" y="1"/>
                  </a:moveTo>
                  <a:cubicBezTo>
                    <a:pt x="3132" y="1"/>
                    <a:pt x="0" y="3100"/>
                    <a:pt x="0" y="6949"/>
                  </a:cubicBezTo>
                  <a:lnTo>
                    <a:pt x="0" y="43353"/>
                  </a:lnTo>
                  <a:lnTo>
                    <a:pt x="208767" y="43353"/>
                  </a:lnTo>
                  <a:lnTo>
                    <a:pt x="208767" y="6949"/>
                  </a:lnTo>
                  <a:cubicBezTo>
                    <a:pt x="208767" y="3100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1078790" y="657323"/>
              <a:ext cx="105951" cy="44003"/>
            </a:xfrm>
            <a:custGeom>
              <a:avLst/>
              <a:gdLst/>
              <a:ahLst/>
              <a:cxnLst/>
              <a:rect l="l" t="t" r="r" b="b"/>
              <a:pathLst>
                <a:path w="104385" h="43353" extrusionOk="0">
                  <a:moveTo>
                    <a:pt x="1" y="1"/>
                  </a:moveTo>
                  <a:lnTo>
                    <a:pt x="1" y="43353"/>
                  </a:lnTo>
                  <a:lnTo>
                    <a:pt x="104384" y="43353"/>
                  </a:lnTo>
                  <a:lnTo>
                    <a:pt x="104384" y="6949"/>
                  </a:lnTo>
                  <a:cubicBezTo>
                    <a:pt x="104384" y="3100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999162" y="723243"/>
              <a:ext cx="159257" cy="14139"/>
            </a:xfrm>
            <a:custGeom>
              <a:avLst/>
              <a:gdLst/>
              <a:ahLst/>
              <a:cxnLst/>
              <a:rect l="l" t="t" r="r" b="b"/>
              <a:pathLst>
                <a:path w="156903" h="13930" extrusionOk="0">
                  <a:moveTo>
                    <a:pt x="6949" y="1"/>
                  </a:moveTo>
                  <a:cubicBezTo>
                    <a:pt x="3100" y="1"/>
                    <a:pt x="1" y="3132"/>
                    <a:pt x="1" y="6949"/>
                  </a:cubicBezTo>
                  <a:cubicBezTo>
                    <a:pt x="1" y="10798"/>
                    <a:pt x="3100" y="13930"/>
                    <a:pt x="6949" y="13930"/>
                  </a:cubicBezTo>
                  <a:lnTo>
                    <a:pt x="149954" y="13930"/>
                  </a:lnTo>
                  <a:cubicBezTo>
                    <a:pt x="153803" y="13930"/>
                    <a:pt x="156902" y="10798"/>
                    <a:pt x="156902" y="6949"/>
                  </a:cubicBezTo>
                  <a:cubicBezTo>
                    <a:pt x="156902" y="3100"/>
                    <a:pt x="153803" y="1"/>
                    <a:pt x="149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1078790" y="723243"/>
              <a:ext cx="79629" cy="14139"/>
            </a:xfrm>
            <a:custGeom>
              <a:avLst/>
              <a:gdLst/>
              <a:ahLst/>
              <a:cxnLst/>
              <a:rect l="l" t="t" r="r" b="b"/>
              <a:pathLst>
                <a:path w="78452" h="13930" extrusionOk="0">
                  <a:moveTo>
                    <a:pt x="1" y="1"/>
                  </a:moveTo>
                  <a:lnTo>
                    <a:pt x="1" y="13930"/>
                  </a:lnTo>
                  <a:lnTo>
                    <a:pt x="71503" y="13930"/>
                  </a:lnTo>
                  <a:cubicBezTo>
                    <a:pt x="75352" y="13930"/>
                    <a:pt x="78451" y="10798"/>
                    <a:pt x="78451" y="6949"/>
                  </a:cubicBezTo>
                  <a:cubicBezTo>
                    <a:pt x="78451" y="3132"/>
                    <a:pt x="75352" y="1"/>
                    <a:pt x="7150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1019358" y="723243"/>
              <a:ext cx="118864" cy="108302"/>
            </a:xfrm>
            <a:custGeom>
              <a:avLst/>
              <a:gdLst/>
              <a:ahLst/>
              <a:cxnLst/>
              <a:rect l="l" t="t" r="r" b="b"/>
              <a:pathLst>
                <a:path w="117107" h="106701" extrusionOk="0">
                  <a:moveTo>
                    <a:pt x="1" y="1"/>
                  </a:moveTo>
                  <a:lnTo>
                    <a:pt x="1" y="99752"/>
                  </a:lnTo>
                  <a:cubicBezTo>
                    <a:pt x="1" y="103602"/>
                    <a:pt x="3100" y="106700"/>
                    <a:pt x="6949" y="106700"/>
                  </a:cubicBezTo>
                  <a:lnTo>
                    <a:pt x="110158" y="106700"/>
                  </a:lnTo>
                  <a:cubicBezTo>
                    <a:pt x="114007" y="106700"/>
                    <a:pt x="117106" y="103602"/>
                    <a:pt x="117106" y="99752"/>
                  </a:cubicBezTo>
                  <a:lnTo>
                    <a:pt x="117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1071738" y="757512"/>
              <a:ext cx="14105" cy="24734"/>
            </a:xfrm>
            <a:custGeom>
              <a:avLst/>
              <a:gdLst/>
              <a:ahLst/>
              <a:cxnLst/>
              <a:rect l="l" t="t" r="r" b="b"/>
              <a:pathLst>
                <a:path w="13897" h="24368" extrusionOk="0">
                  <a:moveTo>
                    <a:pt x="6949" y="0"/>
                  </a:moveTo>
                  <a:cubicBezTo>
                    <a:pt x="3099" y="0"/>
                    <a:pt x="1" y="3132"/>
                    <a:pt x="1" y="6981"/>
                  </a:cubicBezTo>
                  <a:lnTo>
                    <a:pt x="1" y="17419"/>
                  </a:lnTo>
                  <a:cubicBezTo>
                    <a:pt x="1" y="21236"/>
                    <a:pt x="3099" y="24367"/>
                    <a:pt x="6949" y="24367"/>
                  </a:cubicBezTo>
                  <a:cubicBezTo>
                    <a:pt x="10798" y="24367"/>
                    <a:pt x="13897" y="21236"/>
                    <a:pt x="13897" y="17419"/>
                  </a:cubicBezTo>
                  <a:lnTo>
                    <a:pt x="13897" y="6981"/>
                  </a:lnTo>
                  <a:cubicBezTo>
                    <a:pt x="13897" y="3132"/>
                    <a:pt x="10798" y="0"/>
                    <a:pt x="6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1078790" y="723243"/>
              <a:ext cx="59432" cy="108302"/>
            </a:xfrm>
            <a:custGeom>
              <a:avLst/>
              <a:gdLst/>
              <a:ahLst/>
              <a:cxnLst/>
              <a:rect l="l" t="t" r="r" b="b"/>
              <a:pathLst>
                <a:path w="58554" h="106701" extrusionOk="0">
                  <a:moveTo>
                    <a:pt x="1" y="1"/>
                  </a:moveTo>
                  <a:lnTo>
                    <a:pt x="1" y="106700"/>
                  </a:lnTo>
                  <a:lnTo>
                    <a:pt x="51605" y="106700"/>
                  </a:lnTo>
                  <a:cubicBezTo>
                    <a:pt x="55454" y="106700"/>
                    <a:pt x="58553" y="103602"/>
                    <a:pt x="58553" y="99752"/>
                  </a:cubicBezTo>
                  <a:lnTo>
                    <a:pt x="58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041774" y="723243"/>
              <a:ext cx="74033" cy="85886"/>
            </a:xfrm>
            <a:custGeom>
              <a:avLst/>
              <a:gdLst/>
              <a:ahLst/>
              <a:cxnLst/>
              <a:rect l="l" t="t" r="r" b="b"/>
              <a:pathLst>
                <a:path w="72939" h="84617" extrusionOk="0">
                  <a:moveTo>
                    <a:pt x="1" y="1"/>
                  </a:moveTo>
                  <a:lnTo>
                    <a:pt x="1" y="63773"/>
                  </a:lnTo>
                  <a:cubicBezTo>
                    <a:pt x="1" y="65599"/>
                    <a:pt x="718" y="67393"/>
                    <a:pt x="2023" y="68698"/>
                  </a:cubicBezTo>
                  <a:lnTo>
                    <a:pt x="15919" y="82562"/>
                  </a:lnTo>
                  <a:cubicBezTo>
                    <a:pt x="17224" y="83867"/>
                    <a:pt x="18985" y="84617"/>
                    <a:pt x="20845" y="84617"/>
                  </a:cubicBezTo>
                  <a:lnTo>
                    <a:pt x="52094" y="84617"/>
                  </a:lnTo>
                  <a:cubicBezTo>
                    <a:pt x="53954" y="84617"/>
                    <a:pt x="55715" y="83867"/>
                    <a:pt x="57020" y="82562"/>
                  </a:cubicBezTo>
                  <a:lnTo>
                    <a:pt x="70916" y="68698"/>
                  </a:lnTo>
                  <a:cubicBezTo>
                    <a:pt x="72221" y="67393"/>
                    <a:pt x="72939" y="65599"/>
                    <a:pt x="72939" y="63773"/>
                  </a:cubicBezTo>
                  <a:lnTo>
                    <a:pt x="72939" y="1"/>
                  </a:lnTo>
                  <a:lnTo>
                    <a:pt x="59043" y="1"/>
                  </a:lnTo>
                  <a:lnTo>
                    <a:pt x="59043" y="13930"/>
                  </a:lnTo>
                  <a:lnTo>
                    <a:pt x="59043" y="60870"/>
                  </a:lnTo>
                  <a:lnTo>
                    <a:pt x="49224" y="70688"/>
                  </a:lnTo>
                  <a:lnTo>
                    <a:pt x="23715" y="70688"/>
                  </a:lnTo>
                  <a:lnTo>
                    <a:pt x="13897" y="60870"/>
                  </a:lnTo>
                  <a:lnTo>
                    <a:pt x="13897" y="13930"/>
                  </a:lnTo>
                  <a:lnTo>
                    <a:pt x="13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1061242" y="723243"/>
              <a:ext cx="35692" cy="17980"/>
            </a:xfrm>
            <a:custGeom>
              <a:avLst/>
              <a:gdLst/>
              <a:ahLst/>
              <a:cxnLst/>
              <a:rect l="l" t="t" r="r" b="b"/>
              <a:pathLst>
                <a:path w="35165" h="17714" extrusionOk="0">
                  <a:moveTo>
                    <a:pt x="33" y="1"/>
                  </a:moveTo>
                  <a:cubicBezTo>
                    <a:pt x="0" y="131"/>
                    <a:pt x="0" y="294"/>
                    <a:pt x="0" y="425"/>
                  </a:cubicBezTo>
                  <a:cubicBezTo>
                    <a:pt x="0" y="9950"/>
                    <a:pt x="7764" y="17713"/>
                    <a:pt x="17289" y="17713"/>
                  </a:cubicBezTo>
                  <a:cubicBezTo>
                    <a:pt x="27727" y="17713"/>
                    <a:pt x="35164" y="8547"/>
                    <a:pt x="34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40"/>
            <p:cNvGrpSpPr/>
            <p:nvPr/>
          </p:nvGrpSpPr>
          <p:grpSpPr>
            <a:xfrm>
              <a:off x="1078790" y="723243"/>
              <a:ext cx="37017" cy="85886"/>
              <a:chOff x="1078790" y="723243"/>
              <a:chExt cx="37017" cy="85886"/>
            </a:xfrm>
          </p:grpSpPr>
          <p:sp>
            <p:nvSpPr>
              <p:cNvPr id="659" name="Google Shape;659;p40"/>
              <p:cNvSpPr/>
              <p:nvPr/>
            </p:nvSpPr>
            <p:spPr>
              <a:xfrm>
                <a:off x="1078790" y="723243"/>
                <a:ext cx="37017" cy="85886"/>
              </a:xfrm>
              <a:custGeom>
                <a:avLst/>
                <a:gdLst/>
                <a:ahLst/>
                <a:cxnLst/>
                <a:rect l="l" t="t" r="r" b="b"/>
                <a:pathLst>
                  <a:path w="36470" h="84617" extrusionOk="0">
                    <a:moveTo>
                      <a:pt x="22574" y="1"/>
                    </a:moveTo>
                    <a:lnTo>
                      <a:pt x="22574" y="13930"/>
                    </a:lnTo>
                    <a:lnTo>
                      <a:pt x="22574" y="60870"/>
                    </a:lnTo>
                    <a:lnTo>
                      <a:pt x="12755" y="70688"/>
                    </a:lnTo>
                    <a:lnTo>
                      <a:pt x="1" y="70688"/>
                    </a:lnTo>
                    <a:lnTo>
                      <a:pt x="1" y="84617"/>
                    </a:lnTo>
                    <a:lnTo>
                      <a:pt x="15625" y="84617"/>
                    </a:lnTo>
                    <a:cubicBezTo>
                      <a:pt x="17485" y="84617"/>
                      <a:pt x="19246" y="83867"/>
                      <a:pt x="20551" y="82562"/>
                    </a:cubicBezTo>
                    <a:lnTo>
                      <a:pt x="34447" y="68698"/>
                    </a:lnTo>
                    <a:cubicBezTo>
                      <a:pt x="35752" y="67393"/>
                      <a:pt x="36470" y="65599"/>
                      <a:pt x="36470" y="63773"/>
                    </a:cubicBezTo>
                    <a:lnTo>
                      <a:pt x="36470" y="1"/>
                    </a:ln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0"/>
              <p:cNvSpPr/>
              <p:nvPr/>
            </p:nvSpPr>
            <p:spPr>
              <a:xfrm>
                <a:off x="1078790" y="757512"/>
                <a:ext cx="7053" cy="24734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24368" extrusionOk="0">
                    <a:moveTo>
                      <a:pt x="1" y="0"/>
                    </a:moveTo>
                    <a:lnTo>
                      <a:pt x="1" y="24367"/>
                    </a:lnTo>
                    <a:cubicBezTo>
                      <a:pt x="3850" y="24367"/>
                      <a:pt x="6949" y="21236"/>
                      <a:pt x="6949" y="17419"/>
                    </a:cubicBezTo>
                    <a:lnTo>
                      <a:pt x="6949" y="6981"/>
                    </a:lnTo>
                    <a:cubicBezTo>
                      <a:pt x="6949" y="3132"/>
                      <a:pt x="3850" y="0"/>
                      <a:pt x="1" y="0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0"/>
              <p:cNvSpPr/>
              <p:nvPr/>
            </p:nvSpPr>
            <p:spPr>
              <a:xfrm>
                <a:off x="1078790" y="723243"/>
                <a:ext cx="18145" cy="17980"/>
              </a:xfrm>
              <a:custGeom>
                <a:avLst/>
                <a:gdLst/>
                <a:ahLst/>
                <a:cxnLst/>
                <a:rect l="l" t="t" r="r" b="b"/>
                <a:pathLst>
                  <a:path w="17877" h="17714" extrusionOk="0">
                    <a:moveTo>
                      <a:pt x="1" y="1"/>
                    </a:moveTo>
                    <a:lnTo>
                      <a:pt x="1" y="17713"/>
                    </a:lnTo>
                    <a:cubicBezTo>
                      <a:pt x="10439" y="17713"/>
                      <a:pt x="17876" y="8547"/>
                      <a:pt x="17256" y="1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B56EE4-3E98-BD0A-C10D-76FD38AFDA22}"/>
              </a:ext>
            </a:extLst>
          </p:cNvPr>
          <p:cNvSpPr txBox="1"/>
          <p:nvPr/>
        </p:nvSpPr>
        <p:spPr>
          <a:xfrm>
            <a:off x="630121" y="3867341"/>
            <a:ext cx="73442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Query Executed: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sector, name, price, dividendyield, (case when dividendyield between 2.00 and 4.00 then "Above Average" when dividendyield &gt; 4.00 then "Best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Yeilding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 else "Poor" end) as ValuePerspective from stockfinancials order by sector, dividendyield desc;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A67C7-0F06-4254-54AA-3A8D7363D29A}"/>
              </a:ext>
            </a:extLst>
          </p:cNvPr>
          <p:cNvSpPr txBox="1"/>
          <p:nvPr/>
        </p:nvSpPr>
        <p:spPr>
          <a:xfrm>
            <a:off x="659219" y="1056384"/>
            <a:ext cx="5334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Q.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stocks based on dividend yield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4F7233-E7EA-A6CD-743E-9DAF89D07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58" y="1381717"/>
            <a:ext cx="4187343" cy="2516861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DE3AF13-A3F0-6712-48D9-FE0C5595EDCE}"/>
              </a:ext>
            </a:extLst>
          </p:cNvPr>
          <p:cNvSpPr/>
          <p:nvPr/>
        </p:nvSpPr>
        <p:spPr>
          <a:xfrm>
            <a:off x="5566840" y="1445993"/>
            <a:ext cx="2337907" cy="1977485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Industries with high dividend yield are –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Estate, Utilities and Telecommunication services </a:t>
            </a:r>
          </a:p>
        </p:txBody>
      </p:sp>
    </p:spTree>
    <p:extLst>
      <p:ext uri="{BB962C8B-B14F-4D97-AF65-F5344CB8AC3E}">
        <p14:creationId xmlns:p14="http://schemas.microsoft.com/office/powerpoint/2010/main" val="271751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0"/>
          <p:cNvSpPr txBox="1">
            <a:spLocks noGrp="1"/>
          </p:cNvSpPr>
          <p:nvPr>
            <p:ph type="title" idx="18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46" name="Google Shape;646;p40"/>
          <p:cNvGrpSpPr/>
          <p:nvPr/>
        </p:nvGrpSpPr>
        <p:grpSpPr>
          <a:xfrm>
            <a:off x="972841" y="657323"/>
            <a:ext cx="211900" cy="174222"/>
            <a:chOff x="972841" y="657323"/>
            <a:chExt cx="211900" cy="174222"/>
          </a:xfrm>
        </p:grpSpPr>
        <p:sp>
          <p:nvSpPr>
            <p:cNvPr id="647" name="Google Shape;647;p40"/>
            <p:cNvSpPr/>
            <p:nvPr/>
          </p:nvSpPr>
          <p:spPr>
            <a:xfrm>
              <a:off x="972841" y="687188"/>
              <a:ext cx="211900" cy="86217"/>
            </a:xfrm>
            <a:custGeom>
              <a:avLst/>
              <a:gdLst/>
              <a:ahLst/>
              <a:cxnLst/>
              <a:rect l="l" t="t" r="r" b="b"/>
              <a:pathLst>
                <a:path w="208768" h="84943" extrusionOk="0">
                  <a:moveTo>
                    <a:pt x="6948" y="1"/>
                  </a:moveTo>
                  <a:cubicBezTo>
                    <a:pt x="3132" y="1"/>
                    <a:pt x="0" y="3132"/>
                    <a:pt x="0" y="6981"/>
                  </a:cubicBezTo>
                  <a:lnTo>
                    <a:pt x="0" y="77995"/>
                  </a:lnTo>
                  <a:cubicBezTo>
                    <a:pt x="0" y="81844"/>
                    <a:pt x="3132" y="84943"/>
                    <a:pt x="6948" y="84943"/>
                  </a:cubicBezTo>
                  <a:lnTo>
                    <a:pt x="52779" y="84943"/>
                  </a:lnTo>
                  <a:cubicBezTo>
                    <a:pt x="56628" y="84943"/>
                    <a:pt x="59727" y="81844"/>
                    <a:pt x="59727" y="77995"/>
                  </a:cubicBezTo>
                  <a:lnTo>
                    <a:pt x="59727" y="49453"/>
                  </a:lnTo>
                  <a:lnTo>
                    <a:pt x="149040" y="49453"/>
                  </a:lnTo>
                  <a:lnTo>
                    <a:pt x="149040" y="77995"/>
                  </a:lnTo>
                  <a:cubicBezTo>
                    <a:pt x="149040" y="81844"/>
                    <a:pt x="152139" y="84943"/>
                    <a:pt x="155988" y="84943"/>
                  </a:cubicBezTo>
                  <a:lnTo>
                    <a:pt x="201819" y="84943"/>
                  </a:lnTo>
                  <a:cubicBezTo>
                    <a:pt x="205636" y="84943"/>
                    <a:pt x="208767" y="81844"/>
                    <a:pt x="208767" y="77995"/>
                  </a:cubicBezTo>
                  <a:lnTo>
                    <a:pt x="208767" y="6981"/>
                  </a:lnTo>
                  <a:cubicBezTo>
                    <a:pt x="208767" y="3132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078790" y="687188"/>
              <a:ext cx="105951" cy="86217"/>
            </a:xfrm>
            <a:custGeom>
              <a:avLst/>
              <a:gdLst/>
              <a:ahLst/>
              <a:cxnLst/>
              <a:rect l="l" t="t" r="r" b="b"/>
              <a:pathLst>
                <a:path w="104385" h="84943" extrusionOk="0">
                  <a:moveTo>
                    <a:pt x="1" y="1"/>
                  </a:moveTo>
                  <a:lnTo>
                    <a:pt x="1" y="49453"/>
                  </a:lnTo>
                  <a:lnTo>
                    <a:pt x="44657" y="49453"/>
                  </a:lnTo>
                  <a:lnTo>
                    <a:pt x="44657" y="77995"/>
                  </a:lnTo>
                  <a:cubicBezTo>
                    <a:pt x="44657" y="81844"/>
                    <a:pt x="47756" y="84943"/>
                    <a:pt x="51605" y="84943"/>
                  </a:cubicBezTo>
                  <a:lnTo>
                    <a:pt x="97436" y="84943"/>
                  </a:lnTo>
                  <a:cubicBezTo>
                    <a:pt x="101253" y="84943"/>
                    <a:pt x="104384" y="81844"/>
                    <a:pt x="104384" y="77995"/>
                  </a:cubicBezTo>
                  <a:lnTo>
                    <a:pt x="104384" y="6981"/>
                  </a:lnTo>
                  <a:cubicBezTo>
                    <a:pt x="104384" y="3132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972841" y="657323"/>
              <a:ext cx="211900" cy="44003"/>
            </a:xfrm>
            <a:custGeom>
              <a:avLst/>
              <a:gdLst/>
              <a:ahLst/>
              <a:cxnLst/>
              <a:rect l="l" t="t" r="r" b="b"/>
              <a:pathLst>
                <a:path w="208768" h="43353" extrusionOk="0">
                  <a:moveTo>
                    <a:pt x="6948" y="1"/>
                  </a:moveTo>
                  <a:cubicBezTo>
                    <a:pt x="3132" y="1"/>
                    <a:pt x="0" y="3100"/>
                    <a:pt x="0" y="6949"/>
                  </a:cubicBezTo>
                  <a:lnTo>
                    <a:pt x="0" y="43353"/>
                  </a:lnTo>
                  <a:lnTo>
                    <a:pt x="208767" y="43353"/>
                  </a:lnTo>
                  <a:lnTo>
                    <a:pt x="208767" y="6949"/>
                  </a:lnTo>
                  <a:cubicBezTo>
                    <a:pt x="208767" y="3100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1078790" y="657323"/>
              <a:ext cx="105951" cy="44003"/>
            </a:xfrm>
            <a:custGeom>
              <a:avLst/>
              <a:gdLst/>
              <a:ahLst/>
              <a:cxnLst/>
              <a:rect l="l" t="t" r="r" b="b"/>
              <a:pathLst>
                <a:path w="104385" h="43353" extrusionOk="0">
                  <a:moveTo>
                    <a:pt x="1" y="1"/>
                  </a:moveTo>
                  <a:lnTo>
                    <a:pt x="1" y="43353"/>
                  </a:lnTo>
                  <a:lnTo>
                    <a:pt x="104384" y="43353"/>
                  </a:lnTo>
                  <a:lnTo>
                    <a:pt x="104384" y="6949"/>
                  </a:lnTo>
                  <a:cubicBezTo>
                    <a:pt x="104384" y="3100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999162" y="723243"/>
              <a:ext cx="159257" cy="14139"/>
            </a:xfrm>
            <a:custGeom>
              <a:avLst/>
              <a:gdLst/>
              <a:ahLst/>
              <a:cxnLst/>
              <a:rect l="l" t="t" r="r" b="b"/>
              <a:pathLst>
                <a:path w="156903" h="13930" extrusionOk="0">
                  <a:moveTo>
                    <a:pt x="6949" y="1"/>
                  </a:moveTo>
                  <a:cubicBezTo>
                    <a:pt x="3100" y="1"/>
                    <a:pt x="1" y="3132"/>
                    <a:pt x="1" y="6949"/>
                  </a:cubicBezTo>
                  <a:cubicBezTo>
                    <a:pt x="1" y="10798"/>
                    <a:pt x="3100" y="13930"/>
                    <a:pt x="6949" y="13930"/>
                  </a:cubicBezTo>
                  <a:lnTo>
                    <a:pt x="149954" y="13930"/>
                  </a:lnTo>
                  <a:cubicBezTo>
                    <a:pt x="153803" y="13930"/>
                    <a:pt x="156902" y="10798"/>
                    <a:pt x="156902" y="6949"/>
                  </a:cubicBezTo>
                  <a:cubicBezTo>
                    <a:pt x="156902" y="3100"/>
                    <a:pt x="153803" y="1"/>
                    <a:pt x="149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1078790" y="723243"/>
              <a:ext cx="79629" cy="14139"/>
            </a:xfrm>
            <a:custGeom>
              <a:avLst/>
              <a:gdLst/>
              <a:ahLst/>
              <a:cxnLst/>
              <a:rect l="l" t="t" r="r" b="b"/>
              <a:pathLst>
                <a:path w="78452" h="13930" extrusionOk="0">
                  <a:moveTo>
                    <a:pt x="1" y="1"/>
                  </a:moveTo>
                  <a:lnTo>
                    <a:pt x="1" y="13930"/>
                  </a:lnTo>
                  <a:lnTo>
                    <a:pt x="71503" y="13930"/>
                  </a:lnTo>
                  <a:cubicBezTo>
                    <a:pt x="75352" y="13930"/>
                    <a:pt x="78451" y="10798"/>
                    <a:pt x="78451" y="6949"/>
                  </a:cubicBezTo>
                  <a:cubicBezTo>
                    <a:pt x="78451" y="3132"/>
                    <a:pt x="75352" y="1"/>
                    <a:pt x="7150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1019358" y="723243"/>
              <a:ext cx="118864" cy="108302"/>
            </a:xfrm>
            <a:custGeom>
              <a:avLst/>
              <a:gdLst/>
              <a:ahLst/>
              <a:cxnLst/>
              <a:rect l="l" t="t" r="r" b="b"/>
              <a:pathLst>
                <a:path w="117107" h="106701" extrusionOk="0">
                  <a:moveTo>
                    <a:pt x="1" y="1"/>
                  </a:moveTo>
                  <a:lnTo>
                    <a:pt x="1" y="99752"/>
                  </a:lnTo>
                  <a:cubicBezTo>
                    <a:pt x="1" y="103602"/>
                    <a:pt x="3100" y="106700"/>
                    <a:pt x="6949" y="106700"/>
                  </a:cubicBezTo>
                  <a:lnTo>
                    <a:pt x="110158" y="106700"/>
                  </a:lnTo>
                  <a:cubicBezTo>
                    <a:pt x="114007" y="106700"/>
                    <a:pt x="117106" y="103602"/>
                    <a:pt x="117106" y="99752"/>
                  </a:cubicBezTo>
                  <a:lnTo>
                    <a:pt x="117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1071738" y="757512"/>
              <a:ext cx="14105" cy="24734"/>
            </a:xfrm>
            <a:custGeom>
              <a:avLst/>
              <a:gdLst/>
              <a:ahLst/>
              <a:cxnLst/>
              <a:rect l="l" t="t" r="r" b="b"/>
              <a:pathLst>
                <a:path w="13897" h="24368" extrusionOk="0">
                  <a:moveTo>
                    <a:pt x="6949" y="0"/>
                  </a:moveTo>
                  <a:cubicBezTo>
                    <a:pt x="3099" y="0"/>
                    <a:pt x="1" y="3132"/>
                    <a:pt x="1" y="6981"/>
                  </a:cubicBezTo>
                  <a:lnTo>
                    <a:pt x="1" y="17419"/>
                  </a:lnTo>
                  <a:cubicBezTo>
                    <a:pt x="1" y="21236"/>
                    <a:pt x="3099" y="24367"/>
                    <a:pt x="6949" y="24367"/>
                  </a:cubicBezTo>
                  <a:cubicBezTo>
                    <a:pt x="10798" y="24367"/>
                    <a:pt x="13897" y="21236"/>
                    <a:pt x="13897" y="17419"/>
                  </a:cubicBezTo>
                  <a:lnTo>
                    <a:pt x="13897" y="6981"/>
                  </a:lnTo>
                  <a:cubicBezTo>
                    <a:pt x="13897" y="3132"/>
                    <a:pt x="10798" y="0"/>
                    <a:pt x="6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1078790" y="723243"/>
              <a:ext cx="59432" cy="108302"/>
            </a:xfrm>
            <a:custGeom>
              <a:avLst/>
              <a:gdLst/>
              <a:ahLst/>
              <a:cxnLst/>
              <a:rect l="l" t="t" r="r" b="b"/>
              <a:pathLst>
                <a:path w="58554" h="106701" extrusionOk="0">
                  <a:moveTo>
                    <a:pt x="1" y="1"/>
                  </a:moveTo>
                  <a:lnTo>
                    <a:pt x="1" y="106700"/>
                  </a:lnTo>
                  <a:lnTo>
                    <a:pt x="51605" y="106700"/>
                  </a:lnTo>
                  <a:cubicBezTo>
                    <a:pt x="55454" y="106700"/>
                    <a:pt x="58553" y="103602"/>
                    <a:pt x="58553" y="99752"/>
                  </a:cubicBezTo>
                  <a:lnTo>
                    <a:pt x="58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041774" y="723243"/>
              <a:ext cx="74033" cy="85886"/>
            </a:xfrm>
            <a:custGeom>
              <a:avLst/>
              <a:gdLst/>
              <a:ahLst/>
              <a:cxnLst/>
              <a:rect l="l" t="t" r="r" b="b"/>
              <a:pathLst>
                <a:path w="72939" h="84617" extrusionOk="0">
                  <a:moveTo>
                    <a:pt x="1" y="1"/>
                  </a:moveTo>
                  <a:lnTo>
                    <a:pt x="1" y="63773"/>
                  </a:lnTo>
                  <a:cubicBezTo>
                    <a:pt x="1" y="65599"/>
                    <a:pt x="718" y="67393"/>
                    <a:pt x="2023" y="68698"/>
                  </a:cubicBezTo>
                  <a:lnTo>
                    <a:pt x="15919" y="82562"/>
                  </a:lnTo>
                  <a:cubicBezTo>
                    <a:pt x="17224" y="83867"/>
                    <a:pt x="18985" y="84617"/>
                    <a:pt x="20845" y="84617"/>
                  </a:cubicBezTo>
                  <a:lnTo>
                    <a:pt x="52094" y="84617"/>
                  </a:lnTo>
                  <a:cubicBezTo>
                    <a:pt x="53954" y="84617"/>
                    <a:pt x="55715" y="83867"/>
                    <a:pt x="57020" y="82562"/>
                  </a:cubicBezTo>
                  <a:lnTo>
                    <a:pt x="70916" y="68698"/>
                  </a:lnTo>
                  <a:cubicBezTo>
                    <a:pt x="72221" y="67393"/>
                    <a:pt x="72939" y="65599"/>
                    <a:pt x="72939" y="63773"/>
                  </a:cubicBezTo>
                  <a:lnTo>
                    <a:pt x="72939" y="1"/>
                  </a:lnTo>
                  <a:lnTo>
                    <a:pt x="59043" y="1"/>
                  </a:lnTo>
                  <a:lnTo>
                    <a:pt x="59043" y="13930"/>
                  </a:lnTo>
                  <a:lnTo>
                    <a:pt x="59043" y="60870"/>
                  </a:lnTo>
                  <a:lnTo>
                    <a:pt x="49224" y="70688"/>
                  </a:lnTo>
                  <a:lnTo>
                    <a:pt x="23715" y="70688"/>
                  </a:lnTo>
                  <a:lnTo>
                    <a:pt x="13897" y="60870"/>
                  </a:lnTo>
                  <a:lnTo>
                    <a:pt x="13897" y="13930"/>
                  </a:lnTo>
                  <a:lnTo>
                    <a:pt x="13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1061242" y="723243"/>
              <a:ext cx="35692" cy="17980"/>
            </a:xfrm>
            <a:custGeom>
              <a:avLst/>
              <a:gdLst/>
              <a:ahLst/>
              <a:cxnLst/>
              <a:rect l="l" t="t" r="r" b="b"/>
              <a:pathLst>
                <a:path w="35165" h="17714" extrusionOk="0">
                  <a:moveTo>
                    <a:pt x="33" y="1"/>
                  </a:moveTo>
                  <a:cubicBezTo>
                    <a:pt x="0" y="131"/>
                    <a:pt x="0" y="294"/>
                    <a:pt x="0" y="425"/>
                  </a:cubicBezTo>
                  <a:cubicBezTo>
                    <a:pt x="0" y="9950"/>
                    <a:pt x="7764" y="17713"/>
                    <a:pt x="17289" y="17713"/>
                  </a:cubicBezTo>
                  <a:cubicBezTo>
                    <a:pt x="27727" y="17713"/>
                    <a:pt x="35164" y="8547"/>
                    <a:pt x="34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40"/>
            <p:cNvGrpSpPr/>
            <p:nvPr/>
          </p:nvGrpSpPr>
          <p:grpSpPr>
            <a:xfrm>
              <a:off x="1078790" y="723243"/>
              <a:ext cx="37017" cy="85886"/>
              <a:chOff x="1078790" y="723243"/>
              <a:chExt cx="37017" cy="85886"/>
            </a:xfrm>
          </p:grpSpPr>
          <p:sp>
            <p:nvSpPr>
              <p:cNvPr id="659" name="Google Shape;659;p40"/>
              <p:cNvSpPr/>
              <p:nvPr/>
            </p:nvSpPr>
            <p:spPr>
              <a:xfrm>
                <a:off x="1078790" y="723243"/>
                <a:ext cx="37017" cy="85886"/>
              </a:xfrm>
              <a:custGeom>
                <a:avLst/>
                <a:gdLst/>
                <a:ahLst/>
                <a:cxnLst/>
                <a:rect l="l" t="t" r="r" b="b"/>
                <a:pathLst>
                  <a:path w="36470" h="84617" extrusionOk="0">
                    <a:moveTo>
                      <a:pt x="22574" y="1"/>
                    </a:moveTo>
                    <a:lnTo>
                      <a:pt x="22574" y="13930"/>
                    </a:lnTo>
                    <a:lnTo>
                      <a:pt x="22574" y="60870"/>
                    </a:lnTo>
                    <a:lnTo>
                      <a:pt x="12755" y="70688"/>
                    </a:lnTo>
                    <a:lnTo>
                      <a:pt x="1" y="70688"/>
                    </a:lnTo>
                    <a:lnTo>
                      <a:pt x="1" y="84617"/>
                    </a:lnTo>
                    <a:lnTo>
                      <a:pt x="15625" y="84617"/>
                    </a:lnTo>
                    <a:cubicBezTo>
                      <a:pt x="17485" y="84617"/>
                      <a:pt x="19246" y="83867"/>
                      <a:pt x="20551" y="82562"/>
                    </a:cubicBezTo>
                    <a:lnTo>
                      <a:pt x="34447" y="68698"/>
                    </a:lnTo>
                    <a:cubicBezTo>
                      <a:pt x="35752" y="67393"/>
                      <a:pt x="36470" y="65599"/>
                      <a:pt x="36470" y="63773"/>
                    </a:cubicBezTo>
                    <a:lnTo>
                      <a:pt x="36470" y="1"/>
                    </a:ln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0"/>
              <p:cNvSpPr/>
              <p:nvPr/>
            </p:nvSpPr>
            <p:spPr>
              <a:xfrm>
                <a:off x="1078790" y="757512"/>
                <a:ext cx="7053" cy="24734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24368" extrusionOk="0">
                    <a:moveTo>
                      <a:pt x="1" y="0"/>
                    </a:moveTo>
                    <a:lnTo>
                      <a:pt x="1" y="24367"/>
                    </a:lnTo>
                    <a:cubicBezTo>
                      <a:pt x="3850" y="24367"/>
                      <a:pt x="6949" y="21236"/>
                      <a:pt x="6949" y="17419"/>
                    </a:cubicBezTo>
                    <a:lnTo>
                      <a:pt x="6949" y="6981"/>
                    </a:lnTo>
                    <a:cubicBezTo>
                      <a:pt x="6949" y="3132"/>
                      <a:pt x="3850" y="0"/>
                      <a:pt x="1" y="0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0"/>
              <p:cNvSpPr/>
              <p:nvPr/>
            </p:nvSpPr>
            <p:spPr>
              <a:xfrm>
                <a:off x="1078790" y="723243"/>
                <a:ext cx="18145" cy="17980"/>
              </a:xfrm>
              <a:custGeom>
                <a:avLst/>
                <a:gdLst/>
                <a:ahLst/>
                <a:cxnLst/>
                <a:rect l="l" t="t" r="r" b="b"/>
                <a:pathLst>
                  <a:path w="17877" h="17714" extrusionOk="0">
                    <a:moveTo>
                      <a:pt x="1" y="1"/>
                    </a:moveTo>
                    <a:lnTo>
                      <a:pt x="1" y="17713"/>
                    </a:lnTo>
                    <a:cubicBezTo>
                      <a:pt x="10439" y="17713"/>
                      <a:pt x="17876" y="8547"/>
                      <a:pt x="17256" y="1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B56EE4-3E98-BD0A-C10D-76FD38AFDA22}"/>
              </a:ext>
            </a:extLst>
          </p:cNvPr>
          <p:cNvSpPr txBox="1"/>
          <p:nvPr/>
        </p:nvSpPr>
        <p:spPr>
          <a:xfrm>
            <a:off x="630121" y="3867341"/>
            <a:ext cx="7344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Query Executed: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 sector, name, earningspershare from stockfinancials where earningspershare &lt; 0.00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order by sector, earningspershare;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A67C7-0F06-4254-54AA-3A8D7363D29A}"/>
              </a:ext>
            </a:extLst>
          </p:cNvPr>
          <p:cNvSpPr txBox="1"/>
          <p:nvPr/>
        </p:nvSpPr>
        <p:spPr>
          <a:xfrm>
            <a:off x="659219" y="1056384"/>
            <a:ext cx="5334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Q.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Stocks with negative net income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9ACD80-D216-8A4F-F270-7D26B6E8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19" y="1496431"/>
            <a:ext cx="4041873" cy="2429424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6523BF26-B95D-4C17-2534-9AC1F6E9BD05}"/>
              </a:ext>
            </a:extLst>
          </p:cNvPr>
          <p:cNvSpPr/>
          <p:nvPr/>
        </p:nvSpPr>
        <p:spPr>
          <a:xfrm>
            <a:off x="5389581" y="1893346"/>
            <a:ext cx="2173045" cy="1608996"/>
          </a:xfrm>
          <a:prstGeom prst="wedgeRound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 EPS refers to fundamentally weaker companies</a:t>
            </a:r>
          </a:p>
        </p:txBody>
      </p:sp>
    </p:spTree>
    <p:extLst>
      <p:ext uri="{BB962C8B-B14F-4D97-AF65-F5344CB8AC3E}">
        <p14:creationId xmlns:p14="http://schemas.microsoft.com/office/powerpoint/2010/main" val="393914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0"/>
          <p:cNvSpPr txBox="1">
            <a:spLocks noGrp="1"/>
          </p:cNvSpPr>
          <p:nvPr>
            <p:ph type="title" idx="18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46" name="Google Shape;646;p40"/>
          <p:cNvGrpSpPr/>
          <p:nvPr/>
        </p:nvGrpSpPr>
        <p:grpSpPr>
          <a:xfrm>
            <a:off x="972841" y="657323"/>
            <a:ext cx="211900" cy="174222"/>
            <a:chOff x="972841" y="657323"/>
            <a:chExt cx="211900" cy="174222"/>
          </a:xfrm>
        </p:grpSpPr>
        <p:sp>
          <p:nvSpPr>
            <p:cNvPr id="647" name="Google Shape;647;p40"/>
            <p:cNvSpPr/>
            <p:nvPr/>
          </p:nvSpPr>
          <p:spPr>
            <a:xfrm>
              <a:off x="972841" y="687188"/>
              <a:ext cx="211900" cy="86217"/>
            </a:xfrm>
            <a:custGeom>
              <a:avLst/>
              <a:gdLst/>
              <a:ahLst/>
              <a:cxnLst/>
              <a:rect l="l" t="t" r="r" b="b"/>
              <a:pathLst>
                <a:path w="208768" h="84943" extrusionOk="0">
                  <a:moveTo>
                    <a:pt x="6948" y="1"/>
                  </a:moveTo>
                  <a:cubicBezTo>
                    <a:pt x="3132" y="1"/>
                    <a:pt x="0" y="3132"/>
                    <a:pt x="0" y="6981"/>
                  </a:cubicBezTo>
                  <a:lnTo>
                    <a:pt x="0" y="77995"/>
                  </a:lnTo>
                  <a:cubicBezTo>
                    <a:pt x="0" y="81844"/>
                    <a:pt x="3132" y="84943"/>
                    <a:pt x="6948" y="84943"/>
                  </a:cubicBezTo>
                  <a:lnTo>
                    <a:pt x="52779" y="84943"/>
                  </a:lnTo>
                  <a:cubicBezTo>
                    <a:pt x="56628" y="84943"/>
                    <a:pt x="59727" y="81844"/>
                    <a:pt x="59727" y="77995"/>
                  </a:cubicBezTo>
                  <a:lnTo>
                    <a:pt x="59727" y="49453"/>
                  </a:lnTo>
                  <a:lnTo>
                    <a:pt x="149040" y="49453"/>
                  </a:lnTo>
                  <a:lnTo>
                    <a:pt x="149040" y="77995"/>
                  </a:lnTo>
                  <a:cubicBezTo>
                    <a:pt x="149040" y="81844"/>
                    <a:pt x="152139" y="84943"/>
                    <a:pt x="155988" y="84943"/>
                  </a:cubicBezTo>
                  <a:lnTo>
                    <a:pt x="201819" y="84943"/>
                  </a:lnTo>
                  <a:cubicBezTo>
                    <a:pt x="205636" y="84943"/>
                    <a:pt x="208767" y="81844"/>
                    <a:pt x="208767" y="77995"/>
                  </a:cubicBezTo>
                  <a:lnTo>
                    <a:pt x="208767" y="6981"/>
                  </a:lnTo>
                  <a:cubicBezTo>
                    <a:pt x="208767" y="3132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078790" y="687188"/>
              <a:ext cx="105951" cy="86217"/>
            </a:xfrm>
            <a:custGeom>
              <a:avLst/>
              <a:gdLst/>
              <a:ahLst/>
              <a:cxnLst/>
              <a:rect l="l" t="t" r="r" b="b"/>
              <a:pathLst>
                <a:path w="104385" h="84943" extrusionOk="0">
                  <a:moveTo>
                    <a:pt x="1" y="1"/>
                  </a:moveTo>
                  <a:lnTo>
                    <a:pt x="1" y="49453"/>
                  </a:lnTo>
                  <a:lnTo>
                    <a:pt x="44657" y="49453"/>
                  </a:lnTo>
                  <a:lnTo>
                    <a:pt x="44657" y="77995"/>
                  </a:lnTo>
                  <a:cubicBezTo>
                    <a:pt x="44657" y="81844"/>
                    <a:pt x="47756" y="84943"/>
                    <a:pt x="51605" y="84943"/>
                  </a:cubicBezTo>
                  <a:lnTo>
                    <a:pt x="97436" y="84943"/>
                  </a:lnTo>
                  <a:cubicBezTo>
                    <a:pt x="101253" y="84943"/>
                    <a:pt x="104384" y="81844"/>
                    <a:pt x="104384" y="77995"/>
                  </a:cubicBezTo>
                  <a:lnTo>
                    <a:pt x="104384" y="6981"/>
                  </a:lnTo>
                  <a:cubicBezTo>
                    <a:pt x="104384" y="3132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972841" y="657323"/>
              <a:ext cx="211900" cy="44003"/>
            </a:xfrm>
            <a:custGeom>
              <a:avLst/>
              <a:gdLst/>
              <a:ahLst/>
              <a:cxnLst/>
              <a:rect l="l" t="t" r="r" b="b"/>
              <a:pathLst>
                <a:path w="208768" h="43353" extrusionOk="0">
                  <a:moveTo>
                    <a:pt x="6948" y="1"/>
                  </a:moveTo>
                  <a:cubicBezTo>
                    <a:pt x="3132" y="1"/>
                    <a:pt x="0" y="3100"/>
                    <a:pt x="0" y="6949"/>
                  </a:cubicBezTo>
                  <a:lnTo>
                    <a:pt x="0" y="43353"/>
                  </a:lnTo>
                  <a:lnTo>
                    <a:pt x="208767" y="43353"/>
                  </a:lnTo>
                  <a:lnTo>
                    <a:pt x="208767" y="6949"/>
                  </a:lnTo>
                  <a:cubicBezTo>
                    <a:pt x="208767" y="3100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1078790" y="657323"/>
              <a:ext cx="105951" cy="44003"/>
            </a:xfrm>
            <a:custGeom>
              <a:avLst/>
              <a:gdLst/>
              <a:ahLst/>
              <a:cxnLst/>
              <a:rect l="l" t="t" r="r" b="b"/>
              <a:pathLst>
                <a:path w="104385" h="43353" extrusionOk="0">
                  <a:moveTo>
                    <a:pt x="1" y="1"/>
                  </a:moveTo>
                  <a:lnTo>
                    <a:pt x="1" y="43353"/>
                  </a:lnTo>
                  <a:lnTo>
                    <a:pt x="104384" y="43353"/>
                  </a:lnTo>
                  <a:lnTo>
                    <a:pt x="104384" y="6949"/>
                  </a:lnTo>
                  <a:cubicBezTo>
                    <a:pt x="104384" y="3100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999162" y="723243"/>
              <a:ext cx="159257" cy="14139"/>
            </a:xfrm>
            <a:custGeom>
              <a:avLst/>
              <a:gdLst/>
              <a:ahLst/>
              <a:cxnLst/>
              <a:rect l="l" t="t" r="r" b="b"/>
              <a:pathLst>
                <a:path w="156903" h="13930" extrusionOk="0">
                  <a:moveTo>
                    <a:pt x="6949" y="1"/>
                  </a:moveTo>
                  <a:cubicBezTo>
                    <a:pt x="3100" y="1"/>
                    <a:pt x="1" y="3132"/>
                    <a:pt x="1" y="6949"/>
                  </a:cubicBezTo>
                  <a:cubicBezTo>
                    <a:pt x="1" y="10798"/>
                    <a:pt x="3100" y="13930"/>
                    <a:pt x="6949" y="13930"/>
                  </a:cubicBezTo>
                  <a:lnTo>
                    <a:pt x="149954" y="13930"/>
                  </a:lnTo>
                  <a:cubicBezTo>
                    <a:pt x="153803" y="13930"/>
                    <a:pt x="156902" y="10798"/>
                    <a:pt x="156902" y="6949"/>
                  </a:cubicBezTo>
                  <a:cubicBezTo>
                    <a:pt x="156902" y="3100"/>
                    <a:pt x="153803" y="1"/>
                    <a:pt x="149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1078790" y="723243"/>
              <a:ext cx="79629" cy="14139"/>
            </a:xfrm>
            <a:custGeom>
              <a:avLst/>
              <a:gdLst/>
              <a:ahLst/>
              <a:cxnLst/>
              <a:rect l="l" t="t" r="r" b="b"/>
              <a:pathLst>
                <a:path w="78452" h="13930" extrusionOk="0">
                  <a:moveTo>
                    <a:pt x="1" y="1"/>
                  </a:moveTo>
                  <a:lnTo>
                    <a:pt x="1" y="13930"/>
                  </a:lnTo>
                  <a:lnTo>
                    <a:pt x="71503" y="13930"/>
                  </a:lnTo>
                  <a:cubicBezTo>
                    <a:pt x="75352" y="13930"/>
                    <a:pt x="78451" y="10798"/>
                    <a:pt x="78451" y="6949"/>
                  </a:cubicBezTo>
                  <a:cubicBezTo>
                    <a:pt x="78451" y="3132"/>
                    <a:pt x="75352" y="1"/>
                    <a:pt x="7150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1019358" y="723243"/>
              <a:ext cx="118864" cy="108302"/>
            </a:xfrm>
            <a:custGeom>
              <a:avLst/>
              <a:gdLst/>
              <a:ahLst/>
              <a:cxnLst/>
              <a:rect l="l" t="t" r="r" b="b"/>
              <a:pathLst>
                <a:path w="117107" h="106701" extrusionOk="0">
                  <a:moveTo>
                    <a:pt x="1" y="1"/>
                  </a:moveTo>
                  <a:lnTo>
                    <a:pt x="1" y="99752"/>
                  </a:lnTo>
                  <a:cubicBezTo>
                    <a:pt x="1" y="103602"/>
                    <a:pt x="3100" y="106700"/>
                    <a:pt x="6949" y="106700"/>
                  </a:cubicBezTo>
                  <a:lnTo>
                    <a:pt x="110158" y="106700"/>
                  </a:lnTo>
                  <a:cubicBezTo>
                    <a:pt x="114007" y="106700"/>
                    <a:pt x="117106" y="103602"/>
                    <a:pt x="117106" y="99752"/>
                  </a:cubicBezTo>
                  <a:lnTo>
                    <a:pt x="117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1071738" y="757512"/>
              <a:ext cx="14105" cy="24734"/>
            </a:xfrm>
            <a:custGeom>
              <a:avLst/>
              <a:gdLst/>
              <a:ahLst/>
              <a:cxnLst/>
              <a:rect l="l" t="t" r="r" b="b"/>
              <a:pathLst>
                <a:path w="13897" h="24368" extrusionOk="0">
                  <a:moveTo>
                    <a:pt x="6949" y="0"/>
                  </a:moveTo>
                  <a:cubicBezTo>
                    <a:pt x="3099" y="0"/>
                    <a:pt x="1" y="3132"/>
                    <a:pt x="1" y="6981"/>
                  </a:cubicBezTo>
                  <a:lnTo>
                    <a:pt x="1" y="17419"/>
                  </a:lnTo>
                  <a:cubicBezTo>
                    <a:pt x="1" y="21236"/>
                    <a:pt x="3099" y="24367"/>
                    <a:pt x="6949" y="24367"/>
                  </a:cubicBezTo>
                  <a:cubicBezTo>
                    <a:pt x="10798" y="24367"/>
                    <a:pt x="13897" y="21236"/>
                    <a:pt x="13897" y="17419"/>
                  </a:cubicBezTo>
                  <a:lnTo>
                    <a:pt x="13897" y="6981"/>
                  </a:lnTo>
                  <a:cubicBezTo>
                    <a:pt x="13897" y="3132"/>
                    <a:pt x="10798" y="0"/>
                    <a:pt x="6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1078790" y="723243"/>
              <a:ext cx="59432" cy="108302"/>
            </a:xfrm>
            <a:custGeom>
              <a:avLst/>
              <a:gdLst/>
              <a:ahLst/>
              <a:cxnLst/>
              <a:rect l="l" t="t" r="r" b="b"/>
              <a:pathLst>
                <a:path w="58554" h="106701" extrusionOk="0">
                  <a:moveTo>
                    <a:pt x="1" y="1"/>
                  </a:moveTo>
                  <a:lnTo>
                    <a:pt x="1" y="106700"/>
                  </a:lnTo>
                  <a:lnTo>
                    <a:pt x="51605" y="106700"/>
                  </a:lnTo>
                  <a:cubicBezTo>
                    <a:pt x="55454" y="106700"/>
                    <a:pt x="58553" y="103602"/>
                    <a:pt x="58553" y="99752"/>
                  </a:cubicBezTo>
                  <a:lnTo>
                    <a:pt x="58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041774" y="723243"/>
              <a:ext cx="74033" cy="85886"/>
            </a:xfrm>
            <a:custGeom>
              <a:avLst/>
              <a:gdLst/>
              <a:ahLst/>
              <a:cxnLst/>
              <a:rect l="l" t="t" r="r" b="b"/>
              <a:pathLst>
                <a:path w="72939" h="84617" extrusionOk="0">
                  <a:moveTo>
                    <a:pt x="1" y="1"/>
                  </a:moveTo>
                  <a:lnTo>
                    <a:pt x="1" y="63773"/>
                  </a:lnTo>
                  <a:cubicBezTo>
                    <a:pt x="1" y="65599"/>
                    <a:pt x="718" y="67393"/>
                    <a:pt x="2023" y="68698"/>
                  </a:cubicBezTo>
                  <a:lnTo>
                    <a:pt x="15919" y="82562"/>
                  </a:lnTo>
                  <a:cubicBezTo>
                    <a:pt x="17224" y="83867"/>
                    <a:pt x="18985" y="84617"/>
                    <a:pt x="20845" y="84617"/>
                  </a:cubicBezTo>
                  <a:lnTo>
                    <a:pt x="52094" y="84617"/>
                  </a:lnTo>
                  <a:cubicBezTo>
                    <a:pt x="53954" y="84617"/>
                    <a:pt x="55715" y="83867"/>
                    <a:pt x="57020" y="82562"/>
                  </a:cubicBezTo>
                  <a:lnTo>
                    <a:pt x="70916" y="68698"/>
                  </a:lnTo>
                  <a:cubicBezTo>
                    <a:pt x="72221" y="67393"/>
                    <a:pt x="72939" y="65599"/>
                    <a:pt x="72939" y="63773"/>
                  </a:cubicBezTo>
                  <a:lnTo>
                    <a:pt x="72939" y="1"/>
                  </a:lnTo>
                  <a:lnTo>
                    <a:pt x="59043" y="1"/>
                  </a:lnTo>
                  <a:lnTo>
                    <a:pt x="59043" y="13930"/>
                  </a:lnTo>
                  <a:lnTo>
                    <a:pt x="59043" y="60870"/>
                  </a:lnTo>
                  <a:lnTo>
                    <a:pt x="49224" y="70688"/>
                  </a:lnTo>
                  <a:lnTo>
                    <a:pt x="23715" y="70688"/>
                  </a:lnTo>
                  <a:lnTo>
                    <a:pt x="13897" y="60870"/>
                  </a:lnTo>
                  <a:lnTo>
                    <a:pt x="13897" y="13930"/>
                  </a:lnTo>
                  <a:lnTo>
                    <a:pt x="13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1061242" y="723243"/>
              <a:ext cx="35692" cy="17980"/>
            </a:xfrm>
            <a:custGeom>
              <a:avLst/>
              <a:gdLst/>
              <a:ahLst/>
              <a:cxnLst/>
              <a:rect l="l" t="t" r="r" b="b"/>
              <a:pathLst>
                <a:path w="35165" h="17714" extrusionOk="0">
                  <a:moveTo>
                    <a:pt x="33" y="1"/>
                  </a:moveTo>
                  <a:cubicBezTo>
                    <a:pt x="0" y="131"/>
                    <a:pt x="0" y="294"/>
                    <a:pt x="0" y="425"/>
                  </a:cubicBezTo>
                  <a:cubicBezTo>
                    <a:pt x="0" y="9950"/>
                    <a:pt x="7764" y="17713"/>
                    <a:pt x="17289" y="17713"/>
                  </a:cubicBezTo>
                  <a:cubicBezTo>
                    <a:pt x="27727" y="17713"/>
                    <a:pt x="35164" y="8547"/>
                    <a:pt x="34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40"/>
            <p:cNvGrpSpPr/>
            <p:nvPr/>
          </p:nvGrpSpPr>
          <p:grpSpPr>
            <a:xfrm>
              <a:off x="1078790" y="723243"/>
              <a:ext cx="37017" cy="85886"/>
              <a:chOff x="1078790" y="723243"/>
              <a:chExt cx="37017" cy="85886"/>
            </a:xfrm>
          </p:grpSpPr>
          <p:sp>
            <p:nvSpPr>
              <p:cNvPr id="659" name="Google Shape;659;p40"/>
              <p:cNvSpPr/>
              <p:nvPr/>
            </p:nvSpPr>
            <p:spPr>
              <a:xfrm>
                <a:off x="1078790" y="723243"/>
                <a:ext cx="37017" cy="85886"/>
              </a:xfrm>
              <a:custGeom>
                <a:avLst/>
                <a:gdLst/>
                <a:ahLst/>
                <a:cxnLst/>
                <a:rect l="l" t="t" r="r" b="b"/>
                <a:pathLst>
                  <a:path w="36470" h="84617" extrusionOk="0">
                    <a:moveTo>
                      <a:pt x="22574" y="1"/>
                    </a:moveTo>
                    <a:lnTo>
                      <a:pt x="22574" y="13930"/>
                    </a:lnTo>
                    <a:lnTo>
                      <a:pt x="22574" y="60870"/>
                    </a:lnTo>
                    <a:lnTo>
                      <a:pt x="12755" y="70688"/>
                    </a:lnTo>
                    <a:lnTo>
                      <a:pt x="1" y="70688"/>
                    </a:lnTo>
                    <a:lnTo>
                      <a:pt x="1" y="84617"/>
                    </a:lnTo>
                    <a:lnTo>
                      <a:pt x="15625" y="84617"/>
                    </a:lnTo>
                    <a:cubicBezTo>
                      <a:pt x="17485" y="84617"/>
                      <a:pt x="19246" y="83867"/>
                      <a:pt x="20551" y="82562"/>
                    </a:cubicBezTo>
                    <a:lnTo>
                      <a:pt x="34447" y="68698"/>
                    </a:lnTo>
                    <a:cubicBezTo>
                      <a:pt x="35752" y="67393"/>
                      <a:pt x="36470" y="65599"/>
                      <a:pt x="36470" y="63773"/>
                    </a:cubicBezTo>
                    <a:lnTo>
                      <a:pt x="36470" y="1"/>
                    </a:ln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0"/>
              <p:cNvSpPr/>
              <p:nvPr/>
            </p:nvSpPr>
            <p:spPr>
              <a:xfrm>
                <a:off x="1078790" y="757512"/>
                <a:ext cx="7053" cy="24734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24368" extrusionOk="0">
                    <a:moveTo>
                      <a:pt x="1" y="0"/>
                    </a:moveTo>
                    <a:lnTo>
                      <a:pt x="1" y="24367"/>
                    </a:lnTo>
                    <a:cubicBezTo>
                      <a:pt x="3850" y="24367"/>
                      <a:pt x="6949" y="21236"/>
                      <a:pt x="6949" y="17419"/>
                    </a:cubicBezTo>
                    <a:lnTo>
                      <a:pt x="6949" y="6981"/>
                    </a:lnTo>
                    <a:cubicBezTo>
                      <a:pt x="6949" y="3132"/>
                      <a:pt x="3850" y="0"/>
                      <a:pt x="1" y="0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0"/>
              <p:cNvSpPr/>
              <p:nvPr/>
            </p:nvSpPr>
            <p:spPr>
              <a:xfrm>
                <a:off x="1078790" y="723243"/>
                <a:ext cx="18145" cy="17980"/>
              </a:xfrm>
              <a:custGeom>
                <a:avLst/>
                <a:gdLst/>
                <a:ahLst/>
                <a:cxnLst/>
                <a:rect l="l" t="t" r="r" b="b"/>
                <a:pathLst>
                  <a:path w="17877" h="17714" extrusionOk="0">
                    <a:moveTo>
                      <a:pt x="1" y="1"/>
                    </a:moveTo>
                    <a:lnTo>
                      <a:pt x="1" y="17713"/>
                    </a:lnTo>
                    <a:cubicBezTo>
                      <a:pt x="10439" y="17713"/>
                      <a:pt x="17876" y="8547"/>
                      <a:pt x="17256" y="1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B56EE4-3E98-BD0A-C10D-76FD38AFDA22}"/>
              </a:ext>
            </a:extLst>
          </p:cNvPr>
          <p:cNvSpPr txBox="1"/>
          <p:nvPr/>
        </p:nvSpPr>
        <p:spPr>
          <a:xfrm>
            <a:off x="597676" y="4004397"/>
            <a:ext cx="7620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Query Executed: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 name, sector,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pricetosales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from stockfinancials where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pricetosales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 1order by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pricetosales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A67C7-0F06-4254-54AA-3A8D7363D29A}"/>
              </a:ext>
            </a:extLst>
          </p:cNvPr>
          <p:cNvSpPr txBox="1"/>
          <p:nvPr/>
        </p:nvSpPr>
        <p:spPr>
          <a:xfrm>
            <a:off x="659219" y="1056384"/>
            <a:ext cx="5334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Q.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Industries to look at while buying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4B877D7-E944-BF5C-F37F-3C99E6AD28AB}"/>
              </a:ext>
            </a:extLst>
          </p:cNvPr>
          <p:cNvSpPr/>
          <p:nvPr/>
        </p:nvSpPr>
        <p:spPr>
          <a:xfrm>
            <a:off x="5672476" y="1833264"/>
            <a:ext cx="2051515" cy="1544638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P/S ratio refers to no of years a company’s sales will be taking to reach its market capitalisation. Hence the lower the better.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E1106AE4-81DD-8F91-CBF9-5B7BD306BC4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96842952"/>
                  </p:ext>
                </p:extLst>
              </p:nvPr>
            </p:nvGraphicFramePr>
            <p:xfrm>
              <a:off x="597676" y="1306133"/>
              <a:ext cx="5029200" cy="280511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E1106AE4-81DD-8F91-CBF9-5B7BD306BC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676" y="1306133"/>
                <a:ext cx="5029200" cy="28051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410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0"/>
          <p:cNvSpPr txBox="1">
            <a:spLocks noGrp="1"/>
          </p:cNvSpPr>
          <p:nvPr>
            <p:ph type="title" idx="18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46" name="Google Shape;646;p40"/>
          <p:cNvGrpSpPr/>
          <p:nvPr/>
        </p:nvGrpSpPr>
        <p:grpSpPr>
          <a:xfrm>
            <a:off x="972841" y="657323"/>
            <a:ext cx="211900" cy="174222"/>
            <a:chOff x="972841" y="657323"/>
            <a:chExt cx="211900" cy="174222"/>
          </a:xfrm>
        </p:grpSpPr>
        <p:sp>
          <p:nvSpPr>
            <p:cNvPr id="647" name="Google Shape;647;p40"/>
            <p:cNvSpPr/>
            <p:nvPr/>
          </p:nvSpPr>
          <p:spPr>
            <a:xfrm>
              <a:off x="972841" y="687188"/>
              <a:ext cx="211900" cy="86217"/>
            </a:xfrm>
            <a:custGeom>
              <a:avLst/>
              <a:gdLst/>
              <a:ahLst/>
              <a:cxnLst/>
              <a:rect l="l" t="t" r="r" b="b"/>
              <a:pathLst>
                <a:path w="208768" h="84943" extrusionOk="0">
                  <a:moveTo>
                    <a:pt x="6948" y="1"/>
                  </a:moveTo>
                  <a:cubicBezTo>
                    <a:pt x="3132" y="1"/>
                    <a:pt x="0" y="3132"/>
                    <a:pt x="0" y="6981"/>
                  </a:cubicBezTo>
                  <a:lnTo>
                    <a:pt x="0" y="77995"/>
                  </a:lnTo>
                  <a:cubicBezTo>
                    <a:pt x="0" y="81844"/>
                    <a:pt x="3132" y="84943"/>
                    <a:pt x="6948" y="84943"/>
                  </a:cubicBezTo>
                  <a:lnTo>
                    <a:pt x="52779" y="84943"/>
                  </a:lnTo>
                  <a:cubicBezTo>
                    <a:pt x="56628" y="84943"/>
                    <a:pt x="59727" y="81844"/>
                    <a:pt x="59727" y="77995"/>
                  </a:cubicBezTo>
                  <a:lnTo>
                    <a:pt x="59727" y="49453"/>
                  </a:lnTo>
                  <a:lnTo>
                    <a:pt x="149040" y="49453"/>
                  </a:lnTo>
                  <a:lnTo>
                    <a:pt x="149040" y="77995"/>
                  </a:lnTo>
                  <a:cubicBezTo>
                    <a:pt x="149040" y="81844"/>
                    <a:pt x="152139" y="84943"/>
                    <a:pt x="155988" y="84943"/>
                  </a:cubicBezTo>
                  <a:lnTo>
                    <a:pt x="201819" y="84943"/>
                  </a:lnTo>
                  <a:cubicBezTo>
                    <a:pt x="205636" y="84943"/>
                    <a:pt x="208767" y="81844"/>
                    <a:pt x="208767" y="77995"/>
                  </a:cubicBezTo>
                  <a:lnTo>
                    <a:pt x="208767" y="6981"/>
                  </a:lnTo>
                  <a:cubicBezTo>
                    <a:pt x="208767" y="3132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078790" y="687188"/>
              <a:ext cx="105951" cy="86217"/>
            </a:xfrm>
            <a:custGeom>
              <a:avLst/>
              <a:gdLst/>
              <a:ahLst/>
              <a:cxnLst/>
              <a:rect l="l" t="t" r="r" b="b"/>
              <a:pathLst>
                <a:path w="104385" h="84943" extrusionOk="0">
                  <a:moveTo>
                    <a:pt x="1" y="1"/>
                  </a:moveTo>
                  <a:lnTo>
                    <a:pt x="1" y="49453"/>
                  </a:lnTo>
                  <a:lnTo>
                    <a:pt x="44657" y="49453"/>
                  </a:lnTo>
                  <a:lnTo>
                    <a:pt x="44657" y="77995"/>
                  </a:lnTo>
                  <a:cubicBezTo>
                    <a:pt x="44657" y="81844"/>
                    <a:pt x="47756" y="84943"/>
                    <a:pt x="51605" y="84943"/>
                  </a:cubicBezTo>
                  <a:lnTo>
                    <a:pt x="97436" y="84943"/>
                  </a:lnTo>
                  <a:cubicBezTo>
                    <a:pt x="101253" y="84943"/>
                    <a:pt x="104384" y="81844"/>
                    <a:pt x="104384" y="77995"/>
                  </a:cubicBezTo>
                  <a:lnTo>
                    <a:pt x="104384" y="6981"/>
                  </a:lnTo>
                  <a:cubicBezTo>
                    <a:pt x="104384" y="3132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972841" y="657323"/>
              <a:ext cx="211900" cy="44003"/>
            </a:xfrm>
            <a:custGeom>
              <a:avLst/>
              <a:gdLst/>
              <a:ahLst/>
              <a:cxnLst/>
              <a:rect l="l" t="t" r="r" b="b"/>
              <a:pathLst>
                <a:path w="208768" h="43353" extrusionOk="0">
                  <a:moveTo>
                    <a:pt x="6948" y="1"/>
                  </a:moveTo>
                  <a:cubicBezTo>
                    <a:pt x="3132" y="1"/>
                    <a:pt x="0" y="3100"/>
                    <a:pt x="0" y="6949"/>
                  </a:cubicBezTo>
                  <a:lnTo>
                    <a:pt x="0" y="43353"/>
                  </a:lnTo>
                  <a:lnTo>
                    <a:pt x="208767" y="43353"/>
                  </a:lnTo>
                  <a:lnTo>
                    <a:pt x="208767" y="6949"/>
                  </a:lnTo>
                  <a:cubicBezTo>
                    <a:pt x="208767" y="3100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1078790" y="657323"/>
              <a:ext cx="105951" cy="44003"/>
            </a:xfrm>
            <a:custGeom>
              <a:avLst/>
              <a:gdLst/>
              <a:ahLst/>
              <a:cxnLst/>
              <a:rect l="l" t="t" r="r" b="b"/>
              <a:pathLst>
                <a:path w="104385" h="43353" extrusionOk="0">
                  <a:moveTo>
                    <a:pt x="1" y="1"/>
                  </a:moveTo>
                  <a:lnTo>
                    <a:pt x="1" y="43353"/>
                  </a:lnTo>
                  <a:lnTo>
                    <a:pt x="104384" y="43353"/>
                  </a:lnTo>
                  <a:lnTo>
                    <a:pt x="104384" y="6949"/>
                  </a:lnTo>
                  <a:cubicBezTo>
                    <a:pt x="104384" y="3100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999162" y="723243"/>
              <a:ext cx="159257" cy="14139"/>
            </a:xfrm>
            <a:custGeom>
              <a:avLst/>
              <a:gdLst/>
              <a:ahLst/>
              <a:cxnLst/>
              <a:rect l="l" t="t" r="r" b="b"/>
              <a:pathLst>
                <a:path w="156903" h="13930" extrusionOk="0">
                  <a:moveTo>
                    <a:pt x="6949" y="1"/>
                  </a:moveTo>
                  <a:cubicBezTo>
                    <a:pt x="3100" y="1"/>
                    <a:pt x="1" y="3132"/>
                    <a:pt x="1" y="6949"/>
                  </a:cubicBezTo>
                  <a:cubicBezTo>
                    <a:pt x="1" y="10798"/>
                    <a:pt x="3100" y="13930"/>
                    <a:pt x="6949" y="13930"/>
                  </a:cubicBezTo>
                  <a:lnTo>
                    <a:pt x="149954" y="13930"/>
                  </a:lnTo>
                  <a:cubicBezTo>
                    <a:pt x="153803" y="13930"/>
                    <a:pt x="156902" y="10798"/>
                    <a:pt x="156902" y="6949"/>
                  </a:cubicBezTo>
                  <a:cubicBezTo>
                    <a:pt x="156902" y="3100"/>
                    <a:pt x="153803" y="1"/>
                    <a:pt x="149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1078790" y="723243"/>
              <a:ext cx="79629" cy="14139"/>
            </a:xfrm>
            <a:custGeom>
              <a:avLst/>
              <a:gdLst/>
              <a:ahLst/>
              <a:cxnLst/>
              <a:rect l="l" t="t" r="r" b="b"/>
              <a:pathLst>
                <a:path w="78452" h="13930" extrusionOk="0">
                  <a:moveTo>
                    <a:pt x="1" y="1"/>
                  </a:moveTo>
                  <a:lnTo>
                    <a:pt x="1" y="13930"/>
                  </a:lnTo>
                  <a:lnTo>
                    <a:pt x="71503" y="13930"/>
                  </a:lnTo>
                  <a:cubicBezTo>
                    <a:pt x="75352" y="13930"/>
                    <a:pt x="78451" y="10798"/>
                    <a:pt x="78451" y="6949"/>
                  </a:cubicBezTo>
                  <a:cubicBezTo>
                    <a:pt x="78451" y="3132"/>
                    <a:pt x="75352" y="1"/>
                    <a:pt x="7150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1019358" y="723243"/>
              <a:ext cx="118864" cy="108302"/>
            </a:xfrm>
            <a:custGeom>
              <a:avLst/>
              <a:gdLst/>
              <a:ahLst/>
              <a:cxnLst/>
              <a:rect l="l" t="t" r="r" b="b"/>
              <a:pathLst>
                <a:path w="117107" h="106701" extrusionOk="0">
                  <a:moveTo>
                    <a:pt x="1" y="1"/>
                  </a:moveTo>
                  <a:lnTo>
                    <a:pt x="1" y="99752"/>
                  </a:lnTo>
                  <a:cubicBezTo>
                    <a:pt x="1" y="103602"/>
                    <a:pt x="3100" y="106700"/>
                    <a:pt x="6949" y="106700"/>
                  </a:cubicBezTo>
                  <a:lnTo>
                    <a:pt x="110158" y="106700"/>
                  </a:lnTo>
                  <a:cubicBezTo>
                    <a:pt x="114007" y="106700"/>
                    <a:pt x="117106" y="103602"/>
                    <a:pt x="117106" y="99752"/>
                  </a:cubicBezTo>
                  <a:lnTo>
                    <a:pt x="117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1071738" y="757512"/>
              <a:ext cx="14105" cy="24734"/>
            </a:xfrm>
            <a:custGeom>
              <a:avLst/>
              <a:gdLst/>
              <a:ahLst/>
              <a:cxnLst/>
              <a:rect l="l" t="t" r="r" b="b"/>
              <a:pathLst>
                <a:path w="13897" h="24368" extrusionOk="0">
                  <a:moveTo>
                    <a:pt x="6949" y="0"/>
                  </a:moveTo>
                  <a:cubicBezTo>
                    <a:pt x="3099" y="0"/>
                    <a:pt x="1" y="3132"/>
                    <a:pt x="1" y="6981"/>
                  </a:cubicBezTo>
                  <a:lnTo>
                    <a:pt x="1" y="17419"/>
                  </a:lnTo>
                  <a:cubicBezTo>
                    <a:pt x="1" y="21236"/>
                    <a:pt x="3099" y="24367"/>
                    <a:pt x="6949" y="24367"/>
                  </a:cubicBezTo>
                  <a:cubicBezTo>
                    <a:pt x="10798" y="24367"/>
                    <a:pt x="13897" y="21236"/>
                    <a:pt x="13897" y="17419"/>
                  </a:cubicBezTo>
                  <a:lnTo>
                    <a:pt x="13897" y="6981"/>
                  </a:lnTo>
                  <a:cubicBezTo>
                    <a:pt x="13897" y="3132"/>
                    <a:pt x="10798" y="0"/>
                    <a:pt x="6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1078790" y="723243"/>
              <a:ext cx="59432" cy="108302"/>
            </a:xfrm>
            <a:custGeom>
              <a:avLst/>
              <a:gdLst/>
              <a:ahLst/>
              <a:cxnLst/>
              <a:rect l="l" t="t" r="r" b="b"/>
              <a:pathLst>
                <a:path w="58554" h="106701" extrusionOk="0">
                  <a:moveTo>
                    <a:pt x="1" y="1"/>
                  </a:moveTo>
                  <a:lnTo>
                    <a:pt x="1" y="106700"/>
                  </a:lnTo>
                  <a:lnTo>
                    <a:pt x="51605" y="106700"/>
                  </a:lnTo>
                  <a:cubicBezTo>
                    <a:pt x="55454" y="106700"/>
                    <a:pt x="58553" y="103602"/>
                    <a:pt x="58553" y="99752"/>
                  </a:cubicBezTo>
                  <a:lnTo>
                    <a:pt x="58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041774" y="723243"/>
              <a:ext cx="74033" cy="85886"/>
            </a:xfrm>
            <a:custGeom>
              <a:avLst/>
              <a:gdLst/>
              <a:ahLst/>
              <a:cxnLst/>
              <a:rect l="l" t="t" r="r" b="b"/>
              <a:pathLst>
                <a:path w="72939" h="84617" extrusionOk="0">
                  <a:moveTo>
                    <a:pt x="1" y="1"/>
                  </a:moveTo>
                  <a:lnTo>
                    <a:pt x="1" y="63773"/>
                  </a:lnTo>
                  <a:cubicBezTo>
                    <a:pt x="1" y="65599"/>
                    <a:pt x="718" y="67393"/>
                    <a:pt x="2023" y="68698"/>
                  </a:cubicBezTo>
                  <a:lnTo>
                    <a:pt x="15919" y="82562"/>
                  </a:lnTo>
                  <a:cubicBezTo>
                    <a:pt x="17224" y="83867"/>
                    <a:pt x="18985" y="84617"/>
                    <a:pt x="20845" y="84617"/>
                  </a:cubicBezTo>
                  <a:lnTo>
                    <a:pt x="52094" y="84617"/>
                  </a:lnTo>
                  <a:cubicBezTo>
                    <a:pt x="53954" y="84617"/>
                    <a:pt x="55715" y="83867"/>
                    <a:pt x="57020" y="82562"/>
                  </a:cubicBezTo>
                  <a:lnTo>
                    <a:pt x="70916" y="68698"/>
                  </a:lnTo>
                  <a:cubicBezTo>
                    <a:pt x="72221" y="67393"/>
                    <a:pt x="72939" y="65599"/>
                    <a:pt x="72939" y="63773"/>
                  </a:cubicBezTo>
                  <a:lnTo>
                    <a:pt x="72939" y="1"/>
                  </a:lnTo>
                  <a:lnTo>
                    <a:pt x="59043" y="1"/>
                  </a:lnTo>
                  <a:lnTo>
                    <a:pt x="59043" y="13930"/>
                  </a:lnTo>
                  <a:lnTo>
                    <a:pt x="59043" y="60870"/>
                  </a:lnTo>
                  <a:lnTo>
                    <a:pt x="49224" y="70688"/>
                  </a:lnTo>
                  <a:lnTo>
                    <a:pt x="23715" y="70688"/>
                  </a:lnTo>
                  <a:lnTo>
                    <a:pt x="13897" y="60870"/>
                  </a:lnTo>
                  <a:lnTo>
                    <a:pt x="13897" y="13930"/>
                  </a:lnTo>
                  <a:lnTo>
                    <a:pt x="13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1061242" y="723243"/>
              <a:ext cx="35692" cy="17980"/>
            </a:xfrm>
            <a:custGeom>
              <a:avLst/>
              <a:gdLst/>
              <a:ahLst/>
              <a:cxnLst/>
              <a:rect l="l" t="t" r="r" b="b"/>
              <a:pathLst>
                <a:path w="35165" h="17714" extrusionOk="0">
                  <a:moveTo>
                    <a:pt x="33" y="1"/>
                  </a:moveTo>
                  <a:cubicBezTo>
                    <a:pt x="0" y="131"/>
                    <a:pt x="0" y="294"/>
                    <a:pt x="0" y="425"/>
                  </a:cubicBezTo>
                  <a:cubicBezTo>
                    <a:pt x="0" y="9950"/>
                    <a:pt x="7764" y="17713"/>
                    <a:pt x="17289" y="17713"/>
                  </a:cubicBezTo>
                  <a:cubicBezTo>
                    <a:pt x="27727" y="17713"/>
                    <a:pt x="35164" y="8547"/>
                    <a:pt x="34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40"/>
            <p:cNvGrpSpPr/>
            <p:nvPr/>
          </p:nvGrpSpPr>
          <p:grpSpPr>
            <a:xfrm>
              <a:off x="1078790" y="723243"/>
              <a:ext cx="37017" cy="85886"/>
              <a:chOff x="1078790" y="723243"/>
              <a:chExt cx="37017" cy="85886"/>
            </a:xfrm>
          </p:grpSpPr>
          <p:sp>
            <p:nvSpPr>
              <p:cNvPr id="659" name="Google Shape;659;p40"/>
              <p:cNvSpPr/>
              <p:nvPr/>
            </p:nvSpPr>
            <p:spPr>
              <a:xfrm>
                <a:off x="1078790" y="723243"/>
                <a:ext cx="37017" cy="85886"/>
              </a:xfrm>
              <a:custGeom>
                <a:avLst/>
                <a:gdLst/>
                <a:ahLst/>
                <a:cxnLst/>
                <a:rect l="l" t="t" r="r" b="b"/>
                <a:pathLst>
                  <a:path w="36470" h="84617" extrusionOk="0">
                    <a:moveTo>
                      <a:pt x="22574" y="1"/>
                    </a:moveTo>
                    <a:lnTo>
                      <a:pt x="22574" y="13930"/>
                    </a:lnTo>
                    <a:lnTo>
                      <a:pt x="22574" y="60870"/>
                    </a:lnTo>
                    <a:lnTo>
                      <a:pt x="12755" y="70688"/>
                    </a:lnTo>
                    <a:lnTo>
                      <a:pt x="1" y="70688"/>
                    </a:lnTo>
                    <a:lnTo>
                      <a:pt x="1" y="84617"/>
                    </a:lnTo>
                    <a:lnTo>
                      <a:pt x="15625" y="84617"/>
                    </a:lnTo>
                    <a:cubicBezTo>
                      <a:pt x="17485" y="84617"/>
                      <a:pt x="19246" y="83867"/>
                      <a:pt x="20551" y="82562"/>
                    </a:cubicBezTo>
                    <a:lnTo>
                      <a:pt x="34447" y="68698"/>
                    </a:lnTo>
                    <a:cubicBezTo>
                      <a:pt x="35752" y="67393"/>
                      <a:pt x="36470" y="65599"/>
                      <a:pt x="36470" y="63773"/>
                    </a:cubicBezTo>
                    <a:lnTo>
                      <a:pt x="36470" y="1"/>
                    </a:ln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0"/>
              <p:cNvSpPr/>
              <p:nvPr/>
            </p:nvSpPr>
            <p:spPr>
              <a:xfrm>
                <a:off x="1078790" y="757512"/>
                <a:ext cx="7053" cy="24734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24368" extrusionOk="0">
                    <a:moveTo>
                      <a:pt x="1" y="0"/>
                    </a:moveTo>
                    <a:lnTo>
                      <a:pt x="1" y="24367"/>
                    </a:lnTo>
                    <a:cubicBezTo>
                      <a:pt x="3850" y="24367"/>
                      <a:pt x="6949" y="21236"/>
                      <a:pt x="6949" y="17419"/>
                    </a:cubicBezTo>
                    <a:lnTo>
                      <a:pt x="6949" y="6981"/>
                    </a:lnTo>
                    <a:cubicBezTo>
                      <a:pt x="6949" y="3132"/>
                      <a:pt x="3850" y="0"/>
                      <a:pt x="1" y="0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0"/>
              <p:cNvSpPr/>
              <p:nvPr/>
            </p:nvSpPr>
            <p:spPr>
              <a:xfrm>
                <a:off x="1078790" y="723243"/>
                <a:ext cx="18145" cy="17980"/>
              </a:xfrm>
              <a:custGeom>
                <a:avLst/>
                <a:gdLst/>
                <a:ahLst/>
                <a:cxnLst/>
                <a:rect l="l" t="t" r="r" b="b"/>
                <a:pathLst>
                  <a:path w="17877" h="17714" extrusionOk="0">
                    <a:moveTo>
                      <a:pt x="1" y="1"/>
                    </a:moveTo>
                    <a:lnTo>
                      <a:pt x="1" y="17713"/>
                    </a:lnTo>
                    <a:cubicBezTo>
                      <a:pt x="10439" y="17713"/>
                      <a:pt x="17876" y="8547"/>
                      <a:pt x="17256" y="1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B56EE4-3E98-BD0A-C10D-76FD38AFDA22}"/>
              </a:ext>
            </a:extLst>
          </p:cNvPr>
          <p:cNvSpPr txBox="1"/>
          <p:nvPr/>
        </p:nvSpPr>
        <p:spPr>
          <a:xfrm>
            <a:off x="630121" y="3867341"/>
            <a:ext cx="7344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Query Executed: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sector, name,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pricetobook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if(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pricetobook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&lt;1.00,"undervalued","overvalued") as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ValuationPerspective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from stockfinancials order by sector,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pricetobook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A67C7-0F06-4254-54AA-3A8D7363D29A}"/>
              </a:ext>
            </a:extLst>
          </p:cNvPr>
          <p:cNvSpPr txBox="1"/>
          <p:nvPr/>
        </p:nvSpPr>
        <p:spPr>
          <a:xfrm>
            <a:off x="659219" y="1056384"/>
            <a:ext cx="5334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Q.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Companies with more assets over liabilities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91AF5-D318-86A4-3609-B853D0C7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6" y="1359130"/>
            <a:ext cx="4150320" cy="2497929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4DFC112-0DDD-813A-91EA-8175AB969C00}"/>
              </a:ext>
            </a:extLst>
          </p:cNvPr>
          <p:cNvSpPr/>
          <p:nvPr/>
        </p:nvSpPr>
        <p:spPr>
          <a:xfrm>
            <a:off x="5672476" y="1833264"/>
            <a:ext cx="2051515" cy="1544638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P/B ratio refers to stocks which are undervalued</a:t>
            </a:r>
          </a:p>
        </p:txBody>
      </p:sp>
    </p:spTree>
    <p:extLst>
      <p:ext uri="{BB962C8B-B14F-4D97-AF65-F5344CB8AC3E}">
        <p14:creationId xmlns:p14="http://schemas.microsoft.com/office/powerpoint/2010/main" val="39172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1A87A7DD-43A8-8FB8-E564-4D9D85E923FF}"/>
              </a:ext>
            </a:extLst>
          </p:cNvPr>
          <p:cNvSpPr>
            <a:spLocks noGrp="1"/>
          </p:cNvSpPr>
          <p:nvPr>
            <p:ph type="title" idx="18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07BC0-5463-4FD5-4664-6DFB5DF1F028}"/>
              </a:ext>
            </a:extLst>
          </p:cNvPr>
          <p:cNvSpPr txBox="1"/>
          <p:nvPr/>
        </p:nvSpPr>
        <p:spPr>
          <a:xfrm>
            <a:off x="182880" y="1215614"/>
            <a:ext cx="7412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 Auto Parts has the highest and AT&amp;T Inc has the lowest stock price.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the average industry wise P/E ratio, Energy and Information Technology are the industry with very high growth potential in future. However, Telecommunication sector is showing the weakest performance so far.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Investors need to pay high for the stocks belong to industries like industrials, information technology and consumer discretionary. On the contrary, Telecommunication services has the cheapest stocks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companies with high dividend yield can indicate a company in distress hence investors can avoid buying stocks under Real Estate, Utilities and Telecommunication services. Stocks from IT, Health Care, Financials etc. can be chosen as less risky instead.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Investors should stay away from Energy sectors as it has maximum no of companies with negative EPS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negative net income referring to those spending more than its earnings.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Industries like Consumer discretionary, Health care and industrials have more stocks with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Pricetosales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ratio less than 1 hence these stocks should be more preferable as the companies sales will soon reach respective market cap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of financial stocks with low P/B ratio are highest. Investing in this industry is considered to be solid as they are trading at a low price and have moderate future growth potential.</a:t>
            </a:r>
            <a:endParaRPr lang="en-IN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52"/>
          <p:cNvSpPr txBox="1">
            <a:spLocks noGrp="1"/>
          </p:cNvSpPr>
          <p:nvPr>
            <p:ph type="title" idx="4294967295"/>
          </p:nvPr>
        </p:nvSpPr>
        <p:spPr>
          <a:xfrm>
            <a:off x="0" y="1641475"/>
            <a:ext cx="2890838" cy="17605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8CEBC-DA49-F056-2832-1B37FF120767}"/>
              </a:ext>
            </a:extLst>
          </p:cNvPr>
          <p:cNvSpPr txBox="1"/>
          <p:nvPr/>
        </p:nvSpPr>
        <p:spPr>
          <a:xfrm>
            <a:off x="350874" y="2073349"/>
            <a:ext cx="3062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"/>
          <p:cNvSpPr txBox="1">
            <a:spLocks noGrp="1"/>
          </p:cNvSpPr>
          <p:nvPr>
            <p:ph type="subTitle" idx="17"/>
          </p:nvPr>
        </p:nvSpPr>
        <p:spPr>
          <a:xfrm>
            <a:off x="921302" y="2361777"/>
            <a:ext cx="21768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The Purpose/Questions based on which the analysis has been performed	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7" name="Google Shape;637;p40"/>
          <p:cNvSpPr txBox="1">
            <a:spLocks noGrp="1"/>
          </p:cNvSpPr>
          <p:nvPr>
            <p:ph type="subTitle" idx="5"/>
          </p:nvPr>
        </p:nvSpPr>
        <p:spPr>
          <a:xfrm>
            <a:off x="797825" y="1965375"/>
            <a:ext cx="2176800" cy="4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638" name="Google Shape;638;p40"/>
          <p:cNvSpPr txBox="1">
            <a:spLocks noGrp="1"/>
          </p:cNvSpPr>
          <p:nvPr>
            <p:ph type="title" idx="18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Table of Contents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9" name="Google Shape;639;p40"/>
          <p:cNvSpPr txBox="1">
            <a:spLocks noGrp="1"/>
          </p:cNvSpPr>
          <p:nvPr>
            <p:ph type="subTitle" idx="4"/>
          </p:nvPr>
        </p:nvSpPr>
        <p:spPr>
          <a:xfrm>
            <a:off x="3326979" y="2014408"/>
            <a:ext cx="2510863" cy="461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SNAP-SHOT OF RAW DATA</a:t>
            </a:r>
          </a:p>
        </p:txBody>
      </p:sp>
      <p:sp>
        <p:nvSpPr>
          <p:cNvPr id="640" name="Google Shape;640;p40"/>
          <p:cNvSpPr txBox="1">
            <a:spLocks noGrp="1"/>
          </p:cNvSpPr>
          <p:nvPr>
            <p:ph type="subTitle" idx="15"/>
          </p:nvPr>
        </p:nvSpPr>
        <p:spPr>
          <a:xfrm>
            <a:off x="3937138" y="2416389"/>
            <a:ext cx="1617973" cy="294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latin typeface="Calibri" panose="020F0502020204030204" pitchFamily="34" charset="0"/>
                <a:cs typeface="Calibri" panose="020F0502020204030204" pitchFamily="34" charset="0"/>
              </a:rPr>
              <a:t>Displays the row data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641" name="Google Shape;641;p40"/>
          <p:cNvSpPr txBox="1">
            <a:spLocks noGrp="1"/>
          </p:cNvSpPr>
          <p:nvPr>
            <p:ph type="subTitle" idx="3"/>
          </p:nvPr>
        </p:nvSpPr>
        <p:spPr>
          <a:xfrm>
            <a:off x="797825" y="3714346"/>
            <a:ext cx="2176800" cy="4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</a:p>
        </p:txBody>
      </p:sp>
      <p:sp>
        <p:nvSpPr>
          <p:cNvPr id="642" name="Google Shape;642;p40"/>
          <p:cNvSpPr txBox="1">
            <a:spLocks noGrp="1"/>
          </p:cNvSpPr>
          <p:nvPr>
            <p:ph type="subTitle" idx="13"/>
          </p:nvPr>
        </p:nvSpPr>
        <p:spPr>
          <a:xfrm>
            <a:off x="999162" y="4099522"/>
            <a:ext cx="1923860" cy="386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latin typeface="Calibri" panose="020F0502020204030204" pitchFamily="34" charset="0"/>
                <a:cs typeface="Calibri" panose="020F0502020204030204" pitchFamily="34" charset="0"/>
              </a:rPr>
              <a:t>Queries and output based on the objectives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643" name="Google Shape;643;p40"/>
          <p:cNvSpPr txBox="1">
            <a:spLocks noGrp="1"/>
          </p:cNvSpPr>
          <p:nvPr>
            <p:ph type="subTitle" idx="2"/>
          </p:nvPr>
        </p:nvSpPr>
        <p:spPr>
          <a:xfrm>
            <a:off x="3524184" y="3714346"/>
            <a:ext cx="2176800" cy="4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</p:txBody>
      </p:sp>
      <p:sp>
        <p:nvSpPr>
          <p:cNvPr id="644" name="Google Shape;644;p40"/>
          <p:cNvSpPr txBox="1">
            <a:spLocks noGrp="1"/>
          </p:cNvSpPr>
          <p:nvPr>
            <p:ph type="subTitle" idx="8"/>
          </p:nvPr>
        </p:nvSpPr>
        <p:spPr>
          <a:xfrm>
            <a:off x="3718266" y="4048604"/>
            <a:ext cx="2030929" cy="241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latin typeface="Calibri" panose="020F0502020204030204" pitchFamily="34" charset="0"/>
                <a:cs typeface="Calibri" panose="020F0502020204030204" pitchFamily="34" charset="0"/>
              </a:rPr>
              <a:t>Visions and actions based on the analysis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grpSp>
        <p:nvGrpSpPr>
          <p:cNvPr id="646" name="Google Shape;646;p40"/>
          <p:cNvGrpSpPr/>
          <p:nvPr/>
        </p:nvGrpSpPr>
        <p:grpSpPr>
          <a:xfrm>
            <a:off x="972841" y="657323"/>
            <a:ext cx="211900" cy="174222"/>
            <a:chOff x="972841" y="657323"/>
            <a:chExt cx="211900" cy="174222"/>
          </a:xfrm>
        </p:grpSpPr>
        <p:sp>
          <p:nvSpPr>
            <p:cNvPr id="647" name="Google Shape;647;p40"/>
            <p:cNvSpPr/>
            <p:nvPr/>
          </p:nvSpPr>
          <p:spPr>
            <a:xfrm>
              <a:off x="972841" y="687188"/>
              <a:ext cx="211900" cy="86217"/>
            </a:xfrm>
            <a:custGeom>
              <a:avLst/>
              <a:gdLst/>
              <a:ahLst/>
              <a:cxnLst/>
              <a:rect l="l" t="t" r="r" b="b"/>
              <a:pathLst>
                <a:path w="208768" h="84943" extrusionOk="0">
                  <a:moveTo>
                    <a:pt x="6948" y="1"/>
                  </a:moveTo>
                  <a:cubicBezTo>
                    <a:pt x="3132" y="1"/>
                    <a:pt x="0" y="3132"/>
                    <a:pt x="0" y="6981"/>
                  </a:cubicBezTo>
                  <a:lnTo>
                    <a:pt x="0" y="77995"/>
                  </a:lnTo>
                  <a:cubicBezTo>
                    <a:pt x="0" y="81844"/>
                    <a:pt x="3132" y="84943"/>
                    <a:pt x="6948" y="84943"/>
                  </a:cubicBezTo>
                  <a:lnTo>
                    <a:pt x="52779" y="84943"/>
                  </a:lnTo>
                  <a:cubicBezTo>
                    <a:pt x="56628" y="84943"/>
                    <a:pt x="59727" y="81844"/>
                    <a:pt x="59727" y="77995"/>
                  </a:cubicBezTo>
                  <a:lnTo>
                    <a:pt x="59727" y="49453"/>
                  </a:lnTo>
                  <a:lnTo>
                    <a:pt x="149040" y="49453"/>
                  </a:lnTo>
                  <a:lnTo>
                    <a:pt x="149040" y="77995"/>
                  </a:lnTo>
                  <a:cubicBezTo>
                    <a:pt x="149040" y="81844"/>
                    <a:pt x="152139" y="84943"/>
                    <a:pt x="155988" y="84943"/>
                  </a:cubicBezTo>
                  <a:lnTo>
                    <a:pt x="201819" y="84943"/>
                  </a:lnTo>
                  <a:cubicBezTo>
                    <a:pt x="205636" y="84943"/>
                    <a:pt x="208767" y="81844"/>
                    <a:pt x="208767" y="77995"/>
                  </a:cubicBezTo>
                  <a:lnTo>
                    <a:pt x="208767" y="6981"/>
                  </a:lnTo>
                  <a:cubicBezTo>
                    <a:pt x="208767" y="3132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078790" y="687188"/>
              <a:ext cx="105951" cy="86217"/>
            </a:xfrm>
            <a:custGeom>
              <a:avLst/>
              <a:gdLst/>
              <a:ahLst/>
              <a:cxnLst/>
              <a:rect l="l" t="t" r="r" b="b"/>
              <a:pathLst>
                <a:path w="104385" h="84943" extrusionOk="0">
                  <a:moveTo>
                    <a:pt x="1" y="1"/>
                  </a:moveTo>
                  <a:lnTo>
                    <a:pt x="1" y="49453"/>
                  </a:lnTo>
                  <a:lnTo>
                    <a:pt x="44657" y="49453"/>
                  </a:lnTo>
                  <a:lnTo>
                    <a:pt x="44657" y="77995"/>
                  </a:lnTo>
                  <a:cubicBezTo>
                    <a:pt x="44657" y="81844"/>
                    <a:pt x="47756" y="84943"/>
                    <a:pt x="51605" y="84943"/>
                  </a:cubicBezTo>
                  <a:lnTo>
                    <a:pt x="97436" y="84943"/>
                  </a:lnTo>
                  <a:cubicBezTo>
                    <a:pt x="101253" y="84943"/>
                    <a:pt x="104384" y="81844"/>
                    <a:pt x="104384" y="77995"/>
                  </a:cubicBezTo>
                  <a:lnTo>
                    <a:pt x="104384" y="6981"/>
                  </a:lnTo>
                  <a:cubicBezTo>
                    <a:pt x="104384" y="3132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972841" y="657323"/>
              <a:ext cx="211900" cy="44003"/>
            </a:xfrm>
            <a:custGeom>
              <a:avLst/>
              <a:gdLst/>
              <a:ahLst/>
              <a:cxnLst/>
              <a:rect l="l" t="t" r="r" b="b"/>
              <a:pathLst>
                <a:path w="208768" h="43353" extrusionOk="0">
                  <a:moveTo>
                    <a:pt x="6948" y="1"/>
                  </a:moveTo>
                  <a:cubicBezTo>
                    <a:pt x="3132" y="1"/>
                    <a:pt x="0" y="3100"/>
                    <a:pt x="0" y="6949"/>
                  </a:cubicBezTo>
                  <a:lnTo>
                    <a:pt x="0" y="43353"/>
                  </a:lnTo>
                  <a:lnTo>
                    <a:pt x="208767" y="43353"/>
                  </a:lnTo>
                  <a:lnTo>
                    <a:pt x="208767" y="6949"/>
                  </a:lnTo>
                  <a:cubicBezTo>
                    <a:pt x="208767" y="3100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1078790" y="657323"/>
              <a:ext cx="105951" cy="44003"/>
            </a:xfrm>
            <a:custGeom>
              <a:avLst/>
              <a:gdLst/>
              <a:ahLst/>
              <a:cxnLst/>
              <a:rect l="l" t="t" r="r" b="b"/>
              <a:pathLst>
                <a:path w="104385" h="43353" extrusionOk="0">
                  <a:moveTo>
                    <a:pt x="1" y="1"/>
                  </a:moveTo>
                  <a:lnTo>
                    <a:pt x="1" y="43353"/>
                  </a:lnTo>
                  <a:lnTo>
                    <a:pt x="104384" y="43353"/>
                  </a:lnTo>
                  <a:lnTo>
                    <a:pt x="104384" y="6949"/>
                  </a:lnTo>
                  <a:cubicBezTo>
                    <a:pt x="104384" y="3100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999162" y="723243"/>
              <a:ext cx="159257" cy="14139"/>
            </a:xfrm>
            <a:custGeom>
              <a:avLst/>
              <a:gdLst/>
              <a:ahLst/>
              <a:cxnLst/>
              <a:rect l="l" t="t" r="r" b="b"/>
              <a:pathLst>
                <a:path w="156903" h="13930" extrusionOk="0">
                  <a:moveTo>
                    <a:pt x="6949" y="1"/>
                  </a:moveTo>
                  <a:cubicBezTo>
                    <a:pt x="3100" y="1"/>
                    <a:pt x="1" y="3132"/>
                    <a:pt x="1" y="6949"/>
                  </a:cubicBezTo>
                  <a:cubicBezTo>
                    <a:pt x="1" y="10798"/>
                    <a:pt x="3100" y="13930"/>
                    <a:pt x="6949" y="13930"/>
                  </a:cubicBezTo>
                  <a:lnTo>
                    <a:pt x="149954" y="13930"/>
                  </a:lnTo>
                  <a:cubicBezTo>
                    <a:pt x="153803" y="13930"/>
                    <a:pt x="156902" y="10798"/>
                    <a:pt x="156902" y="6949"/>
                  </a:cubicBezTo>
                  <a:cubicBezTo>
                    <a:pt x="156902" y="3100"/>
                    <a:pt x="153803" y="1"/>
                    <a:pt x="149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1078790" y="723243"/>
              <a:ext cx="79629" cy="14139"/>
            </a:xfrm>
            <a:custGeom>
              <a:avLst/>
              <a:gdLst/>
              <a:ahLst/>
              <a:cxnLst/>
              <a:rect l="l" t="t" r="r" b="b"/>
              <a:pathLst>
                <a:path w="78452" h="13930" extrusionOk="0">
                  <a:moveTo>
                    <a:pt x="1" y="1"/>
                  </a:moveTo>
                  <a:lnTo>
                    <a:pt x="1" y="13930"/>
                  </a:lnTo>
                  <a:lnTo>
                    <a:pt x="71503" y="13930"/>
                  </a:lnTo>
                  <a:cubicBezTo>
                    <a:pt x="75352" y="13930"/>
                    <a:pt x="78451" y="10798"/>
                    <a:pt x="78451" y="6949"/>
                  </a:cubicBezTo>
                  <a:cubicBezTo>
                    <a:pt x="78451" y="3132"/>
                    <a:pt x="75352" y="1"/>
                    <a:pt x="7150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1019358" y="723243"/>
              <a:ext cx="118864" cy="108302"/>
            </a:xfrm>
            <a:custGeom>
              <a:avLst/>
              <a:gdLst/>
              <a:ahLst/>
              <a:cxnLst/>
              <a:rect l="l" t="t" r="r" b="b"/>
              <a:pathLst>
                <a:path w="117107" h="106701" extrusionOk="0">
                  <a:moveTo>
                    <a:pt x="1" y="1"/>
                  </a:moveTo>
                  <a:lnTo>
                    <a:pt x="1" y="99752"/>
                  </a:lnTo>
                  <a:cubicBezTo>
                    <a:pt x="1" y="103602"/>
                    <a:pt x="3100" y="106700"/>
                    <a:pt x="6949" y="106700"/>
                  </a:cubicBezTo>
                  <a:lnTo>
                    <a:pt x="110158" y="106700"/>
                  </a:lnTo>
                  <a:cubicBezTo>
                    <a:pt x="114007" y="106700"/>
                    <a:pt x="117106" y="103602"/>
                    <a:pt x="117106" y="99752"/>
                  </a:cubicBezTo>
                  <a:lnTo>
                    <a:pt x="117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1071738" y="757512"/>
              <a:ext cx="14105" cy="24734"/>
            </a:xfrm>
            <a:custGeom>
              <a:avLst/>
              <a:gdLst/>
              <a:ahLst/>
              <a:cxnLst/>
              <a:rect l="l" t="t" r="r" b="b"/>
              <a:pathLst>
                <a:path w="13897" h="24368" extrusionOk="0">
                  <a:moveTo>
                    <a:pt x="6949" y="0"/>
                  </a:moveTo>
                  <a:cubicBezTo>
                    <a:pt x="3099" y="0"/>
                    <a:pt x="1" y="3132"/>
                    <a:pt x="1" y="6981"/>
                  </a:cubicBezTo>
                  <a:lnTo>
                    <a:pt x="1" y="17419"/>
                  </a:lnTo>
                  <a:cubicBezTo>
                    <a:pt x="1" y="21236"/>
                    <a:pt x="3099" y="24367"/>
                    <a:pt x="6949" y="24367"/>
                  </a:cubicBezTo>
                  <a:cubicBezTo>
                    <a:pt x="10798" y="24367"/>
                    <a:pt x="13897" y="21236"/>
                    <a:pt x="13897" y="17419"/>
                  </a:cubicBezTo>
                  <a:lnTo>
                    <a:pt x="13897" y="6981"/>
                  </a:lnTo>
                  <a:cubicBezTo>
                    <a:pt x="13897" y="3132"/>
                    <a:pt x="10798" y="0"/>
                    <a:pt x="6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1078790" y="723243"/>
              <a:ext cx="59432" cy="108302"/>
            </a:xfrm>
            <a:custGeom>
              <a:avLst/>
              <a:gdLst/>
              <a:ahLst/>
              <a:cxnLst/>
              <a:rect l="l" t="t" r="r" b="b"/>
              <a:pathLst>
                <a:path w="58554" h="106701" extrusionOk="0">
                  <a:moveTo>
                    <a:pt x="1" y="1"/>
                  </a:moveTo>
                  <a:lnTo>
                    <a:pt x="1" y="106700"/>
                  </a:lnTo>
                  <a:lnTo>
                    <a:pt x="51605" y="106700"/>
                  </a:lnTo>
                  <a:cubicBezTo>
                    <a:pt x="55454" y="106700"/>
                    <a:pt x="58553" y="103602"/>
                    <a:pt x="58553" y="99752"/>
                  </a:cubicBezTo>
                  <a:lnTo>
                    <a:pt x="58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041774" y="723243"/>
              <a:ext cx="74033" cy="85886"/>
            </a:xfrm>
            <a:custGeom>
              <a:avLst/>
              <a:gdLst/>
              <a:ahLst/>
              <a:cxnLst/>
              <a:rect l="l" t="t" r="r" b="b"/>
              <a:pathLst>
                <a:path w="72939" h="84617" extrusionOk="0">
                  <a:moveTo>
                    <a:pt x="1" y="1"/>
                  </a:moveTo>
                  <a:lnTo>
                    <a:pt x="1" y="63773"/>
                  </a:lnTo>
                  <a:cubicBezTo>
                    <a:pt x="1" y="65599"/>
                    <a:pt x="718" y="67393"/>
                    <a:pt x="2023" y="68698"/>
                  </a:cubicBezTo>
                  <a:lnTo>
                    <a:pt x="15919" y="82562"/>
                  </a:lnTo>
                  <a:cubicBezTo>
                    <a:pt x="17224" y="83867"/>
                    <a:pt x="18985" y="84617"/>
                    <a:pt x="20845" y="84617"/>
                  </a:cubicBezTo>
                  <a:lnTo>
                    <a:pt x="52094" y="84617"/>
                  </a:lnTo>
                  <a:cubicBezTo>
                    <a:pt x="53954" y="84617"/>
                    <a:pt x="55715" y="83867"/>
                    <a:pt x="57020" y="82562"/>
                  </a:cubicBezTo>
                  <a:lnTo>
                    <a:pt x="70916" y="68698"/>
                  </a:lnTo>
                  <a:cubicBezTo>
                    <a:pt x="72221" y="67393"/>
                    <a:pt x="72939" y="65599"/>
                    <a:pt x="72939" y="63773"/>
                  </a:cubicBezTo>
                  <a:lnTo>
                    <a:pt x="72939" y="1"/>
                  </a:lnTo>
                  <a:lnTo>
                    <a:pt x="59043" y="1"/>
                  </a:lnTo>
                  <a:lnTo>
                    <a:pt x="59043" y="13930"/>
                  </a:lnTo>
                  <a:lnTo>
                    <a:pt x="59043" y="60870"/>
                  </a:lnTo>
                  <a:lnTo>
                    <a:pt x="49224" y="70688"/>
                  </a:lnTo>
                  <a:lnTo>
                    <a:pt x="23715" y="70688"/>
                  </a:lnTo>
                  <a:lnTo>
                    <a:pt x="13897" y="60870"/>
                  </a:lnTo>
                  <a:lnTo>
                    <a:pt x="13897" y="13930"/>
                  </a:lnTo>
                  <a:lnTo>
                    <a:pt x="13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1061242" y="723243"/>
              <a:ext cx="35692" cy="17980"/>
            </a:xfrm>
            <a:custGeom>
              <a:avLst/>
              <a:gdLst/>
              <a:ahLst/>
              <a:cxnLst/>
              <a:rect l="l" t="t" r="r" b="b"/>
              <a:pathLst>
                <a:path w="35165" h="17714" extrusionOk="0">
                  <a:moveTo>
                    <a:pt x="33" y="1"/>
                  </a:moveTo>
                  <a:cubicBezTo>
                    <a:pt x="0" y="131"/>
                    <a:pt x="0" y="294"/>
                    <a:pt x="0" y="425"/>
                  </a:cubicBezTo>
                  <a:cubicBezTo>
                    <a:pt x="0" y="9950"/>
                    <a:pt x="7764" y="17713"/>
                    <a:pt x="17289" y="17713"/>
                  </a:cubicBezTo>
                  <a:cubicBezTo>
                    <a:pt x="27727" y="17713"/>
                    <a:pt x="35164" y="8547"/>
                    <a:pt x="34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40"/>
            <p:cNvGrpSpPr/>
            <p:nvPr/>
          </p:nvGrpSpPr>
          <p:grpSpPr>
            <a:xfrm>
              <a:off x="1078790" y="723243"/>
              <a:ext cx="37017" cy="85886"/>
              <a:chOff x="1078790" y="723243"/>
              <a:chExt cx="37017" cy="85886"/>
            </a:xfrm>
          </p:grpSpPr>
          <p:sp>
            <p:nvSpPr>
              <p:cNvPr id="659" name="Google Shape;659;p40"/>
              <p:cNvSpPr/>
              <p:nvPr/>
            </p:nvSpPr>
            <p:spPr>
              <a:xfrm>
                <a:off x="1078790" y="723243"/>
                <a:ext cx="37017" cy="85886"/>
              </a:xfrm>
              <a:custGeom>
                <a:avLst/>
                <a:gdLst/>
                <a:ahLst/>
                <a:cxnLst/>
                <a:rect l="l" t="t" r="r" b="b"/>
                <a:pathLst>
                  <a:path w="36470" h="84617" extrusionOk="0">
                    <a:moveTo>
                      <a:pt x="22574" y="1"/>
                    </a:moveTo>
                    <a:lnTo>
                      <a:pt x="22574" y="13930"/>
                    </a:lnTo>
                    <a:lnTo>
                      <a:pt x="22574" y="60870"/>
                    </a:lnTo>
                    <a:lnTo>
                      <a:pt x="12755" y="70688"/>
                    </a:lnTo>
                    <a:lnTo>
                      <a:pt x="1" y="70688"/>
                    </a:lnTo>
                    <a:lnTo>
                      <a:pt x="1" y="84617"/>
                    </a:lnTo>
                    <a:lnTo>
                      <a:pt x="15625" y="84617"/>
                    </a:lnTo>
                    <a:cubicBezTo>
                      <a:pt x="17485" y="84617"/>
                      <a:pt x="19246" y="83867"/>
                      <a:pt x="20551" y="82562"/>
                    </a:cubicBezTo>
                    <a:lnTo>
                      <a:pt x="34447" y="68698"/>
                    </a:lnTo>
                    <a:cubicBezTo>
                      <a:pt x="35752" y="67393"/>
                      <a:pt x="36470" y="65599"/>
                      <a:pt x="36470" y="63773"/>
                    </a:cubicBezTo>
                    <a:lnTo>
                      <a:pt x="36470" y="1"/>
                    </a:ln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0"/>
              <p:cNvSpPr/>
              <p:nvPr/>
            </p:nvSpPr>
            <p:spPr>
              <a:xfrm>
                <a:off x="1078790" y="757512"/>
                <a:ext cx="7053" cy="24734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24368" extrusionOk="0">
                    <a:moveTo>
                      <a:pt x="1" y="0"/>
                    </a:moveTo>
                    <a:lnTo>
                      <a:pt x="1" y="24367"/>
                    </a:lnTo>
                    <a:cubicBezTo>
                      <a:pt x="3850" y="24367"/>
                      <a:pt x="6949" y="21236"/>
                      <a:pt x="6949" y="17419"/>
                    </a:cubicBezTo>
                    <a:lnTo>
                      <a:pt x="6949" y="6981"/>
                    </a:lnTo>
                    <a:cubicBezTo>
                      <a:pt x="6949" y="3132"/>
                      <a:pt x="3850" y="0"/>
                      <a:pt x="1" y="0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0"/>
              <p:cNvSpPr/>
              <p:nvPr/>
            </p:nvSpPr>
            <p:spPr>
              <a:xfrm>
                <a:off x="1078790" y="723243"/>
                <a:ext cx="18145" cy="17980"/>
              </a:xfrm>
              <a:custGeom>
                <a:avLst/>
                <a:gdLst/>
                <a:ahLst/>
                <a:cxnLst/>
                <a:rect l="l" t="t" r="r" b="b"/>
                <a:pathLst>
                  <a:path w="17877" h="17714" extrusionOk="0">
                    <a:moveTo>
                      <a:pt x="1" y="1"/>
                    </a:moveTo>
                    <a:lnTo>
                      <a:pt x="1" y="17713"/>
                    </a:lnTo>
                    <a:cubicBezTo>
                      <a:pt x="10439" y="17713"/>
                      <a:pt x="17876" y="8547"/>
                      <a:pt x="17256" y="1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4" name="Google Shape;664;p40"/>
          <p:cNvSpPr txBox="1">
            <a:spLocks noGrp="1"/>
          </p:cNvSpPr>
          <p:nvPr>
            <p:ph type="title" idx="7"/>
          </p:nvPr>
        </p:nvSpPr>
        <p:spPr>
          <a:xfrm>
            <a:off x="4295550" y="3161446"/>
            <a:ext cx="552900" cy="5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" name="Google Shape;665;p40"/>
          <p:cNvSpPr txBox="1">
            <a:spLocks noGrp="1"/>
          </p:cNvSpPr>
          <p:nvPr>
            <p:ph type="title" idx="9"/>
          </p:nvPr>
        </p:nvSpPr>
        <p:spPr>
          <a:xfrm>
            <a:off x="1570915" y="3149380"/>
            <a:ext cx="552900" cy="5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6" name="Google Shape;666;p40"/>
          <p:cNvSpPr txBox="1">
            <a:spLocks noGrp="1"/>
          </p:cNvSpPr>
          <p:nvPr>
            <p:ph type="title" idx="14"/>
          </p:nvPr>
        </p:nvSpPr>
        <p:spPr>
          <a:xfrm>
            <a:off x="4193225" y="1422381"/>
            <a:ext cx="552900" cy="5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7" name="Google Shape;667;p40"/>
          <p:cNvSpPr txBox="1">
            <a:spLocks noGrp="1"/>
          </p:cNvSpPr>
          <p:nvPr>
            <p:ph type="title" idx="16"/>
          </p:nvPr>
        </p:nvSpPr>
        <p:spPr>
          <a:xfrm>
            <a:off x="1552359" y="1412472"/>
            <a:ext cx="552900" cy="5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665;p40">
            <a:extLst>
              <a:ext uri="{FF2B5EF4-FFF2-40B4-BE49-F238E27FC236}">
                <a16:creationId xmlns:a16="http://schemas.microsoft.com/office/drawing/2014/main" id="{489C5474-9A4A-49E8-3B17-D6BBBDD3E7CD}"/>
              </a:ext>
            </a:extLst>
          </p:cNvPr>
          <p:cNvSpPr txBox="1">
            <a:spLocks/>
          </p:cNvSpPr>
          <p:nvPr/>
        </p:nvSpPr>
        <p:spPr>
          <a:xfrm>
            <a:off x="6638505" y="1436401"/>
            <a:ext cx="552900" cy="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"/>
              <a:buNone/>
              <a:defRPr sz="20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"/>
              <a:buNone/>
              <a:defRPr sz="20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"/>
              <a:buNone/>
              <a:defRPr sz="20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"/>
              <a:buNone/>
              <a:defRPr sz="20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"/>
              <a:buNone/>
              <a:defRPr sz="20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"/>
              <a:buNone/>
              <a:defRPr sz="20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"/>
              <a:buNone/>
              <a:defRPr sz="20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"/>
              <a:buNone/>
              <a:defRPr sz="20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"/>
              <a:buNone/>
              <a:defRPr sz="20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" name="Google Shape;639;p40">
            <a:extLst>
              <a:ext uri="{FF2B5EF4-FFF2-40B4-BE49-F238E27FC236}">
                <a16:creationId xmlns:a16="http://schemas.microsoft.com/office/drawing/2014/main" id="{52F9A256-9F1E-1EA5-3CCC-5DB6E18A2231}"/>
              </a:ext>
            </a:extLst>
          </p:cNvPr>
          <p:cNvSpPr txBox="1">
            <a:spLocks/>
          </p:cNvSpPr>
          <p:nvPr/>
        </p:nvSpPr>
        <p:spPr>
          <a:xfrm>
            <a:off x="5964726" y="2007680"/>
            <a:ext cx="2510863" cy="46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Black"/>
              <a:buNone/>
              <a:defRPr sz="16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"/>
              <a:buNone/>
              <a:defRPr sz="16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"/>
              <a:buNone/>
              <a:defRPr sz="16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"/>
              <a:buNone/>
              <a:defRPr sz="16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"/>
              <a:buNone/>
              <a:defRPr sz="16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"/>
              <a:buNone/>
              <a:defRPr sz="16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"/>
              <a:buNone/>
              <a:defRPr sz="16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"/>
              <a:buNone/>
              <a:defRPr sz="16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"/>
              <a:buNone/>
              <a:defRPr sz="16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0" indent="0" algn="ctr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DATA DICTIONARY</a:t>
            </a:r>
          </a:p>
        </p:txBody>
      </p:sp>
      <p:sp>
        <p:nvSpPr>
          <p:cNvPr id="6" name="Google Shape;640;p40">
            <a:extLst>
              <a:ext uri="{FF2B5EF4-FFF2-40B4-BE49-F238E27FC236}">
                <a16:creationId xmlns:a16="http://schemas.microsoft.com/office/drawing/2014/main" id="{563FE0C0-438D-8839-66FC-5705361BBF8A}"/>
              </a:ext>
            </a:extLst>
          </p:cNvPr>
          <p:cNvSpPr txBox="1">
            <a:spLocks/>
          </p:cNvSpPr>
          <p:nvPr/>
        </p:nvSpPr>
        <p:spPr>
          <a:xfrm>
            <a:off x="6298789" y="2361777"/>
            <a:ext cx="1923909" cy="374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None/>
              <a:defRPr sz="12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None/>
              <a:defRPr sz="12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None/>
              <a:defRPr sz="12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None/>
              <a:defRPr sz="12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None/>
              <a:defRPr sz="12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None/>
              <a:defRPr sz="12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None/>
              <a:defRPr sz="12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None/>
              <a:defRPr sz="12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None/>
              <a:defRPr sz="12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0" indent="0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Provide brief description of the dataset</a:t>
            </a:r>
          </a:p>
          <a:p>
            <a:pPr marL="0" indent="0"/>
            <a:endParaRPr lang="en-US" dirty="0"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2"/>
          <p:cNvSpPr txBox="1">
            <a:spLocks noGrp="1"/>
          </p:cNvSpPr>
          <p:nvPr>
            <p:ph type="title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11" name="Google Shape;811;p42"/>
          <p:cNvGrpSpPr/>
          <p:nvPr/>
        </p:nvGrpSpPr>
        <p:grpSpPr>
          <a:xfrm>
            <a:off x="977382" y="627038"/>
            <a:ext cx="206559" cy="205115"/>
            <a:chOff x="1172725" y="238125"/>
            <a:chExt cx="5255950" cy="5219200"/>
          </a:xfrm>
        </p:grpSpPr>
        <p:sp>
          <p:nvSpPr>
            <p:cNvPr id="812" name="Google Shape;812;p42"/>
            <p:cNvSpPr/>
            <p:nvPr/>
          </p:nvSpPr>
          <p:spPr>
            <a:xfrm>
              <a:off x="1954725" y="997350"/>
              <a:ext cx="3690150" cy="3647725"/>
            </a:xfrm>
            <a:custGeom>
              <a:avLst/>
              <a:gdLst/>
              <a:ahLst/>
              <a:cxnLst/>
              <a:rect l="l" t="t" r="r" b="b"/>
              <a:pathLst>
                <a:path w="147606" h="145909" extrusionOk="0">
                  <a:moveTo>
                    <a:pt x="73820" y="0"/>
                  </a:moveTo>
                  <a:cubicBezTo>
                    <a:pt x="69579" y="0"/>
                    <a:pt x="66154" y="3425"/>
                    <a:pt x="66154" y="7633"/>
                  </a:cubicBezTo>
                  <a:lnTo>
                    <a:pt x="66154" y="25672"/>
                  </a:lnTo>
                  <a:lnTo>
                    <a:pt x="7666" y="25672"/>
                  </a:lnTo>
                  <a:cubicBezTo>
                    <a:pt x="3426" y="25672"/>
                    <a:pt x="1" y="29064"/>
                    <a:pt x="1" y="33305"/>
                  </a:cubicBezTo>
                  <a:cubicBezTo>
                    <a:pt x="1" y="37513"/>
                    <a:pt x="3426" y="40938"/>
                    <a:pt x="7666" y="40938"/>
                  </a:cubicBezTo>
                  <a:lnTo>
                    <a:pt x="66154" y="40938"/>
                  </a:lnTo>
                  <a:lnTo>
                    <a:pt x="66154" y="138276"/>
                  </a:lnTo>
                  <a:cubicBezTo>
                    <a:pt x="66154" y="142516"/>
                    <a:pt x="69579" y="145909"/>
                    <a:pt x="73820" y="145909"/>
                  </a:cubicBezTo>
                  <a:cubicBezTo>
                    <a:pt x="78028" y="145909"/>
                    <a:pt x="81453" y="142516"/>
                    <a:pt x="81453" y="138276"/>
                  </a:cubicBezTo>
                  <a:lnTo>
                    <a:pt x="81453" y="40938"/>
                  </a:lnTo>
                  <a:lnTo>
                    <a:pt x="139973" y="40938"/>
                  </a:lnTo>
                  <a:cubicBezTo>
                    <a:pt x="144181" y="40938"/>
                    <a:pt x="147606" y="37513"/>
                    <a:pt x="147606" y="33305"/>
                  </a:cubicBezTo>
                  <a:cubicBezTo>
                    <a:pt x="147606" y="29064"/>
                    <a:pt x="144181" y="25672"/>
                    <a:pt x="139973" y="25672"/>
                  </a:cubicBezTo>
                  <a:lnTo>
                    <a:pt x="81453" y="25672"/>
                  </a:lnTo>
                  <a:lnTo>
                    <a:pt x="81453" y="7633"/>
                  </a:lnTo>
                  <a:cubicBezTo>
                    <a:pt x="81453" y="3425"/>
                    <a:pt x="78028" y="0"/>
                    <a:pt x="738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3800200" y="997350"/>
              <a:ext cx="1844675" cy="3647725"/>
            </a:xfrm>
            <a:custGeom>
              <a:avLst/>
              <a:gdLst/>
              <a:ahLst/>
              <a:cxnLst/>
              <a:rect l="l" t="t" r="r" b="b"/>
              <a:pathLst>
                <a:path w="73787" h="145909" extrusionOk="0">
                  <a:moveTo>
                    <a:pt x="1" y="0"/>
                  </a:moveTo>
                  <a:lnTo>
                    <a:pt x="1" y="145909"/>
                  </a:lnTo>
                  <a:cubicBezTo>
                    <a:pt x="4209" y="145909"/>
                    <a:pt x="7634" y="142484"/>
                    <a:pt x="7634" y="138276"/>
                  </a:cubicBezTo>
                  <a:lnTo>
                    <a:pt x="7634" y="40938"/>
                  </a:lnTo>
                  <a:lnTo>
                    <a:pt x="66154" y="40938"/>
                  </a:lnTo>
                  <a:cubicBezTo>
                    <a:pt x="70362" y="40938"/>
                    <a:pt x="73787" y="37513"/>
                    <a:pt x="73787" y="33305"/>
                  </a:cubicBezTo>
                  <a:cubicBezTo>
                    <a:pt x="73787" y="29064"/>
                    <a:pt x="70362" y="25672"/>
                    <a:pt x="66154" y="25672"/>
                  </a:cubicBezTo>
                  <a:lnTo>
                    <a:pt x="7634" y="25672"/>
                  </a:lnTo>
                  <a:lnTo>
                    <a:pt x="7634" y="7633"/>
                  </a:lnTo>
                  <a:cubicBezTo>
                    <a:pt x="7634" y="3425"/>
                    <a:pt x="4209" y="0"/>
                    <a:pt x="1" y="0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3229350" y="238125"/>
              <a:ext cx="1140900" cy="1140900"/>
            </a:xfrm>
            <a:custGeom>
              <a:avLst/>
              <a:gdLst/>
              <a:ahLst/>
              <a:cxnLst/>
              <a:rect l="l" t="t" r="r" b="b"/>
              <a:pathLst>
                <a:path w="45636" h="45636" extrusionOk="0">
                  <a:moveTo>
                    <a:pt x="22835" y="0"/>
                  </a:moveTo>
                  <a:cubicBezTo>
                    <a:pt x="10243" y="0"/>
                    <a:pt x="1" y="10243"/>
                    <a:pt x="1" y="22834"/>
                  </a:cubicBezTo>
                  <a:cubicBezTo>
                    <a:pt x="1" y="35393"/>
                    <a:pt x="10243" y="45635"/>
                    <a:pt x="22835" y="45635"/>
                  </a:cubicBezTo>
                  <a:cubicBezTo>
                    <a:pt x="35393" y="45635"/>
                    <a:pt x="45636" y="35393"/>
                    <a:pt x="45636" y="22834"/>
                  </a:cubicBezTo>
                  <a:cubicBezTo>
                    <a:pt x="45636" y="10243"/>
                    <a:pt x="35393" y="0"/>
                    <a:pt x="22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2793875" y="4263400"/>
              <a:ext cx="2011850" cy="1193925"/>
            </a:xfrm>
            <a:custGeom>
              <a:avLst/>
              <a:gdLst/>
              <a:ahLst/>
              <a:cxnLst/>
              <a:rect l="l" t="t" r="r" b="b"/>
              <a:pathLst>
                <a:path w="80474" h="47757" extrusionOk="0">
                  <a:moveTo>
                    <a:pt x="14158" y="1"/>
                  </a:moveTo>
                  <a:cubicBezTo>
                    <a:pt x="10472" y="1"/>
                    <a:pt x="7275" y="2643"/>
                    <a:pt x="6655" y="6296"/>
                  </a:cubicBezTo>
                  <a:lnTo>
                    <a:pt x="849" y="38786"/>
                  </a:lnTo>
                  <a:cubicBezTo>
                    <a:pt x="1" y="43450"/>
                    <a:pt x="3621" y="47756"/>
                    <a:pt x="8351" y="47756"/>
                  </a:cubicBezTo>
                  <a:lnTo>
                    <a:pt x="72123" y="47756"/>
                  </a:lnTo>
                  <a:cubicBezTo>
                    <a:pt x="76853" y="47756"/>
                    <a:pt x="80474" y="43450"/>
                    <a:pt x="79626" y="38786"/>
                  </a:cubicBezTo>
                  <a:lnTo>
                    <a:pt x="73852" y="6296"/>
                  </a:lnTo>
                  <a:cubicBezTo>
                    <a:pt x="73200" y="2643"/>
                    <a:pt x="70036" y="1"/>
                    <a:pt x="66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1172725" y="1639025"/>
              <a:ext cx="1946825" cy="1477725"/>
            </a:xfrm>
            <a:custGeom>
              <a:avLst/>
              <a:gdLst/>
              <a:ahLst/>
              <a:cxnLst/>
              <a:rect l="l" t="t" r="r" b="b"/>
              <a:pathLst>
                <a:path w="77873" h="59109" extrusionOk="0">
                  <a:moveTo>
                    <a:pt x="38947" y="1"/>
                  </a:moveTo>
                  <a:cubicBezTo>
                    <a:pt x="36500" y="1"/>
                    <a:pt x="34056" y="1159"/>
                    <a:pt x="32553" y="3463"/>
                  </a:cubicBezTo>
                  <a:lnTo>
                    <a:pt x="3913" y="47206"/>
                  </a:lnTo>
                  <a:cubicBezTo>
                    <a:pt x="0" y="53190"/>
                    <a:pt x="5213" y="59108"/>
                    <a:pt x="10558" y="59108"/>
                  </a:cubicBezTo>
                  <a:cubicBezTo>
                    <a:pt x="12790" y="59108"/>
                    <a:pt x="15044" y="58077"/>
                    <a:pt x="16667" y="55589"/>
                  </a:cubicBezTo>
                  <a:lnTo>
                    <a:pt x="38946" y="21567"/>
                  </a:lnTo>
                  <a:lnTo>
                    <a:pt x="61193" y="55589"/>
                  </a:lnTo>
                  <a:cubicBezTo>
                    <a:pt x="62824" y="58073"/>
                    <a:pt x="65077" y="59102"/>
                    <a:pt x="67307" y="59102"/>
                  </a:cubicBezTo>
                  <a:cubicBezTo>
                    <a:pt x="72660" y="59102"/>
                    <a:pt x="77872" y="53170"/>
                    <a:pt x="73980" y="47206"/>
                  </a:cubicBezTo>
                  <a:lnTo>
                    <a:pt x="45340" y="3463"/>
                  </a:lnTo>
                  <a:cubicBezTo>
                    <a:pt x="43826" y="1151"/>
                    <a:pt x="41385" y="1"/>
                    <a:pt x="389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1238725" y="2732725"/>
              <a:ext cx="1814500" cy="1098500"/>
            </a:xfrm>
            <a:custGeom>
              <a:avLst/>
              <a:gdLst/>
              <a:ahLst/>
              <a:cxnLst/>
              <a:rect l="l" t="t" r="r" b="b"/>
              <a:pathLst>
                <a:path w="72580" h="43940" extrusionOk="0">
                  <a:moveTo>
                    <a:pt x="7634" y="0"/>
                  </a:moveTo>
                  <a:cubicBezTo>
                    <a:pt x="3426" y="0"/>
                    <a:pt x="1" y="3425"/>
                    <a:pt x="1" y="7633"/>
                  </a:cubicBezTo>
                  <a:cubicBezTo>
                    <a:pt x="1" y="27662"/>
                    <a:pt x="16278" y="43939"/>
                    <a:pt x="36306" y="43939"/>
                  </a:cubicBezTo>
                  <a:cubicBezTo>
                    <a:pt x="56302" y="43939"/>
                    <a:pt x="72580" y="27662"/>
                    <a:pt x="72580" y="7633"/>
                  </a:cubicBezTo>
                  <a:cubicBezTo>
                    <a:pt x="72580" y="3425"/>
                    <a:pt x="69155" y="0"/>
                    <a:pt x="64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3800200" y="238125"/>
              <a:ext cx="570050" cy="1140900"/>
            </a:xfrm>
            <a:custGeom>
              <a:avLst/>
              <a:gdLst/>
              <a:ahLst/>
              <a:cxnLst/>
              <a:rect l="l" t="t" r="r" b="b"/>
              <a:pathLst>
                <a:path w="22802" h="45636" extrusionOk="0">
                  <a:moveTo>
                    <a:pt x="1" y="0"/>
                  </a:moveTo>
                  <a:lnTo>
                    <a:pt x="1" y="45635"/>
                  </a:lnTo>
                  <a:cubicBezTo>
                    <a:pt x="12592" y="45635"/>
                    <a:pt x="22802" y="35393"/>
                    <a:pt x="22802" y="22834"/>
                  </a:cubicBezTo>
                  <a:cubicBezTo>
                    <a:pt x="22802" y="10243"/>
                    <a:pt x="12592" y="0"/>
                    <a:pt x="1" y="0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3800200" y="4263400"/>
              <a:ext cx="1005525" cy="1193925"/>
            </a:xfrm>
            <a:custGeom>
              <a:avLst/>
              <a:gdLst/>
              <a:ahLst/>
              <a:cxnLst/>
              <a:rect l="l" t="t" r="r" b="b"/>
              <a:pathLst>
                <a:path w="40221" h="47757" extrusionOk="0">
                  <a:moveTo>
                    <a:pt x="1" y="1"/>
                  </a:moveTo>
                  <a:lnTo>
                    <a:pt x="1" y="47756"/>
                  </a:lnTo>
                  <a:lnTo>
                    <a:pt x="31870" y="47756"/>
                  </a:lnTo>
                  <a:cubicBezTo>
                    <a:pt x="36600" y="47756"/>
                    <a:pt x="40221" y="43450"/>
                    <a:pt x="39373" y="38786"/>
                  </a:cubicBezTo>
                  <a:lnTo>
                    <a:pt x="33599" y="6296"/>
                  </a:lnTo>
                  <a:cubicBezTo>
                    <a:pt x="32947" y="2643"/>
                    <a:pt x="29783" y="1"/>
                    <a:pt x="26064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480325" y="1639125"/>
              <a:ext cx="1948350" cy="1477475"/>
            </a:xfrm>
            <a:custGeom>
              <a:avLst/>
              <a:gdLst/>
              <a:ahLst/>
              <a:cxnLst/>
              <a:rect l="l" t="t" r="r" b="b"/>
              <a:pathLst>
                <a:path w="77934" h="59099" extrusionOk="0">
                  <a:moveTo>
                    <a:pt x="38949" y="1"/>
                  </a:moveTo>
                  <a:cubicBezTo>
                    <a:pt x="36372" y="1"/>
                    <a:pt x="33958" y="1273"/>
                    <a:pt x="32555" y="3459"/>
                  </a:cubicBezTo>
                  <a:lnTo>
                    <a:pt x="3915" y="47202"/>
                  </a:lnTo>
                  <a:cubicBezTo>
                    <a:pt x="0" y="53166"/>
                    <a:pt x="5222" y="59098"/>
                    <a:pt x="10571" y="59098"/>
                  </a:cubicBezTo>
                  <a:cubicBezTo>
                    <a:pt x="12799" y="59098"/>
                    <a:pt x="15048" y="58069"/>
                    <a:pt x="16669" y="55585"/>
                  </a:cubicBezTo>
                  <a:lnTo>
                    <a:pt x="38949" y="21563"/>
                  </a:lnTo>
                  <a:lnTo>
                    <a:pt x="61195" y="55585"/>
                  </a:lnTo>
                  <a:cubicBezTo>
                    <a:pt x="62797" y="58036"/>
                    <a:pt x="65060" y="59056"/>
                    <a:pt x="67309" y="59056"/>
                  </a:cubicBezTo>
                  <a:cubicBezTo>
                    <a:pt x="72663" y="59056"/>
                    <a:pt x="77934" y="53267"/>
                    <a:pt x="73982" y="47202"/>
                  </a:cubicBezTo>
                  <a:lnTo>
                    <a:pt x="45342" y="3459"/>
                  </a:lnTo>
                  <a:cubicBezTo>
                    <a:pt x="43907" y="1273"/>
                    <a:pt x="41526" y="1"/>
                    <a:pt x="38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4546375" y="2732725"/>
              <a:ext cx="1814500" cy="1098500"/>
            </a:xfrm>
            <a:custGeom>
              <a:avLst/>
              <a:gdLst/>
              <a:ahLst/>
              <a:cxnLst/>
              <a:rect l="l" t="t" r="r" b="b"/>
              <a:pathLst>
                <a:path w="72580" h="43940" extrusionOk="0">
                  <a:moveTo>
                    <a:pt x="7666" y="0"/>
                  </a:moveTo>
                  <a:cubicBezTo>
                    <a:pt x="3426" y="0"/>
                    <a:pt x="1" y="3425"/>
                    <a:pt x="1" y="7633"/>
                  </a:cubicBezTo>
                  <a:cubicBezTo>
                    <a:pt x="1" y="27662"/>
                    <a:pt x="16278" y="43939"/>
                    <a:pt x="36307" y="43939"/>
                  </a:cubicBezTo>
                  <a:cubicBezTo>
                    <a:pt x="56303" y="43939"/>
                    <a:pt x="72580" y="27662"/>
                    <a:pt x="72580" y="7633"/>
                  </a:cubicBezTo>
                  <a:cubicBezTo>
                    <a:pt x="72580" y="3425"/>
                    <a:pt x="69155" y="0"/>
                    <a:pt x="64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74C1DD-1C6C-9F5E-B457-5DDB62C80C88}"/>
              </a:ext>
            </a:extLst>
          </p:cNvPr>
          <p:cNvSpPr txBox="1"/>
          <p:nvPr/>
        </p:nvSpPr>
        <p:spPr>
          <a:xfrm>
            <a:off x="904886" y="1177968"/>
            <a:ext cx="5724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Total no. of sectors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Sector-wise most expensive stocks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price-per-earnings sector-wise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Value perspective based on price-per-earnings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Analysis of stocks based on dividend yield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Stocks with negative net income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Industries to look at while buying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Companies with more assets over liabilities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SNAP-SHOT OF RAW DATA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E832068-E419-0804-D6AE-C5AB55FE268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090988"/>
            <a:ext cx="3813175" cy="463550"/>
          </a:xfrm>
        </p:spPr>
        <p:txBody>
          <a:bodyPr/>
          <a:lstStyle/>
          <a:p>
            <a:pPr marL="127000" indent="0">
              <a:buNone/>
            </a:pPr>
            <a:r>
              <a:rPr lang="en-IN" dirty="0"/>
              <a:t> </a:t>
            </a:r>
          </a:p>
        </p:txBody>
      </p:sp>
      <p:grpSp>
        <p:nvGrpSpPr>
          <p:cNvPr id="951" name="Google Shape;951;p44"/>
          <p:cNvGrpSpPr/>
          <p:nvPr/>
        </p:nvGrpSpPr>
        <p:grpSpPr>
          <a:xfrm>
            <a:off x="981281" y="664057"/>
            <a:ext cx="189457" cy="154644"/>
            <a:chOff x="1190625" y="717625"/>
            <a:chExt cx="5219200" cy="4260175"/>
          </a:xfrm>
        </p:grpSpPr>
        <p:sp>
          <p:nvSpPr>
            <p:cNvPr id="952" name="Google Shape;952;p44"/>
            <p:cNvSpPr/>
            <p:nvPr/>
          </p:nvSpPr>
          <p:spPr>
            <a:xfrm>
              <a:off x="1190625" y="1538825"/>
              <a:ext cx="5219200" cy="3438975"/>
            </a:xfrm>
            <a:custGeom>
              <a:avLst/>
              <a:gdLst/>
              <a:ahLst/>
              <a:cxnLst/>
              <a:rect l="l" t="t" r="r" b="b"/>
              <a:pathLst>
                <a:path w="208768" h="137559" extrusionOk="0">
                  <a:moveTo>
                    <a:pt x="6948" y="1"/>
                  </a:moveTo>
                  <a:cubicBezTo>
                    <a:pt x="3132" y="1"/>
                    <a:pt x="0" y="3100"/>
                    <a:pt x="0" y="6949"/>
                  </a:cubicBezTo>
                  <a:lnTo>
                    <a:pt x="0" y="130578"/>
                  </a:lnTo>
                  <a:cubicBezTo>
                    <a:pt x="0" y="134427"/>
                    <a:pt x="3132" y="137559"/>
                    <a:pt x="6948" y="137559"/>
                  </a:cubicBezTo>
                  <a:lnTo>
                    <a:pt x="201819" y="137559"/>
                  </a:lnTo>
                  <a:cubicBezTo>
                    <a:pt x="205636" y="137559"/>
                    <a:pt x="208767" y="134427"/>
                    <a:pt x="208767" y="130578"/>
                  </a:cubicBezTo>
                  <a:lnTo>
                    <a:pt x="208767" y="6949"/>
                  </a:lnTo>
                  <a:cubicBezTo>
                    <a:pt x="208767" y="3100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3800200" y="1538825"/>
              <a:ext cx="2609625" cy="3438975"/>
            </a:xfrm>
            <a:custGeom>
              <a:avLst/>
              <a:gdLst/>
              <a:ahLst/>
              <a:cxnLst/>
              <a:rect l="l" t="t" r="r" b="b"/>
              <a:pathLst>
                <a:path w="104385" h="137559" extrusionOk="0">
                  <a:moveTo>
                    <a:pt x="1" y="1"/>
                  </a:moveTo>
                  <a:lnTo>
                    <a:pt x="1" y="137559"/>
                  </a:lnTo>
                  <a:lnTo>
                    <a:pt x="97436" y="137559"/>
                  </a:lnTo>
                  <a:cubicBezTo>
                    <a:pt x="101253" y="137559"/>
                    <a:pt x="104384" y="134427"/>
                    <a:pt x="104384" y="130578"/>
                  </a:cubicBezTo>
                  <a:lnTo>
                    <a:pt x="104384" y="6949"/>
                  </a:lnTo>
                  <a:cubicBezTo>
                    <a:pt x="104384" y="3100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1190625" y="717625"/>
              <a:ext cx="5219200" cy="1168625"/>
            </a:xfrm>
            <a:custGeom>
              <a:avLst/>
              <a:gdLst/>
              <a:ahLst/>
              <a:cxnLst/>
              <a:rect l="l" t="t" r="r" b="b"/>
              <a:pathLst>
                <a:path w="208768" h="46745" extrusionOk="0">
                  <a:moveTo>
                    <a:pt x="6948" y="0"/>
                  </a:moveTo>
                  <a:cubicBezTo>
                    <a:pt x="3132" y="0"/>
                    <a:pt x="0" y="3132"/>
                    <a:pt x="0" y="6981"/>
                  </a:cubicBezTo>
                  <a:lnTo>
                    <a:pt x="0" y="46745"/>
                  </a:lnTo>
                  <a:lnTo>
                    <a:pt x="208767" y="46745"/>
                  </a:lnTo>
                  <a:lnTo>
                    <a:pt x="208767" y="6981"/>
                  </a:lnTo>
                  <a:cubicBezTo>
                    <a:pt x="208767" y="3132"/>
                    <a:pt x="205636" y="0"/>
                    <a:pt x="201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2084400" y="2624250"/>
              <a:ext cx="961500" cy="1591875"/>
            </a:xfrm>
            <a:custGeom>
              <a:avLst/>
              <a:gdLst/>
              <a:ahLst/>
              <a:cxnLst/>
              <a:rect l="l" t="t" r="r" b="b"/>
              <a:pathLst>
                <a:path w="38460" h="63675" extrusionOk="0">
                  <a:moveTo>
                    <a:pt x="19213" y="1"/>
                  </a:moveTo>
                  <a:cubicBezTo>
                    <a:pt x="15397" y="1"/>
                    <a:pt x="12265" y="3100"/>
                    <a:pt x="12265" y="6949"/>
                  </a:cubicBezTo>
                  <a:lnTo>
                    <a:pt x="12265" y="7242"/>
                  </a:lnTo>
                  <a:cubicBezTo>
                    <a:pt x="5252" y="8710"/>
                    <a:pt x="0" y="14941"/>
                    <a:pt x="0" y="22378"/>
                  </a:cubicBezTo>
                  <a:lnTo>
                    <a:pt x="0" y="23324"/>
                  </a:lnTo>
                  <a:cubicBezTo>
                    <a:pt x="0" y="31870"/>
                    <a:pt x="6916" y="38786"/>
                    <a:pt x="15462" y="38786"/>
                  </a:cubicBezTo>
                  <a:lnTo>
                    <a:pt x="22997" y="38786"/>
                  </a:lnTo>
                  <a:cubicBezTo>
                    <a:pt x="23845" y="38786"/>
                    <a:pt x="24531" y="39471"/>
                    <a:pt x="24531" y="40319"/>
                  </a:cubicBezTo>
                  <a:lnTo>
                    <a:pt x="24531" y="41297"/>
                  </a:lnTo>
                  <a:cubicBezTo>
                    <a:pt x="24531" y="42146"/>
                    <a:pt x="23845" y="42831"/>
                    <a:pt x="22997" y="42831"/>
                  </a:cubicBezTo>
                  <a:lnTo>
                    <a:pt x="6948" y="42831"/>
                  </a:lnTo>
                  <a:cubicBezTo>
                    <a:pt x="3099" y="42831"/>
                    <a:pt x="0" y="45962"/>
                    <a:pt x="0" y="49779"/>
                  </a:cubicBezTo>
                  <a:cubicBezTo>
                    <a:pt x="0" y="53628"/>
                    <a:pt x="3099" y="56759"/>
                    <a:pt x="6948" y="56759"/>
                  </a:cubicBezTo>
                  <a:lnTo>
                    <a:pt x="12265" y="56759"/>
                  </a:lnTo>
                  <a:cubicBezTo>
                    <a:pt x="12298" y="60576"/>
                    <a:pt x="15397" y="63675"/>
                    <a:pt x="19213" y="63675"/>
                  </a:cubicBezTo>
                  <a:cubicBezTo>
                    <a:pt x="23063" y="63675"/>
                    <a:pt x="26194" y="60576"/>
                    <a:pt x="26194" y="56727"/>
                  </a:cubicBezTo>
                  <a:lnTo>
                    <a:pt x="26194" y="56433"/>
                  </a:lnTo>
                  <a:cubicBezTo>
                    <a:pt x="33175" y="54965"/>
                    <a:pt x="38459" y="48735"/>
                    <a:pt x="38459" y="41297"/>
                  </a:cubicBezTo>
                  <a:lnTo>
                    <a:pt x="38459" y="40319"/>
                  </a:lnTo>
                  <a:cubicBezTo>
                    <a:pt x="38459" y="31805"/>
                    <a:pt x="31544" y="24890"/>
                    <a:pt x="22997" y="24890"/>
                  </a:cubicBezTo>
                  <a:lnTo>
                    <a:pt x="15462" y="24890"/>
                  </a:lnTo>
                  <a:cubicBezTo>
                    <a:pt x="14614" y="24890"/>
                    <a:pt x="13896" y="24172"/>
                    <a:pt x="13896" y="23324"/>
                  </a:cubicBezTo>
                  <a:lnTo>
                    <a:pt x="13896" y="22378"/>
                  </a:lnTo>
                  <a:cubicBezTo>
                    <a:pt x="13896" y="21530"/>
                    <a:pt x="14614" y="20845"/>
                    <a:pt x="15462" y="20845"/>
                  </a:cubicBezTo>
                  <a:lnTo>
                    <a:pt x="31511" y="20845"/>
                  </a:lnTo>
                  <a:cubicBezTo>
                    <a:pt x="35360" y="20845"/>
                    <a:pt x="38459" y="17713"/>
                    <a:pt x="38459" y="13864"/>
                  </a:cubicBezTo>
                  <a:cubicBezTo>
                    <a:pt x="38459" y="10048"/>
                    <a:pt x="35360" y="6916"/>
                    <a:pt x="31511" y="6916"/>
                  </a:cubicBezTo>
                  <a:lnTo>
                    <a:pt x="26194" y="6916"/>
                  </a:lnTo>
                  <a:cubicBezTo>
                    <a:pt x="26162" y="3100"/>
                    <a:pt x="23063" y="1"/>
                    <a:pt x="19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3549025" y="2634050"/>
              <a:ext cx="2296475" cy="869325"/>
            </a:xfrm>
            <a:custGeom>
              <a:avLst/>
              <a:gdLst/>
              <a:ahLst/>
              <a:cxnLst/>
              <a:rect l="l" t="t" r="r" b="b"/>
              <a:pathLst>
                <a:path w="91859" h="34773" extrusionOk="0">
                  <a:moveTo>
                    <a:pt x="6981" y="0"/>
                  </a:moveTo>
                  <a:cubicBezTo>
                    <a:pt x="3132" y="0"/>
                    <a:pt x="1" y="3099"/>
                    <a:pt x="1" y="6948"/>
                  </a:cubicBezTo>
                  <a:lnTo>
                    <a:pt x="1" y="27825"/>
                  </a:lnTo>
                  <a:cubicBezTo>
                    <a:pt x="1" y="31674"/>
                    <a:pt x="3132" y="34773"/>
                    <a:pt x="6981" y="34773"/>
                  </a:cubicBezTo>
                  <a:lnTo>
                    <a:pt x="84910" y="34773"/>
                  </a:lnTo>
                  <a:cubicBezTo>
                    <a:pt x="88759" y="34773"/>
                    <a:pt x="91858" y="31674"/>
                    <a:pt x="91858" y="27825"/>
                  </a:cubicBezTo>
                  <a:lnTo>
                    <a:pt x="91858" y="6948"/>
                  </a:lnTo>
                  <a:cubicBezTo>
                    <a:pt x="91858" y="3099"/>
                    <a:pt x="88759" y="0"/>
                    <a:pt x="84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3549025" y="3858100"/>
              <a:ext cx="2296475" cy="348250"/>
            </a:xfrm>
            <a:custGeom>
              <a:avLst/>
              <a:gdLst/>
              <a:ahLst/>
              <a:cxnLst/>
              <a:rect l="l" t="t" r="r" b="b"/>
              <a:pathLst>
                <a:path w="91859" h="13930" extrusionOk="0">
                  <a:moveTo>
                    <a:pt x="6981" y="1"/>
                  </a:moveTo>
                  <a:cubicBezTo>
                    <a:pt x="3132" y="1"/>
                    <a:pt x="1" y="3132"/>
                    <a:pt x="1" y="6981"/>
                  </a:cubicBezTo>
                  <a:cubicBezTo>
                    <a:pt x="1" y="10830"/>
                    <a:pt x="3132" y="13929"/>
                    <a:pt x="6981" y="13929"/>
                  </a:cubicBezTo>
                  <a:lnTo>
                    <a:pt x="84910" y="13929"/>
                  </a:lnTo>
                  <a:cubicBezTo>
                    <a:pt x="88759" y="13929"/>
                    <a:pt x="91858" y="10830"/>
                    <a:pt x="91858" y="6981"/>
                  </a:cubicBezTo>
                  <a:cubicBezTo>
                    <a:pt x="91858" y="3132"/>
                    <a:pt x="88759" y="1"/>
                    <a:pt x="849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3800200" y="717625"/>
              <a:ext cx="2609625" cy="1168625"/>
            </a:xfrm>
            <a:custGeom>
              <a:avLst/>
              <a:gdLst/>
              <a:ahLst/>
              <a:cxnLst/>
              <a:rect l="l" t="t" r="r" b="b"/>
              <a:pathLst>
                <a:path w="104385" h="46745" extrusionOk="0">
                  <a:moveTo>
                    <a:pt x="1" y="0"/>
                  </a:moveTo>
                  <a:lnTo>
                    <a:pt x="1" y="46745"/>
                  </a:lnTo>
                  <a:lnTo>
                    <a:pt x="104384" y="46745"/>
                  </a:lnTo>
                  <a:lnTo>
                    <a:pt x="104384" y="6981"/>
                  </a:lnTo>
                  <a:cubicBezTo>
                    <a:pt x="104384" y="3132"/>
                    <a:pt x="101253" y="0"/>
                    <a:pt x="97436" y="0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3800200" y="2634050"/>
              <a:ext cx="2045300" cy="869325"/>
            </a:xfrm>
            <a:custGeom>
              <a:avLst/>
              <a:gdLst/>
              <a:ahLst/>
              <a:cxnLst/>
              <a:rect l="l" t="t" r="r" b="b"/>
              <a:pathLst>
                <a:path w="81812" h="34773" extrusionOk="0">
                  <a:moveTo>
                    <a:pt x="1" y="0"/>
                  </a:moveTo>
                  <a:lnTo>
                    <a:pt x="1" y="34773"/>
                  </a:lnTo>
                  <a:lnTo>
                    <a:pt x="74863" y="34773"/>
                  </a:lnTo>
                  <a:cubicBezTo>
                    <a:pt x="78712" y="34773"/>
                    <a:pt x="81811" y="31674"/>
                    <a:pt x="81811" y="27825"/>
                  </a:cubicBezTo>
                  <a:lnTo>
                    <a:pt x="81811" y="6948"/>
                  </a:lnTo>
                  <a:cubicBezTo>
                    <a:pt x="81811" y="3099"/>
                    <a:pt x="78712" y="0"/>
                    <a:pt x="74863" y="0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3800200" y="3858100"/>
              <a:ext cx="2045300" cy="348250"/>
            </a:xfrm>
            <a:custGeom>
              <a:avLst/>
              <a:gdLst/>
              <a:ahLst/>
              <a:cxnLst/>
              <a:rect l="l" t="t" r="r" b="b"/>
              <a:pathLst>
                <a:path w="81812" h="13930" extrusionOk="0">
                  <a:moveTo>
                    <a:pt x="1" y="1"/>
                  </a:moveTo>
                  <a:lnTo>
                    <a:pt x="1" y="13929"/>
                  </a:lnTo>
                  <a:lnTo>
                    <a:pt x="74863" y="13929"/>
                  </a:lnTo>
                  <a:cubicBezTo>
                    <a:pt x="78712" y="13929"/>
                    <a:pt x="81811" y="10830"/>
                    <a:pt x="81811" y="6981"/>
                  </a:cubicBezTo>
                  <a:cubicBezTo>
                    <a:pt x="81811" y="3132"/>
                    <a:pt x="78712" y="1"/>
                    <a:pt x="74863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2068075" y="1186525"/>
              <a:ext cx="230825" cy="230825"/>
            </a:xfrm>
            <a:custGeom>
              <a:avLst/>
              <a:gdLst/>
              <a:ahLst/>
              <a:cxnLst/>
              <a:rect l="l" t="t" r="r" b="b"/>
              <a:pathLst>
                <a:path w="9233" h="9233" extrusionOk="0">
                  <a:moveTo>
                    <a:pt x="4633" y="1"/>
                  </a:moveTo>
                  <a:cubicBezTo>
                    <a:pt x="2056" y="1"/>
                    <a:pt x="1" y="2089"/>
                    <a:pt x="1" y="4633"/>
                  </a:cubicBezTo>
                  <a:cubicBezTo>
                    <a:pt x="1" y="7177"/>
                    <a:pt x="2056" y="9232"/>
                    <a:pt x="4633" y="9232"/>
                  </a:cubicBezTo>
                  <a:cubicBezTo>
                    <a:pt x="7177" y="9232"/>
                    <a:pt x="9232" y="7177"/>
                    <a:pt x="9232" y="4633"/>
                  </a:cubicBezTo>
                  <a:cubicBezTo>
                    <a:pt x="9232" y="2089"/>
                    <a:pt x="7177" y="1"/>
                    <a:pt x="4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1675825" y="1186525"/>
              <a:ext cx="230825" cy="230825"/>
            </a:xfrm>
            <a:custGeom>
              <a:avLst/>
              <a:gdLst/>
              <a:ahLst/>
              <a:cxnLst/>
              <a:rect l="l" t="t" r="r" b="b"/>
              <a:pathLst>
                <a:path w="9233" h="9233" extrusionOk="0">
                  <a:moveTo>
                    <a:pt x="4633" y="1"/>
                  </a:moveTo>
                  <a:cubicBezTo>
                    <a:pt x="2088" y="1"/>
                    <a:pt x="1" y="2089"/>
                    <a:pt x="1" y="4633"/>
                  </a:cubicBezTo>
                  <a:cubicBezTo>
                    <a:pt x="1" y="7177"/>
                    <a:pt x="2088" y="9232"/>
                    <a:pt x="4633" y="9232"/>
                  </a:cubicBezTo>
                  <a:cubicBezTo>
                    <a:pt x="7177" y="9232"/>
                    <a:pt x="9232" y="7177"/>
                    <a:pt x="9232" y="4633"/>
                  </a:cubicBezTo>
                  <a:cubicBezTo>
                    <a:pt x="9232" y="2089"/>
                    <a:pt x="7177" y="1"/>
                    <a:pt x="4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CBD01A2-CCEE-2E8F-132F-A33DA223FF7B}"/>
              </a:ext>
            </a:extLst>
          </p:cNvPr>
          <p:cNvSpPr txBox="1"/>
          <p:nvPr/>
        </p:nvSpPr>
        <p:spPr>
          <a:xfrm>
            <a:off x="628511" y="4238513"/>
            <a:ext cx="7433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pres?slideindex=1&amp;slidetitle="/>
              </a:rPr>
              <a:t>https://datahub.io/core/s-and-p-500-companies-financials#data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121C3-093D-FC31-C2FD-C2708D7D63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204" b="4034"/>
          <a:stretch/>
        </p:blipFill>
        <p:spPr>
          <a:xfrm>
            <a:off x="453150" y="1008299"/>
            <a:ext cx="8237702" cy="29856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0"/>
          <p:cNvSpPr txBox="1">
            <a:spLocks noGrp="1"/>
          </p:cNvSpPr>
          <p:nvPr>
            <p:ph type="title" idx="18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 Dictionary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46" name="Google Shape;646;p40"/>
          <p:cNvGrpSpPr/>
          <p:nvPr/>
        </p:nvGrpSpPr>
        <p:grpSpPr>
          <a:xfrm>
            <a:off x="972841" y="657323"/>
            <a:ext cx="211900" cy="174222"/>
            <a:chOff x="972841" y="657323"/>
            <a:chExt cx="211900" cy="174222"/>
          </a:xfrm>
        </p:grpSpPr>
        <p:sp>
          <p:nvSpPr>
            <p:cNvPr id="647" name="Google Shape;647;p40"/>
            <p:cNvSpPr/>
            <p:nvPr/>
          </p:nvSpPr>
          <p:spPr>
            <a:xfrm>
              <a:off x="972841" y="687188"/>
              <a:ext cx="211900" cy="86217"/>
            </a:xfrm>
            <a:custGeom>
              <a:avLst/>
              <a:gdLst/>
              <a:ahLst/>
              <a:cxnLst/>
              <a:rect l="l" t="t" r="r" b="b"/>
              <a:pathLst>
                <a:path w="208768" h="84943" extrusionOk="0">
                  <a:moveTo>
                    <a:pt x="6948" y="1"/>
                  </a:moveTo>
                  <a:cubicBezTo>
                    <a:pt x="3132" y="1"/>
                    <a:pt x="0" y="3132"/>
                    <a:pt x="0" y="6981"/>
                  </a:cubicBezTo>
                  <a:lnTo>
                    <a:pt x="0" y="77995"/>
                  </a:lnTo>
                  <a:cubicBezTo>
                    <a:pt x="0" y="81844"/>
                    <a:pt x="3132" y="84943"/>
                    <a:pt x="6948" y="84943"/>
                  </a:cubicBezTo>
                  <a:lnTo>
                    <a:pt x="52779" y="84943"/>
                  </a:lnTo>
                  <a:cubicBezTo>
                    <a:pt x="56628" y="84943"/>
                    <a:pt x="59727" y="81844"/>
                    <a:pt x="59727" y="77995"/>
                  </a:cubicBezTo>
                  <a:lnTo>
                    <a:pt x="59727" y="49453"/>
                  </a:lnTo>
                  <a:lnTo>
                    <a:pt x="149040" y="49453"/>
                  </a:lnTo>
                  <a:lnTo>
                    <a:pt x="149040" y="77995"/>
                  </a:lnTo>
                  <a:cubicBezTo>
                    <a:pt x="149040" y="81844"/>
                    <a:pt x="152139" y="84943"/>
                    <a:pt x="155988" y="84943"/>
                  </a:cubicBezTo>
                  <a:lnTo>
                    <a:pt x="201819" y="84943"/>
                  </a:lnTo>
                  <a:cubicBezTo>
                    <a:pt x="205636" y="84943"/>
                    <a:pt x="208767" y="81844"/>
                    <a:pt x="208767" y="77995"/>
                  </a:cubicBezTo>
                  <a:lnTo>
                    <a:pt x="208767" y="6981"/>
                  </a:lnTo>
                  <a:cubicBezTo>
                    <a:pt x="208767" y="3132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078790" y="687188"/>
              <a:ext cx="105951" cy="86217"/>
            </a:xfrm>
            <a:custGeom>
              <a:avLst/>
              <a:gdLst/>
              <a:ahLst/>
              <a:cxnLst/>
              <a:rect l="l" t="t" r="r" b="b"/>
              <a:pathLst>
                <a:path w="104385" h="84943" extrusionOk="0">
                  <a:moveTo>
                    <a:pt x="1" y="1"/>
                  </a:moveTo>
                  <a:lnTo>
                    <a:pt x="1" y="49453"/>
                  </a:lnTo>
                  <a:lnTo>
                    <a:pt x="44657" y="49453"/>
                  </a:lnTo>
                  <a:lnTo>
                    <a:pt x="44657" y="77995"/>
                  </a:lnTo>
                  <a:cubicBezTo>
                    <a:pt x="44657" y="81844"/>
                    <a:pt x="47756" y="84943"/>
                    <a:pt x="51605" y="84943"/>
                  </a:cubicBezTo>
                  <a:lnTo>
                    <a:pt x="97436" y="84943"/>
                  </a:lnTo>
                  <a:cubicBezTo>
                    <a:pt x="101253" y="84943"/>
                    <a:pt x="104384" y="81844"/>
                    <a:pt x="104384" y="77995"/>
                  </a:cubicBezTo>
                  <a:lnTo>
                    <a:pt x="104384" y="6981"/>
                  </a:lnTo>
                  <a:cubicBezTo>
                    <a:pt x="104384" y="3132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972841" y="657323"/>
              <a:ext cx="211900" cy="44003"/>
            </a:xfrm>
            <a:custGeom>
              <a:avLst/>
              <a:gdLst/>
              <a:ahLst/>
              <a:cxnLst/>
              <a:rect l="l" t="t" r="r" b="b"/>
              <a:pathLst>
                <a:path w="208768" h="43353" extrusionOk="0">
                  <a:moveTo>
                    <a:pt x="6948" y="1"/>
                  </a:moveTo>
                  <a:cubicBezTo>
                    <a:pt x="3132" y="1"/>
                    <a:pt x="0" y="3100"/>
                    <a:pt x="0" y="6949"/>
                  </a:cubicBezTo>
                  <a:lnTo>
                    <a:pt x="0" y="43353"/>
                  </a:lnTo>
                  <a:lnTo>
                    <a:pt x="208767" y="43353"/>
                  </a:lnTo>
                  <a:lnTo>
                    <a:pt x="208767" y="6949"/>
                  </a:lnTo>
                  <a:cubicBezTo>
                    <a:pt x="208767" y="3100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1078790" y="657323"/>
              <a:ext cx="105951" cy="44003"/>
            </a:xfrm>
            <a:custGeom>
              <a:avLst/>
              <a:gdLst/>
              <a:ahLst/>
              <a:cxnLst/>
              <a:rect l="l" t="t" r="r" b="b"/>
              <a:pathLst>
                <a:path w="104385" h="43353" extrusionOk="0">
                  <a:moveTo>
                    <a:pt x="1" y="1"/>
                  </a:moveTo>
                  <a:lnTo>
                    <a:pt x="1" y="43353"/>
                  </a:lnTo>
                  <a:lnTo>
                    <a:pt x="104384" y="43353"/>
                  </a:lnTo>
                  <a:lnTo>
                    <a:pt x="104384" y="6949"/>
                  </a:lnTo>
                  <a:cubicBezTo>
                    <a:pt x="104384" y="3100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999162" y="723243"/>
              <a:ext cx="159257" cy="14139"/>
            </a:xfrm>
            <a:custGeom>
              <a:avLst/>
              <a:gdLst/>
              <a:ahLst/>
              <a:cxnLst/>
              <a:rect l="l" t="t" r="r" b="b"/>
              <a:pathLst>
                <a:path w="156903" h="13930" extrusionOk="0">
                  <a:moveTo>
                    <a:pt x="6949" y="1"/>
                  </a:moveTo>
                  <a:cubicBezTo>
                    <a:pt x="3100" y="1"/>
                    <a:pt x="1" y="3132"/>
                    <a:pt x="1" y="6949"/>
                  </a:cubicBezTo>
                  <a:cubicBezTo>
                    <a:pt x="1" y="10798"/>
                    <a:pt x="3100" y="13930"/>
                    <a:pt x="6949" y="13930"/>
                  </a:cubicBezTo>
                  <a:lnTo>
                    <a:pt x="149954" y="13930"/>
                  </a:lnTo>
                  <a:cubicBezTo>
                    <a:pt x="153803" y="13930"/>
                    <a:pt x="156902" y="10798"/>
                    <a:pt x="156902" y="6949"/>
                  </a:cubicBezTo>
                  <a:cubicBezTo>
                    <a:pt x="156902" y="3100"/>
                    <a:pt x="153803" y="1"/>
                    <a:pt x="149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1078790" y="723243"/>
              <a:ext cx="79629" cy="14139"/>
            </a:xfrm>
            <a:custGeom>
              <a:avLst/>
              <a:gdLst/>
              <a:ahLst/>
              <a:cxnLst/>
              <a:rect l="l" t="t" r="r" b="b"/>
              <a:pathLst>
                <a:path w="78452" h="13930" extrusionOk="0">
                  <a:moveTo>
                    <a:pt x="1" y="1"/>
                  </a:moveTo>
                  <a:lnTo>
                    <a:pt x="1" y="13930"/>
                  </a:lnTo>
                  <a:lnTo>
                    <a:pt x="71503" y="13930"/>
                  </a:lnTo>
                  <a:cubicBezTo>
                    <a:pt x="75352" y="13930"/>
                    <a:pt x="78451" y="10798"/>
                    <a:pt x="78451" y="6949"/>
                  </a:cubicBezTo>
                  <a:cubicBezTo>
                    <a:pt x="78451" y="3132"/>
                    <a:pt x="75352" y="1"/>
                    <a:pt x="7150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1019358" y="723243"/>
              <a:ext cx="118864" cy="108302"/>
            </a:xfrm>
            <a:custGeom>
              <a:avLst/>
              <a:gdLst/>
              <a:ahLst/>
              <a:cxnLst/>
              <a:rect l="l" t="t" r="r" b="b"/>
              <a:pathLst>
                <a:path w="117107" h="106701" extrusionOk="0">
                  <a:moveTo>
                    <a:pt x="1" y="1"/>
                  </a:moveTo>
                  <a:lnTo>
                    <a:pt x="1" y="99752"/>
                  </a:lnTo>
                  <a:cubicBezTo>
                    <a:pt x="1" y="103602"/>
                    <a:pt x="3100" y="106700"/>
                    <a:pt x="6949" y="106700"/>
                  </a:cubicBezTo>
                  <a:lnTo>
                    <a:pt x="110158" y="106700"/>
                  </a:lnTo>
                  <a:cubicBezTo>
                    <a:pt x="114007" y="106700"/>
                    <a:pt x="117106" y="103602"/>
                    <a:pt x="117106" y="99752"/>
                  </a:cubicBezTo>
                  <a:lnTo>
                    <a:pt x="117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1071738" y="757512"/>
              <a:ext cx="14105" cy="24734"/>
            </a:xfrm>
            <a:custGeom>
              <a:avLst/>
              <a:gdLst/>
              <a:ahLst/>
              <a:cxnLst/>
              <a:rect l="l" t="t" r="r" b="b"/>
              <a:pathLst>
                <a:path w="13897" h="24368" extrusionOk="0">
                  <a:moveTo>
                    <a:pt x="6949" y="0"/>
                  </a:moveTo>
                  <a:cubicBezTo>
                    <a:pt x="3099" y="0"/>
                    <a:pt x="1" y="3132"/>
                    <a:pt x="1" y="6981"/>
                  </a:cubicBezTo>
                  <a:lnTo>
                    <a:pt x="1" y="17419"/>
                  </a:lnTo>
                  <a:cubicBezTo>
                    <a:pt x="1" y="21236"/>
                    <a:pt x="3099" y="24367"/>
                    <a:pt x="6949" y="24367"/>
                  </a:cubicBezTo>
                  <a:cubicBezTo>
                    <a:pt x="10798" y="24367"/>
                    <a:pt x="13897" y="21236"/>
                    <a:pt x="13897" y="17419"/>
                  </a:cubicBezTo>
                  <a:lnTo>
                    <a:pt x="13897" y="6981"/>
                  </a:lnTo>
                  <a:cubicBezTo>
                    <a:pt x="13897" y="3132"/>
                    <a:pt x="10798" y="0"/>
                    <a:pt x="6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1078790" y="723243"/>
              <a:ext cx="59432" cy="108302"/>
            </a:xfrm>
            <a:custGeom>
              <a:avLst/>
              <a:gdLst/>
              <a:ahLst/>
              <a:cxnLst/>
              <a:rect l="l" t="t" r="r" b="b"/>
              <a:pathLst>
                <a:path w="58554" h="106701" extrusionOk="0">
                  <a:moveTo>
                    <a:pt x="1" y="1"/>
                  </a:moveTo>
                  <a:lnTo>
                    <a:pt x="1" y="106700"/>
                  </a:lnTo>
                  <a:lnTo>
                    <a:pt x="51605" y="106700"/>
                  </a:lnTo>
                  <a:cubicBezTo>
                    <a:pt x="55454" y="106700"/>
                    <a:pt x="58553" y="103602"/>
                    <a:pt x="58553" y="99752"/>
                  </a:cubicBezTo>
                  <a:lnTo>
                    <a:pt x="58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041774" y="723243"/>
              <a:ext cx="74033" cy="85886"/>
            </a:xfrm>
            <a:custGeom>
              <a:avLst/>
              <a:gdLst/>
              <a:ahLst/>
              <a:cxnLst/>
              <a:rect l="l" t="t" r="r" b="b"/>
              <a:pathLst>
                <a:path w="72939" h="84617" extrusionOk="0">
                  <a:moveTo>
                    <a:pt x="1" y="1"/>
                  </a:moveTo>
                  <a:lnTo>
                    <a:pt x="1" y="63773"/>
                  </a:lnTo>
                  <a:cubicBezTo>
                    <a:pt x="1" y="65599"/>
                    <a:pt x="718" y="67393"/>
                    <a:pt x="2023" y="68698"/>
                  </a:cubicBezTo>
                  <a:lnTo>
                    <a:pt x="15919" y="82562"/>
                  </a:lnTo>
                  <a:cubicBezTo>
                    <a:pt x="17224" y="83867"/>
                    <a:pt x="18985" y="84617"/>
                    <a:pt x="20845" y="84617"/>
                  </a:cubicBezTo>
                  <a:lnTo>
                    <a:pt x="52094" y="84617"/>
                  </a:lnTo>
                  <a:cubicBezTo>
                    <a:pt x="53954" y="84617"/>
                    <a:pt x="55715" y="83867"/>
                    <a:pt x="57020" y="82562"/>
                  </a:cubicBezTo>
                  <a:lnTo>
                    <a:pt x="70916" y="68698"/>
                  </a:lnTo>
                  <a:cubicBezTo>
                    <a:pt x="72221" y="67393"/>
                    <a:pt x="72939" y="65599"/>
                    <a:pt x="72939" y="63773"/>
                  </a:cubicBezTo>
                  <a:lnTo>
                    <a:pt x="72939" y="1"/>
                  </a:lnTo>
                  <a:lnTo>
                    <a:pt x="59043" y="1"/>
                  </a:lnTo>
                  <a:lnTo>
                    <a:pt x="59043" y="13930"/>
                  </a:lnTo>
                  <a:lnTo>
                    <a:pt x="59043" y="60870"/>
                  </a:lnTo>
                  <a:lnTo>
                    <a:pt x="49224" y="70688"/>
                  </a:lnTo>
                  <a:lnTo>
                    <a:pt x="23715" y="70688"/>
                  </a:lnTo>
                  <a:lnTo>
                    <a:pt x="13897" y="60870"/>
                  </a:lnTo>
                  <a:lnTo>
                    <a:pt x="13897" y="13930"/>
                  </a:lnTo>
                  <a:lnTo>
                    <a:pt x="13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1061242" y="723243"/>
              <a:ext cx="35692" cy="17980"/>
            </a:xfrm>
            <a:custGeom>
              <a:avLst/>
              <a:gdLst/>
              <a:ahLst/>
              <a:cxnLst/>
              <a:rect l="l" t="t" r="r" b="b"/>
              <a:pathLst>
                <a:path w="35165" h="17714" extrusionOk="0">
                  <a:moveTo>
                    <a:pt x="33" y="1"/>
                  </a:moveTo>
                  <a:cubicBezTo>
                    <a:pt x="0" y="131"/>
                    <a:pt x="0" y="294"/>
                    <a:pt x="0" y="425"/>
                  </a:cubicBezTo>
                  <a:cubicBezTo>
                    <a:pt x="0" y="9950"/>
                    <a:pt x="7764" y="17713"/>
                    <a:pt x="17289" y="17713"/>
                  </a:cubicBezTo>
                  <a:cubicBezTo>
                    <a:pt x="27727" y="17713"/>
                    <a:pt x="35164" y="8547"/>
                    <a:pt x="34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40"/>
            <p:cNvGrpSpPr/>
            <p:nvPr/>
          </p:nvGrpSpPr>
          <p:grpSpPr>
            <a:xfrm>
              <a:off x="1078790" y="723243"/>
              <a:ext cx="37017" cy="85886"/>
              <a:chOff x="1078790" y="723243"/>
              <a:chExt cx="37017" cy="85886"/>
            </a:xfrm>
          </p:grpSpPr>
          <p:sp>
            <p:nvSpPr>
              <p:cNvPr id="659" name="Google Shape;659;p40"/>
              <p:cNvSpPr/>
              <p:nvPr/>
            </p:nvSpPr>
            <p:spPr>
              <a:xfrm>
                <a:off x="1078790" y="723243"/>
                <a:ext cx="37017" cy="85886"/>
              </a:xfrm>
              <a:custGeom>
                <a:avLst/>
                <a:gdLst/>
                <a:ahLst/>
                <a:cxnLst/>
                <a:rect l="l" t="t" r="r" b="b"/>
                <a:pathLst>
                  <a:path w="36470" h="84617" extrusionOk="0">
                    <a:moveTo>
                      <a:pt x="22574" y="1"/>
                    </a:moveTo>
                    <a:lnTo>
                      <a:pt x="22574" y="13930"/>
                    </a:lnTo>
                    <a:lnTo>
                      <a:pt x="22574" y="60870"/>
                    </a:lnTo>
                    <a:lnTo>
                      <a:pt x="12755" y="70688"/>
                    </a:lnTo>
                    <a:lnTo>
                      <a:pt x="1" y="70688"/>
                    </a:lnTo>
                    <a:lnTo>
                      <a:pt x="1" y="84617"/>
                    </a:lnTo>
                    <a:lnTo>
                      <a:pt x="15625" y="84617"/>
                    </a:lnTo>
                    <a:cubicBezTo>
                      <a:pt x="17485" y="84617"/>
                      <a:pt x="19246" y="83867"/>
                      <a:pt x="20551" y="82562"/>
                    </a:cubicBezTo>
                    <a:lnTo>
                      <a:pt x="34447" y="68698"/>
                    </a:lnTo>
                    <a:cubicBezTo>
                      <a:pt x="35752" y="67393"/>
                      <a:pt x="36470" y="65599"/>
                      <a:pt x="36470" y="63773"/>
                    </a:cubicBezTo>
                    <a:lnTo>
                      <a:pt x="36470" y="1"/>
                    </a:ln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0"/>
              <p:cNvSpPr/>
              <p:nvPr/>
            </p:nvSpPr>
            <p:spPr>
              <a:xfrm>
                <a:off x="1078790" y="757512"/>
                <a:ext cx="7053" cy="24734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24368" extrusionOk="0">
                    <a:moveTo>
                      <a:pt x="1" y="0"/>
                    </a:moveTo>
                    <a:lnTo>
                      <a:pt x="1" y="24367"/>
                    </a:lnTo>
                    <a:cubicBezTo>
                      <a:pt x="3850" y="24367"/>
                      <a:pt x="6949" y="21236"/>
                      <a:pt x="6949" y="17419"/>
                    </a:cubicBezTo>
                    <a:lnTo>
                      <a:pt x="6949" y="6981"/>
                    </a:lnTo>
                    <a:cubicBezTo>
                      <a:pt x="6949" y="3132"/>
                      <a:pt x="3850" y="0"/>
                      <a:pt x="1" y="0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0"/>
              <p:cNvSpPr/>
              <p:nvPr/>
            </p:nvSpPr>
            <p:spPr>
              <a:xfrm>
                <a:off x="1078790" y="723243"/>
                <a:ext cx="18145" cy="17980"/>
              </a:xfrm>
              <a:custGeom>
                <a:avLst/>
                <a:gdLst/>
                <a:ahLst/>
                <a:cxnLst/>
                <a:rect l="l" t="t" r="r" b="b"/>
                <a:pathLst>
                  <a:path w="17877" h="17714" extrusionOk="0">
                    <a:moveTo>
                      <a:pt x="1" y="1"/>
                    </a:moveTo>
                    <a:lnTo>
                      <a:pt x="1" y="17713"/>
                    </a:lnTo>
                    <a:cubicBezTo>
                      <a:pt x="10439" y="17713"/>
                      <a:pt x="17876" y="8547"/>
                      <a:pt x="17256" y="1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38E1CF-8934-912A-FE9C-FF9262018C91}"/>
              </a:ext>
            </a:extLst>
          </p:cNvPr>
          <p:cNvSpPr txBox="1"/>
          <p:nvPr/>
        </p:nvSpPr>
        <p:spPr>
          <a:xfrm>
            <a:off x="398033" y="1118795"/>
            <a:ext cx="84713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Name of the company</a:t>
            </a:r>
          </a:p>
          <a:p>
            <a:r>
              <a:rPr lang="en-IN" sz="16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Sector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- 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Industry the company belongs to</a:t>
            </a:r>
          </a:p>
          <a:p>
            <a:r>
              <a:rPr lang="en-IN" sz="16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Price of the stock at the time 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data had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been collected</a:t>
            </a:r>
          </a:p>
          <a:p>
            <a:r>
              <a:rPr lang="en-IN" sz="16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Price Per Earnings</a:t>
            </a:r>
            <a:r>
              <a:rPr lang="en-IN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Ratio of share price of a stock to its earnings per share (EPS)</a:t>
            </a:r>
          </a:p>
          <a:p>
            <a:r>
              <a:rPr lang="en-IN" sz="16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Earnings Per Share</a:t>
            </a:r>
            <a:r>
              <a:rPr lang="en-IN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company's net profit divided by the number of common shares it has outstanding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6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Dividend Yield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percentage of a company's share price that it pays out in dividend each year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52 Week High/Low</a:t>
            </a:r>
            <a:r>
              <a:rPr lang="en-IN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highest and lowest price at which a stock has been traded during the time period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Market Cap</a:t>
            </a:r>
            <a:r>
              <a:rPr lang="en-IN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total dollar market value of a company's outstanding shares of stock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Price to Sales</a:t>
            </a:r>
            <a:r>
              <a:rPr lang="en-IN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Ratio of market capitalization and annual revenue of a company </a:t>
            </a:r>
          </a:p>
          <a:p>
            <a:r>
              <a:rPr lang="en-IN" sz="16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Price to Book</a:t>
            </a:r>
            <a:r>
              <a:rPr lang="en-IN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Ratio of the market price per share divided by the book value per share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5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0"/>
          <p:cNvSpPr txBox="1">
            <a:spLocks noGrp="1"/>
          </p:cNvSpPr>
          <p:nvPr>
            <p:ph type="title" idx="18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46" name="Google Shape;646;p40"/>
          <p:cNvGrpSpPr/>
          <p:nvPr/>
        </p:nvGrpSpPr>
        <p:grpSpPr>
          <a:xfrm>
            <a:off x="972841" y="657323"/>
            <a:ext cx="211900" cy="174222"/>
            <a:chOff x="972841" y="657323"/>
            <a:chExt cx="211900" cy="174222"/>
          </a:xfrm>
        </p:grpSpPr>
        <p:sp>
          <p:nvSpPr>
            <p:cNvPr id="647" name="Google Shape;647;p40"/>
            <p:cNvSpPr/>
            <p:nvPr/>
          </p:nvSpPr>
          <p:spPr>
            <a:xfrm>
              <a:off x="972841" y="687188"/>
              <a:ext cx="211900" cy="86217"/>
            </a:xfrm>
            <a:custGeom>
              <a:avLst/>
              <a:gdLst/>
              <a:ahLst/>
              <a:cxnLst/>
              <a:rect l="l" t="t" r="r" b="b"/>
              <a:pathLst>
                <a:path w="208768" h="84943" extrusionOk="0">
                  <a:moveTo>
                    <a:pt x="6948" y="1"/>
                  </a:moveTo>
                  <a:cubicBezTo>
                    <a:pt x="3132" y="1"/>
                    <a:pt x="0" y="3132"/>
                    <a:pt x="0" y="6981"/>
                  </a:cubicBezTo>
                  <a:lnTo>
                    <a:pt x="0" y="77995"/>
                  </a:lnTo>
                  <a:cubicBezTo>
                    <a:pt x="0" y="81844"/>
                    <a:pt x="3132" y="84943"/>
                    <a:pt x="6948" y="84943"/>
                  </a:cubicBezTo>
                  <a:lnTo>
                    <a:pt x="52779" y="84943"/>
                  </a:lnTo>
                  <a:cubicBezTo>
                    <a:pt x="56628" y="84943"/>
                    <a:pt x="59727" y="81844"/>
                    <a:pt x="59727" y="77995"/>
                  </a:cubicBezTo>
                  <a:lnTo>
                    <a:pt x="59727" y="49453"/>
                  </a:lnTo>
                  <a:lnTo>
                    <a:pt x="149040" y="49453"/>
                  </a:lnTo>
                  <a:lnTo>
                    <a:pt x="149040" y="77995"/>
                  </a:lnTo>
                  <a:cubicBezTo>
                    <a:pt x="149040" y="81844"/>
                    <a:pt x="152139" y="84943"/>
                    <a:pt x="155988" y="84943"/>
                  </a:cubicBezTo>
                  <a:lnTo>
                    <a:pt x="201819" y="84943"/>
                  </a:lnTo>
                  <a:cubicBezTo>
                    <a:pt x="205636" y="84943"/>
                    <a:pt x="208767" y="81844"/>
                    <a:pt x="208767" y="77995"/>
                  </a:cubicBezTo>
                  <a:lnTo>
                    <a:pt x="208767" y="6981"/>
                  </a:lnTo>
                  <a:cubicBezTo>
                    <a:pt x="208767" y="3132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078790" y="687188"/>
              <a:ext cx="105951" cy="86217"/>
            </a:xfrm>
            <a:custGeom>
              <a:avLst/>
              <a:gdLst/>
              <a:ahLst/>
              <a:cxnLst/>
              <a:rect l="l" t="t" r="r" b="b"/>
              <a:pathLst>
                <a:path w="104385" h="84943" extrusionOk="0">
                  <a:moveTo>
                    <a:pt x="1" y="1"/>
                  </a:moveTo>
                  <a:lnTo>
                    <a:pt x="1" y="49453"/>
                  </a:lnTo>
                  <a:lnTo>
                    <a:pt x="44657" y="49453"/>
                  </a:lnTo>
                  <a:lnTo>
                    <a:pt x="44657" y="77995"/>
                  </a:lnTo>
                  <a:cubicBezTo>
                    <a:pt x="44657" y="81844"/>
                    <a:pt x="47756" y="84943"/>
                    <a:pt x="51605" y="84943"/>
                  </a:cubicBezTo>
                  <a:lnTo>
                    <a:pt x="97436" y="84943"/>
                  </a:lnTo>
                  <a:cubicBezTo>
                    <a:pt x="101253" y="84943"/>
                    <a:pt x="104384" y="81844"/>
                    <a:pt x="104384" y="77995"/>
                  </a:cubicBezTo>
                  <a:lnTo>
                    <a:pt x="104384" y="6981"/>
                  </a:lnTo>
                  <a:cubicBezTo>
                    <a:pt x="104384" y="3132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972841" y="657323"/>
              <a:ext cx="211900" cy="44003"/>
            </a:xfrm>
            <a:custGeom>
              <a:avLst/>
              <a:gdLst/>
              <a:ahLst/>
              <a:cxnLst/>
              <a:rect l="l" t="t" r="r" b="b"/>
              <a:pathLst>
                <a:path w="208768" h="43353" extrusionOk="0">
                  <a:moveTo>
                    <a:pt x="6948" y="1"/>
                  </a:moveTo>
                  <a:cubicBezTo>
                    <a:pt x="3132" y="1"/>
                    <a:pt x="0" y="3100"/>
                    <a:pt x="0" y="6949"/>
                  </a:cubicBezTo>
                  <a:lnTo>
                    <a:pt x="0" y="43353"/>
                  </a:lnTo>
                  <a:lnTo>
                    <a:pt x="208767" y="43353"/>
                  </a:lnTo>
                  <a:lnTo>
                    <a:pt x="208767" y="6949"/>
                  </a:lnTo>
                  <a:cubicBezTo>
                    <a:pt x="208767" y="3100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1078790" y="657323"/>
              <a:ext cx="105951" cy="44003"/>
            </a:xfrm>
            <a:custGeom>
              <a:avLst/>
              <a:gdLst/>
              <a:ahLst/>
              <a:cxnLst/>
              <a:rect l="l" t="t" r="r" b="b"/>
              <a:pathLst>
                <a:path w="104385" h="43353" extrusionOk="0">
                  <a:moveTo>
                    <a:pt x="1" y="1"/>
                  </a:moveTo>
                  <a:lnTo>
                    <a:pt x="1" y="43353"/>
                  </a:lnTo>
                  <a:lnTo>
                    <a:pt x="104384" y="43353"/>
                  </a:lnTo>
                  <a:lnTo>
                    <a:pt x="104384" y="6949"/>
                  </a:lnTo>
                  <a:cubicBezTo>
                    <a:pt x="104384" y="3100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999162" y="723243"/>
              <a:ext cx="159257" cy="14139"/>
            </a:xfrm>
            <a:custGeom>
              <a:avLst/>
              <a:gdLst/>
              <a:ahLst/>
              <a:cxnLst/>
              <a:rect l="l" t="t" r="r" b="b"/>
              <a:pathLst>
                <a:path w="156903" h="13930" extrusionOk="0">
                  <a:moveTo>
                    <a:pt x="6949" y="1"/>
                  </a:moveTo>
                  <a:cubicBezTo>
                    <a:pt x="3100" y="1"/>
                    <a:pt x="1" y="3132"/>
                    <a:pt x="1" y="6949"/>
                  </a:cubicBezTo>
                  <a:cubicBezTo>
                    <a:pt x="1" y="10798"/>
                    <a:pt x="3100" y="13930"/>
                    <a:pt x="6949" y="13930"/>
                  </a:cubicBezTo>
                  <a:lnTo>
                    <a:pt x="149954" y="13930"/>
                  </a:lnTo>
                  <a:cubicBezTo>
                    <a:pt x="153803" y="13930"/>
                    <a:pt x="156902" y="10798"/>
                    <a:pt x="156902" y="6949"/>
                  </a:cubicBezTo>
                  <a:cubicBezTo>
                    <a:pt x="156902" y="3100"/>
                    <a:pt x="153803" y="1"/>
                    <a:pt x="149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1078790" y="723243"/>
              <a:ext cx="79629" cy="14139"/>
            </a:xfrm>
            <a:custGeom>
              <a:avLst/>
              <a:gdLst/>
              <a:ahLst/>
              <a:cxnLst/>
              <a:rect l="l" t="t" r="r" b="b"/>
              <a:pathLst>
                <a:path w="78452" h="13930" extrusionOk="0">
                  <a:moveTo>
                    <a:pt x="1" y="1"/>
                  </a:moveTo>
                  <a:lnTo>
                    <a:pt x="1" y="13930"/>
                  </a:lnTo>
                  <a:lnTo>
                    <a:pt x="71503" y="13930"/>
                  </a:lnTo>
                  <a:cubicBezTo>
                    <a:pt x="75352" y="13930"/>
                    <a:pt x="78451" y="10798"/>
                    <a:pt x="78451" y="6949"/>
                  </a:cubicBezTo>
                  <a:cubicBezTo>
                    <a:pt x="78451" y="3132"/>
                    <a:pt x="75352" y="1"/>
                    <a:pt x="7150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1019358" y="723243"/>
              <a:ext cx="118864" cy="108302"/>
            </a:xfrm>
            <a:custGeom>
              <a:avLst/>
              <a:gdLst/>
              <a:ahLst/>
              <a:cxnLst/>
              <a:rect l="l" t="t" r="r" b="b"/>
              <a:pathLst>
                <a:path w="117107" h="106701" extrusionOk="0">
                  <a:moveTo>
                    <a:pt x="1" y="1"/>
                  </a:moveTo>
                  <a:lnTo>
                    <a:pt x="1" y="99752"/>
                  </a:lnTo>
                  <a:cubicBezTo>
                    <a:pt x="1" y="103602"/>
                    <a:pt x="3100" y="106700"/>
                    <a:pt x="6949" y="106700"/>
                  </a:cubicBezTo>
                  <a:lnTo>
                    <a:pt x="110158" y="106700"/>
                  </a:lnTo>
                  <a:cubicBezTo>
                    <a:pt x="114007" y="106700"/>
                    <a:pt x="117106" y="103602"/>
                    <a:pt x="117106" y="99752"/>
                  </a:cubicBezTo>
                  <a:lnTo>
                    <a:pt x="117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1071738" y="757512"/>
              <a:ext cx="14105" cy="24734"/>
            </a:xfrm>
            <a:custGeom>
              <a:avLst/>
              <a:gdLst/>
              <a:ahLst/>
              <a:cxnLst/>
              <a:rect l="l" t="t" r="r" b="b"/>
              <a:pathLst>
                <a:path w="13897" h="24368" extrusionOk="0">
                  <a:moveTo>
                    <a:pt x="6949" y="0"/>
                  </a:moveTo>
                  <a:cubicBezTo>
                    <a:pt x="3099" y="0"/>
                    <a:pt x="1" y="3132"/>
                    <a:pt x="1" y="6981"/>
                  </a:cubicBezTo>
                  <a:lnTo>
                    <a:pt x="1" y="17419"/>
                  </a:lnTo>
                  <a:cubicBezTo>
                    <a:pt x="1" y="21236"/>
                    <a:pt x="3099" y="24367"/>
                    <a:pt x="6949" y="24367"/>
                  </a:cubicBezTo>
                  <a:cubicBezTo>
                    <a:pt x="10798" y="24367"/>
                    <a:pt x="13897" y="21236"/>
                    <a:pt x="13897" y="17419"/>
                  </a:cubicBezTo>
                  <a:lnTo>
                    <a:pt x="13897" y="6981"/>
                  </a:lnTo>
                  <a:cubicBezTo>
                    <a:pt x="13897" y="3132"/>
                    <a:pt x="10798" y="0"/>
                    <a:pt x="6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1078790" y="723243"/>
              <a:ext cx="59432" cy="108302"/>
            </a:xfrm>
            <a:custGeom>
              <a:avLst/>
              <a:gdLst/>
              <a:ahLst/>
              <a:cxnLst/>
              <a:rect l="l" t="t" r="r" b="b"/>
              <a:pathLst>
                <a:path w="58554" h="106701" extrusionOk="0">
                  <a:moveTo>
                    <a:pt x="1" y="1"/>
                  </a:moveTo>
                  <a:lnTo>
                    <a:pt x="1" y="106700"/>
                  </a:lnTo>
                  <a:lnTo>
                    <a:pt x="51605" y="106700"/>
                  </a:lnTo>
                  <a:cubicBezTo>
                    <a:pt x="55454" y="106700"/>
                    <a:pt x="58553" y="103602"/>
                    <a:pt x="58553" y="99752"/>
                  </a:cubicBezTo>
                  <a:lnTo>
                    <a:pt x="58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041774" y="723243"/>
              <a:ext cx="74033" cy="85886"/>
            </a:xfrm>
            <a:custGeom>
              <a:avLst/>
              <a:gdLst/>
              <a:ahLst/>
              <a:cxnLst/>
              <a:rect l="l" t="t" r="r" b="b"/>
              <a:pathLst>
                <a:path w="72939" h="84617" extrusionOk="0">
                  <a:moveTo>
                    <a:pt x="1" y="1"/>
                  </a:moveTo>
                  <a:lnTo>
                    <a:pt x="1" y="63773"/>
                  </a:lnTo>
                  <a:cubicBezTo>
                    <a:pt x="1" y="65599"/>
                    <a:pt x="718" y="67393"/>
                    <a:pt x="2023" y="68698"/>
                  </a:cubicBezTo>
                  <a:lnTo>
                    <a:pt x="15919" y="82562"/>
                  </a:lnTo>
                  <a:cubicBezTo>
                    <a:pt x="17224" y="83867"/>
                    <a:pt x="18985" y="84617"/>
                    <a:pt x="20845" y="84617"/>
                  </a:cubicBezTo>
                  <a:lnTo>
                    <a:pt x="52094" y="84617"/>
                  </a:lnTo>
                  <a:cubicBezTo>
                    <a:pt x="53954" y="84617"/>
                    <a:pt x="55715" y="83867"/>
                    <a:pt x="57020" y="82562"/>
                  </a:cubicBezTo>
                  <a:lnTo>
                    <a:pt x="70916" y="68698"/>
                  </a:lnTo>
                  <a:cubicBezTo>
                    <a:pt x="72221" y="67393"/>
                    <a:pt x="72939" y="65599"/>
                    <a:pt x="72939" y="63773"/>
                  </a:cubicBezTo>
                  <a:lnTo>
                    <a:pt x="72939" y="1"/>
                  </a:lnTo>
                  <a:lnTo>
                    <a:pt x="59043" y="1"/>
                  </a:lnTo>
                  <a:lnTo>
                    <a:pt x="59043" y="13930"/>
                  </a:lnTo>
                  <a:lnTo>
                    <a:pt x="59043" y="60870"/>
                  </a:lnTo>
                  <a:lnTo>
                    <a:pt x="49224" y="70688"/>
                  </a:lnTo>
                  <a:lnTo>
                    <a:pt x="23715" y="70688"/>
                  </a:lnTo>
                  <a:lnTo>
                    <a:pt x="13897" y="60870"/>
                  </a:lnTo>
                  <a:lnTo>
                    <a:pt x="13897" y="13930"/>
                  </a:lnTo>
                  <a:lnTo>
                    <a:pt x="13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1061242" y="723243"/>
              <a:ext cx="35692" cy="17980"/>
            </a:xfrm>
            <a:custGeom>
              <a:avLst/>
              <a:gdLst/>
              <a:ahLst/>
              <a:cxnLst/>
              <a:rect l="l" t="t" r="r" b="b"/>
              <a:pathLst>
                <a:path w="35165" h="17714" extrusionOk="0">
                  <a:moveTo>
                    <a:pt x="33" y="1"/>
                  </a:moveTo>
                  <a:cubicBezTo>
                    <a:pt x="0" y="131"/>
                    <a:pt x="0" y="294"/>
                    <a:pt x="0" y="425"/>
                  </a:cubicBezTo>
                  <a:cubicBezTo>
                    <a:pt x="0" y="9950"/>
                    <a:pt x="7764" y="17713"/>
                    <a:pt x="17289" y="17713"/>
                  </a:cubicBezTo>
                  <a:cubicBezTo>
                    <a:pt x="27727" y="17713"/>
                    <a:pt x="35164" y="8547"/>
                    <a:pt x="34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40"/>
            <p:cNvGrpSpPr/>
            <p:nvPr/>
          </p:nvGrpSpPr>
          <p:grpSpPr>
            <a:xfrm>
              <a:off x="1078790" y="723243"/>
              <a:ext cx="37017" cy="85886"/>
              <a:chOff x="1078790" y="723243"/>
              <a:chExt cx="37017" cy="85886"/>
            </a:xfrm>
          </p:grpSpPr>
          <p:sp>
            <p:nvSpPr>
              <p:cNvPr id="659" name="Google Shape;659;p40"/>
              <p:cNvSpPr/>
              <p:nvPr/>
            </p:nvSpPr>
            <p:spPr>
              <a:xfrm>
                <a:off x="1078790" y="723243"/>
                <a:ext cx="37017" cy="85886"/>
              </a:xfrm>
              <a:custGeom>
                <a:avLst/>
                <a:gdLst/>
                <a:ahLst/>
                <a:cxnLst/>
                <a:rect l="l" t="t" r="r" b="b"/>
                <a:pathLst>
                  <a:path w="36470" h="84617" extrusionOk="0">
                    <a:moveTo>
                      <a:pt x="22574" y="1"/>
                    </a:moveTo>
                    <a:lnTo>
                      <a:pt x="22574" y="13930"/>
                    </a:lnTo>
                    <a:lnTo>
                      <a:pt x="22574" y="60870"/>
                    </a:lnTo>
                    <a:lnTo>
                      <a:pt x="12755" y="70688"/>
                    </a:lnTo>
                    <a:lnTo>
                      <a:pt x="1" y="70688"/>
                    </a:lnTo>
                    <a:lnTo>
                      <a:pt x="1" y="84617"/>
                    </a:lnTo>
                    <a:lnTo>
                      <a:pt x="15625" y="84617"/>
                    </a:lnTo>
                    <a:cubicBezTo>
                      <a:pt x="17485" y="84617"/>
                      <a:pt x="19246" y="83867"/>
                      <a:pt x="20551" y="82562"/>
                    </a:cubicBezTo>
                    <a:lnTo>
                      <a:pt x="34447" y="68698"/>
                    </a:lnTo>
                    <a:cubicBezTo>
                      <a:pt x="35752" y="67393"/>
                      <a:pt x="36470" y="65599"/>
                      <a:pt x="36470" y="63773"/>
                    </a:cubicBezTo>
                    <a:lnTo>
                      <a:pt x="36470" y="1"/>
                    </a:ln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0"/>
              <p:cNvSpPr/>
              <p:nvPr/>
            </p:nvSpPr>
            <p:spPr>
              <a:xfrm>
                <a:off x="1078790" y="757512"/>
                <a:ext cx="7053" cy="24734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24368" extrusionOk="0">
                    <a:moveTo>
                      <a:pt x="1" y="0"/>
                    </a:moveTo>
                    <a:lnTo>
                      <a:pt x="1" y="24367"/>
                    </a:lnTo>
                    <a:cubicBezTo>
                      <a:pt x="3850" y="24367"/>
                      <a:pt x="6949" y="21236"/>
                      <a:pt x="6949" y="17419"/>
                    </a:cubicBezTo>
                    <a:lnTo>
                      <a:pt x="6949" y="6981"/>
                    </a:lnTo>
                    <a:cubicBezTo>
                      <a:pt x="6949" y="3132"/>
                      <a:pt x="3850" y="0"/>
                      <a:pt x="1" y="0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0"/>
              <p:cNvSpPr/>
              <p:nvPr/>
            </p:nvSpPr>
            <p:spPr>
              <a:xfrm>
                <a:off x="1078790" y="723243"/>
                <a:ext cx="18145" cy="17980"/>
              </a:xfrm>
              <a:custGeom>
                <a:avLst/>
                <a:gdLst/>
                <a:ahLst/>
                <a:cxnLst/>
                <a:rect l="l" t="t" r="r" b="b"/>
                <a:pathLst>
                  <a:path w="17877" h="17714" extrusionOk="0">
                    <a:moveTo>
                      <a:pt x="1" y="1"/>
                    </a:moveTo>
                    <a:lnTo>
                      <a:pt x="1" y="17713"/>
                    </a:lnTo>
                    <a:cubicBezTo>
                      <a:pt x="10439" y="17713"/>
                      <a:pt x="17876" y="8547"/>
                      <a:pt x="17256" y="1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4E2B682-17D0-D88E-CD55-E4382BF0714C}"/>
              </a:ext>
            </a:extLst>
          </p:cNvPr>
          <p:cNvSpPr txBox="1"/>
          <p:nvPr/>
        </p:nvSpPr>
        <p:spPr>
          <a:xfrm>
            <a:off x="457201" y="1148316"/>
            <a:ext cx="335988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Q. What is the total no. of sectors present in the dataset – 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UcPeriod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Total </a:t>
            </a: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11 exclusive sectors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are present in the given dataset namely – </a:t>
            </a:r>
          </a:p>
          <a:p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      Consumer Discretionary, </a:t>
            </a:r>
          </a:p>
          <a:p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      Consumer Staples, Energy, Financials, 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      Health Care, Industrials,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      Information Technology, Materials, 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      Real Estate, Telecommunication</a:t>
            </a:r>
          </a:p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      Services, Utilities</a:t>
            </a:r>
            <a:r>
              <a:rPr lang="en-IN" b="1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56EE4-3E98-BD0A-C10D-76FD38AFDA22}"/>
              </a:ext>
            </a:extLst>
          </p:cNvPr>
          <p:cNvSpPr txBox="1"/>
          <p:nvPr/>
        </p:nvSpPr>
        <p:spPr>
          <a:xfrm>
            <a:off x="627321" y="3806456"/>
            <a:ext cx="4954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Query Executed: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distinct sector from stockfinancials order by sector;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ADA91F-7055-B35E-6981-A8FF3162B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29" y="1358559"/>
            <a:ext cx="2459659" cy="16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6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0"/>
          <p:cNvSpPr txBox="1">
            <a:spLocks noGrp="1"/>
          </p:cNvSpPr>
          <p:nvPr>
            <p:ph type="title" idx="18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46" name="Google Shape;646;p40"/>
          <p:cNvGrpSpPr/>
          <p:nvPr/>
        </p:nvGrpSpPr>
        <p:grpSpPr>
          <a:xfrm>
            <a:off x="972841" y="657323"/>
            <a:ext cx="211900" cy="174222"/>
            <a:chOff x="972841" y="657323"/>
            <a:chExt cx="211900" cy="174222"/>
          </a:xfrm>
        </p:grpSpPr>
        <p:sp>
          <p:nvSpPr>
            <p:cNvPr id="647" name="Google Shape;647;p40"/>
            <p:cNvSpPr/>
            <p:nvPr/>
          </p:nvSpPr>
          <p:spPr>
            <a:xfrm>
              <a:off x="972841" y="687188"/>
              <a:ext cx="211900" cy="86217"/>
            </a:xfrm>
            <a:custGeom>
              <a:avLst/>
              <a:gdLst/>
              <a:ahLst/>
              <a:cxnLst/>
              <a:rect l="l" t="t" r="r" b="b"/>
              <a:pathLst>
                <a:path w="208768" h="84943" extrusionOk="0">
                  <a:moveTo>
                    <a:pt x="6948" y="1"/>
                  </a:moveTo>
                  <a:cubicBezTo>
                    <a:pt x="3132" y="1"/>
                    <a:pt x="0" y="3132"/>
                    <a:pt x="0" y="6981"/>
                  </a:cubicBezTo>
                  <a:lnTo>
                    <a:pt x="0" y="77995"/>
                  </a:lnTo>
                  <a:cubicBezTo>
                    <a:pt x="0" y="81844"/>
                    <a:pt x="3132" y="84943"/>
                    <a:pt x="6948" y="84943"/>
                  </a:cubicBezTo>
                  <a:lnTo>
                    <a:pt x="52779" y="84943"/>
                  </a:lnTo>
                  <a:cubicBezTo>
                    <a:pt x="56628" y="84943"/>
                    <a:pt x="59727" y="81844"/>
                    <a:pt x="59727" y="77995"/>
                  </a:cubicBezTo>
                  <a:lnTo>
                    <a:pt x="59727" y="49453"/>
                  </a:lnTo>
                  <a:lnTo>
                    <a:pt x="149040" y="49453"/>
                  </a:lnTo>
                  <a:lnTo>
                    <a:pt x="149040" y="77995"/>
                  </a:lnTo>
                  <a:cubicBezTo>
                    <a:pt x="149040" y="81844"/>
                    <a:pt x="152139" y="84943"/>
                    <a:pt x="155988" y="84943"/>
                  </a:cubicBezTo>
                  <a:lnTo>
                    <a:pt x="201819" y="84943"/>
                  </a:lnTo>
                  <a:cubicBezTo>
                    <a:pt x="205636" y="84943"/>
                    <a:pt x="208767" y="81844"/>
                    <a:pt x="208767" y="77995"/>
                  </a:cubicBezTo>
                  <a:lnTo>
                    <a:pt x="208767" y="6981"/>
                  </a:lnTo>
                  <a:cubicBezTo>
                    <a:pt x="208767" y="3132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078790" y="687188"/>
              <a:ext cx="105951" cy="86217"/>
            </a:xfrm>
            <a:custGeom>
              <a:avLst/>
              <a:gdLst/>
              <a:ahLst/>
              <a:cxnLst/>
              <a:rect l="l" t="t" r="r" b="b"/>
              <a:pathLst>
                <a:path w="104385" h="84943" extrusionOk="0">
                  <a:moveTo>
                    <a:pt x="1" y="1"/>
                  </a:moveTo>
                  <a:lnTo>
                    <a:pt x="1" y="49453"/>
                  </a:lnTo>
                  <a:lnTo>
                    <a:pt x="44657" y="49453"/>
                  </a:lnTo>
                  <a:lnTo>
                    <a:pt x="44657" y="77995"/>
                  </a:lnTo>
                  <a:cubicBezTo>
                    <a:pt x="44657" y="81844"/>
                    <a:pt x="47756" y="84943"/>
                    <a:pt x="51605" y="84943"/>
                  </a:cubicBezTo>
                  <a:lnTo>
                    <a:pt x="97436" y="84943"/>
                  </a:lnTo>
                  <a:cubicBezTo>
                    <a:pt x="101253" y="84943"/>
                    <a:pt x="104384" y="81844"/>
                    <a:pt x="104384" y="77995"/>
                  </a:cubicBezTo>
                  <a:lnTo>
                    <a:pt x="104384" y="6981"/>
                  </a:lnTo>
                  <a:cubicBezTo>
                    <a:pt x="104384" y="3132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972841" y="657323"/>
              <a:ext cx="211900" cy="44003"/>
            </a:xfrm>
            <a:custGeom>
              <a:avLst/>
              <a:gdLst/>
              <a:ahLst/>
              <a:cxnLst/>
              <a:rect l="l" t="t" r="r" b="b"/>
              <a:pathLst>
                <a:path w="208768" h="43353" extrusionOk="0">
                  <a:moveTo>
                    <a:pt x="6948" y="1"/>
                  </a:moveTo>
                  <a:cubicBezTo>
                    <a:pt x="3132" y="1"/>
                    <a:pt x="0" y="3100"/>
                    <a:pt x="0" y="6949"/>
                  </a:cubicBezTo>
                  <a:lnTo>
                    <a:pt x="0" y="43353"/>
                  </a:lnTo>
                  <a:lnTo>
                    <a:pt x="208767" y="43353"/>
                  </a:lnTo>
                  <a:lnTo>
                    <a:pt x="208767" y="6949"/>
                  </a:lnTo>
                  <a:cubicBezTo>
                    <a:pt x="208767" y="3100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1078790" y="657323"/>
              <a:ext cx="105951" cy="44003"/>
            </a:xfrm>
            <a:custGeom>
              <a:avLst/>
              <a:gdLst/>
              <a:ahLst/>
              <a:cxnLst/>
              <a:rect l="l" t="t" r="r" b="b"/>
              <a:pathLst>
                <a:path w="104385" h="43353" extrusionOk="0">
                  <a:moveTo>
                    <a:pt x="1" y="1"/>
                  </a:moveTo>
                  <a:lnTo>
                    <a:pt x="1" y="43353"/>
                  </a:lnTo>
                  <a:lnTo>
                    <a:pt x="104384" y="43353"/>
                  </a:lnTo>
                  <a:lnTo>
                    <a:pt x="104384" y="6949"/>
                  </a:lnTo>
                  <a:cubicBezTo>
                    <a:pt x="104384" y="3100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999162" y="723243"/>
              <a:ext cx="159257" cy="14139"/>
            </a:xfrm>
            <a:custGeom>
              <a:avLst/>
              <a:gdLst/>
              <a:ahLst/>
              <a:cxnLst/>
              <a:rect l="l" t="t" r="r" b="b"/>
              <a:pathLst>
                <a:path w="156903" h="13930" extrusionOk="0">
                  <a:moveTo>
                    <a:pt x="6949" y="1"/>
                  </a:moveTo>
                  <a:cubicBezTo>
                    <a:pt x="3100" y="1"/>
                    <a:pt x="1" y="3132"/>
                    <a:pt x="1" y="6949"/>
                  </a:cubicBezTo>
                  <a:cubicBezTo>
                    <a:pt x="1" y="10798"/>
                    <a:pt x="3100" y="13930"/>
                    <a:pt x="6949" y="13930"/>
                  </a:cubicBezTo>
                  <a:lnTo>
                    <a:pt x="149954" y="13930"/>
                  </a:lnTo>
                  <a:cubicBezTo>
                    <a:pt x="153803" y="13930"/>
                    <a:pt x="156902" y="10798"/>
                    <a:pt x="156902" y="6949"/>
                  </a:cubicBezTo>
                  <a:cubicBezTo>
                    <a:pt x="156902" y="3100"/>
                    <a:pt x="153803" y="1"/>
                    <a:pt x="149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1078790" y="723243"/>
              <a:ext cx="79629" cy="14139"/>
            </a:xfrm>
            <a:custGeom>
              <a:avLst/>
              <a:gdLst/>
              <a:ahLst/>
              <a:cxnLst/>
              <a:rect l="l" t="t" r="r" b="b"/>
              <a:pathLst>
                <a:path w="78452" h="13930" extrusionOk="0">
                  <a:moveTo>
                    <a:pt x="1" y="1"/>
                  </a:moveTo>
                  <a:lnTo>
                    <a:pt x="1" y="13930"/>
                  </a:lnTo>
                  <a:lnTo>
                    <a:pt x="71503" y="13930"/>
                  </a:lnTo>
                  <a:cubicBezTo>
                    <a:pt x="75352" y="13930"/>
                    <a:pt x="78451" y="10798"/>
                    <a:pt x="78451" y="6949"/>
                  </a:cubicBezTo>
                  <a:cubicBezTo>
                    <a:pt x="78451" y="3132"/>
                    <a:pt x="75352" y="1"/>
                    <a:pt x="7150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1019358" y="723243"/>
              <a:ext cx="118864" cy="108302"/>
            </a:xfrm>
            <a:custGeom>
              <a:avLst/>
              <a:gdLst/>
              <a:ahLst/>
              <a:cxnLst/>
              <a:rect l="l" t="t" r="r" b="b"/>
              <a:pathLst>
                <a:path w="117107" h="106701" extrusionOk="0">
                  <a:moveTo>
                    <a:pt x="1" y="1"/>
                  </a:moveTo>
                  <a:lnTo>
                    <a:pt x="1" y="99752"/>
                  </a:lnTo>
                  <a:cubicBezTo>
                    <a:pt x="1" y="103602"/>
                    <a:pt x="3100" y="106700"/>
                    <a:pt x="6949" y="106700"/>
                  </a:cubicBezTo>
                  <a:lnTo>
                    <a:pt x="110158" y="106700"/>
                  </a:lnTo>
                  <a:cubicBezTo>
                    <a:pt x="114007" y="106700"/>
                    <a:pt x="117106" y="103602"/>
                    <a:pt x="117106" y="99752"/>
                  </a:cubicBezTo>
                  <a:lnTo>
                    <a:pt x="117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1071738" y="757512"/>
              <a:ext cx="14105" cy="24734"/>
            </a:xfrm>
            <a:custGeom>
              <a:avLst/>
              <a:gdLst/>
              <a:ahLst/>
              <a:cxnLst/>
              <a:rect l="l" t="t" r="r" b="b"/>
              <a:pathLst>
                <a:path w="13897" h="24368" extrusionOk="0">
                  <a:moveTo>
                    <a:pt x="6949" y="0"/>
                  </a:moveTo>
                  <a:cubicBezTo>
                    <a:pt x="3099" y="0"/>
                    <a:pt x="1" y="3132"/>
                    <a:pt x="1" y="6981"/>
                  </a:cubicBezTo>
                  <a:lnTo>
                    <a:pt x="1" y="17419"/>
                  </a:lnTo>
                  <a:cubicBezTo>
                    <a:pt x="1" y="21236"/>
                    <a:pt x="3099" y="24367"/>
                    <a:pt x="6949" y="24367"/>
                  </a:cubicBezTo>
                  <a:cubicBezTo>
                    <a:pt x="10798" y="24367"/>
                    <a:pt x="13897" y="21236"/>
                    <a:pt x="13897" y="17419"/>
                  </a:cubicBezTo>
                  <a:lnTo>
                    <a:pt x="13897" y="6981"/>
                  </a:lnTo>
                  <a:cubicBezTo>
                    <a:pt x="13897" y="3132"/>
                    <a:pt x="10798" y="0"/>
                    <a:pt x="6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1078790" y="723243"/>
              <a:ext cx="59432" cy="108302"/>
            </a:xfrm>
            <a:custGeom>
              <a:avLst/>
              <a:gdLst/>
              <a:ahLst/>
              <a:cxnLst/>
              <a:rect l="l" t="t" r="r" b="b"/>
              <a:pathLst>
                <a:path w="58554" h="106701" extrusionOk="0">
                  <a:moveTo>
                    <a:pt x="1" y="1"/>
                  </a:moveTo>
                  <a:lnTo>
                    <a:pt x="1" y="106700"/>
                  </a:lnTo>
                  <a:lnTo>
                    <a:pt x="51605" y="106700"/>
                  </a:lnTo>
                  <a:cubicBezTo>
                    <a:pt x="55454" y="106700"/>
                    <a:pt x="58553" y="103602"/>
                    <a:pt x="58553" y="99752"/>
                  </a:cubicBezTo>
                  <a:lnTo>
                    <a:pt x="58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041774" y="723243"/>
              <a:ext cx="74033" cy="85886"/>
            </a:xfrm>
            <a:custGeom>
              <a:avLst/>
              <a:gdLst/>
              <a:ahLst/>
              <a:cxnLst/>
              <a:rect l="l" t="t" r="r" b="b"/>
              <a:pathLst>
                <a:path w="72939" h="84617" extrusionOk="0">
                  <a:moveTo>
                    <a:pt x="1" y="1"/>
                  </a:moveTo>
                  <a:lnTo>
                    <a:pt x="1" y="63773"/>
                  </a:lnTo>
                  <a:cubicBezTo>
                    <a:pt x="1" y="65599"/>
                    <a:pt x="718" y="67393"/>
                    <a:pt x="2023" y="68698"/>
                  </a:cubicBezTo>
                  <a:lnTo>
                    <a:pt x="15919" y="82562"/>
                  </a:lnTo>
                  <a:cubicBezTo>
                    <a:pt x="17224" y="83867"/>
                    <a:pt x="18985" y="84617"/>
                    <a:pt x="20845" y="84617"/>
                  </a:cubicBezTo>
                  <a:lnTo>
                    <a:pt x="52094" y="84617"/>
                  </a:lnTo>
                  <a:cubicBezTo>
                    <a:pt x="53954" y="84617"/>
                    <a:pt x="55715" y="83867"/>
                    <a:pt x="57020" y="82562"/>
                  </a:cubicBezTo>
                  <a:lnTo>
                    <a:pt x="70916" y="68698"/>
                  </a:lnTo>
                  <a:cubicBezTo>
                    <a:pt x="72221" y="67393"/>
                    <a:pt x="72939" y="65599"/>
                    <a:pt x="72939" y="63773"/>
                  </a:cubicBezTo>
                  <a:lnTo>
                    <a:pt x="72939" y="1"/>
                  </a:lnTo>
                  <a:lnTo>
                    <a:pt x="59043" y="1"/>
                  </a:lnTo>
                  <a:lnTo>
                    <a:pt x="59043" y="13930"/>
                  </a:lnTo>
                  <a:lnTo>
                    <a:pt x="59043" y="60870"/>
                  </a:lnTo>
                  <a:lnTo>
                    <a:pt x="49224" y="70688"/>
                  </a:lnTo>
                  <a:lnTo>
                    <a:pt x="23715" y="70688"/>
                  </a:lnTo>
                  <a:lnTo>
                    <a:pt x="13897" y="60870"/>
                  </a:lnTo>
                  <a:lnTo>
                    <a:pt x="13897" y="13930"/>
                  </a:lnTo>
                  <a:lnTo>
                    <a:pt x="13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1061242" y="723243"/>
              <a:ext cx="35692" cy="17980"/>
            </a:xfrm>
            <a:custGeom>
              <a:avLst/>
              <a:gdLst/>
              <a:ahLst/>
              <a:cxnLst/>
              <a:rect l="l" t="t" r="r" b="b"/>
              <a:pathLst>
                <a:path w="35165" h="17714" extrusionOk="0">
                  <a:moveTo>
                    <a:pt x="33" y="1"/>
                  </a:moveTo>
                  <a:cubicBezTo>
                    <a:pt x="0" y="131"/>
                    <a:pt x="0" y="294"/>
                    <a:pt x="0" y="425"/>
                  </a:cubicBezTo>
                  <a:cubicBezTo>
                    <a:pt x="0" y="9950"/>
                    <a:pt x="7764" y="17713"/>
                    <a:pt x="17289" y="17713"/>
                  </a:cubicBezTo>
                  <a:cubicBezTo>
                    <a:pt x="27727" y="17713"/>
                    <a:pt x="35164" y="8547"/>
                    <a:pt x="34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40"/>
            <p:cNvGrpSpPr/>
            <p:nvPr/>
          </p:nvGrpSpPr>
          <p:grpSpPr>
            <a:xfrm>
              <a:off x="1078790" y="723243"/>
              <a:ext cx="37017" cy="85886"/>
              <a:chOff x="1078790" y="723243"/>
              <a:chExt cx="37017" cy="85886"/>
            </a:xfrm>
          </p:grpSpPr>
          <p:sp>
            <p:nvSpPr>
              <p:cNvPr id="659" name="Google Shape;659;p40"/>
              <p:cNvSpPr/>
              <p:nvPr/>
            </p:nvSpPr>
            <p:spPr>
              <a:xfrm>
                <a:off x="1078790" y="723243"/>
                <a:ext cx="37017" cy="85886"/>
              </a:xfrm>
              <a:custGeom>
                <a:avLst/>
                <a:gdLst/>
                <a:ahLst/>
                <a:cxnLst/>
                <a:rect l="l" t="t" r="r" b="b"/>
                <a:pathLst>
                  <a:path w="36470" h="84617" extrusionOk="0">
                    <a:moveTo>
                      <a:pt x="22574" y="1"/>
                    </a:moveTo>
                    <a:lnTo>
                      <a:pt x="22574" y="13930"/>
                    </a:lnTo>
                    <a:lnTo>
                      <a:pt x="22574" y="60870"/>
                    </a:lnTo>
                    <a:lnTo>
                      <a:pt x="12755" y="70688"/>
                    </a:lnTo>
                    <a:lnTo>
                      <a:pt x="1" y="70688"/>
                    </a:lnTo>
                    <a:lnTo>
                      <a:pt x="1" y="84617"/>
                    </a:lnTo>
                    <a:lnTo>
                      <a:pt x="15625" y="84617"/>
                    </a:lnTo>
                    <a:cubicBezTo>
                      <a:pt x="17485" y="84617"/>
                      <a:pt x="19246" y="83867"/>
                      <a:pt x="20551" y="82562"/>
                    </a:cubicBezTo>
                    <a:lnTo>
                      <a:pt x="34447" y="68698"/>
                    </a:lnTo>
                    <a:cubicBezTo>
                      <a:pt x="35752" y="67393"/>
                      <a:pt x="36470" y="65599"/>
                      <a:pt x="36470" y="63773"/>
                    </a:cubicBezTo>
                    <a:lnTo>
                      <a:pt x="36470" y="1"/>
                    </a:ln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0"/>
              <p:cNvSpPr/>
              <p:nvPr/>
            </p:nvSpPr>
            <p:spPr>
              <a:xfrm>
                <a:off x="1078790" y="757512"/>
                <a:ext cx="7053" cy="24734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24368" extrusionOk="0">
                    <a:moveTo>
                      <a:pt x="1" y="0"/>
                    </a:moveTo>
                    <a:lnTo>
                      <a:pt x="1" y="24367"/>
                    </a:lnTo>
                    <a:cubicBezTo>
                      <a:pt x="3850" y="24367"/>
                      <a:pt x="6949" y="21236"/>
                      <a:pt x="6949" y="17419"/>
                    </a:cubicBezTo>
                    <a:lnTo>
                      <a:pt x="6949" y="6981"/>
                    </a:lnTo>
                    <a:cubicBezTo>
                      <a:pt x="6949" y="3132"/>
                      <a:pt x="3850" y="0"/>
                      <a:pt x="1" y="0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0"/>
              <p:cNvSpPr/>
              <p:nvPr/>
            </p:nvSpPr>
            <p:spPr>
              <a:xfrm>
                <a:off x="1078790" y="723243"/>
                <a:ext cx="18145" cy="17980"/>
              </a:xfrm>
              <a:custGeom>
                <a:avLst/>
                <a:gdLst/>
                <a:ahLst/>
                <a:cxnLst/>
                <a:rect l="l" t="t" r="r" b="b"/>
                <a:pathLst>
                  <a:path w="17877" h="17714" extrusionOk="0">
                    <a:moveTo>
                      <a:pt x="1" y="1"/>
                    </a:moveTo>
                    <a:lnTo>
                      <a:pt x="1" y="17713"/>
                    </a:lnTo>
                    <a:cubicBezTo>
                      <a:pt x="10439" y="17713"/>
                      <a:pt x="17876" y="8547"/>
                      <a:pt x="17256" y="1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B56EE4-3E98-BD0A-C10D-76FD38AFDA22}"/>
              </a:ext>
            </a:extLst>
          </p:cNvPr>
          <p:cNvSpPr txBox="1"/>
          <p:nvPr/>
        </p:nvSpPr>
        <p:spPr>
          <a:xfrm>
            <a:off x="630122" y="3867341"/>
            <a:ext cx="533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Query Executed: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sector, name, max(price) as stock_price from stockfinancials group by sector order by max(price) desc;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A67C7-0F06-4254-54AA-3A8D7363D29A}"/>
              </a:ext>
            </a:extLst>
          </p:cNvPr>
          <p:cNvSpPr txBox="1"/>
          <p:nvPr/>
        </p:nvSpPr>
        <p:spPr>
          <a:xfrm>
            <a:off x="659219" y="1056383"/>
            <a:ext cx="5305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Q. 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Sector-wise most expensive stocks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A2E38A-1D7F-9E8D-2CAB-E388681B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14" y="1561969"/>
            <a:ext cx="5334744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6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0"/>
          <p:cNvSpPr txBox="1">
            <a:spLocks noGrp="1"/>
          </p:cNvSpPr>
          <p:nvPr>
            <p:ph type="title" idx="18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46" name="Google Shape;646;p40"/>
          <p:cNvGrpSpPr/>
          <p:nvPr/>
        </p:nvGrpSpPr>
        <p:grpSpPr>
          <a:xfrm>
            <a:off x="972841" y="657323"/>
            <a:ext cx="211900" cy="174222"/>
            <a:chOff x="972841" y="657323"/>
            <a:chExt cx="211900" cy="174222"/>
          </a:xfrm>
        </p:grpSpPr>
        <p:sp>
          <p:nvSpPr>
            <p:cNvPr id="647" name="Google Shape;647;p40"/>
            <p:cNvSpPr/>
            <p:nvPr/>
          </p:nvSpPr>
          <p:spPr>
            <a:xfrm>
              <a:off x="972841" y="687188"/>
              <a:ext cx="211900" cy="86217"/>
            </a:xfrm>
            <a:custGeom>
              <a:avLst/>
              <a:gdLst/>
              <a:ahLst/>
              <a:cxnLst/>
              <a:rect l="l" t="t" r="r" b="b"/>
              <a:pathLst>
                <a:path w="208768" h="84943" extrusionOk="0">
                  <a:moveTo>
                    <a:pt x="6948" y="1"/>
                  </a:moveTo>
                  <a:cubicBezTo>
                    <a:pt x="3132" y="1"/>
                    <a:pt x="0" y="3132"/>
                    <a:pt x="0" y="6981"/>
                  </a:cubicBezTo>
                  <a:lnTo>
                    <a:pt x="0" y="77995"/>
                  </a:lnTo>
                  <a:cubicBezTo>
                    <a:pt x="0" y="81844"/>
                    <a:pt x="3132" y="84943"/>
                    <a:pt x="6948" y="84943"/>
                  </a:cubicBezTo>
                  <a:lnTo>
                    <a:pt x="52779" y="84943"/>
                  </a:lnTo>
                  <a:cubicBezTo>
                    <a:pt x="56628" y="84943"/>
                    <a:pt x="59727" y="81844"/>
                    <a:pt x="59727" y="77995"/>
                  </a:cubicBezTo>
                  <a:lnTo>
                    <a:pt x="59727" y="49453"/>
                  </a:lnTo>
                  <a:lnTo>
                    <a:pt x="149040" y="49453"/>
                  </a:lnTo>
                  <a:lnTo>
                    <a:pt x="149040" y="77995"/>
                  </a:lnTo>
                  <a:cubicBezTo>
                    <a:pt x="149040" y="81844"/>
                    <a:pt x="152139" y="84943"/>
                    <a:pt x="155988" y="84943"/>
                  </a:cubicBezTo>
                  <a:lnTo>
                    <a:pt x="201819" y="84943"/>
                  </a:lnTo>
                  <a:cubicBezTo>
                    <a:pt x="205636" y="84943"/>
                    <a:pt x="208767" y="81844"/>
                    <a:pt x="208767" y="77995"/>
                  </a:cubicBezTo>
                  <a:lnTo>
                    <a:pt x="208767" y="6981"/>
                  </a:lnTo>
                  <a:cubicBezTo>
                    <a:pt x="208767" y="3132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078790" y="687188"/>
              <a:ext cx="105951" cy="86217"/>
            </a:xfrm>
            <a:custGeom>
              <a:avLst/>
              <a:gdLst/>
              <a:ahLst/>
              <a:cxnLst/>
              <a:rect l="l" t="t" r="r" b="b"/>
              <a:pathLst>
                <a:path w="104385" h="84943" extrusionOk="0">
                  <a:moveTo>
                    <a:pt x="1" y="1"/>
                  </a:moveTo>
                  <a:lnTo>
                    <a:pt x="1" y="49453"/>
                  </a:lnTo>
                  <a:lnTo>
                    <a:pt x="44657" y="49453"/>
                  </a:lnTo>
                  <a:lnTo>
                    <a:pt x="44657" y="77995"/>
                  </a:lnTo>
                  <a:cubicBezTo>
                    <a:pt x="44657" y="81844"/>
                    <a:pt x="47756" y="84943"/>
                    <a:pt x="51605" y="84943"/>
                  </a:cubicBezTo>
                  <a:lnTo>
                    <a:pt x="97436" y="84943"/>
                  </a:lnTo>
                  <a:cubicBezTo>
                    <a:pt x="101253" y="84943"/>
                    <a:pt x="104384" y="81844"/>
                    <a:pt x="104384" y="77995"/>
                  </a:cubicBezTo>
                  <a:lnTo>
                    <a:pt x="104384" y="6981"/>
                  </a:lnTo>
                  <a:cubicBezTo>
                    <a:pt x="104384" y="3132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972841" y="657323"/>
              <a:ext cx="211900" cy="44003"/>
            </a:xfrm>
            <a:custGeom>
              <a:avLst/>
              <a:gdLst/>
              <a:ahLst/>
              <a:cxnLst/>
              <a:rect l="l" t="t" r="r" b="b"/>
              <a:pathLst>
                <a:path w="208768" h="43353" extrusionOk="0">
                  <a:moveTo>
                    <a:pt x="6948" y="1"/>
                  </a:moveTo>
                  <a:cubicBezTo>
                    <a:pt x="3132" y="1"/>
                    <a:pt x="0" y="3100"/>
                    <a:pt x="0" y="6949"/>
                  </a:cubicBezTo>
                  <a:lnTo>
                    <a:pt x="0" y="43353"/>
                  </a:lnTo>
                  <a:lnTo>
                    <a:pt x="208767" y="43353"/>
                  </a:lnTo>
                  <a:lnTo>
                    <a:pt x="208767" y="6949"/>
                  </a:lnTo>
                  <a:cubicBezTo>
                    <a:pt x="208767" y="3100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1078790" y="657323"/>
              <a:ext cx="105951" cy="44003"/>
            </a:xfrm>
            <a:custGeom>
              <a:avLst/>
              <a:gdLst/>
              <a:ahLst/>
              <a:cxnLst/>
              <a:rect l="l" t="t" r="r" b="b"/>
              <a:pathLst>
                <a:path w="104385" h="43353" extrusionOk="0">
                  <a:moveTo>
                    <a:pt x="1" y="1"/>
                  </a:moveTo>
                  <a:lnTo>
                    <a:pt x="1" y="43353"/>
                  </a:lnTo>
                  <a:lnTo>
                    <a:pt x="104384" y="43353"/>
                  </a:lnTo>
                  <a:lnTo>
                    <a:pt x="104384" y="6949"/>
                  </a:lnTo>
                  <a:cubicBezTo>
                    <a:pt x="104384" y="3100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999162" y="723243"/>
              <a:ext cx="159257" cy="14139"/>
            </a:xfrm>
            <a:custGeom>
              <a:avLst/>
              <a:gdLst/>
              <a:ahLst/>
              <a:cxnLst/>
              <a:rect l="l" t="t" r="r" b="b"/>
              <a:pathLst>
                <a:path w="156903" h="13930" extrusionOk="0">
                  <a:moveTo>
                    <a:pt x="6949" y="1"/>
                  </a:moveTo>
                  <a:cubicBezTo>
                    <a:pt x="3100" y="1"/>
                    <a:pt x="1" y="3132"/>
                    <a:pt x="1" y="6949"/>
                  </a:cubicBezTo>
                  <a:cubicBezTo>
                    <a:pt x="1" y="10798"/>
                    <a:pt x="3100" y="13930"/>
                    <a:pt x="6949" y="13930"/>
                  </a:cubicBezTo>
                  <a:lnTo>
                    <a:pt x="149954" y="13930"/>
                  </a:lnTo>
                  <a:cubicBezTo>
                    <a:pt x="153803" y="13930"/>
                    <a:pt x="156902" y="10798"/>
                    <a:pt x="156902" y="6949"/>
                  </a:cubicBezTo>
                  <a:cubicBezTo>
                    <a:pt x="156902" y="3100"/>
                    <a:pt x="153803" y="1"/>
                    <a:pt x="149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1078790" y="723243"/>
              <a:ext cx="79629" cy="14139"/>
            </a:xfrm>
            <a:custGeom>
              <a:avLst/>
              <a:gdLst/>
              <a:ahLst/>
              <a:cxnLst/>
              <a:rect l="l" t="t" r="r" b="b"/>
              <a:pathLst>
                <a:path w="78452" h="13930" extrusionOk="0">
                  <a:moveTo>
                    <a:pt x="1" y="1"/>
                  </a:moveTo>
                  <a:lnTo>
                    <a:pt x="1" y="13930"/>
                  </a:lnTo>
                  <a:lnTo>
                    <a:pt x="71503" y="13930"/>
                  </a:lnTo>
                  <a:cubicBezTo>
                    <a:pt x="75352" y="13930"/>
                    <a:pt x="78451" y="10798"/>
                    <a:pt x="78451" y="6949"/>
                  </a:cubicBezTo>
                  <a:cubicBezTo>
                    <a:pt x="78451" y="3132"/>
                    <a:pt x="75352" y="1"/>
                    <a:pt x="7150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1019358" y="723243"/>
              <a:ext cx="118864" cy="108302"/>
            </a:xfrm>
            <a:custGeom>
              <a:avLst/>
              <a:gdLst/>
              <a:ahLst/>
              <a:cxnLst/>
              <a:rect l="l" t="t" r="r" b="b"/>
              <a:pathLst>
                <a:path w="117107" h="106701" extrusionOk="0">
                  <a:moveTo>
                    <a:pt x="1" y="1"/>
                  </a:moveTo>
                  <a:lnTo>
                    <a:pt x="1" y="99752"/>
                  </a:lnTo>
                  <a:cubicBezTo>
                    <a:pt x="1" y="103602"/>
                    <a:pt x="3100" y="106700"/>
                    <a:pt x="6949" y="106700"/>
                  </a:cubicBezTo>
                  <a:lnTo>
                    <a:pt x="110158" y="106700"/>
                  </a:lnTo>
                  <a:cubicBezTo>
                    <a:pt x="114007" y="106700"/>
                    <a:pt x="117106" y="103602"/>
                    <a:pt x="117106" y="99752"/>
                  </a:cubicBezTo>
                  <a:lnTo>
                    <a:pt x="117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1071738" y="757512"/>
              <a:ext cx="14105" cy="24734"/>
            </a:xfrm>
            <a:custGeom>
              <a:avLst/>
              <a:gdLst/>
              <a:ahLst/>
              <a:cxnLst/>
              <a:rect l="l" t="t" r="r" b="b"/>
              <a:pathLst>
                <a:path w="13897" h="24368" extrusionOk="0">
                  <a:moveTo>
                    <a:pt x="6949" y="0"/>
                  </a:moveTo>
                  <a:cubicBezTo>
                    <a:pt x="3099" y="0"/>
                    <a:pt x="1" y="3132"/>
                    <a:pt x="1" y="6981"/>
                  </a:cubicBezTo>
                  <a:lnTo>
                    <a:pt x="1" y="17419"/>
                  </a:lnTo>
                  <a:cubicBezTo>
                    <a:pt x="1" y="21236"/>
                    <a:pt x="3099" y="24367"/>
                    <a:pt x="6949" y="24367"/>
                  </a:cubicBezTo>
                  <a:cubicBezTo>
                    <a:pt x="10798" y="24367"/>
                    <a:pt x="13897" y="21236"/>
                    <a:pt x="13897" y="17419"/>
                  </a:cubicBezTo>
                  <a:lnTo>
                    <a:pt x="13897" y="6981"/>
                  </a:lnTo>
                  <a:cubicBezTo>
                    <a:pt x="13897" y="3132"/>
                    <a:pt x="10798" y="0"/>
                    <a:pt x="6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1078790" y="723243"/>
              <a:ext cx="59432" cy="108302"/>
            </a:xfrm>
            <a:custGeom>
              <a:avLst/>
              <a:gdLst/>
              <a:ahLst/>
              <a:cxnLst/>
              <a:rect l="l" t="t" r="r" b="b"/>
              <a:pathLst>
                <a:path w="58554" h="106701" extrusionOk="0">
                  <a:moveTo>
                    <a:pt x="1" y="1"/>
                  </a:moveTo>
                  <a:lnTo>
                    <a:pt x="1" y="106700"/>
                  </a:lnTo>
                  <a:lnTo>
                    <a:pt x="51605" y="106700"/>
                  </a:lnTo>
                  <a:cubicBezTo>
                    <a:pt x="55454" y="106700"/>
                    <a:pt x="58553" y="103602"/>
                    <a:pt x="58553" y="99752"/>
                  </a:cubicBezTo>
                  <a:lnTo>
                    <a:pt x="58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041774" y="723243"/>
              <a:ext cx="74033" cy="85886"/>
            </a:xfrm>
            <a:custGeom>
              <a:avLst/>
              <a:gdLst/>
              <a:ahLst/>
              <a:cxnLst/>
              <a:rect l="l" t="t" r="r" b="b"/>
              <a:pathLst>
                <a:path w="72939" h="84617" extrusionOk="0">
                  <a:moveTo>
                    <a:pt x="1" y="1"/>
                  </a:moveTo>
                  <a:lnTo>
                    <a:pt x="1" y="63773"/>
                  </a:lnTo>
                  <a:cubicBezTo>
                    <a:pt x="1" y="65599"/>
                    <a:pt x="718" y="67393"/>
                    <a:pt x="2023" y="68698"/>
                  </a:cubicBezTo>
                  <a:lnTo>
                    <a:pt x="15919" y="82562"/>
                  </a:lnTo>
                  <a:cubicBezTo>
                    <a:pt x="17224" y="83867"/>
                    <a:pt x="18985" y="84617"/>
                    <a:pt x="20845" y="84617"/>
                  </a:cubicBezTo>
                  <a:lnTo>
                    <a:pt x="52094" y="84617"/>
                  </a:lnTo>
                  <a:cubicBezTo>
                    <a:pt x="53954" y="84617"/>
                    <a:pt x="55715" y="83867"/>
                    <a:pt x="57020" y="82562"/>
                  </a:cubicBezTo>
                  <a:lnTo>
                    <a:pt x="70916" y="68698"/>
                  </a:lnTo>
                  <a:cubicBezTo>
                    <a:pt x="72221" y="67393"/>
                    <a:pt x="72939" y="65599"/>
                    <a:pt x="72939" y="63773"/>
                  </a:cubicBezTo>
                  <a:lnTo>
                    <a:pt x="72939" y="1"/>
                  </a:lnTo>
                  <a:lnTo>
                    <a:pt x="59043" y="1"/>
                  </a:lnTo>
                  <a:lnTo>
                    <a:pt x="59043" y="13930"/>
                  </a:lnTo>
                  <a:lnTo>
                    <a:pt x="59043" y="60870"/>
                  </a:lnTo>
                  <a:lnTo>
                    <a:pt x="49224" y="70688"/>
                  </a:lnTo>
                  <a:lnTo>
                    <a:pt x="23715" y="70688"/>
                  </a:lnTo>
                  <a:lnTo>
                    <a:pt x="13897" y="60870"/>
                  </a:lnTo>
                  <a:lnTo>
                    <a:pt x="13897" y="13930"/>
                  </a:lnTo>
                  <a:lnTo>
                    <a:pt x="13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1061242" y="723243"/>
              <a:ext cx="35692" cy="17980"/>
            </a:xfrm>
            <a:custGeom>
              <a:avLst/>
              <a:gdLst/>
              <a:ahLst/>
              <a:cxnLst/>
              <a:rect l="l" t="t" r="r" b="b"/>
              <a:pathLst>
                <a:path w="35165" h="17714" extrusionOk="0">
                  <a:moveTo>
                    <a:pt x="33" y="1"/>
                  </a:moveTo>
                  <a:cubicBezTo>
                    <a:pt x="0" y="131"/>
                    <a:pt x="0" y="294"/>
                    <a:pt x="0" y="425"/>
                  </a:cubicBezTo>
                  <a:cubicBezTo>
                    <a:pt x="0" y="9950"/>
                    <a:pt x="7764" y="17713"/>
                    <a:pt x="17289" y="17713"/>
                  </a:cubicBezTo>
                  <a:cubicBezTo>
                    <a:pt x="27727" y="17713"/>
                    <a:pt x="35164" y="8547"/>
                    <a:pt x="34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40"/>
            <p:cNvGrpSpPr/>
            <p:nvPr/>
          </p:nvGrpSpPr>
          <p:grpSpPr>
            <a:xfrm>
              <a:off x="1078790" y="723243"/>
              <a:ext cx="37017" cy="85886"/>
              <a:chOff x="1078790" y="723243"/>
              <a:chExt cx="37017" cy="85886"/>
            </a:xfrm>
          </p:grpSpPr>
          <p:sp>
            <p:nvSpPr>
              <p:cNvPr id="659" name="Google Shape;659;p40"/>
              <p:cNvSpPr/>
              <p:nvPr/>
            </p:nvSpPr>
            <p:spPr>
              <a:xfrm>
                <a:off x="1078790" y="723243"/>
                <a:ext cx="37017" cy="85886"/>
              </a:xfrm>
              <a:custGeom>
                <a:avLst/>
                <a:gdLst/>
                <a:ahLst/>
                <a:cxnLst/>
                <a:rect l="l" t="t" r="r" b="b"/>
                <a:pathLst>
                  <a:path w="36470" h="84617" extrusionOk="0">
                    <a:moveTo>
                      <a:pt x="22574" y="1"/>
                    </a:moveTo>
                    <a:lnTo>
                      <a:pt x="22574" y="13930"/>
                    </a:lnTo>
                    <a:lnTo>
                      <a:pt x="22574" y="60870"/>
                    </a:lnTo>
                    <a:lnTo>
                      <a:pt x="12755" y="70688"/>
                    </a:lnTo>
                    <a:lnTo>
                      <a:pt x="1" y="70688"/>
                    </a:lnTo>
                    <a:lnTo>
                      <a:pt x="1" y="84617"/>
                    </a:lnTo>
                    <a:lnTo>
                      <a:pt x="15625" y="84617"/>
                    </a:lnTo>
                    <a:cubicBezTo>
                      <a:pt x="17485" y="84617"/>
                      <a:pt x="19246" y="83867"/>
                      <a:pt x="20551" y="82562"/>
                    </a:cubicBezTo>
                    <a:lnTo>
                      <a:pt x="34447" y="68698"/>
                    </a:lnTo>
                    <a:cubicBezTo>
                      <a:pt x="35752" y="67393"/>
                      <a:pt x="36470" y="65599"/>
                      <a:pt x="36470" y="63773"/>
                    </a:cubicBezTo>
                    <a:lnTo>
                      <a:pt x="36470" y="1"/>
                    </a:ln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0"/>
              <p:cNvSpPr/>
              <p:nvPr/>
            </p:nvSpPr>
            <p:spPr>
              <a:xfrm>
                <a:off x="1078790" y="757512"/>
                <a:ext cx="7053" cy="24734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24368" extrusionOk="0">
                    <a:moveTo>
                      <a:pt x="1" y="0"/>
                    </a:moveTo>
                    <a:lnTo>
                      <a:pt x="1" y="24367"/>
                    </a:lnTo>
                    <a:cubicBezTo>
                      <a:pt x="3850" y="24367"/>
                      <a:pt x="6949" y="21236"/>
                      <a:pt x="6949" y="17419"/>
                    </a:cubicBezTo>
                    <a:lnTo>
                      <a:pt x="6949" y="6981"/>
                    </a:lnTo>
                    <a:cubicBezTo>
                      <a:pt x="6949" y="3132"/>
                      <a:pt x="3850" y="0"/>
                      <a:pt x="1" y="0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0"/>
              <p:cNvSpPr/>
              <p:nvPr/>
            </p:nvSpPr>
            <p:spPr>
              <a:xfrm>
                <a:off x="1078790" y="723243"/>
                <a:ext cx="18145" cy="17980"/>
              </a:xfrm>
              <a:custGeom>
                <a:avLst/>
                <a:gdLst/>
                <a:ahLst/>
                <a:cxnLst/>
                <a:rect l="l" t="t" r="r" b="b"/>
                <a:pathLst>
                  <a:path w="17877" h="17714" extrusionOk="0">
                    <a:moveTo>
                      <a:pt x="1" y="1"/>
                    </a:moveTo>
                    <a:lnTo>
                      <a:pt x="1" y="17713"/>
                    </a:lnTo>
                    <a:cubicBezTo>
                      <a:pt x="10439" y="17713"/>
                      <a:pt x="17876" y="8547"/>
                      <a:pt x="17256" y="1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B56EE4-3E98-BD0A-C10D-76FD38AFDA22}"/>
              </a:ext>
            </a:extLst>
          </p:cNvPr>
          <p:cNvSpPr txBox="1"/>
          <p:nvPr/>
        </p:nvSpPr>
        <p:spPr>
          <a:xfrm>
            <a:off x="630122" y="3867341"/>
            <a:ext cx="533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Query Executed: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sector, round(avg(priceperearnings),2) as AvgPricePerEarnings from stockfinancials group by sector;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A67C7-0F06-4254-54AA-3A8D7363D29A}"/>
              </a:ext>
            </a:extLst>
          </p:cNvPr>
          <p:cNvSpPr txBox="1"/>
          <p:nvPr/>
        </p:nvSpPr>
        <p:spPr>
          <a:xfrm>
            <a:off x="659219" y="1056384"/>
            <a:ext cx="533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Q. 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Average price-per-earnings sector-wise</a:t>
            </a:r>
          </a:p>
          <a:p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6C3C8C-8FA1-839E-9D6A-1D63AF65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41" y="1419225"/>
            <a:ext cx="3305175" cy="230505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76E2E14-49DB-4CAF-3F5E-EF1EB57DF977}"/>
              </a:ext>
            </a:extLst>
          </p:cNvPr>
          <p:cNvSpPr/>
          <p:nvPr/>
        </p:nvSpPr>
        <p:spPr>
          <a:xfrm>
            <a:off x="4840691" y="1408556"/>
            <a:ext cx="2604937" cy="2093786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P/E indicates future growth potential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P/E indicates weak current and future performance</a:t>
            </a:r>
          </a:p>
        </p:txBody>
      </p:sp>
    </p:spTree>
    <p:extLst>
      <p:ext uri="{BB962C8B-B14F-4D97-AF65-F5344CB8AC3E}">
        <p14:creationId xmlns:p14="http://schemas.microsoft.com/office/powerpoint/2010/main" val="308901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0"/>
          <p:cNvSpPr txBox="1">
            <a:spLocks noGrp="1"/>
          </p:cNvSpPr>
          <p:nvPr>
            <p:ph type="title" idx="18"/>
          </p:nvPr>
        </p:nvSpPr>
        <p:spPr>
          <a:xfrm>
            <a:off x="1244928" y="522375"/>
            <a:ext cx="6200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46" name="Google Shape;646;p40"/>
          <p:cNvGrpSpPr/>
          <p:nvPr/>
        </p:nvGrpSpPr>
        <p:grpSpPr>
          <a:xfrm>
            <a:off x="972841" y="657323"/>
            <a:ext cx="211900" cy="174222"/>
            <a:chOff x="972841" y="657323"/>
            <a:chExt cx="211900" cy="174222"/>
          </a:xfrm>
        </p:grpSpPr>
        <p:sp>
          <p:nvSpPr>
            <p:cNvPr id="647" name="Google Shape;647;p40"/>
            <p:cNvSpPr/>
            <p:nvPr/>
          </p:nvSpPr>
          <p:spPr>
            <a:xfrm>
              <a:off x="972841" y="687188"/>
              <a:ext cx="211900" cy="86217"/>
            </a:xfrm>
            <a:custGeom>
              <a:avLst/>
              <a:gdLst/>
              <a:ahLst/>
              <a:cxnLst/>
              <a:rect l="l" t="t" r="r" b="b"/>
              <a:pathLst>
                <a:path w="208768" h="84943" extrusionOk="0">
                  <a:moveTo>
                    <a:pt x="6948" y="1"/>
                  </a:moveTo>
                  <a:cubicBezTo>
                    <a:pt x="3132" y="1"/>
                    <a:pt x="0" y="3132"/>
                    <a:pt x="0" y="6981"/>
                  </a:cubicBezTo>
                  <a:lnTo>
                    <a:pt x="0" y="77995"/>
                  </a:lnTo>
                  <a:cubicBezTo>
                    <a:pt x="0" y="81844"/>
                    <a:pt x="3132" y="84943"/>
                    <a:pt x="6948" y="84943"/>
                  </a:cubicBezTo>
                  <a:lnTo>
                    <a:pt x="52779" y="84943"/>
                  </a:lnTo>
                  <a:cubicBezTo>
                    <a:pt x="56628" y="84943"/>
                    <a:pt x="59727" y="81844"/>
                    <a:pt x="59727" y="77995"/>
                  </a:cubicBezTo>
                  <a:lnTo>
                    <a:pt x="59727" y="49453"/>
                  </a:lnTo>
                  <a:lnTo>
                    <a:pt x="149040" y="49453"/>
                  </a:lnTo>
                  <a:lnTo>
                    <a:pt x="149040" y="77995"/>
                  </a:lnTo>
                  <a:cubicBezTo>
                    <a:pt x="149040" y="81844"/>
                    <a:pt x="152139" y="84943"/>
                    <a:pt x="155988" y="84943"/>
                  </a:cubicBezTo>
                  <a:lnTo>
                    <a:pt x="201819" y="84943"/>
                  </a:lnTo>
                  <a:cubicBezTo>
                    <a:pt x="205636" y="84943"/>
                    <a:pt x="208767" y="81844"/>
                    <a:pt x="208767" y="77995"/>
                  </a:cubicBezTo>
                  <a:lnTo>
                    <a:pt x="208767" y="6981"/>
                  </a:lnTo>
                  <a:cubicBezTo>
                    <a:pt x="208767" y="3132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078790" y="687188"/>
              <a:ext cx="105951" cy="86217"/>
            </a:xfrm>
            <a:custGeom>
              <a:avLst/>
              <a:gdLst/>
              <a:ahLst/>
              <a:cxnLst/>
              <a:rect l="l" t="t" r="r" b="b"/>
              <a:pathLst>
                <a:path w="104385" h="84943" extrusionOk="0">
                  <a:moveTo>
                    <a:pt x="1" y="1"/>
                  </a:moveTo>
                  <a:lnTo>
                    <a:pt x="1" y="49453"/>
                  </a:lnTo>
                  <a:lnTo>
                    <a:pt x="44657" y="49453"/>
                  </a:lnTo>
                  <a:lnTo>
                    <a:pt x="44657" y="77995"/>
                  </a:lnTo>
                  <a:cubicBezTo>
                    <a:pt x="44657" y="81844"/>
                    <a:pt x="47756" y="84943"/>
                    <a:pt x="51605" y="84943"/>
                  </a:cubicBezTo>
                  <a:lnTo>
                    <a:pt x="97436" y="84943"/>
                  </a:lnTo>
                  <a:cubicBezTo>
                    <a:pt x="101253" y="84943"/>
                    <a:pt x="104384" y="81844"/>
                    <a:pt x="104384" y="77995"/>
                  </a:cubicBezTo>
                  <a:lnTo>
                    <a:pt x="104384" y="6981"/>
                  </a:lnTo>
                  <a:cubicBezTo>
                    <a:pt x="104384" y="3132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972841" y="657323"/>
              <a:ext cx="211900" cy="44003"/>
            </a:xfrm>
            <a:custGeom>
              <a:avLst/>
              <a:gdLst/>
              <a:ahLst/>
              <a:cxnLst/>
              <a:rect l="l" t="t" r="r" b="b"/>
              <a:pathLst>
                <a:path w="208768" h="43353" extrusionOk="0">
                  <a:moveTo>
                    <a:pt x="6948" y="1"/>
                  </a:moveTo>
                  <a:cubicBezTo>
                    <a:pt x="3132" y="1"/>
                    <a:pt x="0" y="3100"/>
                    <a:pt x="0" y="6949"/>
                  </a:cubicBezTo>
                  <a:lnTo>
                    <a:pt x="0" y="43353"/>
                  </a:lnTo>
                  <a:lnTo>
                    <a:pt x="208767" y="43353"/>
                  </a:lnTo>
                  <a:lnTo>
                    <a:pt x="208767" y="6949"/>
                  </a:lnTo>
                  <a:cubicBezTo>
                    <a:pt x="208767" y="3100"/>
                    <a:pt x="205636" y="1"/>
                    <a:pt x="201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1078790" y="657323"/>
              <a:ext cx="105951" cy="44003"/>
            </a:xfrm>
            <a:custGeom>
              <a:avLst/>
              <a:gdLst/>
              <a:ahLst/>
              <a:cxnLst/>
              <a:rect l="l" t="t" r="r" b="b"/>
              <a:pathLst>
                <a:path w="104385" h="43353" extrusionOk="0">
                  <a:moveTo>
                    <a:pt x="1" y="1"/>
                  </a:moveTo>
                  <a:lnTo>
                    <a:pt x="1" y="43353"/>
                  </a:lnTo>
                  <a:lnTo>
                    <a:pt x="104384" y="43353"/>
                  </a:lnTo>
                  <a:lnTo>
                    <a:pt x="104384" y="6949"/>
                  </a:lnTo>
                  <a:cubicBezTo>
                    <a:pt x="104384" y="3100"/>
                    <a:pt x="101253" y="1"/>
                    <a:pt x="97436" y="1"/>
                  </a:cubicBezTo>
                  <a:close/>
                </a:path>
              </a:pathLst>
            </a:custGeom>
            <a:solidFill>
              <a:schemeClr val="dk1">
                <a:alpha val="15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999162" y="723243"/>
              <a:ext cx="159257" cy="14139"/>
            </a:xfrm>
            <a:custGeom>
              <a:avLst/>
              <a:gdLst/>
              <a:ahLst/>
              <a:cxnLst/>
              <a:rect l="l" t="t" r="r" b="b"/>
              <a:pathLst>
                <a:path w="156903" h="13930" extrusionOk="0">
                  <a:moveTo>
                    <a:pt x="6949" y="1"/>
                  </a:moveTo>
                  <a:cubicBezTo>
                    <a:pt x="3100" y="1"/>
                    <a:pt x="1" y="3132"/>
                    <a:pt x="1" y="6949"/>
                  </a:cubicBezTo>
                  <a:cubicBezTo>
                    <a:pt x="1" y="10798"/>
                    <a:pt x="3100" y="13930"/>
                    <a:pt x="6949" y="13930"/>
                  </a:cubicBezTo>
                  <a:lnTo>
                    <a:pt x="149954" y="13930"/>
                  </a:lnTo>
                  <a:cubicBezTo>
                    <a:pt x="153803" y="13930"/>
                    <a:pt x="156902" y="10798"/>
                    <a:pt x="156902" y="6949"/>
                  </a:cubicBezTo>
                  <a:cubicBezTo>
                    <a:pt x="156902" y="3100"/>
                    <a:pt x="153803" y="1"/>
                    <a:pt x="149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1078790" y="723243"/>
              <a:ext cx="79629" cy="14139"/>
            </a:xfrm>
            <a:custGeom>
              <a:avLst/>
              <a:gdLst/>
              <a:ahLst/>
              <a:cxnLst/>
              <a:rect l="l" t="t" r="r" b="b"/>
              <a:pathLst>
                <a:path w="78452" h="13930" extrusionOk="0">
                  <a:moveTo>
                    <a:pt x="1" y="1"/>
                  </a:moveTo>
                  <a:lnTo>
                    <a:pt x="1" y="13930"/>
                  </a:lnTo>
                  <a:lnTo>
                    <a:pt x="71503" y="13930"/>
                  </a:lnTo>
                  <a:cubicBezTo>
                    <a:pt x="75352" y="13930"/>
                    <a:pt x="78451" y="10798"/>
                    <a:pt x="78451" y="6949"/>
                  </a:cubicBezTo>
                  <a:cubicBezTo>
                    <a:pt x="78451" y="3132"/>
                    <a:pt x="75352" y="1"/>
                    <a:pt x="7150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1019358" y="723243"/>
              <a:ext cx="118864" cy="108302"/>
            </a:xfrm>
            <a:custGeom>
              <a:avLst/>
              <a:gdLst/>
              <a:ahLst/>
              <a:cxnLst/>
              <a:rect l="l" t="t" r="r" b="b"/>
              <a:pathLst>
                <a:path w="117107" h="106701" extrusionOk="0">
                  <a:moveTo>
                    <a:pt x="1" y="1"/>
                  </a:moveTo>
                  <a:lnTo>
                    <a:pt x="1" y="99752"/>
                  </a:lnTo>
                  <a:cubicBezTo>
                    <a:pt x="1" y="103602"/>
                    <a:pt x="3100" y="106700"/>
                    <a:pt x="6949" y="106700"/>
                  </a:cubicBezTo>
                  <a:lnTo>
                    <a:pt x="110158" y="106700"/>
                  </a:lnTo>
                  <a:cubicBezTo>
                    <a:pt x="114007" y="106700"/>
                    <a:pt x="117106" y="103602"/>
                    <a:pt x="117106" y="99752"/>
                  </a:cubicBezTo>
                  <a:lnTo>
                    <a:pt x="117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1071738" y="757512"/>
              <a:ext cx="14105" cy="24734"/>
            </a:xfrm>
            <a:custGeom>
              <a:avLst/>
              <a:gdLst/>
              <a:ahLst/>
              <a:cxnLst/>
              <a:rect l="l" t="t" r="r" b="b"/>
              <a:pathLst>
                <a:path w="13897" h="24368" extrusionOk="0">
                  <a:moveTo>
                    <a:pt x="6949" y="0"/>
                  </a:moveTo>
                  <a:cubicBezTo>
                    <a:pt x="3099" y="0"/>
                    <a:pt x="1" y="3132"/>
                    <a:pt x="1" y="6981"/>
                  </a:cubicBezTo>
                  <a:lnTo>
                    <a:pt x="1" y="17419"/>
                  </a:lnTo>
                  <a:cubicBezTo>
                    <a:pt x="1" y="21236"/>
                    <a:pt x="3099" y="24367"/>
                    <a:pt x="6949" y="24367"/>
                  </a:cubicBezTo>
                  <a:cubicBezTo>
                    <a:pt x="10798" y="24367"/>
                    <a:pt x="13897" y="21236"/>
                    <a:pt x="13897" y="17419"/>
                  </a:cubicBezTo>
                  <a:lnTo>
                    <a:pt x="13897" y="6981"/>
                  </a:lnTo>
                  <a:cubicBezTo>
                    <a:pt x="13897" y="3132"/>
                    <a:pt x="10798" y="0"/>
                    <a:pt x="6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1078790" y="723243"/>
              <a:ext cx="59432" cy="108302"/>
            </a:xfrm>
            <a:custGeom>
              <a:avLst/>
              <a:gdLst/>
              <a:ahLst/>
              <a:cxnLst/>
              <a:rect l="l" t="t" r="r" b="b"/>
              <a:pathLst>
                <a:path w="58554" h="106701" extrusionOk="0">
                  <a:moveTo>
                    <a:pt x="1" y="1"/>
                  </a:moveTo>
                  <a:lnTo>
                    <a:pt x="1" y="106700"/>
                  </a:lnTo>
                  <a:lnTo>
                    <a:pt x="51605" y="106700"/>
                  </a:lnTo>
                  <a:cubicBezTo>
                    <a:pt x="55454" y="106700"/>
                    <a:pt x="58553" y="103602"/>
                    <a:pt x="58553" y="99752"/>
                  </a:cubicBezTo>
                  <a:lnTo>
                    <a:pt x="58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041774" y="723243"/>
              <a:ext cx="74033" cy="85886"/>
            </a:xfrm>
            <a:custGeom>
              <a:avLst/>
              <a:gdLst/>
              <a:ahLst/>
              <a:cxnLst/>
              <a:rect l="l" t="t" r="r" b="b"/>
              <a:pathLst>
                <a:path w="72939" h="84617" extrusionOk="0">
                  <a:moveTo>
                    <a:pt x="1" y="1"/>
                  </a:moveTo>
                  <a:lnTo>
                    <a:pt x="1" y="63773"/>
                  </a:lnTo>
                  <a:cubicBezTo>
                    <a:pt x="1" y="65599"/>
                    <a:pt x="718" y="67393"/>
                    <a:pt x="2023" y="68698"/>
                  </a:cubicBezTo>
                  <a:lnTo>
                    <a:pt x="15919" y="82562"/>
                  </a:lnTo>
                  <a:cubicBezTo>
                    <a:pt x="17224" y="83867"/>
                    <a:pt x="18985" y="84617"/>
                    <a:pt x="20845" y="84617"/>
                  </a:cubicBezTo>
                  <a:lnTo>
                    <a:pt x="52094" y="84617"/>
                  </a:lnTo>
                  <a:cubicBezTo>
                    <a:pt x="53954" y="84617"/>
                    <a:pt x="55715" y="83867"/>
                    <a:pt x="57020" y="82562"/>
                  </a:cubicBezTo>
                  <a:lnTo>
                    <a:pt x="70916" y="68698"/>
                  </a:lnTo>
                  <a:cubicBezTo>
                    <a:pt x="72221" y="67393"/>
                    <a:pt x="72939" y="65599"/>
                    <a:pt x="72939" y="63773"/>
                  </a:cubicBezTo>
                  <a:lnTo>
                    <a:pt x="72939" y="1"/>
                  </a:lnTo>
                  <a:lnTo>
                    <a:pt x="59043" y="1"/>
                  </a:lnTo>
                  <a:lnTo>
                    <a:pt x="59043" y="13930"/>
                  </a:lnTo>
                  <a:lnTo>
                    <a:pt x="59043" y="60870"/>
                  </a:lnTo>
                  <a:lnTo>
                    <a:pt x="49224" y="70688"/>
                  </a:lnTo>
                  <a:lnTo>
                    <a:pt x="23715" y="70688"/>
                  </a:lnTo>
                  <a:lnTo>
                    <a:pt x="13897" y="60870"/>
                  </a:lnTo>
                  <a:lnTo>
                    <a:pt x="13897" y="13930"/>
                  </a:lnTo>
                  <a:lnTo>
                    <a:pt x="13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1061242" y="723243"/>
              <a:ext cx="35692" cy="17980"/>
            </a:xfrm>
            <a:custGeom>
              <a:avLst/>
              <a:gdLst/>
              <a:ahLst/>
              <a:cxnLst/>
              <a:rect l="l" t="t" r="r" b="b"/>
              <a:pathLst>
                <a:path w="35165" h="17714" extrusionOk="0">
                  <a:moveTo>
                    <a:pt x="33" y="1"/>
                  </a:moveTo>
                  <a:cubicBezTo>
                    <a:pt x="0" y="131"/>
                    <a:pt x="0" y="294"/>
                    <a:pt x="0" y="425"/>
                  </a:cubicBezTo>
                  <a:cubicBezTo>
                    <a:pt x="0" y="9950"/>
                    <a:pt x="7764" y="17713"/>
                    <a:pt x="17289" y="17713"/>
                  </a:cubicBezTo>
                  <a:cubicBezTo>
                    <a:pt x="27727" y="17713"/>
                    <a:pt x="35164" y="8547"/>
                    <a:pt x="34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40"/>
            <p:cNvGrpSpPr/>
            <p:nvPr/>
          </p:nvGrpSpPr>
          <p:grpSpPr>
            <a:xfrm>
              <a:off x="1078790" y="723243"/>
              <a:ext cx="37017" cy="85886"/>
              <a:chOff x="1078790" y="723243"/>
              <a:chExt cx="37017" cy="85886"/>
            </a:xfrm>
          </p:grpSpPr>
          <p:sp>
            <p:nvSpPr>
              <p:cNvPr id="659" name="Google Shape;659;p40"/>
              <p:cNvSpPr/>
              <p:nvPr/>
            </p:nvSpPr>
            <p:spPr>
              <a:xfrm>
                <a:off x="1078790" y="723243"/>
                <a:ext cx="37017" cy="85886"/>
              </a:xfrm>
              <a:custGeom>
                <a:avLst/>
                <a:gdLst/>
                <a:ahLst/>
                <a:cxnLst/>
                <a:rect l="l" t="t" r="r" b="b"/>
                <a:pathLst>
                  <a:path w="36470" h="84617" extrusionOk="0">
                    <a:moveTo>
                      <a:pt x="22574" y="1"/>
                    </a:moveTo>
                    <a:lnTo>
                      <a:pt x="22574" y="13930"/>
                    </a:lnTo>
                    <a:lnTo>
                      <a:pt x="22574" y="60870"/>
                    </a:lnTo>
                    <a:lnTo>
                      <a:pt x="12755" y="70688"/>
                    </a:lnTo>
                    <a:lnTo>
                      <a:pt x="1" y="70688"/>
                    </a:lnTo>
                    <a:lnTo>
                      <a:pt x="1" y="84617"/>
                    </a:lnTo>
                    <a:lnTo>
                      <a:pt x="15625" y="84617"/>
                    </a:lnTo>
                    <a:cubicBezTo>
                      <a:pt x="17485" y="84617"/>
                      <a:pt x="19246" y="83867"/>
                      <a:pt x="20551" y="82562"/>
                    </a:cubicBezTo>
                    <a:lnTo>
                      <a:pt x="34447" y="68698"/>
                    </a:lnTo>
                    <a:cubicBezTo>
                      <a:pt x="35752" y="67393"/>
                      <a:pt x="36470" y="65599"/>
                      <a:pt x="36470" y="63773"/>
                    </a:cubicBezTo>
                    <a:lnTo>
                      <a:pt x="36470" y="1"/>
                    </a:ln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0"/>
              <p:cNvSpPr/>
              <p:nvPr/>
            </p:nvSpPr>
            <p:spPr>
              <a:xfrm>
                <a:off x="1078790" y="757512"/>
                <a:ext cx="7053" cy="24734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24368" extrusionOk="0">
                    <a:moveTo>
                      <a:pt x="1" y="0"/>
                    </a:moveTo>
                    <a:lnTo>
                      <a:pt x="1" y="24367"/>
                    </a:lnTo>
                    <a:cubicBezTo>
                      <a:pt x="3850" y="24367"/>
                      <a:pt x="6949" y="21236"/>
                      <a:pt x="6949" y="17419"/>
                    </a:cubicBezTo>
                    <a:lnTo>
                      <a:pt x="6949" y="6981"/>
                    </a:lnTo>
                    <a:cubicBezTo>
                      <a:pt x="6949" y="3132"/>
                      <a:pt x="3850" y="0"/>
                      <a:pt x="1" y="0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0"/>
              <p:cNvSpPr/>
              <p:nvPr/>
            </p:nvSpPr>
            <p:spPr>
              <a:xfrm>
                <a:off x="1078790" y="723243"/>
                <a:ext cx="18145" cy="17980"/>
              </a:xfrm>
              <a:custGeom>
                <a:avLst/>
                <a:gdLst/>
                <a:ahLst/>
                <a:cxnLst/>
                <a:rect l="l" t="t" r="r" b="b"/>
                <a:pathLst>
                  <a:path w="17877" h="17714" extrusionOk="0">
                    <a:moveTo>
                      <a:pt x="1" y="1"/>
                    </a:moveTo>
                    <a:lnTo>
                      <a:pt x="1" y="17713"/>
                    </a:lnTo>
                    <a:cubicBezTo>
                      <a:pt x="10439" y="17713"/>
                      <a:pt x="17876" y="8547"/>
                      <a:pt x="17256" y="1"/>
                    </a:cubicBezTo>
                    <a:close/>
                  </a:path>
                </a:pathLst>
              </a:custGeom>
              <a:solidFill>
                <a:schemeClr val="dk1">
                  <a:alpha val="156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B56EE4-3E98-BD0A-C10D-76FD38AFDA22}"/>
              </a:ext>
            </a:extLst>
          </p:cNvPr>
          <p:cNvSpPr txBox="1"/>
          <p:nvPr/>
        </p:nvSpPr>
        <p:spPr>
          <a:xfrm>
            <a:off x="630122" y="3867341"/>
            <a:ext cx="6568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Query Executed: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name, sector, price, priceperearnings, (case when priceperearnings &lt; 15.00 then "cheap" when priceperearnings between 15.00 and 18.00 then "neither expensive nor cheap" else "expensive" end) as ValuePerspective from stockfinancials order by sector, priceperearnings desc;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A67C7-0F06-4254-54AA-3A8D7363D29A}"/>
              </a:ext>
            </a:extLst>
          </p:cNvPr>
          <p:cNvSpPr txBox="1"/>
          <p:nvPr/>
        </p:nvSpPr>
        <p:spPr>
          <a:xfrm>
            <a:off x="659219" y="1056384"/>
            <a:ext cx="533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Q.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Value perspective based on price-per-earnings</a:t>
            </a:r>
          </a:p>
          <a:p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E947D-D9C6-57C0-C8EE-8E00C664A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98" y="1348771"/>
            <a:ext cx="4357342" cy="2560847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8C7BAF3-86CD-9A96-76BB-0724F2739407}"/>
              </a:ext>
            </a:extLst>
          </p:cNvPr>
          <p:cNvSpPr/>
          <p:nvPr/>
        </p:nvSpPr>
        <p:spPr>
          <a:xfrm>
            <a:off x="5224719" y="1524857"/>
            <a:ext cx="2337907" cy="1977485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Expensive stocks belong to industries like Industrials, Information Technology,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 Discretionary</a:t>
            </a:r>
          </a:p>
        </p:txBody>
      </p:sp>
    </p:spTree>
    <p:extLst>
      <p:ext uri="{BB962C8B-B14F-4D97-AF65-F5344CB8AC3E}">
        <p14:creationId xmlns:p14="http://schemas.microsoft.com/office/powerpoint/2010/main" val="3672414051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ment Newsletter by Slidesgo">
  <a:themeElements>
    <a:clrScheme name="Simple Light">
      <a:dk1>
        <a:srgbClr val="434343"/>
      </a:dk1>
      <a:lt1>
        <a:srgbClr val="FFFFFF"/>
      </a:lt1>
      <a:dk2>
        <a:srgbClr val="57B6FF"/>
      </a:dk2>
      <a:lt2>
        <a:srgbClr val="0D94FB"/>
      </a:lt2>
      <a:accent1>
        <a:srgbClr val="007FE0"/>
      </a:accent1>
      <a:accent2>
        <a:srgbClr val="0069B8"/>
      </a:accent2>
      <a:accent3>
        <a:srgbClr val="FFD966"/>
      </a:accent3>
      <a:accent4>
        <a:srgbClr val="F1C232"/>
      </a:accent4>
      <a:accent5>
        <a:srgbClr val="263238"/>
      </a:accent5>
      <a:accent6>
        <a:srgbClr val="E0E0E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973</Words>
  <Application>Microsoft Office PowerPoint</Application>
  <PresentationFormat>On-screen Show (16:9)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Overpass</vt:lpstr>
      <vt:lpstr>Rubik Black</vt:lpstr>
      <vt:lpstr>Calibri</vt:lpstr>
      <vt:lpstr>Rubik</vt:lpstr>
      <vt:lpstr>Overpass Black</vt:lpstr>
      <vt:lpstr>Wingdings</vt:lpstr>
      <vt:lpstr>Arial</vt:lpstr>
      <vt:lpstr>Investment Newsletter by Slidesgo</vt:lpstr>
      <vt:lpstr>STOCK MARKET DATA ANALYSIS</vt:lpstr>
      <vt:lpstr>Table of Contents</vt:lpstr>
      <vt:lpstr>OBJECTIVES</vt:lpstr>
      <vt:lpstr>SNAP-SHOT OF RAW DATA</vt:lpstr>
      <vt:lpstr>Data Dictionary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INSIGHTS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Newsletter</dc:title>
  <cp:lastModifiedBy>Pallavi</cp:lastModifiedBy>
  <cp:revision>16</cp:revision>
  <dcterms:modified xsi:type="dcterms:W3CDTF">2022-10-22T06:29:11Z</dcterms:modified>
</cp:coreProperties>
</file>