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A3: Adversarial Agentic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Autonomous Red/Blue Agents for Cybersecurity Compliance (Healthcare Domain)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 Team Agents (Claude)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Claude chosen for alignment, compliance safety, and reasoning depth</a:t>
            </a:r>
          </a:p>
          <a:p>
            <a:r>
              <a:rPr dirty="0"/>
              <a:t>Trained to reference HIPAA safeguards via Bedrock KB</a:t>
            </a:r>
          </a:p>
          <a:p>
            <a:r>
              <a:rPr dirty="0"/>
              <a:t>Defensive actions: isolate host, patch system, notify breach</a:t>
            </a:r>
          </a:p>
          <a:p>
            <a:r>
              <a:rPr dirty="0"/>
              <a:t>Policy-linked recommendations and action logs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Bedrock Agents per role, connected to environment APIs</a:t>
            </a:r>
          </a:p>
          <a:p>
            <a:r>
              <a:rPr dirty="0"/>
              <a:t>Agent memory/session flow via Bedrock</a:t>
            </a:r>
          </a:p>
          <a:p>
            <a:r>
              <a:rPr dirty="0"/>
              <a:t>Step Functions to orchestrate interaction phases</a:t>
            </a:r>
          </a:p>
          <a:p>
            <a:r>
              <a:rPr dirty="0"/>
              <a:t>Logs via CloudWatch, threat detection using </a:t>
            </a:r>
            <a:r>
              <a:rPr dirty="0" err="1"/>
              <a:t>GuardDuty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Red: Successful breach paths, exploit coverage</a:t>
            </a:r>
          </a:p>
          <a:p>
            <a:r>
              <a:rPr dirty="0"/>
              <a:t>Blue: Detection rates, compliance action tracking</a:t>
            </a:r>
          </a:p>
          <a:p>
            <a:r>
              <a:rPr dirty="0"/>
              <a:t>Scoring system per simulation run</a:t>
            </a:r>
          </a:p>
          <a:p>
            <a:r>
              <a:rPr dirty="0"/>
              <a:t>Compliance summary report generation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Amazon Bedrock LLMs for Red/Blue agent orchestration</a:t>
            </a:r>
          </a:p>
          <a:p>
            <a:r>
              <a:rPr lang="en-US" dirty="0"/>
              <a:t>T</a:t>
            </a:r>
            <a:r>
              <a:rPr dirty="0"/>
              <a:t>arget: Healthcare systems with HIPAA-compliant response behavior</a:t>
            </a:r>
          </a:p>
          <a:p>
            <a:r>
              <a:rPr dirty="0"/>
              <a:t>Red = Llama agents (simulate adversarial breach)</a:t>
            </a:r>
          </a:p>
          <a:p>
            <a:r>
              <a:rPr dirty="0"/>
              <a:t>Blue = Claude agents (compliance-aligned defenders)</a:t>
            </a:r>
          </a:p>
          <a:p>
            <a:r>
              <a:rPr dirty="0"/>
              <a:t>Simulated with Microsoft </a:t>
            </a:r>
            <a:r>
              <a:rPr dirty="0" err="1"/>
              <a:t>CyberBattleSim</a:t>
            </a:r>
            <a:r>
              <a:rPr dirty="0"/>
              <a:t> + AWS Lambda APIs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dirty="0"/>
              <a:t>ed-E (External Attacker) → Red-I (Internal Breach Executor)</a:t>
            </a:r>
          </a:p>
          <a:p>
            <a:r>
              <a:rPr dirty="0"/>
              <a:t>Blue-I (Internal Defender) ← Blue-E (External Intel/Policy Advisor)</a:t>
            </a:r>
          </a:p>
          <a:p>
            <a:r>
              <a:rPr dirty="0"/>
              <a:t>Shared HIPAA Knowledge Base (via Bedrock)</a:t>
            </a:r>
          </a:p>
          <a:p>
            <a:r>
              <a:rPr dirty="0"/>
              <a:t>Environment API: exploits, logs, isolation, patching</a:t>
            </a:r>
          </a:p>
          <a:p>
            <a:r>
              <a:rPr dirty="0"/>
              <a:t>Bedrock Agents drive step-by-step interaction with state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70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4DBB46-C59E-11BE-BCE1-FD6220508E41}"/>
              </a:ext>
            </a:extLst>
          </p:cNvPr>
          <p:cNvGrpSpPr/>
          <p:nvPr/>
        </p:nvGrpSpPr>
        <p:grpSpPr>
          <a:xfrm>
            <a:off x="712381" y="3763926"/>
            <a:ext cx="1052624" cy="1137683"/>
            <a:chOff x="765543" y="3785191"/>
            <a:chExt cx="1201479" cy="137802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5F68B2F-5470-196F-F6F1-D9559661F6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3" t="22046" r="20318" b="24049"/>
            <a:stretch>
              <a:fillRect/>
            </a:stretch>
          </p:blipFill>
          <p:spPr bwMode="auto">
            <a:xfrm>
              <a:off x="765543" y="3785191"/>
              <a:ext cx="1201479" cy="11296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7A1DF9-B404-6255-ED6F-92182E84C7A2}"/>
                </a:ext>
              </a:extLst>
            </p:cNvPr>
            <p:cNvSpPr txBox="1"/>
            <p:nvPr/>
          </p:nvSpPr>
          <p:spPr>
            <a:xfrm>
              <a:off x="818707" y="4901610"/>
              <a:ext cx="1095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Red Agent (E)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7C4960-67E1-572E-ED24-641B8ED7B019}"/>
              </a:ext>
            </a:extLst>
          </p:cNvPr>
          <p:cNvGrpSpPr/>
          <p:nvPr/>
        </p:nvGrpSpPr>
        <p:grpSpPr>
          <a:xfrm>
            <a:off x="7378109" y="1322869"/>
            <a:ext cx="1106672" cy="1111987"/>
            <a:chOff x="807188" y="1811966"/>
            <a:chExt cx="1202365" cy="144448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929E8FE-B0F3-0A90-5E94-4FB5B7408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88" y="1811966"/>
              <a:ext cx="1202365" cy="120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582C33-CB4D-D175-1F00-9B52880DF82C}"/>
                </a:ext>
              </a:extLst>
            </p:cNvPr>
            <p:cNvSpPr txBox="1"/>
            <p:nvPr/>
          </p:nvSpPr>
          <p:spPr>
            <a:xfrm>
              <a:off x="900223" y="2994838"/>
              <a:ext cx="1095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Blue Agent (E)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4F8026-E13D-E33E-7D8B-AE6A7789BCA3}"/>
              </a:ext>
            </a:extLst>
          </p:cNvPr>
          <p:cNvSpPr/>
          <p:nvPr/>
        </p:nvSpPr>
        <p:spPr>
          <a:xfrm>
            <a:off x="526311" y="5730950"/>
            <a:ext cx="8091377" cy="71238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Bedrock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6C2C28-F67E-0964-3B6E-2FA6A28BD3B4}"/>
              </a:ext>
            </a:extLst>
          </p:cNvPr>
          <p:cNvGrpSpPr/>
          <p:nvPr/>
        </p:nvGrpSpPr>
        <p:grpSpPr>
          <a:xfrm>
            <a:off x="7364819" y="3581173"/>
            <a:ext cx="1095153" cy="954215"/>
            <a:chOff x="7343554" y="1796901"/>
            <a:chExt cx="1095153" cy="9542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73E50ED-FB94-4B2F-0DBF-25C7E613FE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9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78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51" t="9464" r="16441" b="10170"/>
            <a:stretch>
              <a:fillRect/>
            </a:stretch>
          </p:blipFill>
          <p:spPr bwMode="auto">
            <a:xfrm flipH="1">
              <a:off x="7400259" y="1796901"/>
              <a:ext cx="463602" cy="542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0186F-211D-3FF2-9FB5-6E9079B2A916}"/>
                </a:ext>
              </a:extLst>
            </p:cNvPr>
            <p:cNvSpPr txBox="1"/>
            <p:nvPr/>
          </p:nvSpPr>
          <p:spPr>
            <a:xfrm>
              <a:off x="7343554" y="2335618"/>
              <a:ext cx="10951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KB Agent</a:t>
              </a:r>
            </a:p>
            <a:p>
              <a:r>
                <a:rPr lang="en-US" sz="1050" b="1" dirty="0"/>
                <a:t>(HIPPA)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F8AE50-5BEF-4E41-2D11-7D1D5A3B93FC}"/>
              </a:ext>
            </a:extLst>
          </p:cNvPr>
          <p:cNvCxnSpPr>
            <a:cxnSpLocks/>
            <a:stCxn id="1028" idx="3"/>
            <a:endCxn id="4" idx="1"/>
          </p:cNvCxnSpPr>
          <p:nvPr/>
        </p:nvCxnSpPr>
        <p:spPr>
          <a:xfrm flipV="1">
            <a:off x="1765005" y="2977116"/>
            <a:ext cx="1295400" cy="125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34A5B-0444-1E4D-A8E4-28E5A117A3F0}"/>
              </a:ext>
            </a:extLst>
          </p:cNvPr>
          <p:cNvCxnSpPr>
            <a:cxnSpLocks/>
            <a:stCxn id="1030" idx="1"/>
            <a:endCxn id="4" idx="3"/>
          </p:cNvCxnSpPr>
          <p:nvPr/>
        </p:nvCxnSpPr>
        <p:spPr>
          <a:xfrm flipH="1">
            <a:off x="5846135" y="1785670"/>
            <a:ext cx="1531974" cy="1191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2F20BD-3E1E-F1E3-0BB1-BEE8D75E2CB0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1765005" y="3997842"/>
            <a:ext cx="5603358" cy="23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CD8C2-F144-DC91-D0D3-3B61333B10A9}"/>
              </a:ext>
            </a:extLst>
          </p:cNvPr>
          <p:cNvCxnSpPr>
            <a:cxnSpLocks/>
            <a:stCxn id="8" idx="2"/>
            <a:endCxn id="1036" idx="0"/>
          </p:cNvCxnSpPr>
          <p:nvPr/>
        </p:nvCxnSpPr>
        <p:spPr>
          <a:xfrm flipH="1">
            <a:off x="7653325" y="2434856"/>
            <a:ext cx="314412" cy="1146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00E180-D843-7F14-01B2-DD13864D31B8}"/>
              </a:ext>
            </a:extLst>
          </p:cNvPr>
          <p:cNvCxnSpPr>
            <a:cxnSpLocks/>
            <a:endCxn id="1038" idx="0"/>
          </p:cNvCxnSpPr>
          <p:nvPr/>
        </p:nvCxnSpPr>
        <p:spPr>
          <a:xfrm flipH="1">
            <a:off x="5346406" y="2509284"/>
            <a:ext cx="65566" cy="894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CA1A48-AF1F-602C-08B9-479A3566BE38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3668232" y="2712189"/>
            <a:ext cx="214425" cy="71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E735D0-1706-BD60-6665-DF4AD5D6AEA4}"/>
              </a:ext>
            </a:extLst>
          </p:cNvPr>
          <p:cNvGrpSpPr/>
          <p:nvPr/>
        </p:nvGrpSpPr>
        <p:grpSpPr>
          <a:xfrm>
            <a:off x="3060405" y="1743739"/>
            <a:ext cx="3023190" cy="2466794"/>
            <a:chOff x="2902689" y="2498650"/>
            <a:chExt cx="3023190" cy="2466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B3535-2245-948B-AF0D-AB9AE32D45B8}"/>
                </a:ext>
              </a:extLst>
            </p:cNvPr>
            <p:cNvSpPr/>
            <p:nvPr/>
          </p:nvSpPr>
          <p:spPr>
            <a:xfrm>
              <a:off x="2902689" y="2498650"/>
              <a:ext cx="2785730" cy="246675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="1" dirty="0">
                  <a:solidFill>
                    <a:schemeClr val="tx1"/>
                  </a:solidFill>
                </a:rPr>
                <a:t>imulated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Domain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(Hospital)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427198-0CEA-EF49-DF8C-5F969F2DE2D5}"/>
                </a:ext>
              </a:extLst>
            </p:cNvPr>
            <p:cNvGrpSpPr/>
            <p:nvPr/>
          </p:nvGrpSpPr>
          <p:grpSpPr>
            <a:xfrm>
              <a:off x="4830726" y="2524349"/>
              <a:ext cx="1095153" cy="771085"/>
              <a:chOff x="7265582" y="2524348"/>
              <a:chExt cx="1095153" cy="771085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18C2BCA4-DA20-4479-E576-84B5D075F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1905" y="2524348"/>
                <a:ext cx="474035" cy="474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8D899-3835-5233-02E5-E39830FFD74C}"/>
                  </a:ext>
                </a:extLst>
              </p:cNvPr>
              <p:cNvSpPr txBox="1"/>
              <p:nvPr/>
            </p:nvSpPr>
            <p:spPr>
              <a:xfrm>
                <a:off x="7265582" y="3033823"/>
                <a:ext cx="1095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Red Agent (I)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5E34FC-4C78-2D2D-DBB6-59673F48D11D}"/>
                </a:ext>
              </a:extLst>
            </p:cNvPr>
            <p:cNvGrpSpPr/>
            <p:nvPr/>
          </p:nvGrpSpPr>
          <p:grpSpPr>
            <a:xfrm>
              <a:off x="2962939" y="2666771"/>
              <a:ext cx="1095153" cy="800329"/>
              <a:chOff x="3101164" y="5422603"/>
              <a:chExt cx="1095153" cy="800329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43B61219-B3C9-2754-C7E5-F9A00EF7E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43" t="23042" r="26207" b="24026"/>
              <a:stretch>
                <a:fillRect/>
              </a:stretch>
            </p:blipFill>
            <p:spPr bwMode="auto">
              <a:xfrm>
                <a:off x="3274827" y="5422603"/>
                <a:ext cx="510488" cy="563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F493B8-2A76-A200-9538-0A7B2AA6DBDB}"/>
                  </a:ext>
                </a:extLst>
              </p:cNvPr>
              <p:cNvSpPr txBox="1"/>
              <p:nvPr/>
            </p:nvSpPr>
            <p:spPr>
              <a:xfrm>
                <a:off x="3101164" y="5961322"/>
                <a:ext cx="1095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Blue Agent (I)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3FCEF4-C31E-39F1-4BF5-B2DB7303F6D2}"/>
                </a:ext>
              </a:extLst>
            </p:cNvPr>
            <p:cNvGrpSpPr/>
            <p:nvPr/>
          </p:nvGrpSpPr>
          <p:grpSpPr>
            <a:xfrm>
              <a:off x="4681871" y="4158363"/>
              <a:ext cx="1095153" cy="785117"/>
              <a:chOff x="6531935" y="872903"/>
              <a:chExt cx="1095153" cy="785117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E7086B92-B16D-ECED-B1BD-3CFE04FFF9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24" t="3726" r="18244" b="2248"/>
              <a:stretch>
                <a:fillRect/>
              </a:stretch>
            </p:blipFill>
            <p:spPr bwMode="auto">
              <a:xfrm>
                <a:off x="6847368" y="872903"/>
                <a:ext cx="382772" cy="591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7CB6C-6080-4D4D-0CB4-09E300B77ACE}"/>
                  </a:ext>
                </a:extLst>
              </p:cNvPr>
              <p:cNvSpPr txBox="1"/>
              <p:nvPr/>
            </p:nvSpPr>
            <p:spPr>
              <a:xfrm>
                <a:off x="6531935" y="1396410"/>
                <a:ext cx="1095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Domain Agent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E3160E-8ACE-933D-BD32-9771FF514BCF}"/>
                </a:ext>
              </a:extLst>
            </p:cNvPr>
            <p:cNvGrpSpPr/>
            <p:nvPr/>
          </p:nvGrpSpPr>
          <p:grpSpPr>
            <a:xfrm>
              <a:off x="3218122" y="4180327"/>
              <a:ext cx="1095153" cy="785117"/>
              <a:chOff x="6531935" y="872903"/>
              <a:chExt cx="1095153" cy="785117"/>
            </a:xfrm>
          </p:grpSpPr>
          <p:pic>
            <p:nvPicPr>
              <p:cNvPr id="20" name="Picture 14">
                <a:extLst>
                  <a:ext uri="{FF2B5EF4-FFF2-40B4-BE49-F238E27FC236}">
                    <a16:creationId xmlns:a16="http://schemas.microsoft.com/office/drawing/2014/main" id="{FAA7A3F8-185D-0B40-6A32-D3A37F2FD6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24" t="3726" r="18244" b="2248"/>
              <a:stretch>
                <a:fillRect/>
              </a:stretch>
            </p:blipFill>
            <p:spPr bwMode="auto">
              <a:xfrm>
                <a:off x="6847368" y="872903"/>
                <a:ext cx="382772" cy="591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2DCEE5-20D2-76B1-2782-E26D3FE1F448}"/>
                  </a:ext>
                </a:extLst>
              </p:cNvPr>
              <p:cNvSpPr txBox="1"/>
              <p:nvPr/>
            </p:nvSpPr>
            <p:spPr>
              <a:xfrm>
                <a:off x="6531935" y="1396410"/>
                <a:ext cx="1095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Domain Agent</a:t>
                </a:r>
              </a:p>
            </p:txBody>
          </p:sp>
        </p:grpSp>
      </p:grp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328EB2F9-41AF-AF9E-8106-5E48BC08D73E}"/>
              </a:ext>
            </a:extLst>
          </p:cNvPr>
          <p:cNvSpPr/>
          <p:nvPr/>
        </p:nvSpPr>
        <p:spPr>
          <a:xfrm>
            <a:off x="4465674" y="3732028"/>
            <a:ext cx="202019" cy="233916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B97429-406A-2E6B-2452-D7D96318355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093535" y="3774558"/>
            <a:ext cx="372139" cy="7442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CyberBattleSim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Simulates hospital IT network topology (nodes, vulnerabilities)</a:t>
            </a:r>
          </a:p>
          <a:p>
            <a:r>
              <a:rPr dirty="0"/>
              <a:t>EHR system, IoT devices, web interfaces</a:t>
            </a:r>
          </a:p>
          <a:p>
            <a:r>
              <a:rPr dirty="0"/>
              <a:t>Node labels to indicate PHI / compliance sensitivity</a:t>
            </a:r>
          </a:p>
          <a:p>
            <a:r>
              <a:rPr dirty="0"/>
              <a:t>Event triggers for Blue Team detection (alerts, access logs)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POC focus: Healthcare with HIPAA mapping</a:t>
            </a:r>
          </a:p>
          <a:p>
            <a:r>
              <a:rPr dirty="0"/>
              <a:t>Target users: Hospital IT/security teams, compliance auditors</a:t>
            </a:r>
          </a:p>
          <a:p>
            <a:r>
              <a:rPr dirty="0"/>
              <a:t>Extendable to other domains (PCI DSS, ISO 27001)</a:t>
            </a:r>
          </a:p>
          <a:p>
            <a:r>
              <a:rPr dirty="0"/>
              <a:t>Open-source agent framework, monetized compliance packs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Team Agents (Llama)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Llama chosen for open-ended, creative attack simulation</a:t>
            </a:r>
          </a:p>
          <a:p>
            <a:r>
              <a:rPr dirty="0"/>
              <a:t>Role-based: Red-E for external tactics, Red-I for lateral movement</a:t>
            </a:r>
          </a:p>
          <a:p>
            <a:r>
              <a:rPr dirty="0"/>
              <a:t>Prompted to simulate MITRE ATT&amp;CK techniques</a:t>
            </a:r>
          </a:p>
          <a:p>
            <a:r>
              <a:rPr dirty="0"/>
              <a:t>Operates under controlled simulation guardrails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375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A3: Adversarial Agentic AI</vt:lpstr>
      <vt:lpstr>Project Overview</vt:lpstr>
      <vt:lpstr>System Architecture</vt:lpstr>
      <vt:lpstr>High-Level Architecture</vt:lpstr>
      <vt:lpstr>Architecture</vt:lpstr>
      <vt:lpstr>Simulation Environment</vt:lpstr>
      <vt:lpstr>CyberBattleSim Environment</vt:lpstr>
      <vt:lpstr>Product Strategy</vt:lpstr>
      <vt:lpstr>Red Team Agents (Llama)</vt:lpstr>
      <vt:lpstr>Blue Team Agents (Claude)</vt:lpstr>
      <vt:lpstr>Integration Strategy</vt:lpstr>
      <vt:lpstr>Testing and 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Pals Chinnakannan</cp:lastModifiedBy>
  <cp:revision>3</cp:revision>
  <dcterms:created xsi:type="dcterms:W3CDTF">2013-01-27T09:14:16Z</dcterms:created>
  <dcterms:modified xsi:type="dcterms:W3CDTF">2025-05-08T15:04:44Z</dcterms:modified>
  <cp:category/>
</cp:coreProperties>
</file>