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type="screen16x9" cy="5143500" cx="9144000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Medium" panose="00000600000000000000" pitchFamily="2" charset="0"/>
      <p:regular r:id="rId16"/>
      <p:bold r:id="rId17"/>
      <p:italic r:id="rId18"/>
      <p:boldItalic r:id="rId19"/>
    </p:embeddedFont>
    <p:embeddedFont>
      <p:font typeface="Montserrat SemiBold" panose="00000700000000000000" pitchFamily="2" charset="0"/>
      <p:regular r:id="rId20"/>
      <p:bold r:id="rId21"/>
      <p:italic r:id="rId22"/>
      <p:boldItalic r:id="rId23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Relationship Id="rId20" Type="http://schemas.openxmlformats.org/officeDocument/2006/relationships/font" Target="fonts/font9.fntdata"/><Relationship Id="rId21" Type="http://schemas.openxmlformats.org/officeDocument/2006/relationships/font" Target="fonts/font10.fntdata"/><Relationship Id="rId22" Type="http://schemas.openxmlformats.org/officeDocument/2006/relationships/font" Target="fonts/font11.fntdata"/><Relationship Id="rId23" Type="http://schemas.openxmlformats.org/officeDocument/2006/relationships/font" Target="fonts/font12.fntdata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1;g22903929805_5_2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52;g22903929805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59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9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67;g22903929805_0_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3" name="Google Shape;68;g2290392980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4;g22903929805_0_1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0" name="Google Shape;75;g229039298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81;g22903929805_0_2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6" name="Google Shape;82;g229039298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88;g22903929805_0_3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9" name="Google Shape;89;g2290392980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95;g22903929805_0_4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2" name="Google Shape;96;g2290392980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02;g22903929805_0_4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6" name="Google Shape;103;g229039298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109;g22903929805_5_1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110;g22903929805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5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615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616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25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ctr"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ctr"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ctr"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ctr"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ctr"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ctr"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ctr"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ctr"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26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23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5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21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5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2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2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57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31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32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33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5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35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2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18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19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9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37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0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36;p9"/>
          <p:cNvSpPr/>
          <p:nvPr/>
        </p:nvSpPr>
        <p:spPr>
          <a:xfrm>
            <a:off x="4572000" y="-125"/>
            <a:ext cx="45720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9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40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41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42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/>
        </p:txBody>
      </p:sp>
      <p:sp>
        <p:nvSpPr>
          <p:cNvPr id="104862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dk2"/>
                </a:solidFill>
              </a:defRPr>
            </a:lvl1pPr>
            <a:lvl2pPr algn="r" lvl="1">
              <a:buNone/>
              <a:defRPr sz="1000">
                <a:solidFill>
                  <a:schemeClr val="dk2"/>
                </a:solidFill>
              </a:defRPr>
            </a:lvl2pPr>
            <a:lvl3pPr algn="r" lvl="2">
              <a:buNone/>
              <a:defRPr sz="1000">
                <a:solidFill>
                  <a:schemeClr val="dk2"/>
                </a:solidFill>
              </a:defRPr>
            </a:lvl3pPr>
            <a:lvl4pPr algn="r" lvl="3">
              <a:buNone/>
              <a:defRPr sz="1000">
                <a:solidFill>
                  <a:schemeClr val="dk2"/>
                </a:solidFill>
              </a:defRPr>
            </a:lvl4pPr>
            <a:lvl5pPr algn="r" lvl="4">
              <a:buNone/>
              <a:defRPr sz="1000">
                <a:solidFill>
                  <a:schemeClr val="dk2"/>
                </a:solidFill>
              </a:defRPr>
            </a:lvl5pPr>
            <a:lvl6pPr algn="r" lvl="5">
              <a:buNone/>
              <a:defRPr sz="1000">
                <a:solidFill>
                  <a:schemeClr val="dk2"/>
                </a:solidFill>
              </a:defRPr>
            </a:lvl6pPr>
            <a:lvl7pPr algn="r" lvl="6">
              <a:buNone/>
              <a:defRPr sz="1000">
                <a:solidFill>
                  <a:schemeClr val="dk2"/>
                </a:solidFill>
              </a:defRPr>
            </a:lvl7pPr>
            <a:lvl8pPr algn="r" lvl="7">
              <a:buNone/>
              <a:defRPr sz="1000">
                <a:solidFill>
                  <a:schemeClr val="dk2"/>
                </a:solidFill>
              </a:defRPr>
            </a:lvl8pPr>
            <a:lvl9pPr algn="r" lvl="8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Google Shape;54;p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b="87616"/>
          <a:stretch>
            <a:fillRect/>
          </a:stretch>
        </p:blipFill>
        <p:spPr>
          <a:xfrm>
            <a:off x="0" y="0"/>
            <a:ext cx="9144003" cy="636926"/>
          </a:xfrm>
          <a:prstGeom prst="rect"/>
          <a:noFill/>
          <a:ln>
            <a:noFill/>
          </a:ln>
        </p:spPr>
      </p:pic>
      <p:pic>
        <p:nvPicPr>
          <p:cNvPr id="2097165" name="Google Shape;55;p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t="95921"/>
          <a:stretch>
            <a:fillRect/>
          </a:stretch>
        </p:blipFill>
        <p:spPr>
          <a:xfrm>
            <a:off x="0" y="4933725"/>
            <a:ext cx="9144003" cy="209776"/>
          </a:xfrm>
          <a:prstGeom prst="rect"/>
          <a:noFill/>
          <a:ln>
            <a:noFill/>
          </a:ln>
        </p:spPr>
      </p:pic>
      <p:sp>
        <p:nvSpPr>
          <p:cNvPr id="1048601" name="Google Shape;56;p13"/>
          <p:cNvSpPr txBox="1"/>
          <p:nvPr/>
        </p:nvSpPr>
        <p:spPr>
          <a:xfrm>
            <a:off x="3623700" y="681175"/>
            <a:ext cx="1896600" cy="554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rgbClr val="2027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Guidelines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02" name="Google Shape;57;p13"/>
          <p:cNvSpPr txBox="1"/>
          <p:nvPr/>
        </p:nvSpPr>
        <p:spPr>
          <a:xfrm>
            <a:off x="431550" y="1235275"/>
            <a:ext cx="8280900" cy="1992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Montserrat Medium"/>
              <a:buChar char="●"/>
            </a:pPr>
            <a:r>
              <a:rPr dirty="0" sz="1600" lang="en-GB">
                <a:solidFill>
                  <a:srgbClr val="6161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Feel free to use any other template of your choice, given it covers all the mentioned points of the sample template</a:t>
            </a:r>
            <a:endParaRPr dirty="0" sz="1600">
              <a:solidFill>
                <a:srgbClr val="6161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l"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Montserrat Medium"/>
              <a:buChar char="●"/>
            </a:pPr>
            <a:r>
              <a:rPr dirty="0" sz="1600" lang="en-GB">
                <a:solidFill>
                  <a:srgbClr val="6161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ideal size of the presentation should not be more than 10 slides.</a:t>
            </a:r>
            <a:endParaRPr dirty="0" sz="1600">
              <a:solidFill>
                <a:srgbClr val="6161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l"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Montserrat Medium"/>
              <a:buChar char="●"/>
            </a:pPr>
            <a:r>
              <a:rPr dirty="0" sz="1600" lang="en-GB">
                <a:solidFill>
                  <a:srgbClr val="6161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 this stage the evaluation will only be made on the basis of the prototype.</a:t>
            </a:r>
            <a:endParaRPr dirty="0" sz="1600">
              <a:solidFill>
                <a:srgbClr val="6161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l"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Montserrat Medium"/>
              <a:buChar char="●"/>
            </a:pPr>
            <a:r>
              <a:rPr dirty="0" sz="1600" lang="en-GB">
                <a:solidFill>
                  <a:srgbClr val="6161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case of queries drop in a mail at support@hack2skill.com</a:t>
            </a:r>
            <a:endParaRPr dirty="0" sz="1600">
              <a:solidFill>
                <a:srgbClr val="6161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62;p14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/>
          <a:noFill/>
          <a:ln>
            <a:noFill/>
          </a:ln>
        </p:spPr>
      </p:pic>
      <p:sp>
        <p:nvSpPr>
          <p:cNvPr id="1048605" name="Google Shape;63;p14"/>
          <p:cNvSpPr txBox="1"/>
          <p:nvPr/>
        </p:nvSpPr>
        <p:spPr>
          <a:xfrm>
            <a:off x="353849" y="3847425"/>
            <a:ext cx="4661063" cy="50780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100" lang="en-GB">
                <a:solidFill>
                  <a:srgbClr val="2027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Team Name :  </a:t>
            </a:r>
            <a:r>
              <a:rPr dirty="0" sz="2100" lang="en-GB" err="1">
                <a:solidFill>
                  <a:srgbClr val="2027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CyberSKILL</a:t>
            </a:r>
            <a:endParaRPr dirty="0" sz="700" lang="en-GB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06" name="Google Shape;64;p14"/>
          <p:cNvSpPr txBox="1"/>
          <p:nvPr/>
        </p:nvSpPr>
        <p:spPr>
          <a:xfrm>
            <a:off x="353849" y="4355325"/>
            <a:ext cx="8790148" cy="50780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100" lang="en-GB">
                <a:solidFill>
                  <a:srgbClr val="2027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Team Members :</a:t>
            </a:r>
            <a:endParaRPr dirty="0" sz="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07" name="Google Shape;65;p14"/>
          <p:cNvSpPr txBox="1"/>
          <p:nvPr/>
        </p:nvSpPr>
        <p:spPr>
          <a:xfrm>
            <a:off x="353849" y="3389630"/>
            <a:ext cx="8361525" cy="50780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100" lang="en-GB">
                <a:solidFill>
                  <a:srgbClr val="2027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Name: Object Detection for Autonomous Vehicles</a:t>
            </a:r>
            <a:endParaRPr dirty="0" sz="2100">
              <a:solidFill>
                <a:srgbClr val="2027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70;p1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b="87616"/>
          <a:stretch>
            <a:fillRect/>
          </a:stretch>
        </p:blipFill>
        <p:spPr>
          <a:xfrm>
            <a:off x="0" y="0"/>
            <a:ext cx="9144003" cy="636926"/>
          </a:xfrm>
          <a:prstGeom prst="rect"/>
          <a:noFill/>
          <a:ln>
            <a:noFill/>
          </a:ln>
        </p:spPr>
      </p:pic>
      <p:pic>
        <p:nvPicPr>
          <p:cNvPr id="2097168" name="Google Shape;71;p1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t="95921"/>
          <a:stretch>
            <a:fillRect/>
          </a:stretch>
        </p:blipFill>
        <p:spPr>
          <a:xfrm>
            <a:off x="0" y="4933725"/>
            <a:ext cx="9144003" cy="209776"/>
          </a:xfrm>
          <a:prstGeom prst="rect"/>
          <a:noFill/>
          <a:ln>
            <a:noFill/>
          </a:ln>
        </p:spPr>
      </p:pic>
      <p:sp>
        <p:nvSpPr>
          <p:cNvPr id="1048610" name="Google Shape;72;p15"/>
          <p:cNvSpPr txBox="1"/>
          <p:nvPr/>
        </p:nvSpPr>
        <p:spPr>
          <a:xfrm>
            <a:off x="311700" y="710150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dirty="0" sz="1800" lang="en-GB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Problem Statement </a:t>
            </a: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 sz="1800" lang="en-GB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11" name="TextBox 1"/>
          <p:cNvSpPr txBox="1"/>
          <p:nvPr/>
        </p:nvSpPr>
        <p:spPr>
          <a:xfrm>
            <a:off x="1693069" y="1550194"/>
            <a:ext cx="5686425" cy="2554545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Autonomous vehicles require accurate and efficient object detection systems to perceive their surroundings and make informed decisions.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Challenge: Developing a robust and real-time object detection solution to handle complex environments, diverse object classes, and varying lighting conditions.</a:t>
            </a:r>
            <a:endParaRPr dirty="0" sz="20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oogle Shape;77;p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b="87616"/>
          <a:stretch>
            <a:fillRect/>
          </a:stretch>
        </p:blipFill>
        <p:spPr>
          <a:xfrm>
            <a:off x="0" y="0"/>
            <a:ext cx="9144003" cy="636926"/>
          </a:xfrm>
          <a:prstGeom prst="rect"/>
          <a:noFill/>
          <a:ln>
            <a:noFill/>
          </a:ln>
        </p:spPr>
      </p:pic>
      <p:pic>
        <p:nvPicPr>
          <p:cNvPr id="2097163" name="Google Shape;78;p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t="95921"/>
          <a:stretch>
            <a:fillRect/>
          </a:stretch>
        </p:blipFill>
        <p:spPr>
          <a:xfrm>
            <a:off x="0" y="4933725"/>
            <a:ext cx="9144003" cy="209776"/>
          </a:xfrm>
          <a:prstGeom prst="rect"/>
          <a:noFill/>
          <a:ln>
            <a:noFill/>
          </a:ln>
        </p:spPr>
      </p:pic>
      <p:sp>
        <p:nvSpPr>
          <p:cNvPr id="1048597" name="Google Shape;79;p16"/>
          <p:cNvSpPr txBox="1"/>
          <p:nvPr/>
        </p:nvSpPr>
        <p:spPr>
          <a:xfrm>
            <a:off x="1924500" y="765850"/>
            <a:ext cx="5295000" cy="470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dirty="0" sz="1900" lang="en-GB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Architecture – Impact of </a:t>
            </a:r>
            <a:r>
              <a:rPr dirty="0" sz="1900" lang="en-GB" err="1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oneAPI</a:t>
            </a:r>
            <a:r>
              <a:rPr dirty="0" sz="1900" lang="en-GB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/SYCL (How </a:t>
            </a:r>
            <a:r>
              <a:rPr dirty="0" sz="1900" lang="en-GB" err="1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oneAPI</a:t>
            </a:r>
            <a:r>
              <a:rPr dirty="0" sz="1900" lang="en-GB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/SYCL helped you?)</a:t>
            </a:r>
            <a:endParaRPr dirty="0" sz="19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598" name="TextBox 1"/>
          <p:cNvSpPr txBox="1"/>
          <p:nvPr/>
        </p:nvSpPr>
        <p:spPr>
          <a:xfrm>
            <a:off x="864393" y="2094696"/>
            <a:ext cx="6908007" cy="14249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800" lang="en-IN" err="1"/>
              <a:t>oneAPI</a:t>
            </a:r>
            <a:r>
              <a:rPr dirty="0" sz="1800" lang="en-IN"/>
              <a:t>/SYCL: Unified programming model harnessing heterogeneous computing platforms.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800" lang="en-IN"/>
              <a:t>Impact: Seamless utilization of CPUs and GPUs for parallel processing Maximized performance for real-time object detection.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84;p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b="87616"/>
          <a:stretch>
            <a:fillRect/>
          </a:stretch>
        </p:blipFill>
        <p:spPr>
          <a:xfrm>
            <a:off x="0" y="0"/>
            <a:ext cx="9144003" cy="636926"/>
          </a:xfrm>
          <a:prstGeom prst="rect"/>
          <a:noFill/>
          <a:ln>
            <a:noFill/>
          </a:ln>
        </p:spPr>
      </p:pic>
      <p:pic>
        <p:nvPicPr>
          <p:cNvPr id="2097161" name="Google Shape;85;p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t="95921"/>
          <a:stretch>
            <a:fillRect/>
          </a:stretch>
        </p:blipFill>
        <p:spPr>
          <a:xfrm>
            <a:off x="0" y="4933725"/>
            <a:ext cx="9144003" cy="209776"/>
          </a:xfrm>
          <a:prstGeom prst="rect"/>
          <a:noFill/>
          <a:ln>
            <a:noFill/>
          </a:ln>
        </p:spPr>
      </p:pic>
      <p:sp>
        <p:nvSpPr>
          <p:cNvPr id="1048593" name="Google Shape;86;p17"/>
          <p:cNvSpPr txBox="1"/>
          <p:nvPr/>
        </p:nvSpPr>
        <p:spPr>
          <a:xfrm>
            <a:off x="1838400" y="740563"/>
            <a:ext cx="5467200" cy="470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dirty="0" sz="1960" lang="en-GB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Core components of </a:t>
            </a:r>
            <a:r>
              <a:rPr dirty="0" sz="1960" lang="en-GB" err="1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oneAPI</a:t>
            </a:r>
            <a:r>
              <a:rPr dirty="0" sz="1960" lang="en-GB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/SYCL used in the project</a:t>
            </a:r>
            <a:endParaRPr dirty="0" sz="196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594" name="TextBox 2"/>
          <p:cNvSpPr txBox="1"/>
          <p:nvPr/>
        </p:nvSpPr>
        <p:spPr>
          <a:xfrm>
            <a:off x="1318022" y="1517922"/>
            <a:ext cx="6679406" cy="3139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SYCL (Single-source C++ Heterogeneous Programming for OpenCL):</a:t>
            </a:r>
          </a:p>
          <a:p>
            <a:r>
              <a:rPr dirty="0" lang="en-IN"/>
              <a:t>Higher-level programming model simplifying development for heterogeneous platforms.</a:t>
            </a:r>
          </a:p>
          <a:p>
            <a:r>
              <a:rPr dirty="0" lang="en-IN"/>
              <a:t>Single-source approach for writing C++ code and offloading computations to different devices.</a:t>
            </a:r>
          </a:p>
          <a:p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 err="1"/>
              <a:t>oneAPI</a:t>
            </a:r>
            <a:r>
              <a:rPr dirty="0" lang="en-IN"/>
              <a:t> DPC++ Compiler:</a:t>
            </a:r>
          </a:p>
          <a:p>
            <a:r>
              <a:rPr dirty="0" lang="en-IN"/>
              <a:t>Enables high-level SYCL code compilation targeting diverse hardware platforms.</a:t>
            </a:r>
          </a:p>
          <a:p>
            <a:r>
              <a:rPr dirty="0" lang="en-IN"/>
              <a:t>Efficient execution and optimization of SYCL code for improved performance and portability.</a:t>
            </a:r>
          </a:p>
          <a:p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 err="1"/>
              <a:t>oneDNN</a:t>
            </a:r>
            <a:r>
              <a:rPr dirty="0" lang="en-IN"/>
              <a:t> Library (</a:t>
            </a:r>
            <a:r>
              <a:rPr dirty="0" lang="en-IN" err="1"/>
              <a:t>oneAPI</a:t>
            </a:r>
            <a:r>
              <a:rPr dirty="0" lang="en-IN"/>
              <a:t> Deep Neural Network Library):</a:t>
            </a:r>
          </a:p>
          <a:p>
            <a:r>
              <a:rPr dirty="0" lang="en-IN"/>
              <a:t>Optimized building blocks for deep learning applications.</a:t>
            </a:r>
          </a:p>
          <a:p>
            <a:r>
              <a:rPr dirty="0" lang="en-IN"/>
              <a:t>Provides efficient primitives for convolutional neural networks used in object detection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91;p1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b="87616"/>
          <a:stretch>
            <a:fillRect/>
          </a:stretch>
        </p:blipFill>
        <p:spPr>
          <a:xfrm>
            <a:off x="0" y="0"/>
            <a:ext cx="9144003" cy="636926"/>
          </a:xfrm>
          <a:prstGeom prst="rect"/>
          <a:noFill/>
          <a:ln>
            <a:noFill/>
          </a:ln>
        </p:spPr>
      </p:pic>
      <p:pic>
        <p:nvPicPr>
          <p:cNvPr id="2097157" name="Google Shape;92;p1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t="95921"/>
          <a:stretch>
            <a:fillRect/>
          </a:stretch>
        </p:blipFill>
        <p:spPr>
          <a:xfrm>
            <a:off x="0" y="4933725"/>
            <a:ext cx="9144003" cy="209776"/>
          </a:xfrm>
          <a:prstGeom prst="rect"/>
          <a:noFill/>
          <a:ln>
            <a:noFill/>
          </a:ln>
        </p:spPr>
      </p:pic>
      <p:sp>
        <p:nvSpPr>
          <p:cNvPr id="1048587" name="Google Shape;93;p18"/>
          <p:cNvSpPr txBox="1"/>
          <p:nvPr/>
        </p:nvSpPr>
        <p:spPr>
          <a:xfrm>
            <a:off x="1064100" y="748475"/>
            <a:ext cx="7015800" cy="878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900" lang="en-GB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Demo Video/Live Demo</a:t>
            </a: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900" lang="en-GB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Please elaborate oneAPI/SYCL usage </a:t>
            </a: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9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https://drive.google.com/file/d/1QQYbUBWLNNlRhJGs9WOAmB-UJejiYGsx/view?usp=sharing</a:t>
            </a: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98;p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b="87616"/>
          <a:stretch>
            <a:fillRect/>
          </a:stretch>
        </p:blipFill>
        <p:spPr>
          <a:xfrm>
            <a:off x="0" y="0"/>
            <a:ext cx="9144003" cy="636926"/>
          </a:xfrm>
          <a:prstGeom prst="rect"/>
          <a:noFill/>
          <a:ln>
            <a:noFill/>
          </a:ln>
        </p:spPr>
      </p:pic>
      <p:pic>
        <p:nvPicPr>
          <p:cNvPr id="2097153" name="Google Shape;99;p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t="95921"/>
          <a:stretch>
            <a:fillRect/>
          </a:stretch>
        </p:blipFill>
        <p:spPr>
          <a:xfrm>
            <a:off x="0" y="4933725"/>
            <a:ext cx="9144003" cy="209776"/>
          </a:xfrm>
          <a:prstGeom prst="rect"/>
          <a:noFill/>
          <a:ln>
            <a:noFill/>
          </a:ln>
        </p:spPr>
      </p:pic>
      <p:sp>
        <p:nvSpPr>
          <p:cNvPr id="1048580" name="Google Shape;100;p19"/>
          <p:cNvSpPr txBox="1"/>
          <p:nvPr/>
        </p:nvSpPr>
        <p:spPr>
          <a:xfrm>
            <a:off x="622800" y="784800"/>
            <a:ext cx="7898400" cy="502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1900" lang="en-GB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 Link (Codes should be public and available after hackathon also)</a:t>
            </a:r>
            <a:endParaRPr sz="19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45" name=""/>
          <p:cNvSpPr txBox="1"/>
          <p:nvPr/>
        </p:nvSpPr>
        <p:spPr>
          <a:xfrm>
            <a:off x="2572000" y="2362200"/>
            <a:ext cx="4000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https://github.com/palsuryaofficio/intel-oneAPI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05;p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b="87616"/>
          <a:stretch>
            <a:fillRect/>
          </a:stretch>
        </p:blipFill>
        <p:spPr>
          <a:xfrm>
            <a:off x="0" y="0"/>
            <a:ext cx="9144003" cy="636926"/>
          </a:xfrm>
          <a:prstGeom prst="rect"/>
          <a:noFill/>
          <a:ln>
            <a:noFill/>
          </a:ln>
        </p:spPr>
      </p:pic>
      <p:pic>
        <p:nvPicPr>
          <p:cNvPr id="2097155" name="Google Shape;106;p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t="95921"/>
          <a:stretch>
            <a:fillRect/>
          </a:stretch>
        </p:blipFill>
        <p:spPr>
          <a:xfrm>
            <a:off x="0" y="4933725"/>
            <a:ext cx="9144003" cy="209776"/>
          </a:xfrm>
          <a:prstGeom prst="rect"/>
          <a:noFill/>
          <a:ln>
            <a:noFill/>
          </a:ln>
        </p:spPr>
      </p:pic>
      <p:sp>
        <p:nvSpPr>
          <p:cNvPr id="1048583" name="Google Shape;107;p20"/>
          <p:cNvSpPr txBox="1"/>
          <p:nvPr/>
        </p:nvSpPr>
        <p:spPr>
          <a:xfrm>
            <a:off x="810470" y="636926"/>
            <a:ext cx="7708800" cy="502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dirty="0" sz="1900" lang="en-GB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Results Summary (focus on unique aspects of </a:t>
            </a:r>
            <a:r>
              <a:rPr dirty="0" sz="1900" lang="en-GB" err="1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oneAPI</a:t>
            </a:r>
            <a:r>
              <a:rPr dirty="0" sz="1900" lang="en-GB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/SYCL that you have used)</a:t>
            </a:r>
            <a:endParaRPr dirty="0" sz="19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584" name="TextBox 1"/>
          <p:cNvSpPr txBox="1"/>
          <p:nvPr/>
        </p:nvSpPr>
        <p:spPr>
          <a:xfrm>
            <a:off x="671513" y="1335880"/>
            <a:ext cx="4831879" cy="3754874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chemeClr val="tx1"/>
                </a:solidFill>
                <a:effectLst/>
                <a:latin typeface="Söhne"/>
              </a:rPr>
              <a:t>Performance Boost: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dirty="0" i="0" lang="en-US">
                <a:solidFill>
                  <a:schemeClr val="tx1"/>
                </a:solidFill>
                <a:effectLst/>
                <a:latin typeface="Söhne"/>
              </a:rPr>
              <a:t>Utilization</a:t>
            </a:r>
            <a:r>
              <a:rPr b="0" dirty="0" i="0" lang="en-US">
                <a:solidFill>
                  <a:schemeClr val="tx1"/>
                </a:solidFill>
                <a:effectLst/>
                <a:latin typeface="Söhne"/>
              </a:rPr>
              <a:t> of parallel processing capabilities resulted in significant performance improvements compared to single-threaded CPU implementations.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chemeClr val="tx1"/>
                </a:solidFill>
                <a:effectLst/>
                <a:latin typeface="Söhne"/>
              </a:rPr>
              <a:t>Real-time object detection achieved, a crucial requirement for autonomous vehicles.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chemeClr val="tx1"/>
                </a:solidFill>
                <a:effectLst/>
                <a:latin typeface="Söhne"/>
              </a:rPr>
              <a:t>Heterogeneous Platform Utilization: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chemeClr val="tx1"/>
                </a:solidFill>
                <a:effectLst/>
                <a:latin typeface="Söhne"/>
              </a:rPr>
              <a:t>Efficient utilization of CPUs and GPUs within a single programming model.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chemeClr val="tx1"/>
                </a:solidFill>
                <a:effectLst/>
                <a:latin typeface="Söhne"/>
              </a:rPr>
              <a:t>Leverage the strengths of each device, enhancing performance and resource utilization.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chemeClr val="tx1"/>
                </a:solidFill>
                <a:effectLst/>
                <a:latin typeface="Söhne"/>
              </a:rPr>
              <a:t>Code Portability: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chemeClr val="tx1"/>
                </a:solidFill>
                <a:effectLst/>
                <a:latin typeface="Söhne"/>
              </a:rPr>
              <a:t>SYCL programming model ensures code portability across different hardware platforms.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chemeClr val="tx1"/>
                </a:solidFill>
                <a:effectLst/>
                <a:latin typeface="Söhne"/>
              </a:rPr>
              <a:t>Seamless deployment on a wide range of devices, providing scalability and adaptability.</a:t>
            </a:r>
          </a:p>
          <a:p>
            <a:endParaRPr dirty="0"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12;p21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/>
          <a:noFill/>
          <a:ln>
            <a:noFill/>
          </a:ln>
        </p:spPr>
      </p:pic>
      <p:pic>
        <p:nvPicPr>
          <p:cNvPr id="2097159" name="Google Shape;113;p2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b="87616"/>
          <a:stretch>
            <a:fillRect/>
          </a:stretch>
        </p:blipFill>
        <p:spPr>
          <a:xfrm>
            <a:off x="0" y="0"/>
            <a:ext cx="9144003" cy="636926"/>
          </a:xfrm>
          <a:prstGeom prst="rect"/>
          <a:noFill/>
          <a:ln>
            <a:noFill/>
          </a:ln>
        </p:spPr>
      </p:pic>
      <p:sp>
        <p:nvSpPr>
          <p:cNvPr id="1048590" name="Google Shape;114;p21"/>
          <p:cNvSpPr txBox="1"/>
          <p:nvPr/>
        </p:nvSpPr>
        <p:spPr>
          <a:xfrm>
            <a:off x="4457675" y="2428175"/>
            <a:ext cx="2347200" cy="621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sz="2600" lang="en-GB">
                <a:solidFill>
                  <a:srgbClr val="39E2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2100">
              <a:solidFill>
                <a:srgbClr val="39E2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Amlan Sen</dc:creator>
  <cp:lastModifiedBy>Amlan Sen</cp:lastModifiedBy>
  <dcterms:created xsi:type="dcterms:W3CDTF">2023-06-12T06:46:46Z</dcterms:created>
  <dcterms:modified xsi:type="dcterms:W3CDTF">2023-06-12T18:01:37Z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b6cf118319bb4653a33cfd6bd267eb3f</vt:lpwstr>
  </property>
</Properties>
</file>