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A80BFB-5D7A-40C6-AF5B-150D2F27C171}">
  <a:tblStyle styleId="{D8A80BFB-5D7A-40C6-AF5B-150D2F27C17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cbi.nlm.nih.gov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834b56fa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834b56fa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6a0e9d2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6a0e9d2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https://www.ncbi.nlm.nih.gov/</a:t>
            </a:r>
            <a:r>
              <a:rPr lang="en"/>
              <a:t> (main search portal)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e717143a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8e717143a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e717143a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e717143a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e717143a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8e717143a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8e717143a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8e717143a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896d9c8c6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896d9c8c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7620ca9f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7620ca9f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cc757e88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cc757e88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620ca9f9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620ca9f9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620ca9f9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7620ca9f9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cc757e88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cc757e8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620ca9f9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620ca9f9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80a9178c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80a9178c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WORKSHOP TIT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25" y="159900"/>
            <a:ext cx="7353124" cy="49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45500" y="1244100"/>
            <a:ext cx="587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solidFill>
                  <a:srgbClr val="674EA7"/>
                </a:solidFill>
              </a:rPr>
              <a:t>Retrieve</a:t>
            </a:r>
            <a:r>
              <a:rPr lang="en" sz="3220">
                <a:solidFill>
                  <a:srgbClr val="674EA7"/>
                </a:solidFill>
              </a:rPr>
              <a:t> project meta data in R</a:t>
            </a:r>
            <a:endParaRPr sz="322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1679325" y="1222300"/>
            <a:ext cx="5575200" cy="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>
                <a:solidFill>
                  <a:srgbClr val="674EA7"/>
                </a:solidFill>
              </a:rPr>
              <a:t>GEO exercise: download some data of your choice! </a:t>
            </a:r>
            <a:endParaRPr sz="32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235325" y="19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NCBI Search</a:t>
            </a:r>
            <a:endParaRPr>
              <a:solidFill>
                <a:srgbClr val="674EA7"/>
              </a:solidFill>
            </a:endParaRPr>
          </a:p>
        </p:txBody>
      </p:sp>
      <p:pic>
        <p:nvPicPr>
          <p:cNvPr id="118" name="Google Shape;118;p24" title="Screenshot 2025-10-02 at 5.19.3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050" y="1093725"/>
            <a:ext cx="65704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235325" y="19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NCBI: Search for Sequencing Data</a:t>
            </a:r>
            <a:endParaRPr>
              <a:solidFill>
                <a:srgbClr val="674EA7"/>
              </a:solidFill>
            </a:endParaRPr>
          </a:p>
        </p:txBody>
      </p:sp>
      <p:pic>
        <p:nvPicPr>
          <p:cNvPr id="124" name="Google Shape;124;p25" title="Screenshot 2025-10-02 at 5.20.1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25" y="1131900"/>
            <a:ext cx="8839204" cy="344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235325" y="126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NCBI Search Filter</a:t>
            </a:r>
            <a:endParaRPr>
              <a:solidFill>
                <a:srgbClr val="674EA7"/>
              </a:solidFill>
            </a:endParaRPr>
          </a:p>
        </p:txBody>
      </p:sp>
      <p:pic>
        <p:nvPicPr>
          <p:cNvPr id="130" name="Google Shape;130;p26" title="Screenshot 2025-10-02 at 5.21.3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0" y="839125"/>
            <a:ext cx="2918656" cy="407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6" title="Screenshot 2025-10-02 at 5.22.45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426" y="1377376"/>
            <a:ext cx="4364500" cy="264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fasterq-dump examples</a:t>
            </a:r>
            <a:endParaRPr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</a:rPr>
              <a:t>module load </a:t>
            </a:r>
            <a:r>
              <a:rPr lang="en">
                <a:highlight>
                  <a:srgbClr val="EFEFEF"/>
                </a:highlight>
              </a:rPr>
              <a:t>sratoolkit/3.0.0</a:t>
            </a:r>
            <a:endParaRPr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#minimum command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EFEFEF"/>
                </a:highlight>
              </a:rPr>
              <a:t>fasterq-dump SRR27002259</a:t>
            </a:r>
            <a:endParaRPr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#download single sample with 5 threads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</a:rPr>
              <a:t>fasterq-dump </a:t>
            </a:r>
            <a:r>
              <a:rPr lang="en">
                <a:highlight>
                  <a:srgbClr val="EFEFEF"/>
                </a:highlight>
              </a:rPr>
              <a:t>SRR27002259</a:t>
            </a:r>
            <a:r>
              <a:rPr lang="en">
                <a:highlight>
                  <a:srgbClr val="EFEFEF"/>
                </a:highlight>
              </a:rPr>
              <a:t> -O ./fastq_files --threads 5</a:t>
            </a:r>
            <a:endParaRPr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#set temporary folder for downloading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rgbClr val="EFEFEF"/>
                </a:highlight>
              </a:rPr>
              <a:t>fasterq-dump </a:t>
            </a:r>
            <a:r>
              <a:rPr lang="en">
                <a:highlight>
                  <a:srgbClr val="EFEFEF"/>
                </a:highlight>
              </a:rPr>
              <a:t>SRR27002259</a:t>
            </a:r>
            <a:r>
              <a:rPr lang="en">
                <a:highlight>
                  <a:srgbClr val="EFEFEF"/>
                </a:highlight>
              </a:rPr>
              <a:t> -O </a:t>
            </a:r>
            <a:r>
              <a:rPr lang="en">
                <a:highlight>
                  <a:srgbClr val="EFEFEF"/>
                </a:highlight>
              </a:rPr>
              <a:t>./fastq_files</a:t>
            </a:r>
            <a:r>
              <a:rPr lang="en">
                <a:highlight>
                  <a:srgbClr val="EFEFEF"/>
                </a:highlight>
              </a:rPr>
              <a:t> -t ./fastq_temp</a:t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00" y="142163"/>
            <a:ext cx="8638524" cy="485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57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" sz="2300">
                <a:solidFill>
                  <a:srgbClr val="674EA7"/>
                </a:solidFill>
                <a:highlight>
                  <a:srgbClr val="FFFFFF"/>
                </a:highlight>
              </a:rPr>
              <a:t>Gene Expression Omnibus (GEO)</a:t>
            </a:r>
            <a:endParaRPr b="1" sz="2300">
              <a:solidFill>
                <a:srgbClr val="674EA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</a:endParaRPr>
          </a:p>
        </p:txBody>
      </p:sp>
      <p:pic>
        <p:nvPicPr>
          <p:cNvPr id="65" name="Google Shape;65;p15" title="Screenshot 2025-08-19 at 11.51.48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2700"/>
            <a:ext cx="8839199" cy="3983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Google Shape;70;p16"/>
          <p:cNvGraphicFramePr/>
          <p:nvPr/>
        </p:nvGraphicFramePr>
        <p:xfrm>
          <a:off x="152400" y="39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{D8A80BFB-5D7A-40C6-AF5B-150D2F27C171}</a:tableStyleId>
              </a:tblPr>
              <a:tblGrid>
                <a:gridCol w="812000"/>
                <a:gridCol w="3875500"/>
                <a:gridCol w="4133875"/>
              </a:tblGrid>
              <a:tr h="349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GEO (Gene Expression Omnibus)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SRA (Sequence Read Archive)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49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Purpose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Curated repository for </a:t>
                      </a:r>
                      <a:r>
                        <a:rPr b="1" lang="en" sz="1200"/>
                        <a:t>processed genomics data</a:t>
                      </a:r>
                      <a:r>
                        <a:rPr lang="en" sz="1200"/>
                        <a:t> (expression matrices, counts, metadata)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Archive for </a:t>
                      </a:r>
                      <a:r>
                        <a:rPr b="1" lang="en" sz="1200"/>
                        <a:t>raw high-throughput sequencing data</a:t>
                      </a:r>
                      <a:r>
                        <a:rPr lang="en" sz="1200"/>
                        <a:t> (FASTQ/BAM/CRAM)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Data Type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Analyzed/processed data (expression profiles, normalized counts, differential results)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Raw sequencing reads from next-generation sequencing platforms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Formats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TXT, CSV (and other processed count matrices)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FASTQ, SRA binary format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Use Case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Quick access to ready-to-use gene expression or array data for downstream analysis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Access to original raw sequencing files for custom processing (alignment, quantification, etc.)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Metadata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Rich experiment-level annotation (study design, platforms, sample info)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Technical metadata about sequencing runs, instruments, library prep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Relationship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Often provides links to corresponding SRA accessions if raw data exists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Frequently cross-linked back to GEO for processed/curated results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6300" y="164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rgbClr val="674EA7"/>
                </a:solidFill>
              </a:rPr>
              <a:t>Find published data on GEO (GSE249019)</a:t>
            </a:r>
            <a:endParaRPr sz="2320">
              <a:solidFill>
                <a:srgbClr val="674EA7"/>
              </a:solidFill>
            </a:endParaRPr>
          </a:p>
        </p:txBody>
      </p:sp>
      <p:pic>
        <p:nvPicPr>
          <p:cNvPr id="76" name="Google Shape;76;p17" title="Screenshot 2025-08-19 at 11.53.15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225" y="1071500"/>
            <a:ext cx="445278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 title="Screenshot 2025-08-19 at 11.54.00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00" y="180275"/>
            <a:ext cx="6553200" cy="175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8"/>
          <p:cNvCxnSpPr/>
          <p:nvPr/>
        </p:nvCxnSpPr>
        <p:spPr>
          <a:xfrm>
            <a:off x="512975" y="1711775"/>
            <a:ext cx="414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3" name="Google Shape;83;p18" title="Screenshot 2025-08-19 at 11.56.21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650" y="2330900"/>
            <a:ext cx="6051923" cy="2677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8"/>
          <p:cNvCxnSpPr/>
          <p:nvPr/>
        </p:nvCxnSpPr>
        <p:spPr>
          <a:xfrm flipH="1" rot="10800000">
            <a:off x="3866750" y="3308675"/>
            <a:ext cx="14700" cy="35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Set up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log onto Quest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ssh &lt;netid&gt;@login.quest.northwestern.edu  # enter your netid password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Move to our classroom folder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cd /projects/e32680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Make your own subfolder if you don’t have one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mkdir &lt;folder name&gt;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cd ./&lt;folder name&gt; #navigate to your folder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14375" y="16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Download fastq files with screen+srun 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srun -N 1 -n 1 --account=e32680 --mem=5G --partition=short --time=01:00:00 --pty bash -l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chmod +x get_fastq.sh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./get_fastq.sh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214375" y="16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Download fastq files with array jobs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509250" y="796900"/>
            <a:ext cx="5089200" cy="3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6F8FA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module load</a:t>
            </a:r>
            <a:r>
              <a:rPr lang="en" sz="1800">
                <a:solidFill>
                  <a:schemeClr val="dk1"/>
                </a:solidFill>
              </a:rPr>
              <a:t> sratoolkit/3.0.0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fasterq-dump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 &lt;SampleAccessionNumber&gt;\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--split-files</a:t>
            </a:r>
            <a:r>
              <a:rPr lang="en" sz="1800">
                <a:solidFill>
                  <a:schemeClr val="dk1"/>
                </a:solidFill>
              </a:rPr>
              <a:t> \ 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--threads 3</a:t>
            </a:r>
            <a:r>
              <a:rPr lang="en" sz="1800">
                <a:solidFill>
                  <a:schemeClr val="dk1"/>
                </a:solidFill>
              </a:rPr>
              <a:t> \ 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--outdir &lt;YourFolder&gt;</a:t>
            </a:r>
            <a:r>
              <a:rPr lang="en" sz="1800">
                <a:solidFill>
                  <a:schemeClr val="dk1"/>
                </a:solidFill>
              </a:rPr>
              <a:t> \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--progress  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