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3"/>
  </p:notesMasterIdLst>
  <p:sldIdLst>
    <p:sldId id="256" r:id="rId5"/>
    <p:sldId id="484" r:id="rId6"/>
    <p:sldId id="268" r:id="rId7"/>
    <p:sldId id="486" r:id="rId8"/>
    <p:sldId id="487" r:id="rId9"/>
    <p:sldId id="488" r:id="rId10"/>
    <p:sldId id="257" r:id="rId11"/>
    <p:sldId id="262" r:id="rId12"/>
    <p:sldId id="259" r:id="rId13"/>
    <p:sldId id="503" r:id="rId14"/>
    <p:sldId id="263" r:id="rId15"/>
    <p:sldId id="260" r:id="rId16"/>
    <p:sldId id="489" r:id="rId17"/>
    <p:sldId id="504" r:id="rId18"/>
    <p:sldId id="515" r:id="rId19"/>
    <p:sldId id="490" r:id="rId20"/>
    <p:sldId id="491" r:id="rId21"/>
    <p:sldId id="492" r:id="rId22"/>
    <p:sldId id="494" r:id="rId23"/>
    <p:sldId id="497" r:id="rId24"/>
    <p:sldId id="498" r:id="rId25"/>
    <p:sldId id="518" r:id="rId26"/>
    <p:sldId id="495" r:id="rId27"/>
    <p:sldId id="499" r:id="rId28"/>
    <p:sldId id="509" r:id="rId29"/>
    <p:sldId id="510" r:id="rId30"/>
    <p:sldId id="511" r:id="rId31"/>
    <p:sldId id="512" r:id="rId32"/>
    <p:sldId id="513" r:id="rId33"/>
    <p:sldId id="496" r:id="rId34"/>
    <p:sldId id="508" r:id="rId35"/>
    <p:sldId id="507" r:id="rId36"/>
    <p:sldId id="269" r:id="rId37"/>
    <p:sldId id="500" r:id="rId38"/>
    <p:sldId id="519" r:id="rId39"/>
    <p:sldId id="501" r:id="rId40"/>
    <p:sldId id="516" r:id="rId41"/>
    <p:sldId id="51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EC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1"/>
    <p:restoredTop sz="94767"/>
  </p:normalViewPr>
  <p:slideViewPr>
    <p:cSldViewPr snapToGrid="0">
      <p:cViewPr varScale="1">
        <p:scale>
          <a:sx n="79" d="100"/>
          <a:sy n="79" d="100"/>
        </p:scale>
        <p:origin x="22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14003-87B1-D644-AF1E-024CFDDE0B9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24FA0-53C1-2D44-AA8E-1324C073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24FA0-53C1-2D44-AA8E-1324C0735E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9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24FA0-53C1-2D44-AA8E-1324C0735E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line: metadata tag sequencer leaves behind (instrument ID, Run ID, flow cell ID, lane, tile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24FA0-53C1-2D44-AA8E-1324C0735E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0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4B1146-D13A-B746-B752-316D2FADBD7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4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426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4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50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77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42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3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8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0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5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1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0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1146-D13A-B746-B752-316D2FADBD7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46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quest-help@northwestern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-andrews/FastQC" TargetMode="External"/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ugenomicscore.missouri.edu/PDF/FastQC_Manual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driengourle.com/tutorials/data/fastqc/multiqc_report.html" TargetMode="External"/><Relationship Id="rId2" Type="http://schemas.openxmlformats.org/officeDocument/2006/relationships/hyperlink" Target="https://www.htslib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Gene/fastp" TargetMode="External"/><Relationship Id="rId5" Type="http://schemas.openxmlformats.org/officeDocument/2006/relationships/hyperlink" Target="http://www.usadellab.org/cms/?page=trimmomatic" TargetMode="External"/><Relationship Id="rId4" Type="http://schemas.openxmlformats.org/officeDocument/2006/relationships/hyperlink" Target="https://jgi.doe.gov/data-and-tools/software-tools/bbtools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it.northwestern.edu/departments/it-services-support/research/computing/quest-software-and-application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.northwestern.edu/departments/it-services-support/research/computing/quest-software-and-application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879451-0848-EA34-7545-521ACAE1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4"/>
            <a:ext cx="10905066" cy="545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8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1BED-0EA2-CE74-B88E-A41624AD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7E1-A57F-02B6-8021-8F906B4E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88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@HWI-ST330:304:H045HADXX:1:1101:1111:61397 CACTTGTAAGGGCAGGCCCCCTTCACCCTCCCGCTCCTGGGGGANNNNNNNNNNANNNCGAGGCCCTGGGGTAGAGGGNNNNNNNNNNNNNNGATCTTGG </a:t>
            </a:r>
          </a:p>
          <a:p>
            <a:pPr marL="0" indent="0">
              <a:buNone/>
            </a:pPr>
            <a:r>
              <a:rPr lang="en-US" dirty="0"/>
              <a:t>+ @?@DDDDDDHHH?GH:?FCBGGB@C?DBEGIIIIAEF;FCGGI#########################################################</a:t>
            </a:r>
          </a:p>
          <a:p>
            <a:pPr marL="0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/>
              <a:t>Quality encoding: !"#$%&amp;'()*+,-./0123456789:;&lt;=&gt;?@ABCDEFGHI</a:t>
            </a:r>
          </a:p>
          <a:p>
            <a:pPr marL="0" indent="0">
              <a:buNone/>
            </a:pPr>
            <a:r>
              <a:rPr lang="en-US" dirty="0"/>
              <a:t>Quality score:      0              10              20             30                  40 </a:t>
            </a: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7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1BED-0EA2-CE74-B88E-A41624AD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fasta.gz</a:t>
            </a:r>
            <a:r>
              <a:rPr lang="en-US" dirty="0"/>
              <a:t> or </a:t>
            </a:r>
            <a:r>
              <a:rPr lang="en-US" dirty="0" err="1"/>
              <a:t>fastq.gz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7E1-A57F-02B6-8021-8F906B4E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884"/>
            <a:ext cx="10515600" cy="4351338"/>
          </a:xfrm>
        </p:spPr>
        <p:txBody>
          <a:bodyPr/>
          <a:lstStyle/>
          <a:p>
            <a:r>
              <a:rPr lang="en-US" b="0" i="0" u="none" strike="noStrike" dirty="0" err="1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gz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 is a compressed file format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gzip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to zip files to 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gz</a:t>
            </a:r>
            <a:endParaRPr lang="en-US" dirty="0">
              <a:solidFill>
                <a:srgbClr val="000000"/>
              </a:solidFill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gunzip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to unzip file from 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gz</a:t>
            </a:r>
            <a:endParaRPr lang="en-US" dirty="0">
              <a:solidFill>
                <a:srgbClr val="000000"/>
              </a:solidFill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gzip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is a GNU utility, and installed at a system level on Quest</a:t>
            </a:r>
          </a:p>
          <a:p>
            <a:endParaRPr lang="en-US" dirty="0">
              <a:solidFill>
                <a:srgbClr val="000000"/>
              </a:solidFill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BUT most software handles zipped files without the need to 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gunzip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, which save you lots of space</a:t>
            </a:r>
          </a:p>
        </p:txBody>
      </p:sp>
    </p:spTree>
    <p:extLst>
      <p:ext uri="{BB962C8B-B14F-4D97-AF65-F5344CB8AC3E}">
        <p14:creationId xmlns:p14="http://schemas.microsoft.com/office/powerpoint/2010/main" val="11048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02B6-07F4-C9EC-4220-3C6CC21C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these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C195-8CFD-B159-55EE-02337501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8171"/>
            <a:ext cx="9905999" cy="409303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because they are text-based, you can use </a:t>
            </a:r>
            <a:r>
              <a:rPr lang="en-US" sz="2000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linux</a:t>
            </a:r>
            <a:r>
              <a:rPr lang="en-US" sz="2000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commands for text files to interact with them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cat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prints entire file contents to the terminal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head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prints first few lines of a file to the terminal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less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prints portions of file contents that you can scroll through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these files can be very large!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so, avoid holding them all in memory, or printing the entire contents to your terminal</a:t>
            </a:r>
          </a:p>
        </p:txBody>
      </p:sp>
    </p:spTree>
    <p:extLst>
      <p:ext uri="{BB962C8B-B14F-4D97-AF65-F5344CB8AC3E}">
        <p14:creationId xmlns:p14="http://schemas.microsoft.com/office/powerpoint/2010/main" val="151027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02B6-07F4-C9EC-4220-3C6CC21C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609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try it out! Use the commands below to investigate the example files and answer the following questions.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C195-8CFD-B159-55EE-02337501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47363"/>
            <a:ext cx="10515600" cy="40388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Which files are human-readable?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Are any small enough to use cat with?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Use ls –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lh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to check file size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cat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prints entire file contents to the terminal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head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prints first few lines of a file to the terminal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less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prints portions of file contents that you can scroll through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7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F3C0-9633-08B6-1AC2-942CB583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CAT to combine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9EF2-3A9A-2E1C-4BF0-2B3E2A0D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41" y="181405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Because these file types are a series of lines with distinct headers, 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ou can cat to put them together into one file.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	combining different lanes of sequencing for the same sample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	similarity searching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	this is different from </a:t>
            </a:r>
            <a:r>
              <a:rPr lang="en-US" i="1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merging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reads</a:t>
            </a: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44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F3C0-9633-08B6-1AC2-942CB583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CAT, GREP, and WC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9EF2-3A9A-2E1C-4BF0-2B3E2A0D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51" y="1848783"/>
            <a:ext cx="10175321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Because every header starts with &gt; or @, you can search for and than count the occurrence of these characters to know how many sequences you have.  </a:t>
            </a: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Helvetica Neue" panose="02000503000000020004" pitchFamily="2" charset="0"/>
              </a:rPr>
              <a:t>cat GCF_020217385.1_ASM2021738v1_genomic.fasta | grep “&gt;” |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Helvetica Neue" panose="02000503000000020004" pitchFamily="2" charset="0"/>
              </a:rPr>
              <a:t>wc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Helvetica Neue" panose="02000503000000020004" pitchFamily="2" charset="0"/>
              </a:rPr>
              <a:t> -l</a:t>
            </a: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2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02B6-07F4-C9EC-4220-3C6CC21C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C195-8CFD-B159-55EE-02337501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starts with understanding the quality of the reads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the raw contents of these types of files aren’t particularly informative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you probably want to call some sorts of ~stats~ on them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76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1714"/>
            <a:ext cx="9905999" cy="4049487"/>
          </a:xfrm>
        </p:spPr>
        <p:txBody>
          <a:bodyPr>
            <a:normAutofit/>
          </a:bodyPr>
          <a:lstStyle/>
          <a:p>
            <a:r>
              <a:rPr lang="en-US" sz="3200" dirty="0"/>
              <a:t>GUI-based or command line software for accessing quality of sequence data</a:t>
            </a:r>
          </a:p>
          <a:p>
            <a:r>
              <a:rPr lang="en-US" sz="3200" dirty="0"/>
              <a:t>available on Quest’s module system</a:t>
            </a:r>
          </a:p>
          <a:p>
            <a:r>
              <a:rPr lang="en-US" sz="3200" dirty="0"/>
              <a:t>recommended to either run batch job or use the GUI through </a:t>
            </a:r>
            <a:r>
              <a:rPr lang="en-US" sz="3200" b="1" dirty="0"/>
              <a:t>Quest OnDemand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450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r>
              <a:rPr lang="en-US" dirty="0"/>
              <a:t> on Quest OnDemand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2600"/>
            <a:ext cx="9905999" cy="458288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navigate to </a:t>
            </a:r>
            <a:r>
              <a:rPr lang="en-US" sz="3200" dirty="0" err="1"/>
              <a:t>qondemand.ci.northwestern.edu</a:t>
            </a:r>
            <a:r>
              <a:rPr lang="en-US" sz="3200" dirty="0"/>
              <a:t> in a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choose “GNOME Desktop” from the interactive apps dropdown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fill out the job script</a:t>
            </a:r>
          </a:p>
          <a:p>
            <a:pPr marL="0" indent="0">
              <a:buNone/>
            </a:pPr>
            <a:r>
              <a:rPr lang="en-US" sz="3200" dirty="0"/>
              <a:t>	short partition</a:t>
            </a:r>
          </a:p>
          <a:p>
            <a:pPr marL="0" indent="0">
              <a:buNone/>
            </a:pPr>
            <a:r>
              <a:rPr lang="en-US" sz="3200" dirty="0"/>
              <a:t>	account e32680</a:t>
            </a:r>
          </a:p>
          <a:p>
            <a:pPr marL="0" indent="0">
              <a:buNone/>
            </a:pPr>
            <a:r>
              <a:rPr lang="en-US" sz="3200" dirty="0"/>
              <a:t>	1 hour</a:t>
            </a:r>
          </a:p>
          <a:p>
            <a:pPr marL="0" indent="0">
              <a:buNone/>
            </a:pPr>
            <a:r>
              <a:rPr lang="en-US" sz="3200" dirty="0"/>
              <a:t>	5 GB of memory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2722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r>
              <a:rPr lang="en-US" dirty="0"/>
              <a:t> on Quest OnDemand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9057"/>
            <a:ext cx="9905999" cy="40821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click “</a:t>
            </a:r>
            <a:r>
              <a:rPr lang="en-US" sz="3200" dirty="0" err="1"/>
              <a:t>Activites</a:t>
            </a:r>
            <a:r>
              <a:rPr lang="en-US" sz="3200" dirty="0"/>
              <a:t>” in the top left hand corner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open a terminal from the left side dock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module load </a:t>
            </a:r>
            <a:r>
              <a:rPr lang="en-US" sz="3200" dirty="0" err="1"/>
              <a:t>fastqc</a:t>
            </a:r>
            <a:r>
              <a:rPr lang="en-US" sz="3200" dirty="0"/>
              <a:t>/0.12.0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fastqc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407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54CE-BB8A-1257-6597-A8D10A51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ea typeface="Calibri Light"/>
                <a:cs typeface="Calibri Light"/>
              </a:rPr>
              <a:t>Research Computing and Data Services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8222-F22C-310D-86A3-0AE2AC73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579135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i="1" dirty="0">
                <a:ea typeface="Calibri"/>
                <a:cs typeface="Calibri"/>
              </a:rPr>
              <a:t>We're here to help after the workshop!</a:t>
            </a:r>
          </a:p>
          <a:p>
            <a:pPr marL="0" indent="0">
              <a:buNone/>
            </a:pPr>
            <a:r>
              <a:rPr lang="en-US" b="1" dirty="0">
                <a:highlight>
                  <a:srgbClr val="45C4C4"/>
                </a:highlight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quest-help@northwestern.edu</a:t>
            </a:r>
            <a:endParaRPr lang="en-US" b="1" dirty="0">
              <a:highlight>
                <a:srgbClr val="45C4C4"/>
              </a:highlight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 dirty="0" err="1">
                <a:highlight>
                  <a:srgbClr val="45C4C4"/>
                </a:highlight>
                <a:ea typeface="Calibri"/>
                <a:cs typeface="Calibri"/>
              </a:rPr>
              <a:t>bit.ly</a:t>
            </a:r>
            <a:r>
              <a:rPr lang="en-US" b="1" dirty="0">
                <a:highlight>
                  <a:srgbClr val="45C4C4"/>
                </a:highlight>
                <a:ea typeface="Calibri"/>
                <a:cs typeface="Calibri"/>
              </a:rPr>
              <a:t>/</a:t>
            </a:r>
            <a:r>
              <a:rPr lang="en-US" b="1" dirty="0" err="1">
                <a:highlight>
                  <a:srgbClr val="45C4C4"/>
                </a:highlight>
                <a:ea typeface="Calibri"/>
                <a:cs typeface="Calibri"/>
              </a:rPr>
              <a:t>rcdsconsult</a:t>
            </a:r>
            <a:endParaRPr lang="en-US" b="1" dirty="0">
              <a:highlight>
                <a:srgbClr val="45C4C4"/>
              </a:highlight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45C4C4"/>
                </a:highlight>
                <a:ea typeface="Calibri"/>
                <a:cs typeface="Calibri"/>
              </a:rPr>
              <a:t>https://</a:t>
            </a:r>
            <a:r>
              <a:rPr lang="en-US" b="1" dirty="0" err="1">
                <a:highlight>
                  <a:srgbClr val="45C4C4"/>
                </a:highlight>
                <a:ea typeface="Calibri"/>
                <a:cs typeface="Calibri"/>
              </a:rPr>
              <a:t>sites.northwestern.edu</a:t>
            </a:r>
            <a:r>
              <a:rPr lang="en-US" b="1" dirty="0">
                <a:highlight>
                  <a:srgbClr val="45C4C4"/>
                </a:highlight>
                <a:ea typeface="Calibri"/>
                <a:cs typeface="Calibri"/>
              </a:rPr>
              <a:t>/</a:t>
            </a:r>
            <a:r>
              <a:rPr lang="en-US" b="1" dirty="0" err="1">
                <a:highlight>
                  <a:srgbClr val="45C4C4"/>
                </a:highlight>
                <a:ea typeface="Calibri"/>
                <a:cs typeface="Calibri"/>
              </a:rPr>
              <a:t>researchcomputing</a:t>
            </a:r>
            <a:r>
              <a:rPr lang="en-US" b="1" dirty="0">
                <a:highlight>
                  <a:srgbClr val="45C4C4"/>
                </a:highlight>
                <a:ea typeface="Calibri"/>
                <a:cs typeface="Calibri"/>
              </a:rPr>
              <a:t>/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27B5A7-4F59-4BC8-3A15-6C7DACBD8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86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0897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r>
              <a:rPr lang="en-US" dirty="0"/>
              <a:t> on Quest OnDemand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6143"/>
            <a:ext cx="9905999" cy="39950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click “File” -&gt; “Open”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navigate to our allocation folder (/projects/e32680/03_sequencingfiles/files)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Load Old_C1_100k.fastq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219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r>
              <a:rPr lang="en-US" dirty="0"/>
              <a:t> on Quest OnDemand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click “File” -&gt; “Save Report”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navigate to your folder within the allocation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choose either html or all as the filetype to save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5673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FFB1-393C-526E-7DA7-77ED3211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</a:t>
            </a:r>
            <a:r>
              <a:rPr lang="en-US" dirty="0" err="1"/>
              <a:t>fastq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E749-82BE-7A50-3C91-9EC789FB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www.bioinformatics.babraham.ac.uk</a:t>
            </a:r>
            <a:r>
              <a:rPr lang="en-US" dirty="0"/>
              <a:t>/projects/</a:t>
            </a:r>
            <a:r>
              <a:rPr lang="en-US" dirty="0" err="1"/>
              <a:t>fastqc</a:t>
            </a:r>
            <a:r>
              <a:rPr lang="en-US" dirty="0"/>
              <a:t>/good_sequence_short_fastqc.html#M5</a:t>
            </a:r>
          </a:p>
        </p:txBody>
      </p:sp>
    </p:spTree>
    <p:extLst>
      <p:ext uri="{BB962C8B-B14F-4D97-AF65-F5344CB8AC3E}">
        <p14:creationId xmlns:p14="http://schemas.microsoft.com/office/powerpoint/2010/main" val="2020046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r>
              <a:rPr lang="en-US" dirty="0"/>
              <a:t>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6143"/>
            <a:ext cx="9905999" cy="3995058"/>
          </a:xfrm>
        </p:spPr>
        <p:txBody>
          <a:bodyPr>
            <a:normAutofit/>
          </a:bodyPr>
          <a:lstStyle/>
          <a:p>
            <a:r>
              <a:rPr lang="en-US" sz="3200" dirty="0"/>
              <a:t>GUI-based or command line software for accessing quality of sequence data</a:t>
            </a:r>
          </a:p>
          <a:p>
            <a:r>
              <a:rPr lang="en-US" sz="3200" dirty="0"/>
              <a:t>available on Quest’s module system</a:t>
            </a:r>
          </a:p>
          <a:p>
            <a:r>
              <a:rPr lang="en-US" sz="3200" dirty="0"/>
              <a:t>recommended to either run </a:t>
            </a:r>
            <a:r>
              <a:rPr lang="en-US" sz="3200" b="1" dirty="0"/>
              <a:t>batch job </a:t>
            </a:r>
            <a:r>
              <a:rPr lang="en-US" sz="3200" dirty="0"/>
              <a:t>or use the GUI through Quest OnDemand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2915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04D3-26E8-BAFB-FF28-9B8070DB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batch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70B-B22E-1302-78DC-DC8D1272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4371"/>
            <a:ext cx="9905999" cy="401683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requires a job script</a:t>
            </a:r>
          </a:p>
          <a:p>
            <a:pPr lvl="1"/>
            <a:r>
              <a:rPr lang="en-US" sz="3200" dirty="0" err="1"/>
              <a:t>sbatch</a:t>
            </a:r>
            <a:r>
              <a:rPr lang="en-US" sz="3200" dirty="0"/>
              <a:t> parameter to request resources from SLURM</a:t>
            </a:r>
          </a:p>
          <a:p>
            <a:pPr lvl="1"/>
            <a:r>
              <a:rPr lang="en-US" sz="3200" dirty="0"/>
              <a:t>load modules needed to set up software environment</a:t>
            </a:r>
          </a:p>
          <a:p>
            <a:pPr lvl="1"/>
            <a:r>
              <a:rPr lang="en-US" sz="3200" dirty="0"/>
              <a:t>command to run </a:t>
            </a:r>
            <a:r>
              <a:rPr lang="en-US" sz="3200" dirty="0" err="1"/>
              <a:t>fastqc</a:t>
            </a:r>
            <a:endParaRPr lang="en-US" sz="3200" dirty="0"/>
          </a:p>
          <a:p>
            <a:r>
              <a:rPr lang="en-US" sz="3600" dirty="0"/>
              <a:t>launch with </a:t>
            </a:r>
            <a:r>
              <a:rPr lang="en-US" sz="3600" dirty="0" err="1"/>
              <a:t>sbatch</a:t>
            </a:r>
            <a:r>
              <a:rPr lang="en-US" sz="3600" dirty="0"/>
              <a:t> </a:t>
            </a:r>
            <a:r>
              <a:rPr lang="en-US" sz="3600" dirty="0" err="1"/>
              <a:t>jobscript.sh</a:t>
            </a:r>
            <a:endParaRPr lang="en-US" sz="3600" dirty="0"/>
          </a:p>
          <a:p>
            <a:r>
              <a:rPr lang="en-US" sz="3600" dirty="0"/>
              <a:t>check on it with </a:t>
            </a:r>
            <a:r>
              <a:rPr lang="en-US" sz="3600" dirty="0" err="1"/>
              <a:t>slurm</a:t>
            </a:r>
            <a:r>
              <a:rPr lang="en-US" sz="3600" dirty="0"/>
              <a:t> commands: </a:t>
            </a:r>
            <a:r>
              <a:rPr lang="en-US" sz="3600" dirty="0" err="1"/>
              <a:t>squeue</a:t>
            </a:r>
            <a:r>
              <a:rPr lang="en-US" sz="3600" dirty="0"/>
              <a:t>, </a:t>
            </a:r>
            <a:r>
              <a:rPr lang="en-US" sz="3600" dirty="0" err="1"/>
              <a:t>sacct</a:t>
            </a:r>
            <a:r>
              <a:rPr lang="en-US" sz="3600" dirty="0"/>
              <a:t>, </a:t>
            </a:r>
            <a:r>
              <a:rPr lang="en-US" sz="3600" dirty="0" err="1"/>
              <a:t>seff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8205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E473-0739-C4AD-ED47-2F66FC9E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6429"/>
            <a:ext cx="10502720" cy="49747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Copy script to your own folder:</a:t>
            </a:r>
          </a:p>
          <a:p>
            <a:pPr marL="0" indent="0">
              <a:buNone/>
            </a:pPr>
            <a:r>
              <a:rPr lang="en-US" dirty="0"/>
              <a:t>cp /projects/e32680/03_sequencingfiles/scripts/</a:t>
            </a:r>
            <a:r>
              <a:rPr lang="en-US" dirty="0" err="1"/>
              <a:t>run_fastqc.sh</a:t>
            </a:r>
            <a:r>
              <a:rPr lang="en-US" dirty="0"/>
              <a:t> /projects/e32680/&lt;</a:t>
            </a:r>
            <a:r>
              <a:rPr lang="en-US" dirty="0" err="1"/>
              <a:t>YourFolder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#SBATCH --account=</a:t>
            </a:r>
          </a:p>
          <a:p>
            <a:pPr marL="0" indent="0">
              <a:buNone/>
            </a:pPr>
            <a:r>
              <a:rPr lang="en-US" dirty="0"/>
              <a:t>#SBATCH --partition=</a:t>
            </a:r>
          </a:p>
          <a:p>
            <a:pPr marL="0" indent="0">
              <a:buNone/>
            </a:pPr>
            <a:r>
              <a:rPr lang="en-US" dirty="0"/>
              <a:t>#SBATCH --time=</a:t>
            </a:r>
          </a:p>
          <a:p>
            <a:pPr marL="0" indent="0">
              <a:buNone/>
            </a:pPr>
            <a:r>
              <a:rPr lang="en-US" dirty="0"/>
              <a:t>#SBATCH --nodes=</a:t>
            </a:r>
          </a:p>
          <a:p>
            <a:pPr marL="0" indent="0">
              <a:buNone/>
            </a:pPr>
            <a:r>
              <a:rPr lang="en-US" dirty="0"/>
              <a:t>#SBATCH --</a:t>
            </a:r>
            <a:r>
              <a:rPr lang="en-US" dirty="0" err="1"/>
              <a:t>ntasks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#SBATCH --mem=</a:t>
            </a:r>
          </a:p>
        </p:txBody>
      </p:sp>
    </p:spTree>
    <p:extLst>
      <p:ext uri="{BB962C8B-B14F-4D97-AF65-F5344CB8AC3E}">
        <p14:creationId xmlns:p14="http://schemas.microsoft.com/office/powerpoint/2010/main" val="3632121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E473-0739-C4AD-ED47-2F66FC9E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6429"/>
            <a:ext cx="9905999" cy="4974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#SBATCH --account=e32680</a:t>
            </a:r>
          </a:p>
          <a:p>
            <a:pPr marL="0" indent="0">
              <a:buNone/>
            </a:pPr>
            <a:r>
              <a:rPr lang="en-US" dirty="0"/>
              <a:t>#SBATCH --partition=short</a:t>
            </a:r>
          </a:p>
          <a:p>
            <a:pPr marL="0" indent="0">
              <a:buNone/>
            </a:pPr>
            <a:r>
              <a:rPr lang="en-US" dirty="0"/>
              <a:t>#SBATCH --time=00:40:00</a:t>
            </a:r>
          </a:p>
          <a:p>
            <a:pPr marL="0" indent="0">
              <a:buNone/>
            </a:pPr>
            <a:r>
              <a:rPr lang="en-US" dirty="0"/>
              <a:t>#SBATCH --nodes=1</a:t>
            </a:r>
          </a:p>
          <a:p>
            <a:pPr marL="0" indent="0">
              <a:buNone/>
            </a:pPr>
            <a:r>
              <a:rPr lang="en-US" dirty="0"/>
              <a:t>#SBATCH --</a:t>
            </a:r>
            <a:r>
              <a:rPr lang="en-US" dirty="0" err="1"/>
              <a:t>ntasks</a:t>
            </a:r>
            <a:r>
              <a:rPr lang="en-US" dirty="0"/>
              <a:t>=1 #scale up if running multiple samples</a:t>
            </a:r>
          </a:p>
          <a:p>
            <a:pPr marL="0" indent="0">
              <a:buNone/>
            </a:pPr>
            <a:r>
              <a:rPr lang="en-US" dirty="0"/>
              <a:t>#SBATCH --mem=5G</a:t>
            </a:r>
          </a:p>
        </p:txBody>
      </p:sp>
    </p:spTree>
    <p:extLst>
      <p:ext uri="{BB962C8B-B14F-4D97-AF65-F5344CB8AC3E}">
        <p14:creationId xmlns:p14="http://schemas.microsoft.com/office/powerpoint/2010/main" val="3182211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E473-0739-C4AD-ED47-2F66FC9E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6429"/>
            <a:ext cx="9905999" cy="49747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#SBATCH --account=e32680</a:t>
            </a:r>
          </a:p>
          <a:p>
            <a:pPr marL="0" indent="0">
              <a:buNone/>
            </a:pPr>
            <a:r>
              <a:rPr lang="en-US" dirty="0"/>
              <a:t>#SBATCH --partition=short</a:t>
            </a:r>
          </a:p>
          <a:p>
            <a:pPr marL="0" indent="0">
              <a:buNone/>
            </a:pPr>
            <a:r>
              <a:rPr lang="en-US" dirty="0"/>
              <a:t>#SBATCH --time=00:40:00</a:t>
            </a:r>
          </a:p>
          <a:p>
            <a:pPr marL="0" indent="0">
              <a:buNone/>
            </a:pPr>
            <a:r>
              <a:rPr lang="en-US" dirty="0"/>
              <a:t>#SBATCH --nodes=1</a:t>
            </a:r>
          </a:p>
          <a:p>
            <a:pPr marL="0" indent="0">
              <a:buNone/>
            </a:pPr>
            <a:r>
              <a:rPr lang="en-US" dirty="0"/>
              <a:t>#SBATCH --</a:t>
            </a:r>
            <a:r>
              <a:rPr lang="en-US" dirty="0" err="1"/>
              <a:t>ntasks</a:t>
            </a:r>
            <a:r>
              <a:rPr lang="en-US" dirty="0"/>
              <a:t>=1 #scale up if running multiple samples</a:t>
            </a:r>
          </a:p>
          <a:p>
            <a:pPr marL="0" indent="0">
              <a:buNone/>
            </a:pPr>
            <a:r>
              <a:rPr lang="en-US" dirty="0"/>
              <a:t>#SBATCH --mem=5G</a:t>
            </a:r>
          </a:p>
          <a:p>
            <a:pPr marL="0" indent="0">
              <a:buNone/>
            </a:pPr>
            <a:r>
              <a:rPr lang="en-US" dirty="0"/>
              <a:t>module purge</a:t>
            </a:r>
          </a:p>
          <a:p>
            <a:pPr marL="0" indent="0">
              <a:buNone/>
            </a:pPr>
            <a:r>
              <a:rPr lang="en-US" dirty="0"/>
              <a:t>module load </a:t>
            </a:r>
            <a:r>
              <a:rPr lang="en-US" dirty="0" err="1"/>
              <a:t>fastqc</a:t>
            </a:r>
            <a:r>
              <a:rPr lang="en-US" dirty="0"/>
              <a:t>/0.12.0</a:t>
            </a:r>
          </a:p>
        </p:txBody>
      </p:sp>
    </p:spTree>
    <p:extLst>
      <p:ext uri="{BB962C8B-B14F-4D97-AF65-F5344CB8AC3E}">
        <p14:creationId xmlns:p14="http://schemas.microsoft.com/office/powerpoint/2010/main" val="1997125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E473-0739-C4AD-ED47-2F66FC9E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6429"/>
            <a:ext cx="9905999" cy="49747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#SBATCH --account=e32680</a:t>
            </a:r>
          </a:p>
          <a:p>
            <a:pPr marL="0" indent="0">
              <a:buNone/>
            </a:pPr>
            <a:r>
              <a:rPr lang="en-US" dirty="0"/>
              <a:t>#SBATCH --partition=short</a:t>
            </a:r>
          </a:p>
          <a:p>
            <a:pPr marL="0" indent="0">
              <a:buNone/>
            </a:pPr>
            <a:r>
              <a:rPr lang="en-US" dirty="0"/>
              <a:t>#SBATCH --time=00:40:00</a:t>
            </a:r>
          </a:p>
          <a:p>
            <a:pPr marL="0" indent="0">
              <a:buNone/>
            </a:pPr>
            <a:r>
              <a:rPr lang="en-US" dirty="0"/>
              <a:t>#SBATCH --nodes=1</a:t>
            </a:r>
          </a:p>
          <a:p>
            <a:pPr marL="0" indent="0">
              <a:buNone/>
            </a:pPr>
            <a:r>
              <a:rPr lang="en-US" dirty="0"/>
              <a:t>#SBATCH --</a:t>
            </a:r>
            <a:r>
              <a:rPr lang="en-US" dirty="0" err="1"/>
              <a:t>ntasks</a:t>
            </a:r>
            <a:r>
              <a:rPr lang="en-US" dirty="0"/>
              <a:t>=1 #scale up if running multiple samples</a:t>
            </a:r>
          </a:p>
          <a:p>
            <a:pPr marL="0" indent="0">
              <a:buNone/>
            </a:pPr>
            <a:r>
              <a:rPr lang="en-US" dirty="0"/>
              <a:t>#SBATCH --mem=5G</a:t>
            </a:r>
          </a:p>
          <a:p>
            <a:pPr marL="0" indent="0">
              <a:buNone/>
            </a:pPr>
            <a:r>
              <a:rPr lang="en-US" dirty="0"/>
              <a:t>module purge</a:t>
            </a:r>
          </a:p>
          <a:p>
            <a:pPr marL="0" indent="0">
              <a:buNone/>
            </a:pPr>
            <a:r>
              <a:rPr lang="en-US" dirty="0"/>
              <a:t>module load </a:t>
            </a:r>
            <a:r>
              <a:rPr lang="en-US" dirty="0" err="1"/>
              <a:t>fastqc</a:t>
            </a:r>
            <a:r>
              <a:rPr lang="en-US" dirty="0"/>
              <a:t>/0.12.0</a:t>
            </a:r>
          </a:p>
          <a:p>
            <a:pPr marL="0" indent="0">
              <a:buNone/>
            </a:pPr>
            <a:r>
              <a:rPr lang="en-US" dirty="0" err="1"/>
              <a:t>fastqc</a:t>
            </a:r>
            <a:r>
              <a:rPr lang="en-US" dirty="0"/>
              <a:t> -t 1 --extract /projects/e32680/03_sequencingfiles/files/Old_C1_100K.fastq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34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6CA7-3104-D903-948A-E7A14DC0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DBE4-BF51-CF2D-C652-CDCFEF7E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7286"/>
            <a:ext cx="9905999" cy="425631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File paths should be relative to the directory you launch the script in, or absolute</a:t>
            </a:r>
          </a:p>
          <a:p>
            <a:r>
              <a:rPr lang="en-US" sz="2800" dirty="0"/>
              <a:t>You can use the wildcard * to match all </a:t>
            </a:r>
            <a:r>
              <a:rPr lang="en-US" sz="2800" dirty="0" err="1"/>
              <a:t>fastq</a:t>
            </a:r>
            <a:r>
              <a:rPr lang="en-US" sz="2800" dirty="0"/>
              <a:t> files in a folder, or any naming pattern</a:t>
            </a:r>
          </a:p>
          <a:p>
            <a:r>
              <a:rPr lang="en-US" sz="2800" dirty="0"/>
              <a:t>-t indicates the number of threads/CPUs to use, this should be the same as the --</a:t>
            </a:r>
            <a:r>
              <a:rPr lang="en-US" sz="2800" dirty="0" err="1"/>
              <a:t>ntasks</a:t>
            </a:r>
            <a:r>
              <a:rPr lang="en-US" sz="2800" dirty="0"/>
              <a:t> SBATCH parameter, you can use the $SLURM_NPROCS variable</a:t>
            </a:r>
          </a:p>
          <a:p>
            <a:r>
              <a:rPr lang="en-US" sz="2800" dirty="0"/>
              <a:t>--extract gives you the zipped folder as well as the html file</a:t>
            </a:r>
          </a:p>
        </p:txBody>
      </p:sp>
    </p:spTree>
    <p:extLst>
      <p:ext uri="{BB962C8B-B14F-4D97-AF65-F5344CB8AC3E}">
        <p14:creationId xmlns:p14="http://schemas.microsoft.com/office/powerpoint/2010/main" val="46652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C26B-B84E-ECC6-8404-8ABA6FF7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C1D03-9E30-23DC-BE12-B859692CBE4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rot="5400000">
            <a:off x="2700616" y="-2700617"/>
            <a:ext cx="6790765" cy="12192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7B221-EF5C-5B2F-C28F-FDAFCDD70C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14" r="8132"/>
          <a:stretch/>
        </p:blipFill>
        <p:spPr>
          <a:xfrm>
            <a:off x="-141194" y="3227761"/>
            <a:ext cx="7140388" cy="3765176"/>
          </a:xfrm>
          <a:prstGeom prst="rect">
            <a:avLst/>
          </a:prstGeom>
          <a:effectLst>
            <a:softEdge rad="351872"/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FDABC4E-4FEA-D19B-F9AB-86DA1D18D55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614212" cy="2575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What do data look like when they come of a sequencer?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How do you interact with these filetypes? 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How do you know the quality of your sequence data?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08930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E6B3-DAFE-4FFC-3BF5-65C09D62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E6DE-3071-4445-B824-B90A575A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9429"/>
            <a:ext cx="9905999" cy="383177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https://www.bioinformatics.babraham.ac.uk/projects/fastqc/</a:t>
            </a:r>
            <a:endParaRPr lang="en-US" dirty="0"/>
          </a:p>
          <a:p>
            <a:r>
              <a:rPr lang="en-US" dirty="0">
                <a:hlinkClick r:id="rId3"/>
              </a:rPr>
              <a:t>https://github.com/s-andrews/FastQC</a:t>
            </a:r>
            <a:endParaRPr lang="en-US" dirty="0"/>
          </a:p>
          <a:p>
            <a:r>
              <a:rPr lang="en-US" dirty="0">
                <a:hlinkClick r:id="rId4"/>
              </a:rPr>
              <a:t>https://mugenomicscore.missouri.edu/PDF/FastQC_Manual.pdf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85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949E-17DE-79DA-4FFE-A2F11F86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154" y="199418"/>
            <a:ext cx="9905998" cy="1478570"/>
          </a:xfrm>
        </p:spPr>
        <p:txBody>
          <a:bodyPr/>
          <a:lstStyle/>
          <a:p>
            <a:r>
              <a:rPr lang="en-US" dirty="0"/>
              <a:t>What might you do next...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B590-ACD1-057C-65F9-93D4B245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153" y="1507671"/>
            <a:ext cx="9905999" cy="438891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trim adapters</a:t>
            </a:r>
          </a:p>
          <a:p>
            <a:r>
              <a:rPr lang="en-US" sz="3200" dirty="0"/>
              <a:t>filter out/trim off low quality sequence, or the ends of reads</a:t>
            </a:r>
          </a:p>
          <a:p>
            <a:r>
              <a:rPr lang="en-US" sz="3200" dirty="0"/>
              <a:t>use paired end read overlap to correct sequences or merge for a consensus sequence</a:t>
            </a:r>
          </a:p>
          <a:p>
            <a:r>
              <a:rPr lang="en-US" sz="3200" dirty="0"/>
              <a:t>there are a lot of tools out there for this!</a:t>
            </a:r>
          </a:p>
          <a:p>
            <a:r>
              <a:rPr lang="en-US" sz="3200" dirty="0" err="1"/>
              <a:t>trimmomatic</a:t>
            </a:r>
            <a:r>
              <a:rPr lang="en-US" sz="3200" dirty="0"/>
              <a:t>, </a:t>
            </a:r>
            <a:r>
              <a:rPr lang="en-US" sz="3200" dirty="0" err="1"/>
              <a:t>fastp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0966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E1A6-401C-1C5E-ED61-243A4FA8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filetypes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176B-740E-8F8F-8EA1-8B5497A73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275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1BED-0EA2-CE74-B88E-A41624AD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ubam</a:t>
            </a:r>
            <a:r>
              <a:rPr lang="en-US" dirty="0"/>
              <a:t> or .bam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7E1-A57F-02B6-8021-8F906B4E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884"/>
            <a:ext cx="10515600" cy="4351338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.bam files are generally mapped - binary alignmen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t map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binary version of SAM files - sequence alignment maps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BUT some sequencing centers also send unmapped bam files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GATK software takes and sometimes prefers unmapped bam files</a:t>
            </a:r>
          </a:p>
          <a:p>
            <a:endParaRPr lang="en-US" dirty="0">
              <a:solidFill>
                <a:srgbClr val="000000"/>
              </a:solidFill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Like the other file formats, they have header lines followed by sequence information. They also include information about the quality of the alignment. </a:t>
            </a: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6F6F6"/>
              </a:highlight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593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934C-9422-8B82-ED5C-47654C95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.VCF files and .GTF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2E22-6465-603A-CD54-8A05F20EF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6458"/>
            <a:ext cx="9905999" cy="3541714"/>
          </a:xfrm>
        </p:spPr>
        <p:txBody>
          <a:bodyPr>
            <a:normAutofit/>
          </a:bodyPr>
          <a:lstStyle/>
          <a:p>
            <a:r>
              <a:rPr lang="en-US" sz="3600" dirty="0"/>
              <a:t>tab delimited file txt files</a:t>
            </a:r>
          </a:p>
          <a:p>
            <a:r>
              <a:rPr lang="en-US" sz="3600" dirty="0" err="1"/>
              <a:t>vcf</a:t>
            </a:r>
            <a:r>
              <a:rPr lang="en-US" sz="3600" dirty="0"/>
              <a:t> - variant calling format</a:t>
            </a:r>
          </a:p>
          <a:p>
            <a:r>
              <a:rPr lang="en-US" sz="3600" dirty="0" err="1"/>
              <a:t>gtf</a:t>
            </a:r>
            <a:r>
              <a:rPr lang="en-US" sz="3600" dirty="0"/>
              <a:t> - general transfer format (same as gff2)</a:t>
            </a:r>
          </a:p>
          <a:p>
            <a:r>
              <a:rPr lang="en-US" sz="3600" dirty="0" err="1"/>
              <a:t>gff</a:t>
            </a:r>
            <a:r>
              <a:rPr lang="en-US" sz="3600" dirty="0"/>
              <a:t> - general feature format (now at gff3)</a:t>
            </a:r>
          </a:p>
        </p:txBody>
      </p:sp>
    </p:spTree>
    <p:extLst>
      <p:ext uri="{BB962C8B-B14F-4D97-AF65-F5344CB8AC3E}">
        <p14:creationId xmlns:p14="http://schemas.microsoft.com/office/powerpoint/2010/main" val="3499259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E0CD-2AB0-C08F-27FE-AF242AAE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Gff</a:t>
            </a:r>
            <a:r>
              <a:rPr lang="en-US" dirty="0"/>
              <a:t> file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8A7CA2-1844-0C0F-F1C1-AB66E27B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234" y="2097088"/>
            <a:ext cx="7772400" cy="28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33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6D0B-17B9-2FDA-7A8A-6FF66EA3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754F-7181-CD44-9FB0-EA39B74F5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samtools</a:t>
            </a:r>
            <a:r>
              <a:rPr lang="en-US" dirty="0"/>
              <a:t> and </a:t>
            </a:r>
            <a:r>
              <a:rPr lang="en-US" dirty="0" err="1"/>
              <a:t>bcftools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https://www.htslib.org/</a:t>
            </a:r>
            <a:endParaRPr lang="en-US" dirty="0"/>
          </a:p>
          <a:p>
            <a:r>
              <a:rPr lang="en-US" dirty="0" err="1"/>
              <a:t>multiqc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https://www.hadriengourle.com/tutorials/data/fastqc/multiqc_report.html</a:t>
            </a:r>
            <a:endParaRPr lang="en-US" dirty="0"/>
          </a:p>
          <a:p>
            <a:r>
              <a:rPr lang="en-US" dirty="0" err="1"/>
              <a:t>bbtools</a:t>
            </a:r>
            <a:r>
              <a:rPr lang="en-US" dirty="0"/>
              <a:t> </a:t>
            </a:r>
            <a:r>
              <a:rPr lang="en-US" sz="2400" dirty="0">
                <a:hlinkClick r:id="rId4"/>
              </a:rPr>
              <a:t>https://jgi.doe.gov/data-and-tools/software-tools/bbtools/</a:t>
            </a:r>
            <a:endParaRPr lang="en-US" sz="2400" dirty="0"/>
          </a:p>
          <a:p>
            <a:r>
              <a:rPr lang="en-US" dirty="0" err="1"/>
              <a:t>trimmomatic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http://www.usadellab.org/cms/?page=trimmomatic</a:t>
            </a:r>
            <a:r>
              <a:rPr lang="en-US" dirty="0"/>
              <a:t> </a:t>
            </a:r>
          </a:p>
          <a:p>
            <a:r>
              <a:rPr lang="en-US" dirty="0" err="1"/>
              <a:t>fastp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https://github.com/OpenGene/fastp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76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4EF9-86FD-A0EA-ADA8-F5D5233C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5097"/>
            <a:ext cx="9905998" cy="1478570"/>
          </a:xfrm>
        </p:spPr>
        <p:txBody>
          <a:bodyPr/>
          <a:lstStyle/>
          <a:p>
            <a:r>
              <a:rPr lang="en-US" dirty="0" err="1"/>
              <a:t>CheCK</a:t>
            </a:r>
            <a:r>
              <a:rPr lang="en-US" dirty="0"/>
              <a:t> QUEST software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AB62-0F87-B7A1-717E-9AF665A1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51820"/>
            <a:ext cx="9905999" cy="117951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https://www.it.northwestern.edu/departments/it-services-support/research/computing/quest-software-and-applications.html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software application&#10;&#10;AI-generated content may be incorrect.">
            <a:extLst>
              <a:ext uri="{FF2B5EF4-FFF2-40B4-BE49-F238E27FC236}">
                <a16:creationId xmlns:a16="http://schemas.microsoft.com/office/drawing/2014/main" id="{03A16453-4F2D-2ECC-9512-BF97EB46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01" y="2466118"/>
            <a:ext cx="54229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75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BE5A2-931D-3284-9C3C-C3D305C79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5592-43AD-13D5-C2B7-3AC941C7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5097"/>
            <a:ext cx="9905998" cy="1478570"/>
          </a:xfrm>
        </p:spPr>
        <p:txBody>
          <a:bodyPr/>
          <a:lstStyle/>
          <a:p>
            <a:r>
              <a:rPr lang="en-US" dirty="0" err="1"/>
              <a:t>CheCK</a:t>
            </a:r>
            <a:r>
              <a:rPr lang="en-US" dirty="0"/>
              <a:t> QUEST software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0BDC-3A46-FC71-0D90-25C4A763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51820"/>
            <a:ext cx="9905999" cy="384248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https://www.it.northwestern.edu/departments/it-services-support/research/computing/quest-software-and-applications.html</a:t>
            </a:r>
            <a:endParaRPr lang="en-US" dirty="0"/>
          </a:p>
          <a:p>
            <a:r>
              <a:rPr lang="en-US" dirty="0"/>
              <a:t>Check software version on QUEST</a:t>
            </a:r>
          </a:p>
          <a:p>
            <a:pPr marL="0" indent="0">
              <a:buNone/>
            </a:pPr>
            <a:r>
              <a:rPr lang="en-US" dirty="0"/>
              <a:t> module spider &lt;</a:t>
            </a:r>
            <a:r>
              <a:rPr lang="en-US" dirty="0" err="1"/>
              <a:t>SoftwareName</a:t>
            </a:r>
            <a:r>
              <a:rPr lang="en-US" dirty="0"/>
              <a:t>&gt; (</a:t>
            </a:r>
            <a:r>
              <a:rPr lang="en-US" dirty="0" err="1"/>
              <a:t>i.e</a:t>
            </a:r>
            <a:r>
              <a:rPr lang="en-US" dirty="0"/>
              <a:t> module spider </a:t>
            </a:r>
            <a:r>
              <a:rPr lang="en-US" dirty="0" err="1"/>
              <a:t>fastqc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4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C26B-B84E-ECC6-8404-8ABA6FF7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C1D03-9E30-23DC-BE12-B859692CBE4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rot="5400000">
            <a:off x="2700616" y="-2700617"/>
            <a:ext cx="6790765" cy="12192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7B221-EF5C-5B2F-C28F-FDAFCDD70C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14" r="8132"/>
          <a:stretch/>
        </p:blipFill>
        <p:spPr>
          <a:xfrm>
            <a:off x="-141194" y="3227761"/>
            <a:ext cx="7140388" cy="3765176"/>
          </a:xfrm>
          <a:prstGeom prst="rect">
            <a:avLst/>
          </a:prstGeom>
          <a:effectLst>
            <a:softEdge rad="351872"/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FDABC4E-4FEA-D19B-F9AB-86DA1D18D55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614212" cy="2575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What do data look like when they come of a sequencer?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How do you interact with these filetypes? 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How do you know the quality of your sequence data?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58CB6-C2F8-64C5-6408-634426ED9721}"/>
              </a:ext>
            </a:extLst>
          </p:cNvPr>
          <p:cNvSpPr txBox="1">
            <a:spLocks/>
          </p:cNvSpPr>
          <p:nvPr/>
        </p:nvSpPr>
        <p:spPr>
          <a:xfrm>
            <a:off x="7140387" y="3335570"/>
            <a:ext cx="4464425" cy="315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How do I organize files on Quest?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How do I look at files from the command line?</a:t>
            </a:r>
          </a:p>
          <a:p>
            <a:pPr>
              <a:lnSpc>
                <a:spcPct val="17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How do I use Quest’s software? 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191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94BE-299B-0C2D-ADC3-843EAE56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241" y="117775"/>
            <a:ext cx="9905998" cy="1478570"/>
          </a:xfrm>
        </p:spPr>
        <p:txBody>
          <a:bodyPr/>
          <a:lstStyle/>
          <a:p>
            <a:r>
              <a:rPr lang="en-US" dirty="0"/>
              <a:t>Setup...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D2D0-3F97-0D57-C393-416CC01BF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35" y="1310153"/>
            <a:ext cx="10753165" cy="503032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log onto Quest</a:t>
            </a:r>
          </a:p>
          <a:p>
            <a:pPr marL="457200" lvl="1" indent="0">
              <a:buNone/>
            </a:pPr>
            <a:r>
              <a:rPr lang="en-US" sz="2800" dirty="0"/>
              <a:t>ssh &lt;</a:t>
            </a:r>
            <a:r>
              <a:rPr lang="en-US" sz="2800" dirty="0" err="1"/>
              <a:t>netid</a:t>
            </a:r>
            <a:r>
              <a:rPr lang="en-US" sz="2800" dirty="0"/>
              <a:t>&gt;@</a:t>
            </a:r>
            <a:r>
              <a:rPr lang="en-US" sz="2800" dirty="0" err="1"/>
              <a:t>quest.northwestern.edu</a:t>
            </a:r>
            <a:r>
              <a:rPr lang="en-US" sz="2800" dirty="0"/>
              <a:t> # enter your </a:t>
            </a:r>
            <a:r>
              <a:rPr lang="en-US" sz="2800" dirty="0" err="1"/>
              <a:t>netid</a:t>
            </a:r>
            <a:r>
              <a:rPr lang="en-US" sz="2800" dirty="0"/>
              <a:t> password</a:t>
            </a:r>
          </a:p>
          <a:p>
            <a:pPr marL="514350" indent="-514350">
              <a:buAutoNum type="arabicPeriod"/>
            </a:pPr>
            <a:r>
              <a:rPr lang="en-US" sz="3200" dirty="0"/>
              <a:t>move to our classroom folder</a:t>
            </a:r>
          </a:p>
          <a:p>
            <a:pPr marL="457200" lvl="1" indent="0">
              <a:buNone/>
            </a:pPr>
            <a:r>
              <a:rPr lang="en-US" sz="2800" dirty="0"/>
              <a:t>cd /projects/e32680/03_sequencingfiles</a:t>
            </a:r>
          </a:p>
        </p:txBody>
      </p:sp>
    </p:spTree>
    <p:extLst>
      <p:ext uri="{BB962C8B-B14F-4D97-AF65-F5344CB8AC3E}">
        <p14:creationId xmlns:p14="http://schemas.microsoft.com/office/powerpoint/2010/main" val="66862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DE8A-5945-F34E-B9CA-9513DC64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folder?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77F69-D4E0-5D7C-586C-53425B52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Take note of the different file types and naming conventions.</a:t>
            </a:r>
          </a:p>
          <a:p>
            <a:pPr marL="0" indent="0">
              <a:buNone/>
            </a:pPr>
            <a:r>
              <a:rPr lang="en-US" sz="3200" dirty="0"/>
              <a:t>cd ./files</a:t>
            </a:r>
          </a:p>
          <a:p>
            <a:pPr marL="0" indent="0">
              <a:buNone/>
            </a:pPr>
            <a:r>
              <a:rPr lang="en-US" sz="3200" dirty="0"/>
              <a:t>ls 	</a:t>
            </a:r>
          </a:p>
        </p:txBody>
      </p:sp>
    </p:spTree>
    <p:extLst>
      <p:ext uri="{BB962C8B-B14F-4D97-AF65-F5344CB8AC3E}">
        <p14:creationId xmlns:p14="http://schemas.microsoft.com/office/powerpoint/2010/main" val="176198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1BED-0EA2-CE74-B88E-A41624AD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fasta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7E1-A57F-02B6-8021-8F906B4E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884"/>
            <a:ext cx="10515600" cy="4351338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a text-based format for representing either nucleotide sequences or peptide sequences with single-letter codes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header line starts with &gt;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followed by lines of sequence data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0524F-DD67-7939-3FF2-DF555D92003D}"/>
              </a:ext>
            </a:extLst>
          </p:cNvPr>
          <p:cNvSpPr txBox="1"/>
          <p:nvPr/>
        </p:nvSpPr>
        <p:spPr>
          <a:xfrm>
            <a:off x="1709056" y="3739553"/>
            <a:ext cx="83384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&gt;NZ_CP084109.1 Micrococcus luteus strain anQ-m1 chromosome, complete genome</a:t>
            </a:r>
          </a:p>
          <a:p>
            <a:r>
              <a:rPr lang="en-US" dirty="0"/>
              <a:t>ATGCTCGCGTCCACTATGCAGTTCTCAAACAACAACCCACACCCCATCCACCAACCCTCAAGGCCAGCTTCACAAGGTAC</a:t>
            </a:r>
          </a:p>
          <a:p>
            <a:r>
              <a:rPr lang="en-US" dirty="0"/>
              <a:t>GGACACCAGAAACAACAACCCCAACCCTCACAGATCAGGGTGCCTGCTGTTCCAGGACCCAACAGTGTGCCAACACCAGC</a:t>
            </a:r>
          </a:p>
          <a:p>
            <a:r>
              <a:rPr lang="en-US" dirty="0"/>
              <a:t>TCGCAGCCACCAACACCACCCATTCCAACCACACCCTCACAGGCATGACGTACTCGAGCACTGCCGGCACCACCACTGGC</a:t>
            </a:r>
          </a:p>
          <a:p>
            <a:r>
              <a:rPr lang="en-US" dirty="0"/>
              <a:t>ACCATTCGTTGATGTTCCACCCATGAGCAACCCGCCATCACACACGCGGTGATGCAACGGGCACTAATGCTCCTTAGAAA</a:t>
            </a:r>
          </a:p>
        </p:txBody>
      </p:sp>
    </p:spTree>
    <p:extLst>
      <p:ext uri="{BB962C8B-B14F-4D97-AF65-F5344CB8AC3E}">
        <p14:creationId xmlns:p14="http://schemas.microsoft.com/office/powerpoint/2010/main" val="320806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1BED-0EA2-CE74-B88E-A41624AD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fasta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7E1-A57F-02B6-8021-8F906B4E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884"/>
            <a:ext cx="10515600" cy="4351338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format originated from FASTA software (similarity search tool, like BLAST)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‘FASTA’ 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stands for Fast-All vs Fast-N and Fast-P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some make distinction between single and multi-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fasta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files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multi-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fasta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files have multiple sequences, each preceded by a header line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you can concatenate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fasta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 files together to achieve this</a:t>
            </a:r>
          </a:p>
        </p:txBody>
      </p:sp>
    </p:spTree>
    <p:extLst>
      <p:ext uri="{BB962C8B-B14F-4D97-AF65-F5344CB8AC3E}">
        <p14:creationId xmlns:p14="http://schemas.microsoft.com/office/powerpoint/2010/main" val="1310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0F9D-28EF-D239-AB53-19A1BBDA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74" y="522515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fastq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B2F89C-446E-F509-12AC-7906959E61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80610" y="830145"/>
          <a:ext cx="4737650" cy="5219929"/>
        </p:xfrm>
        <a:graphic>
          <a:graphicData uri="http://schemas.openxmlformats.org/drawingml/2006/table">
            <a:tbl>
              <a:tblPr firstRow="1" bandRow="1"/>
              <a:tblGrid>
                <a:gridCol w="974008">
                  <a:extLst>
                    <a:ext uri="{9D8B030D-6E8A-4147-A177-3AD203B41FA5}">
                      <a16:colId xmlns:a16="http://schemas.microsoft.com/office/drawing/2014/main" val="1227476302"/>
                    </a:ext>
                  </a:extLst>
                </a:gridCol>
                <a:gridCol w="3763642">
                  <a:extLst>
                    <a:ext uri="{9D8B030D-6E8A-4147-A177-3AD203B41FA5}">
                      <a16:colId xmlns:a16="http://schemas.microsoft.com/office/drawing/2014/main" val="3428950203"/>
                    </a:ext>
                  </a:extLst>
                </a:gridCol>
              </a:tblGrid>
              <a:tr h="499298">
                <a:tc>
                  <a:txBody>
                    <a:bodyPr/>
                    <a:lstStyle/>
                    <a:p>
                      <a:r>
                        <a:rPr lang="en-US" sz="2200" b="1">
                          <a:effectLst/>
                        </a:rPr>
                        <a:t>Line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>
                          <a:effectLst/>
                        </a:rPr>
                        <a:t>Description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453781"/>
                  </a:ext>
                </a:extLst>
              </a:tr>
              <a:tr h="1180158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1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Always begins with ‘@’ and then information about the read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470910"/>
                  </a:ext>
                </a:extLst>
              </a:tr>
              <a:tr h="499298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2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The actual DNA sequence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070109"/>
                  </a:ext>
                </a:extLst>
              </a:tr>
              <a:tr h="1180158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3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Always begins with a ‘+’ and sometimes the same info in line 1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410844"/>
                  </a:ext>
                </a:extLst>
              </a:tr>
              <a:tr h="1861017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4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Has a string of characters which represent the quality scores; must have same number of characters as line 2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716248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A5FCCE93-D133-340B-44D5-9464B2CC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39" y="1853355"/>
            <a:ext cx="5718203" cy="448213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text-based format for sequence data with single letter codes</a:t>
            </a:r>
          </a:p>
          <a:p>
            <a:pPr marL="457200" marR="0" lvl="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defacto</a:t>
            </a:r>
            <a:r>
              <a:rPr lang="en-US" sz="2800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file type for NGS sequencing reads data</a:t>
            </a:r>
            <a:endParaRPr lang="en-US" sz="2800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457200" marR="0" lvl="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contains sequence data + quality information</a:t>
            </a:r>
          </a:p>
          <a:p>
            <a:pPr marL="457200" marR="0" lvl="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cap="none" normalizeH="0" baseline="0" dirty="0">
                <a:ln>
                  <a:noFill/>
                </a:ln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header </a:t>
            </a:r>
            <a:r>
              <a:rPr lang="en-US" altLang="en-US" sz="2800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line starts with @</a:t>
            </a:r>
          </a:p>
          <a:p>
            <a:pPr marL="457200" marR="0" lvl="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followed by sequence data, and then quality data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B97BA-2317-268D-798E-BD0D3BCF3E1D}"/>
              </a:ext>
            </a:extLst>
          </p:cNvPr>
          <p:cNvSpPr txBox="1"/>
          <p:nvPr/>
        </p:nvSpPr>
        <p:spPr>
          <a:xfrm>
            <a:off x="6880610" y="6093169"/>
            <a:ext cx="21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hbctraining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github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87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19" ma:contentTypeDescription="Create a new document." ma:contentTypeScope="" ma:versionID="7b22c85b2f8f6a1c666a353fcbffedd6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f5169a24320b7be6acaef9b01dd42178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  <Notes xmlns="2abaa01e-9938-407e-aa0b-10580c653abd" xsi:nil="true"/>
  </documentManagement>
</p:properties>
</file>

<file path=customXml/itemProps1.xml><?xml version="1.0" encoding="utf-8"?>
<ds:datastoreItem xmlns:ds="http://schemas.openxmlformats.org/officeDocument/2006/customXml" ds:itemID="{D2F767C7-83CC-407E-BAF6-F2781D730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baa01e-9938-407e-aa0b-10580c653abd"/>
    <ds:schemaRef ds:uri="7be34c64-93b8-4842-bfae-c3106b8c53c2"/>
    <ds:schemaRef ds:uri="efce84db-8738-4c7b-9bdc-65b9500871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6254C0-675A-4967-B3A9-FC8C3CE8B5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1003F5-6147-4C20-A6B5-85FEB21A682B}">
  <ds:schemaRefs>
    <ds:schemaRef ds:uri="2abaa01e-9938-407e-aa0b-10580c653abd"/>
    <ds:schemaRef ds:uri="efce84db-8738-4c7b-9bdc-65b9500871f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6020</TotalTime>
  <Words>1711</Words>
  <Application>Microsoft Macintosh PowerPoint</Application>
  <PresentationFormat>Widescreen</PresentationFormat>
  <Paragraphs>225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Aptos</vt:lpstr>
      <vt:lpstr>Arial</vt:lpstr>
      <vt:lpstr>Calibri</vt:lpstr>
      <vt:lpstr>Calibri Light</vt:lpstr>
      <vt:lpstr>Helvetica Neue</vt:lpstr>
      <vt:lpstr>Lucida Console</vt:lpstr>
      <vt:lpstr>Tw Cen MT</vt:lpstr>
      <vt:lpstr>Circuit</vt:lpstr>
      <vt:lpstr>PowerPoint Presentation</vt:lpstr>
      <vt:lpstr>Research Computing and Data Services</vt:lpstr>
      <vt:lpstr>PowerPoint Presentation</vt:lpstr>
      <vt:lpstr>PowerPoint Presentation</vt:lpstr>
      <vt:lpstr>Setup...</vt:lpstr>
      <vt:lpstr>What’s in this folder?</vt:lpstr>
      <vt:lpstr>fasta files</vt:lpstr>
      <vt:lpstr>fasta files</vt:lpstr>
      <vt:lpstr>fastq files</vt:lpstr>
      <vt:lpstr>fastQ files</vt:lpstr>
      <vt:lpstr>fasta.gz or fastq.gz</vt:lpstr>
      <vt:lpstr>reading these files</vt:lpstr>
      <vt:lpstr>Let’s try it out! Use the commands below to investigate the example files and answer the following questions. </vt:lpstr>
      <vt:lpstr>Using CAT to combine files</vt:lpstr>
      <vt:lpstr>Using CAT, GREP, and WC</vt:lpstr>
      <vt:lpstr>Quality control...</vt:lpstr>
      <vt:lpstr>FastQC</vt:lpstr>
      <vt:lpstr>FastQC on Quest OnDemand</vt:lpstr>
      <vt:lpstr>FastQC on Quest OnDemand</vt:lpstr>
      <vt:lpstr>FastQC on Quest OnDemand</vt:lpstr>
      <vt:lpstr>FastQC on Quest OnDemand</vt:lpstr>
      <vt:lpstr>Good fastq example</vt:lpstr>
      <vt:lpstr>FastQC command line</vt:lpstr>
      <vt:lpstr>Running a batch job</vt:lpstr>
      <vt:lpstr>PowerPoint Presentation</vt:lpstr>
      <vt:lpstr>PowerPoint Presentation</vt:lpstr>
      <vt:lpstr>PowerPoint Presentation</vt:lpstr>
      <vt:lpstr>PowerPoint Presentation</vt:lpstr>
      <vt:lpstr>Things to note...</vt:lpstr>
      <vt:lpstr>More about FastQC</vt:lpstr>
      <vt:lpstr>What might you do next...</vt:lpstr>
      <vt:lpstr>Other filetypes</vt:lpstr>
      <vt:lpstr>.ubam or .bam</vt:lpstr>
      <vt:lpstr>.VCF files and .GTF files</vt:lpstr>
      <vt:lpstr>Example Gff file</vt:lpstr>
      <vt:lpstr>Other tools</vt:lpstr>
      <vt:lpstr>CheCK QUEST software and applications</vt:lpstr>
      <vt:lpstr>CheCK QUEST software and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Sequencing files and quality control</dc:title>
  <dc:creator>Haley Sharon Carter</dc:creator>
  <cp:lastModifiedBy>Iris Liu</cp:lastModifiedBy>
  <cp:revision>17</cp:revision>
  <dcterms:created xsi:type="dcterms:W3CDTF">2024-07-05T14:49:15Z</dcterms:created>
  <dcterms:modified xsi:type="dcterms:W3CDTF">2025-10-11T18:51:28Z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0x010100A0BC9924B2BE754D9B1ADDA1D4CEDCCC</vt:lpwstr>
  </property>
  <property fmtid="{D5CDD505-2E9C-101B-9397-08002B2CF9AE}" pid="3" name="MediaServiceImageTags">
    <vt:lpwstr/>
  </property>
</Properties>
</file>