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8"/>
  </p:notesMasterIdLst>
  <p:sldIdLst>
    <p:sldId id="256" r:id="rId2"/>
    <p:sldId id="270" r:id="rId3"/>
    <p:sldId id="271"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5143500" type="screen16x9"/>
  <p:notesSz cx="6858000" cy="9144000"/>
  <p:embeddedFontLst>
    <p:embeddedFont>
      <p:font typeface="Open Sans" panose="020B0606030504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90"/>
  </p:normalViewPr>
  <p:slideViewPr>
    <p:cSldViewPr snapToGrid="0" snapToObjects="1">
      <p:cViewPr varScale="1">
        <p:scale>
          <a:sx n="122" d="100"/>
          <a:sy n="122" d="100"/>
        </p:scale>
        <p:origin x="8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c0c13fe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c0c13f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b64a3b02b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b64a3b02b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b64a3b02bd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b64a3b02bd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64a3b02b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64a3b02b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b64a3b02bd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b64a3b02bd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64a3b02bd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64a3b02bd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b64a3b02b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b64a3b02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b64a3b02bd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b64a3b02b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64a3b02b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64a3b02b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b64a3b02b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b64a3b02b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b64a3b02b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b64a3b02b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4a3b02bd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4a3b02b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b64a3b02bd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b64a3b02b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2459575" y="1719475"/>
            <a:ext cx="4421400" cy="153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latin typeface="Open Sans"/>
                <a:ea typeface="Open Sans"/>
                <a:cs typeface="Open Sans"/>
                <a:sym typeface="Open Sans"/>
              </a:rPr>
              <a:t>EBAY company financial analysis</a:t>
            </a:r>
            <a:endParaRPr sz="3000">
              <a:latin typeface="Open Sans"/>
              <a:ea typeface="Open Sans"/>
              <a:cs typeface="Open Sans"/>
              <a:sym typeface="Open Sans"/>
            </a:endParaRPr>
          </a:p>
          <a:p>
            <a:pPr marL="0" lvl="0" indent="0" algn="ctr" rtl="0">
              <a:spcBef>
                <a:spcPts val="1600"/>
              </a:spcBef>
              <a:spcAft>
                <a:spcPts val="0"/>
              </a:spcAft>
              <a:buNone/>
            </a:pPr>
            <a:endParaRPr sz="3000">
              <a:latin typeface="Open Sans"/>
              <a:ea typeface="Open Sans"/>
              <a:cs typeface="Open Sans"/>
              <a:sym typeface="Open Sans"/>
            </a:endParaRPr>
          </a:p>
          <a:p>
            <a:pPr marL="0" lvl="0" indent="0" algn="ctr" rtl="0">
              <a:spcBef>
                <a:spcPts val="1600"/>
              </a:spcBef>
              <a:spcAft>
                <a:spcPts val="1600"/>
              </a:spcAft>
              <a:buNone/>
            </a:pP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 sz="2000" dirty="0"/>
              <a:t>Historical Revenue growth ranged from (-2.25255973)-6.45519%. So, I’ll consider the following scenarios of growth of Revenue:</a:t>
            </a:r>
            <a:endParaRPr sz="2000" dirty="0"/>
          </a:p>
          <a:p>
            <a:pPr lvl="0"/>
            <a:r>
              <a:rPr lang="en" sz="2000" dirty="0"/>
              <a:t>1) Strong case = max historical growth = 6.45519% in year 2017, 6.6% in 2018;</a:t>
            </a:r>
            <a:endParaRPr sz="2000" dirty="0"/>
          </a:p>
          <a:p>
            <a:pPr marL="0" lvl="0" indent="0" algn="l" rtl="0">
              <a:spcBef>
                <a:spcPts val="0"/>
              </a:spcBef>
              <a:spcAft>
                <a:spcPts val="0"/>
              </a:spcAft>
              <a:buNone/>
            </a:pPr>
            <a:r>
              <a:rPr lang="en" sz="2000" dirty="0"/>
              <a:t>2) Base case = mean = 2.9%;</a:t>
            </a:r>
            <a:endParaRPr sz="2000" dirty="0"/>
          </a:p>
          <a:p>
            <a:pPr marL="0" lvl="0" indent="0" algn="l" rtl="0">
              <a:spcBef>
                <a:spcPts val="0"/>
              </a:spcBef>
              <a:spcAft>
                <a:spcPts val="0"/>
              </a:spcAft>
              <a:buNone/>
            </a:pPr>
            <a:r>
              <a:rPr lang="en" sz="2000" dirty="0"/>
              <a:t>3) Weak case = min historical growth = -2.25254%</a:t>
            </a:r>
            <a:endParaRPr sz="2000" dirty="0"/>
          </a:p>
        </p:txBody>
      </p:sp>
      <p:pic>
        <p:nvPicPr>
          <p:cNvPr id="3" name="Picture 2">
            <a:extLst>
              <a:ext uri="{FF2B5EF4-FFF2-40B4-BE49-F238E27FC236}">
                <a16:creationId xmlns:a16="http://schemas.microsoft.com/office/drawing/2014/main" id="{78057AE2-88DD-7848-88D4-2738B790402C}"/>
              </a:ext>
            </a:extLst>
          </p:cNvPr>
          <p:cNvPicPr>
            <a:picLocks noChangeAspect="1"/>
          </p:cNvPicPr>
          <p:nvPr/>
        </p:nvPicPr>
        <p:blipFill>
          <a:blip r:embed="rId3"/>
          <a:stretch>
            <a:fillRect/>
          </a:stretch>
        </p:blipFill>
        <p:spPr>
          <a:xfrm>
            <a:off x="152400" y="169187"/>
            <a:ext cx="8550166" cy="717214"/>
          </a:xfrm>
          <a:prstGeom prst="rect">
            <a:avLst/>
          </a:prstGeom>
        </p:spPr>
      </p:pic>
      <p:pic>
        <p:nvPicPr>
          <p:cNvPr id="5" name="Picture 4">
            <a:extLst>
              <a:ext uri="{FF2B5EF4-FFF2-40B4-BE49-F238E27FC236}">
                <a16:creationId xmlns:a16="http://schemas.microsoft.com/office/drawing/2014/main" id="{DDFBD973-B663-E244-BB84-3FF05879146E}"/>
              </a:ext>
            </a:extLst>
          </p:cNvPr>
          <p:cNvPicPr>
            <a:picLocks noChangeAspect="1"/>
          </p:cNvPicPr>
          <p:nvPr/>
        </p:nvPicPr>
        <p:blipFill>
          <a:blip r:embed="rId4"/>
          <a:stretch>
            <a:fillRect/>
          </a:stretch>
        </p:blipFill>
        <p:spPr>
          <a:xfrm>
            <a:off x="311700" y="3020933"/>
            <a:ext cx="8390866" cy="78381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Historical Gross margin ranged between 0.776-0.819. So, I’ll consider the following scenarios of growth of Gross margin:</a:t>
            </a:r>
            <a:endParaRPr dirty="0"/>
          </a:p>
          <a:p>
            <a:pPr lvl="0">
              <a:buSzPts val="1100"/>
            </a:pPr>
            <a:r>
              <a:rPr lang="en" dirty="0"/>
              <a:t>1) Strong case = max historical growth = 0.8193;</a:t>
            </a:r>
            <a:endParaRPr dirty="0"/>
          </a:p>
          <a:p>
            <a:pPr lvl="0">
              <a:buSzPts val="1100"/>
            </a:pPr>
            <a:r>
              <a:rPr lang="en" dirty="0"/>
              <a:t>2) Base case = mean = 0.8;</a:t>
            </a:r>
            <a:endParaRPr dirty="0"/>
          </a:p>
          <a:p>
            <a:pPr lvl="0">
              <a:buSzPts val="1100"/>
            </a:pPr>
            <a:r>
              <a:rPr lang="en" dirty="0"/>
              <a:t>3) Weak case = min historical growth = 0.776%</a:t>
            </a:r>
            <a:endParaRPr dirty="0"/>
          </a:p>
        </p:txBody>
      </p:sp>
      <p:pic>
        <p:nvPicPr>
          <p:cNvPr id="3" name="Picture 2">
            <a:extLst>
              <a:ext uri="{FF2B5EF4-FFF2-40B4-BE49-F238E27FC236}">
                <a16:creationId xmlns:a16="http://schemas.microsoft.com/office/drawing/2014/main" id="{7C253210-690E-3D44-B8D4-DC1F2731CAE5}"/>
              </a:ext>
            </a:extLst>
          </p:cNvPr>
          <p:cNvPicPr>
            <a:picLocks noChangeAspect="1"/>
          </p:cNvPicPr>
          <p:nvPr/>
        </p:nvPicPr>
        <p:blipFill>
          <a:blip r:embed="rId3"/>
          <a:stretch>
            <a:fillRect/>
          </a:stretch>
        </p:blipFill>
        <p:spPr>
          <a:xfrm>
            <a:off x="311700" y="3349693"/>
            <a:ext cx="8520600" cy="9910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p:nvPr/>
        </p:nvSpPr>
        <p:spPr>
          <a:xfrm>
            <a:off x="504050" y="320750"/>
            <a:ext cx="8236500" cy="249296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500" dirty="0">
                <a:solidFill>
                  <a:schemeClr val="dk1"/>
                </a:solidFill>
              </a:rPr>
              <a:t>Historical Operating margin ranged from 0.255703-0.2972. So, I’ll consider the following scenarios of growth of Operating margin:</a:t>
            </a:r>
            <a:endParaRPr sz="2500" dirty="0">
              <a:solidFill>
                <a:schemeClr val="dk1"/>
              </a:solidFill>
            </a:endParaRPr>
          </a:p>
          <a:p>
            <a:pPr lvl="0">
              <a:buSzPts val="1100"/>
            </a:pPr>
            <a:r>
              <a:rPr lang="en" sz="2500" dirty="0">
                <a:solidFill>
                  <a:schemeClr val="dk1"/>
                </a:solidFill>
              </a:rPr>
              <a:t>1) </a:t>
            </a:r>
            <a:r>
              <a:rPr lang="en-US" sz="2500" dirty="0"/>
              <a:t>1) Strong case = max historical growth = 0.2972;</a:t>
            </a:r>
          </a:p>
          <a:p>
            <a:pPr lvl="0">
              <a:buSzPts val="1100"/>
            </a:pPr>
            <a:r>
              <a:rPr lang="en-US" sz="2500" dirty="0"/>
              <a:t>2) Base case = mean = 0.273;</a:t>
            </a:r>
          </a:p>
          <a:p>
            <a:pPr lvl="0">
              <a:buSzPts val="1100"/>
            </a:pPr>
            <a:r>
              <a:rPr lang="en-US" sz="2500" dirty="0"/>
              <a:t>3) Weak case = min historical growth = 0.255703%</a:t>
            </a:r>
            <a:endParaRPr sz="2500" dirty="0"/>
          </a:p>
        </p:txBody>
      </p:sp>
      <p:pic>
        <p:nvPicPr>
          <p:cNvPr id="3" name="Picture 2">
            <a:extLst>
              <a:ext uri="{FF2B5EF4-FFF2-40B4-BE49-F238E27FC236}">
                <a16:creationId xmlns:a16="http://schemas.microsoft.com/office/drawing/2014/main" id="{0B1B1AD3-F89F-264C-9399-62D59DCDCB56}"/>
              </a:ext>
            </a:extLst>
          </p:cNvPr>
          <p:cNvPicPr>
            <a:picLocks noChangeAspect="1"/>
          </p:cNvPicPr>
          <p:nvPr/>
        </p:nvPicPr>
        <p:blipFill>
          <a:blip r:embed="rId3"/>
          <a:stretch>
            <a:fillRect/>
          </a:stretch>
        </p:blipFill>
        <p:spPr>
          <a:xfrm>
            <a:off x="336331" y="2960854"/>
            <a:ext cx="8208579" cy="10856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Google Shape;114;p23"/>
          <p:cNvSpPr txBox="1"/>
          <p:nvPr/>
        </p:nvSpPr>
        <p:spPr>
          <a:xfrm>
            <a:off x="355125" y="183275"/>
            <a:ext cx="8339700" cy="1046410"/>
          </a:xfrm>
          <a:prstGeom prst="rect">
            <a:avLst/>
          </a:prstGeom>
          <a:noFill/>
          <a:ln>
            <a:noFill/>
          </a:ln>
        </p:spPr>
        <p:txBody>
          <a:bodyPr spcFirstLastPara="1" wrap="square" lIns="91425" tIns="91425" rIns="91425" bIns="91425" anchor="t" anchorCtr="0">
            <a:spAutoFit/>
          </a:bodyPr>
          <a:lstStyle/>
          <a:p>
            <a:pPr lvl="0"/>
            <a:r>
              <a:rPr lang="en" dirty="0"/>
              <a:t>From this chart we can see that in Best case scenario of growth of Operating income by 6.45519% in 2017 and 6.6% in 2018, </a:t>
            </a:r>
            <a:r>
              <a:rPr lang="en" dirty="0">
                <a:solidFill>
                  <a:schemeClr val="dk1"/>
                </a:solidFill>
              </a:rPr>
              <a:t>Gross margin by </a:t>
            </a:r>
            <a:r>
              <a:rPr lang="en" dirty="0"/>
              <a:t>0.8193</a:t>
            </a:r>
            <a:r>
              <a:rPr lang="en" dirty="0">
                <a:solidFill>
                  <a:schemeClr val="dk1"/>
                </a:solidFill>
              </a:rPr>
              <a:t>, and Operating Margin by </a:t>
            </a:r>
            <a:r>
              <a:rPr lang="en-US" dirty="0"/>
              <a:t>0.2972</a:t>
            </a:r>
            <a:r>
              <a:rPr lang="en" dirty="0">
                <a:solidFill>
                  <a:schemeClr val="dk1"/>
                </a:solidFill>
              </a:rPr>
              <a:t> </a:t>
            </a:r>
            <a:r>
              <a:rPr lang="en" dirty="0"/>
              <a:t>operating income </a:t>
            </a:r>
            <a:r>
              <a:rPr lang="en" dirty="0">
                <a:solidFill>
                  <a:schemeClr val="dk1"/>
                </a:solidFill>
              </a:rPr>
              <a:t>in 2017 </a:t>
            </a:r>
            <a:r>
              <a:rPr lang="en" dirty="0"/>
              <a:t>exceeds all 4 previous year and will continue its growth in 2018 and will be equal to 3,028,311,682. </a:t>
            </a:r>
            <a:r>
              <a:rPr lang="en" b="1" dirty="0"/>
              <a:t>Great case scenario!!!</a:t>
            </a:r>
            <a:endParaRPr b="1" dirty="0"/>
          </a:p>
        </p:txBody>
      </p:sp>
      <p:pic>
        <p:nvPicPr>
          <p:cNvPr id="3" name="Picture 2">
            <a:extLst>
              <a:ext uri="{FF2B5EF4-FFF2-40B4-BE49-F238E27FC236}">
                <a16:creationId xmlns:a16="http://schemas.microsoft.com/office/drawing/2014/main" id="{9F283DFB-10F0-C94B-BB61-A660F04A7C4B}"/>
              </a:ext>
            </a:extLst>
          </p:cNvPr>
          <p:cNvPicPr>
            <a:picLocks noChangeAspect="1"/>
          </p:cNvPicPr>
          <p:nvPr/>
        </p:nvPicPr>
        <p:blipFill>
          <a:blip r:embed="rId3"/>
          <a:stretch>
            <a:fillRect/>
          </a:stretch>
        </p:blipFill>
        <p:spPr>
          <a:xfrm>
            <a:off x="355125" y="1229685"/>
            <a:ext cx="8210806" cy="358183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24"/>
          <p:cNvSpPr txBox="1"/>
          <p:nvPr/>
        </p:nvSpPr>
        <p:spPr>
          <a:xfrm>
            <a:off x="309300" y="194750"/>
            <a:ext cx="8682300" cy="1046410"/>
          </a:xfrm>
          <a:prstGeom prst="rect">
            <a:avLst/>
          </a:prstGeom>
          <a:noFill/>
          <a:ln>
            <a:noFill/>
          </a:ln>
        </p:spPr>
        <p:txBody>
          <a:bodyPr spcFirstLastPara="1" wrap="square" lIns="91425" tIns="91425" rIns="91425" bIns="91425" anchor="t" anchorCtr="0">
            <a:spAutoFit/>
          </a:bodyPr>
          <a:lstStyle/>
          <a:p>
            <a:pPr lvl="0">
              <a:buClr>
                <a:schemeClr val="dk1"/>
              </a:buClr>
              <a:buSzPts val="1100"/>
            </a:pPr>
            <a:r>
              <a:rPr lang="en" dirty="0">
                <a:solidFill>
                  <a:schemeClr val="dk1"/>
                </a:solidFill>
              </a:rPr>
              <a:t>From this chart we can see that in Base case scenario of growth of Operating income by </a:t>
            </a:r>
            <a:r>
              <a:rPr lang="en" dirty="0"/>
              <a:t>2.9%;</a:t>
            </a:r>
            <a:r>
              <a:rPr lang="en" dirty="0">
                <a:solidFill>
                  <a:schemeClr val="dk1"/>
                </a:solidFill>
              </a:rPr>
              <a:t>, Gross margin by 0.8, and Operating Margin by </a:t>
            </a:r>
            <a:r>
              <a:rPr lang="en-US" dirty="0"/>
              <a:t>0.273</a:t>
            </a:r>
            <a:r>
              <a:rPr lang="en" sz="2800" dirty="0">
                <a:solidFill>
                  <a:schemeClr val="dk1"/>
                </a:solidFill>
              </a:rPr>
              <a:t> </a:t>
            </a:r>
            <a:r>
              <a:rPr lang="en" dirty="0">
                <a:solidFill>
                  <a:schemeClr val="dk1"/>
                </a:solidFill>
              </a:rPr>
              <a:t>operating income in 2017 will continue its growth and yet results in 2017 and 2018 are very good reaching $2,595,754,237 in 2018. </a:t>
            </a:r>
            <a:r>
              <a:rPr lang="en" b="1" dirty="0">
                <a:solidFill>
                  <a:schemeClr val="dk1"/>
                </a:solidFill>
              </a:rPr>
              <a:t>Very good case scenario!</a:t>
            </a:r>
            <a:endParaRPr b="1" dirty="0"/>
          </a:p>
        </p:txBody>
      </p:sp>
      <p:pic>
        <p:nvPicPr>
          <p:cNvPr id="3" name="Picture 2">
            <a:extLst>
              <a:ext uri="{FF2B5EF4-FFF2-40B4-BE49-F238E27FC236}">
                <a16:creationId xmlns:a16="http://schemas.microsoft.com/office/drawing/2014/main" id="{A6B8252B-1AAD-4140-9822-9EE939B7C26C}"/>
              </a:ext>
            </a:extLst>
          </p:cNvPr>
          <p:cNvPicPr>
            <a:picLocks noChangeAspect="1"/>
          </p:cNvPicPr>
          <p:nvPr/>
        </p:nvPicPr>
        <p:blipFill>
          <a:blip r:embed="rId3"/>
          <a:stretch>
            <a:fillRect/>
          </a:stretch>
        </p:blipFill>
        <p:spPr>
          <a:xfrm>
            <a:off x="390633" y="1241161"/>
            <a:ext cx="8301421" cy="36356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Google Shape;126;p25"/>
          <p:cNvSpPr txBox="1"/>
          <p:nvPr/>
        </p:nvSpPr>
        <p:spPr>
          <a:xfrm>
            <a:off x="343675" y="194750"/>
            <a:ext cx="8534400" cy="1046410"/>
          </a:xfrm>
          <a:prstGeom prst="rect">
            <a:avLst/>
          </a:prstGeom>
          <a:noFill/>
          <a:ln>
            <a:noFill/>
          </a:ln>
        </p:spPr>
        <p:txBody>
          <a:bodyPr spcFirstLastPara="1" wrap="square" lIns="91425" tIns="91425" rIns="91425" bIns="91425" anchor="t" anchorCtr="0">
            <a:spAutoFit/>
          </a:bodyPr>
          <a:lstStyle/>
          <a:p>
            <a:pPr lvl="0"/>
            <a:r>
              <a:rPr lang="en" dirty="0"/>
              <a:t>Yet, </a:t>
            </a:r>
            <a:r>
              <a:rPr lang="en" dirty="0">
                <a:solidFill>
                  <a:schemeClr val="dk1"/>
                </a:solidFill>
              </a:rPr>
              <a:t>if the company we’ll reach a weak case scenario of growth of Operating income by </a:t>
            </a:r>
            <a:r>
              <a:rPr lang="en" dirty="0"/>
              <a:t>-2.25254% </a:t>
            </a:r>
            <a:r>
              <a:rPr lang="en" dirty="0">
                <a:solidFill>
                  <a:schemeClr val="dk1"/>
                </a:solidFill>
              </a:rPr>
              <a:t>as it was in year 2015, Gross margin by 0.776 as it was in year 2016, and Operating Margin by 0.255703 as it was in 2015, operating income in 2017 will fall down as it was in year of 2015 and will result in 2017 $2,244,239,82 and 2018 $2,193,687,481. </a:t>
            </a:r>
            <a:r>
              <a:rPr lang="en" b="1" dirty="0">
                <a:solidFill>
                  <a:schemeClr val="dk1"/>
                </a:solidFill>
              </a:rPr>
              <a:t>Very bad case scenario! </a:t>
            </a:r>
            <a:endParaRPr dirty="0"/>
          </a:p>
        </p:txBody>
      </p:sp>
      <p:pic>
        <p:nvPicPr>
          <p:cNvPr id="3" name="Picture 2">
            <a:extLst>
              <a:ext uri="{FF2B5EF4-FFF2-40B4-BE49-F238E27FC236}">
                <a16:creationId xmlns:a16="http://schemas.microsoft.com/office/drawing/2014/main" id="{E28E3625-60DD-5742-A440-E129AC906920}"/>
              </a:ext>
            </a:extLst>
          </p:cNvPr>
          <p:cNvPicPr>
            <a:picLocks noChangeAspect="1"/>
          </p:cNvPicPr>
          <p:nvPr/>
        </p:nvPicPr>
        <p:blipFill>
          <a:blip r:embed="rId3"/>
          <a:stretch>
            <a:fillRect/>
          </a:stretch>
        </p:blipFill>
        <p:spPr>
          <a:xfrm>
            <a:off x="343675" y="1181100"/>
            <a:ext cx="8534400" cy="366416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6"/>
          <p:cNvSpPr txBox="1"/>
          <p:nvPr/>
        </p:nvSpPr>
        <p:spPr>
          <a:xfrm>
            <a:off x="435300" y="274924"/>
            <a:ext cx="5114162" cy="313929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t>From my </a:t>
            </a:r>
            <a:r>
              <a:rPr lang="en-US" sz="1600" dirty="0"/>
              <a:t>analysis</a:t>
            </a:r>
            <a:r>
              <a:rPr lang="en" sz="1600" dirty="0"/>
              <a:t> and the charts I provided it’s clear to me that year 2015 was a bad year for </a:t>
            </a:r>
            <a:r>
              <a:rPr lang="en-US" sz="1600" dirty="0"/>
              <a:t>eBay</a:t>
            </a:r>
            <a:r>
              <a:rPr lang="en" sz="1600" dirty="0"/>
              <a:t> and their loss in Operating income declined by 11.3%. In 2016 it went up by 5.8% but stayed lower than it was in year 2014. If EBAY wants to keep their shareholders the management have to consider Strong and/or Base case scenarios in order to continue its growth. In case of Weak case scenario Operating income will continue to decline and year 2018 will result in lower Operating Income than it was in 2013. The next steps are for the management or the company in the way of operations how to reach base or better best case scenario.</a:t>
            </a:r>
            <a:endParaRPr sz="1600" dirty="0"/>
          </a:p>
        </p:txBody>
      </p:sp>
      <p:pic>
        <p:nvPicPr>
          <p:cNvPr id="3" name="Picture 2">
            <a:extLst>
              <a:ext uri="{FF2B5EF4-FFF2-40B4-BE49-F238E27FC236}">
                <a16:creationId xmlns:a16="http://schemas.microsoft.com/office/drawing/2014/main" id="{B58DEFAE-2C41-7143-9C5E-41F07BC88522}"/>
              </a:ext>
            </a:extLst>
          </p:cNvPr>
          <p:cNvPicPr>
            <a:picLocks noChangeAspect="1"/>
          </p:cNvPicPr>
          <p:nvPr/>
        </p:nvPicPr>
        <p:blipFill>
          <a:blip r:embed="rId3"/>
          <a:stretch>
            <a:fillRect/>
          </a:stretch>
        </p:blipFill>
        <p:spPr>
          <a:xfrm rot="19260076">
            <a:off x="4797312" y="2012167"/>
            <a:ext cx="4572000" cy="1905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8C18FAD-0A7F-4145-8A0D-3BA2903104DB}"/>
              </a:ext>
            </a:extLst>
          </p:cNvPr>
          <p:cNvSpPr>
            <a:spLocks noGrp="1"/>
          </p:cNvSpPr>
          <p:nvPr>
            <p:ph type="body" idx="2"/>
          </p:nvPr>
        </p:nvSpPr>
        <p:spPr>
          <a:xfrm>
            <a:off x="5580993" y="136633"/>
            <a:ext cx="3363310" cy="4708635"/>
          </a:xfrm>
        </p:spPr>
        <p:txBody>
          <a:bodyPr/>
          <a:lstStyle/>
          <a:p>
            <a:r>
              <a:rPr lang="en-US" dirty="0"/>
              <a:t>For my analysis of entire project I picked particularly company EBAY that’s why here I analyze total revenue of Information Technology sector in year 3. In this case we can see that the histogram is right skewed which means that Average (mean) of total revenue in year 3 is higher than median total revenue. </a:t>
            </a:r>
          </a:p>
          <a:p>
            <a:r>
              <a:rPr lang="en-US" dirty="0"/>
              <a:t>Mean = 15,973,030,215</a:t>
            </a:r>
          </a:p>
          <a:p>
            <a:r>
              <a:rPr lang="en-US" dirty="0"/>
              <a:t>Median = 5,066,000,000</a:t>
            </a:r>
          </a:p>
          <a:p>
            <a:r>
              <a:rPr lang="en-US" dirty="0"/>
              <a:t>Mean total revenue of Technology companies for year 3  triples the value of median total revenue.</a:t>
            </a:r>
          </a:p>
          <a:p>
            <a:r>
              <a:rPr lang="en-US" dirty="0"/>
              <a:t>The most frequent total revenue was between 1-38 BB for 50 companies in Year 3 for Technology companies </a:t>
            </a:r>
          </a:p>
        </p:txBody>
      </p:sp>
      <p:sp>
        <p:nvSpPr>
          <p:cNvPr id="7" name="TextBox 6">
            <a:extLst>
              <a:ext uri="{FF2B5EF4-FFF2-40B4-BE49-F238E27FC236}">
                <a16:creationId xmlns:a16="http://schemas.microsoft.com/office/drawing/2014/main" id="{BBA6E036-4483-D745-8A4E-B50864F0407F}"/>
              </a:ext>
            </a:extLst>
          </p:cNvPr>
          <p:cNvSpPr txBox="1"/>
          <p:nvPr/>
        </p:nvSpPr>
        <p:spPr>
          <a:xfrm>
            <a:off x="346623" y="462456"/>
            <a:ext cx="4603750" cy="523220"/>
          </a:xfrm>
          <a:prstGeom prst="rect">
            <a:avLst/>
          </a:prstGeom>
          <a:noFill/>
        </p:spPr>
        <p:txBody>
          <a:bodyPr wrap="square" rtlCol="0">
            <a:spAutoFit/>
          </a:bodyPr>
          <a:lstStyle/>
          <a:p>
            <a:r>
              <a:rPr lang="en-US" dirty="0"/>
              <a:t>Histogram of total revenue for Information Technology companies for year 3 </a:t>
            </a:r>
          </a:p>
        </p:txBody>
      </p:sp>
      <p:pic>
        <p:nvPicPr>
          <p:cNvPr id="11" name="Picture 10">
            <a:extLst>
              <a:ext uri="{FF2B5EF4-FFF2-40B4-BE49-F238E27FC236}">
                <a16:creationId xmlns:a16="http://schemas.microsoft.com/office/drawing/2014/main" id="{123F9402-4B47-1043-B829-F6F8165F72CA}"/>
              </a:ext>
            </a:extLst>
          </p:cNvPr>
          <p:cNvPicPr>
            <a:picLocks noChangeAspect="1"/>
          </p:cNvPicPr>
          <p:nvPr/>
        </p:nvPicPr>
        <p:blipFill>
          <a:blip r:embed="rId2"/>
          <a:stretch>
            <a:fillRect/>
          </a:stretch>
        </p:blipFill>
        <p:spPr>
          <a:xfrm>
            <a:off x="551386" y="1313793"/>
            <a:ext cx="4847520" cy="3441919"/>
          </a:xfrm>
          <a:prstGeom prst="rect">
            <a:avLst/>
          </a:prstGeom>
        </p:spPr>
      </p:pic>
    </p:spTree>
    <p:extLst>
      <p:ext uri="{BB962C8B-B14F-4D97-AF65-F5344CB8AC3E}">
        <p14:creationId xmlns:p14="http://schemas.microsoft.com/office/powerpoint/2010/main" val="115143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72822-A620-034A-9316-F0D6CB24AFE5}"/>
              </a:ext>
            </a:extLst>
          </p:cNvPr>
          <p:cNvSpPr>
            <a:spLocks noGrp="1"/>
          </p:cNvSpPr>
          <p:nvPr>
            <p:ph type="title"/>
          </p:nvPr>
        </p:nvSpPr>
        <p:spPr/>
        <p:txBody>
          <a:bodyPr/>
          <a:lstStyle/>
          <a:p>
            <a:r>
              <a:rPr lang="en-US" sz="2000" dirty="0"/>
              <a:t>Standard deviation and range of Technology companies for year 3 </a:t>
            </a:r>
          </a:p>
        </p:txBody>
      </p:sp>
      <p:sp>
        <p:nvSpPr>
          <p:cNvPr id="4" name="Text Placeholder 3">
            <a:extLst>
              <a:ext uri="{FF2B5EF4-FFF2-40B4-BE49-F238E27FC236}">
                <a16:creationId xmlns:a16="http://schemas.microsoft.com/office/drawing/2014/main" id="{0A8ECEDC-CBF5-4F4D-AB5C-7A5BB7B73147}"/>
              </a:ext>
            </a:extLst>
          </p:cNvPr>
          <p:cNvSpPr>
            <a:spLocks noGrp="1"/>
          </p:cNvSpPr>
          <p:nvPr>
            <p:ph type="body" idx="2"/>
          </p:nvPr>
        </p:nvSpPr>
        <p:spPr>
          <a:xfrm>
            <a:off x="311700" y="1141964"/>
            <a:ext cx="4880410" cy="2442064"/>
          </a:xfrm>
        </p:spPr>
        <p:txBody>
          <a:bodyPr/>
          <a:lstStyle/>
          <a:p>
            <a:r>
              <a:rPr lang="en-US" sz="1200" dirty="0" err="1"/>
              <a:t>St.Deviation</a:t>
            </a:r>
            <a:r>
              <a:rPr lang="en-US" sz="1200" dirty="0"/>
              <a:t> of Technology companies for year 3 is $32,058,540,446 which is a very high number what can tell us that the spread from the mean is very high. It can be explained by a very high revenue of Apple 233&gt; BB in 3</a:t>
            </a:r>
            <a:r>
              <a:rPr lang="en-US" sz="1200" baseline="30000" dirty="0"/>
              <a:t>rd</a:t>
            </a:r>
            <a:r>
              <a:rPr lang="en-US" sz="1200" dirty="0"/>
              <a:t> year of operation and the fact that other companies in the same sector for the same time period did much worse than Apple company. Also the next two companies with the highest revenue have more than 65BB of revenue for year 3. However, for the sake of comparison I provided some information for Energy and Consumer Staples sectors where we can see </a:t>
            </a:r>
            <a:r>
              <a:rPr lang="en-US" sz="1200" dirty="0" err="1"/>
              <a:t>St.Deviation</a:t>
            </a:r>
            <a:r>
              <a:rPr lang="en-US" sz="1200" dirty="0"/>
              <a:t> is higher (76 and 86 BB) than in Technology companies sector(32BB) what tells us about bigger difference in performance in this two sectors between the best and worst companies.</a:t>
            </a:r>
          </a:p>
          <a:p>
            <a:r>
              <a:rPr lang="en-US" sz="1200" dirty="0"/>
              <a:t> The values a spread out with the range of $232,704,883,000.</a:t>
            </a:r>
          </a:p>
        </p:txBody>
      </p:sp>
      <p:pic>
        <p:nvPicPr>
          <p:cNvPr id="7" name="Picture 6">
            <a:extLst>
              <a:ext uri="{FF2B5EF4-FFF2-40B4-BE49-F238E27FC236}">
                <a16:creationId xmlns:a16="http://schemas.microsoft.com/office/drawing/2014/main" id="{5D289F48-5B24-8441-AF53-4709C6472EAE}"/>
              </a:ext>
            </a:extLst>
          </p:cNvPr>
          <p:cNvPicPr>
            <a:picLocks noChangeAspect="1"/>
          </p:cNvPicPr>
          <p:nvPr/>
        </p:nvPicPr>
        <p:blipFill>
          <a:blip r:embed="rId2"/>
          <a:stretch>
            <a:fillRect/>
          </a:stretch>
        </p:blipFill>
        <p:spPr>
          <a:xfrm>
            <a:off x="5424096" y="1223115"/>
            <a:ext cx="3517900" cy="850900"/>
          </a:xfrm>
          <a:prstGeom prst="rect">
            <a:avLst/>
          </a:prstGeom>
        </p:spPr>
      </p:pic>
      <p:pic>
        <p:nvPicPr>
          <p:cNvPr id="11" name="Picture 10">
            <a:extLst>
              <a:ext uri="{FF2B5EF4-FFF2-40B4-BE49-F238E27FC236}">
                <a16:creationId xmlns:a16="http://schemas.microsoft.com/office/drawing/2014/main" id="{B94459FF-40D4-6649-AE93-91D2D6A54883}"/>
              </a:ext>
            </a:extLst>
          </p:cNvPr>
          <p:cNvPicPr>
            <a:picLocks noChangeAspect="1"/>
          </p:cNvPicPr>
          <p:nvPr/>
        </p:nvPicPr>
        <p:blipFill>
          <a:blip r:embed="rId3"/>
          <a:stretch>
            <a:fillRect/>
          </a:stretch>
        </p:blipFill>
        <p:spPr>
          <a:xfrm>
            <a:off x="5424096" y="2362996"/>
            <a:ext cx="3517900" cy="1066800"/>
          </a:xfrm>
          <a:prstGeom prst="rect">
            <a:avLst/>
          </a:prstGeom>
        </p:spPr>
      </p:pic>
      <p:sp>
        <p:nvSpPr>
          <p:cNvPr id="12" name="TextBox 11">
            <a:extLst>
              <a:ext uri="{FF2B5EF4-FFF2-40B4-BE49-F238E27FC236}">
                <a16:creationId xmlns:a16="http://schemas.microsoft.com/office/drawing/2014/main" id="{24061A20-57CD-144A-B079-8D433B0C70F1}"/>
              </a:ext>
            </a:extLst>
          </p:cNvPr>
          <p:cNvSpPr txBox="1"/>
          <p:nvPr/>
        </p:nvSpPr>
        <p:spPr>
          <a:xfrm>
            <a:off x="5353592" y="844278"/>
            <a:ext cx="2024913" cy="307777"/>
          </a:xfrm>
          <a:prstGeom prst="rect">
            <a:avLst/>
          </a:prstGeom>
          <a:noFill/>
        </p:spPr>
        <p:txBody>
          <a:bodyPr wrap="none" rtlCol="0">
            <a:spAutoFit/>
          </a:bodyPr>
          <a:lstStyle/>
          <a:p>
            <a:r>
              <a:rPr lang="en-US" dirty="0"/>
              <a:t>Technology companies</a:t>
            </a:r>
          </a:p>
        </p:txBody>
      </p:sp>
      <p:sp>
        <p:nvSpPr>
          <p:cNvPr id="13" name="TextBox 12">
            <a:extLst>
              <a:ext uri="{FF2B5EF4-FFF2-40B4-BE49-F238E27FC236}">
                <a16:creationId xmlns:a16="http://schemas.microsoft.com/office/drawing/2014/main" id="{587F741A-E5D3-264E-A561-92724580CC09}"/>
              </a:ext>
            </a:extLst>
          </p:cNvPr>
          <p:cNvSpPr txBox="1"/>
          <p:nvPr/>
        </p:nvSpPr>
        <p:spPr>
          <a:xfrm>
            <a:off x="5353592" y="2100068"/>
            <a:ext cx="752129" cy="307777"/>
          </a:xfrm>
          <a:prstGeom prst="rect">
            <a:avLst/>
          </a:prstGeom>
          <a:noFill/>
        </p:spPr>
        <p:txBody>
          <a:bodyPr wrap="none" rtlCol="0">
            <a:spAutoFit/>
          </a:bodyPr>
          <a:lstStyle/>
          <a:p>
            <a:r>
              <a:rPr lang="en-US" dirty="0"/>
              <a:t>Energy</a:t>
            </a:r>
          </a:p>
        </p:txBody>
      </p:sp>
      <p:sp>
        <p:nvSpPr>
          <p:cNvPr id="15" name="TextBox 14">
            <a:extLst>
              <a:ext uri="{FF2B5EF4-FFF2-40B4-BE49-F238E27FC236}">
                <a16:creationId xmlns:a16="http://schemas.microsoft.com/office/drawing/2014/main" id="{941B2C06-7116-8246-B5FD-4C86560B267D}"/>
              </a:ext>
            </a:extLst>
          </p:cNvPr>
          <p:cNvSpPr txBox="1"/>
          <p:nvPr/>
        </p:nvSpPr>
        <p:spPr>
          <a:xfrm>
            <a:off x="5322061" y="3411080"/>
            <a:ext cx="1657826" cy="307777"/>
          </a:xfrm>
          <a:prstGeom prst="rect">
            <a:avLst/>
          </a:prstGeom>
          <a:noFill/>
        </p:spPr>
        <p:txBody>
          <a:bodyPr wrap="none" rtlCol="0">
            <a:spAutoFit/>
          </a:bodyPr>
          <a:lstStyle/>
          <a:p>
            <a:r>
              <a:rPr lang="en-US" dirty="0"/>
              <a:t>Consumer Staples</a:t>
            </a:r>
          </a:p>
        </p:txBody>
      </p:sp>
      <p:pic>
        <p:nvPicPr>
          <p:cNvPr id="17" name="Picture 16">
            <a:extLst>
              <a:ext uri="{FF2B5EF4-FFF2-40B4-BE49-F238E27FC236}">
                <a16:creationId xmlns:a16="http://schemas.microsoft.com/office/drawing/2014/main" id="{EDB15C9E-85D8-FB46-9332-0E306CDE3276}"/>
              </a:ext>
            </a:extLst>
          </p:cNvPr>
          <p:cNvPicPr>
            <a:picLocks noChangeAspect="1"/>
          </p:cNvPicPr>
          <p:nvPr/>
        </p:nvPicPr>
        <p:blipFill>
          <a:blip r:embed="rId4"/>
          <a:stretch>
            <a:fillRect/>
          </a:stretch>
        </p:blipFill>
        <p:spPr>
          <a:xfrm>
            <a:off x="5398458" y="3789679"/>
            <a:ext cx="3569176" cy="1004425"/>
          </a:xfrm>
          <a:prstGeom prst="rect">
            <a:avLst/>
          </a:prstGeom>
        </p:spPr>
      </p:pic>
    </p:spTree>
    <p:extLst>
      <p:ext uri="{BB962C8B-B14F-4D97-AF65-F5344CB8AC3E}">
        <p14:creationId xmlns:p14="http://schemas.microsoft.com/office/powerpoint/2010/main" val="694821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p:nvPr/>
        </p:nvSpPr>
        <p:spPr>
          <a:xfrm>
            <a:off x="434850" y="1326400"/>
            <a:ext cx="8126100" cy="358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For my second project I chose EBAY as the company for my </a:t>
            </a:r>
            <a:r>
              <a:rPr lang="en-US" dirty="0"/>
              <a:t>analysis</a:t>
            </a:r>
            <a:r>
              <a:rPr lang="en" dirty="0"/>
              <a:t>. The reasons are the following:</a:t>
            </a:r>
            <a:endParaRPr dirty="0"/>
          </a:p>
          <a:p>
            <a:pPr marL="0" lvl="0" indent="0" algn="l" rtl="0">
              <a:spcBef>
                <a:spcPts val="0"/>
              </a:spcBef>
              <a:spcAft>
                <a:spcPts val="0"/>
              </a:spcAft>
              <a:buNone/>
            </a:pPr>
            <a:r>
              <a:rPr lang="en" dirty="0"/>
              <a:t>1)EBAY is one of the first companies who created the platform for selling/buying items through the internet;</a:t>
            </a:r>
            <a:endParaRPr dirty="0"/>
          </a:p>
          <a:p>
            <a:pPr marL="0" lvl="0" indent="0" algn="l" rtl="0">
              <a:spcBef>
                <a:spcPts val="0"/>
              </a:spcBef>
              <a:spcAft>
                <a:spcPts val="0"/>
              </a:spcAft>
              <a:buNone/>
            </a:pPr>
            <a:r>
              <a:rPr lang="en" dirty="0"/>
              <a:t>2) I personally use EBAY for selling my school books and other stuff and that usually works well for me;</a:t>
            </a:r>
            <a:endParaRPr dirty="0"/>
          </a:p>
          <a:p>
            <a:pPr marL="0" lvl="0" indent="0" algn="l" rtl="0">
              <a:spcBef>
                <a:spcPts val="0"/>
              </a:spcBef>
              <a:spcAft>
                <a:spcPts val="0"/>
              </a:spcAft>
              <a:buNone/>
            </a:pPr>
            <a:r>
              <a:rPr lang="en" dirty="0"/>
              <a:t>3) There are many other platforms available right now where selling/purchasing can </a:t>
            </a:r>
            <a:r>
              <a:rPr lang="en-US" dirty="0"/>
              <a:t>be easier;</a:t>
            </a:r>
          </a:p>
          <a:p>
            <a:pPr lvl="0"/>
            <a:r>
              <a:rPr lang="en-US" dirty="0"/>
              <a:t>4) By using some other platforms for </a:t>
            </a:r>
            <a:r>
              <a:rPr lang="en" dirty="0"/>
              <a:t>selling/buying, such as Amazon, </a:t>
            </a:r>
            <a:r>
              <a:rPr lang="en-US" dirty="0"/>
              <a:t>Facebook</a:t>
            </a:r>
            <a:r>
              <a:rPr lang="en" dirty="0"/>
              <a:t> Marketplace, I’d like to see what impact EBAY’s policies and rules have on their development as the company;</a:t>
            </a:r>
          </a:p>
          <a:p>
            <a:pPr lvl="0"/>
            <a:r>
              <a:rPr lang="en" dirty="0"/>
              <a:t>5) Finally, analysis can show whether or not EBAY board of director have something to work on in order to stay on track with other </a:t>
            </a:r>
            <a:r>
              <a:rPr lang="en-US" dirty="0"/>
              <a:t>Technology companies.</a:t>
            </a:r>
            <a:endParaRPr dirty="0"/>
          </a:p>
          <a:p>
            <a:pPr marL="0" lvl="0" indent="0" algn="l" rtl="0">
              <a:spcBef>
                <a:spcPts val="0"/>
              </a:spcBef>
              <a:spcAft>
                <a:spcPts val="0"/>
              </a:spcAft>
              <a:buNone/>
            </a:pPr>
            <a:endParaRPr dirty="0"/>
          </a:p>
        </p:txBody>
      </p:sp>
      <p:sp>
        <p:nvSpPr>
          <p:cNvPr id="60" name="Google Shape;60;p14"/>
          <p:cNvSpPr txBox="1">
            <a:spLocks noGrp="1"/>
          </p:cNvSpPr>
          <p:nvPr>
            <p:ph type="title"/>
          </p:nvPr>
        </p:nvSpPr>
        <p:spPr>
          <a:xfrm>
            <a:off x="311700" y="445025"/>
            <a:ext cx="8520600" cy="5727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Open Sans"/>
                <a:ea typeface="Open Sans"/>
                <a:cs typeface="Open Sans"/>
                <a:sym typeface="Open Sans"/>
              </a:rPr>
              <a:t>EBAY  analysis </a:t>
            </a:r>
            <a:endParaRPr>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P&amp;L Statement for years 2013-2016</a:t>
            </a:r>
            <a:endParaRPr/>
          </a:p>
        </p:txBody>
      </p:sp>
      <p:pic>
        <p:nvPicPr>
          <p:cNvPr id="66" name="Google Shape;66;p15"/>
          <p:cNvPicPr preferRelativeResize="0"/>
          <p:nvPr/>
        </p:nvPicPr>
        <p:blipFill>
          <a:blip r:embed="rId3">
            <a:alphaModFix/>
          </a:blip>
          <a:stretch>
            <a:fillRect/>
          </a:stretch>
        </p:blipFill>
        <p:spPr>
          <a:xfrm>
            <a:off x="152400" y="2679375"/>
            <a:ext cx="8839201" cy="1725537"/>
          </a:xfrm>
          <a:prstGeom prst="rect">
            <a:avLst/>
          </a:prstGeom>
          <a:noFill/>
          <a:ln>
            <a:noFill/>
          </a:ln>
        </p:spPr>
      </p:pic>
      <p:pic>
        <p:nvPicPr>
          <p:cNvPr id="67" name="Google Shape;67;p15"/>
          <p:cNvPicPr preferRelativeResize="0"/>
          <p:nvPr/>
        </p:nvPicPr>
        <p:blipFill>
          <a:blip r:embed="rId4">
            <a:alphaModFix/>
          </a:blip>
          <a:stretch>
            <a:fillRect/>
          </a:stretch>
        </p:blipFill>
        <p:spPr>
          <a:xfrm>
            <a:off x="311700" y="1224550"/>
            <a:ext cx="4381250" cy="1091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152400" y="2406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In year 2014 operating income grew on 0.9% in comparison with year 2013 while in year 2015 Operating income declined by significant (11.3%) in comparison with year 2014, growing in 2015 by 5.8% comparing to year 2014</a:t>
            </a:r>
            <a:endParaRPr/>
          </a:p>
        </p:txBody>
      </p:sp>
      <p:pic>
        <p:nvPicPr>
          <p:cNvPr id="73" name="Google Shape;73;p16"/>
          <p:cNvPicPr preferRelativeResize="0"/>
          <p:nvPr/>
        </p:nvPicPr>
        <p:blipFill>
          <a:blip r:embed="rId3">
            <a:alphaModFix/>
          </a:blip>
          <a:stretch>
            <a:fillRect/>
          </a:stretch>
        </p:blipFill>
        <p:spPr>
          <a:xfrm>
            <a:off x="152400" y="152400"/>
            <a:ext cx="8743225" cy="1805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Bottom line is that EBAY Operating income at EBAY for the years given in NYSE spreadsheet was inconsistent having its ups and downs. We can visually see it on the chart bellow.</a:t>
            </a:r>
            <a:endParaRPr dirty="0"/>
          </a:p>
        </p:txBody>
      </p:sp>
      <p:pic>
        <p:nvPicPr>
          <p:cNvPr id="3" name="Picture 2">
            <a:extLst>
              <a:ext uri="{FF2B5EF4-FFF2-40B4-BE49-F238E27FC236}">
                <a16:creationId xmlns:a16="http://schemas.microsoft.com/office/drawing/2014/main" id="{41FA539C-3045-284A-A36B-EA49BF08049E}"/>
              </a:ext>
            </a:extLst>
          </p:cNvPr>
          <p:cNvPicPr>
            <a:picLocks noChangeAspect="1"/>
          </p:cNvPicPr>
          <p:nvPr/>
        </p:nvPicPr>
        <p:blipFill>
          <a:blip r:embed="rId3"/>
          <a:stretch>
            <a:fillRect/>
          </a:stretch>
        </p:blipFill>
        <p:spPr>
          <a:xfrm>
            <a:off x="311700" y="2385848"/>
            <a:ext cx="8285762" cy="25527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problem is that in year 4 (i.e. 2016) operating income is less than in year 1 (2013). The board of directors will have to take an action in order to bring the Operating income back to the standard of year one with the growth in following years. If they want to stay on track of growth and keep their investors and shareholders happy they will have to create several scenarios of Growth in following 2 years.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Thus, I created several scenarios of growth of Revenue growth (%), Gross margin, and Operating margin for years 2017 and 2018:</a:t>
            </a:r>
            <a:endParaRPr dirty="0"/>
          </a:p>
          <a:p>
            <a:pPr marL="0" lvl="0" indent="0" algn="l" rtl="0">
              <a:spcBef>
                <a:spcPts val="0"/>
              </a:spcBef>
              <a:spcAft>
                <a:spcPts val="0"/>
              </a:spcAft>
              <a:buNone/>
            </a:pPr>
            <a:r>
              <a:rPr lang="en" dirty="0"/>
              <a:t>1)Strong – </a:t>
            </a:r>
            <a:r>
              <a:rPr lang="en-US" dirty="0"/>
              <a:t>I</a:t>
            </a:r>
            <a:r>
              <a:rPr lang="en" dirty="0"/>
              <a:t> take the highest percentage of growth for the periods given; </a:t>
            </a:r>
            <a:endParaRPr dirty="0"/>
          </a:p>
          <a:p>
            <a:pPr marL="0" lvl="0" indent="0" algn="l" rtl="0">
              <a:spcBef>
                <a:spcPts val="0"/>
              </a:spcBef>
              <a:spcAft>
                <a:spcPts val="0"/>
              </a:spcAft>
              <a:buNone/>
            </a:pPr>
            <a:r>
              <a:rPr lang="en" dirty="0"/>
              <a:t>2) Base – </a:t>
            </a:r>
            <a:r>
              <a:rPr lang="en-US" dirty="0"/>
              <a:t>I</a:t>
            </a:r>
            <a:r>
              <a:rPr lang="en" dirty="0"/>
              <a:t>’ll take the mean of historical data;</a:t>
            </a:r>
            <a:endParaRPr dirty="0"/>
          </a:p>
          <a:p>
            <a:pPr marL="0" lvl="0" indent="0" algn="l" rtl="0">
              <a:spcBef>
                <a:spcPts val="0"/>
              </a:spcBef>
              <a:spcAft>
                <a:spcPts val="0"/>
              </a:spcAft>
              <a:buNone/>
            </a:pPr>
            <a:r>
              <a:rPr lang="en" dirty="0"/>
              <a:t>3) Weak – </a:t>
            </a:r>
            <a:r>
              <a:rPr lang="en-US" dirty="0"/>
              <a:t>I</a:t>
            </a:r>
            <a:r>
              <a:rPr lang="en" dirty="0"/>
              <a:t>’ll take the lowest point of growth in the data provided.</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1180</Words>
  <Application>Microsoft Macintosh PowerPoint</Application>
  <PresentationFormat>On-screen Show (16:9)</PresentationFormat>
  <Paragraphs>45</Paragraphs>
  <Slides>16</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Open Sans</vt:lpstr>
      <vt:lpstr>Simple Light</vt:lpstr>
      <vt:lpstr>PowerPoint Presentation</vt:lpstr>
      <vt:lpstr>PowerPoint Presentation</vt:lpstr>
      <vt:lpstr>Standard deviation and range of Technology companies for year 3 </vt:lpstr>
      <vt:lpstr>EBAY  analysis </vt:lpstr>
      <vt:lpstr>P&amp;L Statement for years 2013-2016</vt:lpstr>
      <vt:lpstr>   In year 2014 operating income grew on 0.9% in comparison with year 2013 while in year 2015 Operating income declined by significant (11.3%) in comparison with year 2014, growing in 2015 by 5.8% comparing to year 2014</vt:lpstr>
      <vt:lpstr>Bottom line is that EBAY Operating income at EBAY for the years given in NYSE spreadsheet was inconsistent having its ups and downs. We can visually see it on the chart bellow.</vt:lpstr>
      <vt:lpstr>The problem is that in year 4 (i.e. 2016) operating income is less than in year 1 (2013). The board of directors will have to take an action in order to bring the Operating income back to the standard of year one with the growth in following years. If they want to stay on track of growth and keep their investors and shareholders happy they will have to create several scenarios of Growth in following 2 years.</vt:lpstr>
      <vt:lpstr>Thus, I created several scenarios of growth of Revenue growth (%), Gross margin, and Operating margin for years 2017 and 2018: 1)Strong – I take the highest percentage of growth for the periods given;  2) Base – I’ll take the mean of historical data; 3) Weak – I’ll take the lowest point of growth in the data provided.</vt:lpstr>
      <vt:lpstr> Historical Revenue growth ranged from (-2.25255973)-6.45519%. So, I’ll consider the following scenarios of growth of Revenue: 1) Strong case = max historical growth = 6.45519% in year 2017, 6.6% in 2018; 2) Base case = mean = 2.9%; 3) Weak case = min historical growth = -2.25254%</vt:lpstr>
      <vt:lpstr>Historical Gross margin ranged between 0.776-0.819. So, I’ll consider the following scenarios of growth of Gross margin: 1) Strong case = max historical growth = 0.8193; 2) Base case = mean = 0.8; 3) Weak case = min historical growth = 0.776%</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Ilya Aleksandrovich</cp:lastModifiedBy>
  <cp:revision>8</cp:revision>
  <dcterms:modified xsi:type="dcterms:W3CDTF">2021-01-19T01:31:44Z</dcterms:modified>
</cp:coreProperties>
</file>