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74" r:id="rId4"/>
    <p:sldId id="258" r:id="rId5"/>
    <p:sldId id="259" r:id="rId6"/>
    <p:sldId id="260" r:id="rId7"/>
    <p:sldId id="261" r:id="rId8"/>
    <p:sldId id="262" r:id="rId9"/>
    <p:sldId id="264" r:id="rId10"/>
    <p:sldId id="263" r:id="rId11"/>
    <p:sldId id="266" r:id="rId12"/>
    <p:sldId id="265"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86722" autoAdjust="0"/>
  </p:normalViewPr>
  <p:slideViewPr>
    <p:cSldViewPr snapToGrid="0">
      <p:cViewPr varScale="1">
        <p:scale>
          <a:sx n="79" d="100"/>
          <a:sy n="79" d="100"/>
        </p:scale>
        <p:origin x="84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04"/>
    </p:cViewPr>
  </p:sorterViewPr>
  <p:notesViewPr>
    <p:cSldViewPr snapToGrid="0">
      <p:cViewPr varScale="1">
        <p:scale>
          <a:sx n="70" d="100"/>
          <a:sy n="70" d="100"/>
        </p:scale>
        <p:origin x="309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09922D-CBF1-4FB5-B283-4DC5F20DA11F}"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EA598F6-3E3A-4F0D-925F-4F57F1409DE9}">
      <dgm:prSet/>
      <dgm:spPr/>
      <dgm:t>
        <a:bodyPr/>
        <a:lstStyle/>
        <a:p>
          <a:r>
            <a:rPr lang="en-US" dirty="0"/>
            <a:t>Remove</a:t>
          </a:r>
        </a:p>
      </dgm:t>
    </dgm:pt>
    <dgm:pt modelId="{2E6BD98C-1747-4A7E-85B6-31E009748FE7}" type="parTrans" cxnId="{5D37D481-DE78-4439-B5D6-801CCF01C611}">
      <dgm:prSet/>
      <dgm:spPr/>
      <dgm:t>
        <a:bodyPr/>
        <a:lstStyle/>
        <a:p>
          <a:endParaRPr lang="en-US"/>
        </a:p>
      </dgm:t>
    </dgm:pt>
    <dgm:pt modelId="{54251FC4-0B55-4F3C-A146-599BD8440FBB}" type="sibTrans" cxnId="{5D37D481-DE78-4439-B5D6-801CCF01C611}">
      <dgm:prSet/>
      <dgm:spPr/>
      <dgm:t>
        <a:bodyPr/>
        <a:lstStyle/>
        <a:p>
          <a:endParaRPr lang="en-US"/>
        </a:p>
      </dgm:t>
    </dgm:pt>
    <dgm:pt modelId="{258355BA-214B-4EA7-A96A-60C21A31AA9E}">
      <dgm:prSet/>
      <dgm:spPr/>
      <dgm:t>
        <a:bodyPr/>
        <a:lstStyle/>
        <a:p>
          <a:r>
            <a:rPr lang="en-US"/>
            <a:t>Simply remove negative profit vehicles from stock</a:t>
          </a:r>
        </a:p>
      </dgm:t>
    </dgm:pt>
    <dgm:pt modelId="{A62E16F8-D71B-404E-96BC-8E365F4166B1}" type="parTrans" cxnId="{E6430363-0C23-4A6C-A947-C7B7BECEED13}">
      <dgm:prSet/>
      <dgm:spPr/>
      <dgm:t>
        <a:bodyPr/>
        <a:lstStyle/>
        <a:p>
          <a:endParaRPr lang="en-US"/>
        </a:p>
      </dgm:t>
    </dgm:pt>
    <dgm:pt modelId="{96E0D663-F6FD-4232-9379-8526409F536F}" type="sibTrans" cxnId="{E6430363-0C23-4A6C-A947-C7B7BECEED13}">
      <dgm:prSet/>
      <dgm:spPr/>
      <dgm:t>
        <a:bodyPr/>
        <a:lstStyle/>
        <a:p>
          <a:endParaRPr lang="en-US"/>
        </a:p>
      </dgm:t>
    </dgm:pt>
    <dgm:pt modelId="{BFB17C38-A20D-4945-924C-9F08C89E884F}">
      <dgm:prSet/>
      <dgm:spPr/>
      <dgm:t>
        <a:bodyPr/>
        <a:lstStyle/>
        <a:p>
          <a:r>
            <a:rPr lang="en-US"/>
            <a:t>Remove</a:t>
          </a:r>
        </a:p>
      </dgm:t>
    </dgm:pt>
    <dgm:pt modelId="{C8ED7100-1CD6-4929-975E-0A25A7D03144}" type="parTrans" cxnId="{B3878ED5-C6D4-465F-AA04-E9B60DFFE995}">
      <dgm:prSet/>
      <dgm:spPr/>
      <dgm:t>
        <a:bodyPr/>
        <a:lstStyle/>
        <a:p>
          <a:endParaRPr lang="en-US"/>
        </a:p>
      </dgm:t>
    </dgm:pt>
    <dgm:pt modelId="{58D7017D-DEFE-4719-96AA-6F8671408862}" type="sibTrans" cxnId="{B3878ED5-C6D4-465F-AA04-E9B60DFFE995}">
      <dgm:prSet/>
      <dgm:spPr/>
      <dgm:t>
        <a:bodyPr/>
        <a:lstStyle/>
        <a:p>
          <a:endParaRPr lang="en-US"/>
        </a:p>
      </dgm:t>
    </dgm:pt>
    <dgm:pt modelId="{FEEBE2B7-714D-42CD-8BCD-110B47D771E7}">
      <dgm:prSet/>
      <dgm:spPr/>
      <dgm:t>
        <a:bodyPr/>
        <a:lstStyle/>
        <a:p>
          <a:r>
            <a:rPr lang="en-US"/>
            <a:t>Simply remove all low plus negative profits vehicles from stock</a:t>
          </a:r>
        </a:p>
      </dgm:t>
    </dgm:pt>
    <dgm:pt modelId="{E666CBE3-EE78-498B-B357-D9D15965E70B}" type="parTrans" cxnId="{8DB59158-38CE-47DB-9774-CFF88CA02687}">
      <dgm:prSet/>
      <dgm:spPr/>
      <dgm:t>
        <a:bodyPr/>
        <a:lstStyle/>
        <a:p>
          <a:endParaRPr lang="en-US"/>
        </a:p>
      </dgm:t>
    </dgm:pt>
    <dgm:pt modelId="{8150E618-68AC-4FFC-9C72-001E9FD4FD3C}" type="sibTrans" cxnId="{8DB59158-38CE-47DB-9774-CFF88CA02687}">
      <dgm:prSet/>
      <dgm:spPr/>
      <dgm:t>
        <a:bodyPr/>
        <a:lstStyle/>
        <a:p>
          <a:endParaRPr lang="en-US"/>
        </a:p>
      </dgm:t>
    </dgm:pt>
    <dgm:pt modelId="{D4857FA7-4F93-4F84-B691-E55416CC9BA2}">
      <dgm:prSet/>
      <dgm:spPr/>
      <dgm:t>
        <a:bodyPr/>
        <a:lstStyle/>
        <a:p>
          <a:r>
            <a:rPr lang="en-US"/>
            <a:t>Increase</a:t>
          </a:r>
        </a:p>
      </dgm:t>
    </dgm:pt>
    <dgm:pt modelId="{297E520E-9E5E-44C9-8F23-E788E04D5B05}" type="parTrans" cxnId="{4D4BDE95-F48C-46C9-BFFD-40E11A13EDE8}">
      <dgm:prSet/>
      <dgm:spPr/>
      <dgm:t>
        <a:bodyPr/>
        <a:lstStyle/>
        <a:p>
          <a:endParaRPr lang="en-US"/>
        </a:p>
      </dgm:t>
    </dgm:pt>
    <dgm:pt modelId="{330C508A-2EE5-401A-AD58-763181CFF5CE}" type="sibTrans" cxnId="{4D4BDE95-F48C-46C9-BFFD-40E11A13EDE8}">
      <dgm:prSet/>
      <dgm:spPr/>
      <dgm:t>
        <a:bodyPr/>
        <a:lstStyle/>
        <a:p>
          <a:endParaRPr lang="en-US"/>
        </a:p>
      </dgm:t>
    </dgm:pt>
    <dgm:pt modelId="{ABAADD62-1995-44B5-B5E2-C56CC0C724CE}">
      <dgm:prSet/>
      <dgm:spPr/>
      <dgm:t>
        <a:bodyPr/>
        <a:lstStyle/>
        <a:p>
          <a:r>
            <a:rPr lang="en-US" dirty="0"/>
            <a:t>Increase marketing and promotions to draw more of the market share's business</a:t>
          </a:r>
        </a:p>
      </dgm:t>
    </dgm:pt>
    <dgm:pt modelId="{AE0FAD29-D1F3-4B91-8EBB-39061E07FBB4}" type="parTrans" cxnId="{86BFA0D8-8ACF-44F9-80E4-DC947AC3716A}">
      <dgm:prSet/>
      <dgm:spPr/>
      <dgm:t>
        <a:bodyPr/>
        <a:lstStyle/>
        <a:p>
          <a:endParaRPr lang="en-US"/>
        </a:p>
      </dgm:t>
    </dgm:pt>
    <dgm:pt modelId="{22806899-0F56-4C92-BF95-FDE9E97944D4}" type="sibTrans" cxnId="{86BFA0D8-8ACF-44F9-80E4-DC947AC3716A}">
      <dgm:prSet/>
      <dgm:spPr/>
      <dgm:t>
        <a:bodyPr/>
        <a:lstStyle/>
        <a:p>
          <a:endParaRPr lang="en-US"/>
        </a:p>
      </dgm:t>
    </dgm:pt>
    <dgm:pt modelId="{01347A76-F25E-44A4-B6B6-688B70581591}">
      <dgm:prSet/>
      <dgm:spPr/>
      <dgm:t>
        <a:bodyPr/>
        <a:lstStyle/>
        <a:p>
          <a:r>
            <a:rPr lang="en-US"/>
            <a:t>Increase</a:t>
          </a:r>
        </a:p>
      </dgm:t>
    </dgm:pt>
    <dgm:pt modelId="{893A7D82-7D5B-4D5A-B3D1-C7E93E107DCF}" type="parTrans" cxnId="{1EB484E0-1AA2-4FDD-BEF0-9BBA64B3CF0B}">
      <dgm:prSet/>
      <dgm:spPr/>
      <dgm:t>
        <a:bodyPr/>
        <a:lstStyle/>
        <a:p>
          <a:endParaRPr lang="en-US"/>
        </a:p>
      </dgm:t>
    </dgm:pt>
    <dgm:pt modelId="{040016F4-5589-42E6-8BB8-A4710773FA4C}" type="sibTrans" cxnId="{1EB484E0-1AA2-4FDD-BEF0-9BBA64B3CF0B}">
      <dgm:prSet/>
      <dgm:spPr/>
      <dgm:t>
        <a:bodyPr/>
        <a:lstStyle/>
        <a:p>
          <a:endParaRPr lang="en-US"/>
        </a:p>
      </dgm:t>
    </dgm:pt>
    <dgm:pt modelId="{5E8E9C4D-1240-4666-979F-0D8E63FAE55F}">
      <dgm:prSet/>
      <dgm:spPr/>
      <dgm:t>
        <a:bodyPr/>
        <a:lstStyle/>
        <a:p>
          <a:r>
            <a:rPr lang="en-US"/>
            <a:t>Increase branch numbers to increase profit</a:t>
          </a:r>
        </a:p>
      </dgm:t>
    </dgm:pt>
    <dgm:pt modelId="{65EA35A0-373E-4322-AC90-5F486E83AEE8}" type="parTrans" cxnId="{1B428F0A-D407-43AE-8DE4-502CDEEF2CD1}">
      <dgm:prSet/>
      <dgm:spPr/>
      <dgm:t>
        <a:bodyPr/>
        <a:lstStyle/>
        <a:p>
          <a:endParaRPr lang="en-US"/>
        </a:p>
      </dgm:t>
    </dgm:pt>
    <dgm:pt modelId="{BAA5F0AA-50DA-48AD-8729-5B6AC9643947}" type="sibTrans" cxnId="{1B428F0A-D407-43AE-8DE4-502CDEEF2CD1}">
      <dgm:prSet/>
      <dgm:spPr/>
      <dgm:t>
        <a:bodyPr/>
        <a:lstStyle/>
        <a:p>
          <a:endParaRPr lang="en-US"/>
        </a:p>
      </dgm:t>
    </dgm:pt>
    <dgm:pt modelId="{39FDBA97-2FC0-4581-9EB8-A2466C57BBC7}" type="pres">
      <dgm:prSet presAssocID="{4709922D-CBF1-4FB5-B283-4DC5F20DA11F}" presName="Name0" presStyleCnt="0">
        <dgm:presLayoutVars>
          <dgm:dir/>
          <dgm:animLvl val="lvl"/>
          <dgm:resizeHandles val="exact"/>
        </dgm:presLayoutVars>
      </dgm:prSet>
      <dgm:spPr/>
    </dgm:pt>
    <dgm:pt modelId="{E2B69159-A06B-4B4B-B2C6-057F26D7F993}" type="pres">
      <dgm:prSet presAssocID="{2EA598F6-3E3A-4F0D-925F-4F57F1409DE9}" presName="composite" presStyleCnt="0"/>
      <dgm:spPr/>
    </dgm:pt>
    <dgm:pt modelId="{FD688709-2601-44BE-8410-93081FDBEA63}" type="pres">
      <dgm:prSet presAssocID="{2EA598F6-3E3A-4F0D-925F-4F57F1409DE9}" presName="parTx" presStyleLbl="alignNode1" presStyleIdx="0" presStyleCnt="4">
        <dgm:presLayoutVars>
          <dgm:chMax val="0"/>
          <dgm:chPref val="0"/>
        </dgm:presLayoutVars>
      </dgm:prSet>
      <dgm:spPr/>
    </dgm:pt>
    <dgm:pt modelId="{D4C37707-F64E-4E63-BC9C-8B7D97E4AAAB}" type="pres">
      <dgm:prSet presAssocID="{2EA598F6-3E3A-4F0D-925F-4F57F1409DE9}" presName="desTx" presStyleLbl="alignAccFollowNode1" presStyleIdx="0" presStyleCnt="4">
        <dgm:presLayoutVars/>
      </dgm:prSet>
      <dgm:spPr/>
    </dgm:pt>
    <dgm:pt modelId="{A74A691C-8EAD-4FBB-8EBC-6080402FA3CD}" type="pres">
      <dgm:prSet presAssocID="{54251FC4-0B55-4F3C-A146-599BD8440FBB}" presName="space" presStyleCnt="0"/>
      <dgm:spPr/>
    </dgm:pt>
    <dgm:pt modelId="{DF98AFFD-B4C5-4CDF-8A5F-3C3893A7290B}" type="pres">
      <dgm:prSet presAssocID="{BFB17C38-A20D-4945-924C-9F08C89E884F}" presName="composite" presStyleCnt="0"/>
      <dgm:spPr/>
    </dgm:pt>
    <dgm:pt modelId="{8950DB19-4084-455F-8823-CDCCE3630BA5}" type="pres">
      <dgm:prSet presAssocID="{BFB17C38-A20D-4945-924C-9F08C89E884F}" presName="parTx" presStyleLbl="alignNode1" presStyleIdx="1" presStyleCnt="4">
        <dgm:presLayoutVars>
          <dgm:chMax val="0"/>
          <dgm:chPref val="0"/>
        </dgm:presLayoutVars>
      </dgm:prSet>
      <dgm:spPr/>
    </dgm:pt>
    <dgm:pt modelId="{26904877-05C0-4E50-AE61-6BB2E0FF0D03}" type="pres">
      <dgm:prSet presAssocID="{BFB17C38-A20D-4945-924C-9F08C89E884F}" presName="desTx" presStyleLbl="alignAccFollowNode1" presStyleIdx="1" presStyleCnt="4">
        <dgm:presLayoutVars/>
      </dgm:prSet>
      <dgm:spPr/>
    </dgm:pt>
    <dgm:pt modelId="{B8888DB8-2D80-4F36-B071-660D8FB7B4AB}" type="pres">
      <dgm:prSet presAssocID="{58D7017D-DEFE-4719-96AA-6F8671408862}" presName="space" presStyleCnt="0"/>
      <dgm:spPr/>
    </dgm:pt>
    <dgm:pt modelId="{097E9048-C6C9-4D9E-9B8B-F4D1A5FC2A43}" type="pres">
      <dgm:prSet presAssocID="{D4857FA7-4F93-4F84-B691-E55416CC9BA2}" presName="composite" presStyleCnt="0"/>
      <dgm:spPr/>
    </dgm:pt>
    <dgm:pt modelId="{701A0951-A442-4639-87A2-B6D3CD902061}" type="pres">
      <dgm:prSet presAssocID="{D4857FA7-4F93-4F84-B691-E55416CC9BA2}" presName="parTx" presStyleLbl="alignNode1" presStyleIdx="2" presStyleCnt="4">
        <dgm:presLayoutVars>
          <dgm:chMax val="0"/>
          <dgm:chPref val="0"/>
        </dgm:presLayoutVars>
      </dgm:prSet>
      <dgm:spPr/>
    </dgm:pt>
    <dgm:pt modelId="{077B441D-4C8E-4C58-99C8-F03D8C6AB5D5}" type="pres">
      <dgm:prSet presAssocID="{D4857FA7-4F93-4F84-B691-E55416CC9BA2}" presName="desTx" presStyleLbl="alignAccFollowNode1" presStyleIdx="2" presStyleCnt="4">
        <dgm:presLayoutVars/>
      </dgm:prSet>
      <dgm:spPr/>
    </dgm:pt>
    <dgm:pt modelId="{AE510B88-0AEA-40B9-A3E9-6F57E060C46F}" type="pres">
      <dgm:prSet presAssocID="{330C508A-2EE5-401A-AD58-763181CFF5CE}" presName="space" presStyleCnt="0"/>
      <dgm:spPr/>
    </dgm:pt>
    <dgm:pt modelId="{CE01B990-1DA5-4D7B-ACE5-BA2C4EB50CEE}" type="pres">
      <dgm:prSet presAssocID="{01347A76-F25E-44A4-B6B6-688B70581591}" presName="composite" presStyleCnt="0"/>
      <dgm:spPr/>
    </dgm:pt>
    <dgm:pt modelId="{60A6833F-E3EF-4D63-8B41-2CAF0DF46AE9}" type="pres">
      <dgm:prSet presAssocID="{01347A76-F25E-44A4-B6B6-688B70581591}" presName="parTx" presStyleLbl="alignNode1" presStyleIdx="3" presStyleCnt="4">
        <dgm:presLayoutVars>
          <dgm:chMax val="0"/>
          <dgm:chPref val="0"/>
        </dgm:presLayoutVars>
      </dgm:prSet>
      <dgm:spPr/>
    </dgm:pt>
    <dgm:pt modelId="{AFE03C07-C69C-4018-906C-6F0854010E95}" type="pres">
      <dgm:prSet presAssocID="{01347A76-F25E-44A4-B6B6-688B70581591}" presName="desTx" presStyleLbl="alignAccFollowNode1" presStyleIdx="3" presStyleCnt="4">
        <dgm:presLayoutVars/>
      </dgm:prSet>
      <dgm:spPr/>
    </dgm:pt>
  </dgm:ptLst>
  <dgm:cxnLst>
    <dgm:cxn modelId="{1B428F0A-D407-43AE-8DE4-502CDEEF2CD1}" srcId="{01347A76-F25E-44A4-B6B6-688B70581591}" destId="{5E8E9C4D-1240-4666-979F-0D8E63FAE55F}" srcOrd="0" destOrd="0" parTransId="{65EA35A0-373E-4322-AC90-5F486E83AEE8}" sibTransId="{BAA5F0AA-50DA-48AD-8729-5B6AC9643947}"/>
    <dgm:cxn modelId="{0582B214-334F-4634-A004-4FCA7B390FDE}" type="presOf" srcId="{FEEBE2B7-714D-42CD-8BCD-110B47D771E7}" destId="{26904877-05C0-4E50-AE61-6BB2E0FF0D03}" srcOrd="0" destOrd="0" presId="urn:microsoft.com/office/officeart/2016/7/layout/HorizontalActionList"/>
    <dgm:cxn modelId="{9B02C01F-54C4-4193-8A6F-4A2E379EBD7C}" type="presOf" srcId="{5E8E9C4D-1240-4666-979F-0D8E63FAE55F}" destId="{AFE03C07-C69C-4018-906C-6F0854010E95}" srcOrd="0" destOrd="0" presId="urn:microsoft.com/office/officeart/2016/7/layout/HorizontalActionList"/>
    <dgm:cxn modelId="{6D05073A-6580-47BF-A40C-84688D9DE745}" type="presOf" srcId="{4709922D-CBF1-4FB5-B283-4DC5F20DA11F}" destId="{39FDBA97-2FC0-4581-9EB8-A2466C57BBC7}" srcOrd="0" destOrd="0" presId="urn:microsoft.com/office/officeart/2016/7/layout/HorizontalActionList"/>
    <dgm:cxn modelId="{E6430363-0C23-4A6C-A947-C7B7BECEED13}" srcId="{2EA598F6-3E3A-4F0D-925F-4F57F1409DE9}" destId="{258355BA-214B-4EA7-A96A-60C21A31AA9E}" srcOrd="0" destOrd="0" parTransId="{A62E16F8-D71B-404E-96BC-8E365F4166B1}" sibTransId="{96E0D663-F6FD-4232-9379-8526409F536F}"/>
    <dgm:cxn modelId="{5FFF4466-BFFF-4AAD-B93C-1FECD15D51F2}" type="presOf" srcId="{01347A76-F25E-44A4-B6B6-688B70581591}" destId="{60A6833F-E3EF-4D63-8B41-2CAF0DF46AE9}" srcOrd="0" destOrd="0" presId="urn:microsoft.com/office/officeart/2016/7/layout/HorizontalActionList"/>
    <dgm:cxn modelId="{62005C6F-56A6-4E7F-8F49-C84148564923}" type="presOf" srcId="{258355BA-214B-4EA7-A96A-60C21A31AA9E}" destId="{D4C37707-F64E-4E63-BC9C-8B7D97E4AAAB}" srcOrd="0" destOrd="0" presId="urn:microsoft.com/office/officeart/2016/7/layout/HorizontalActionList"/>
    <dgm:cxn modelId="{8DB59158-38CE-47DB-9774-CFF88CA02687}" srcId="{BFB17C38-A20D-4945-924C-9F08C89E884F}" destId="{FEEBE2B7-714D-42CD-8BCD-110B47D771E7}" srcOrd="0" destOrd="0" parTransId="{E666CBE3-EE78-498B-B357-D9D15965E70B}" sibTransId="{8150E618-68AC-4FFC-9C72-001E9FD4FD3C}"/>
    <dgm:cxn modelId="{5D37D481-DE78-4439-B5D6-801CCF01C611}" srcId="{4709922D-CBF1-4FB5-B283-4DC5F20DA11F}" destId="{2EA598F6-3E3A-4F0D-925F-4F57F1409DE9}" srcOrd="0" destOrd="0" parTransId="{2E6BD98C-1747-4A7E-85B6-31E009748FE7}" sibTransId="{54251FC4-0B55-4F3C-A146-599BD8440FBB}"/>
    <dgm:cxn modelId="{4D4BDE95-F48C-46C9-BFFD-40E11A13EDE8}" srcId="{4709922D-CBF1-4FB5-B283-4DC5F20DA11F}" destId="{D4857FA7-4F93-4F84-B691-E55416CC9BA2}" srcOrd="2" destOrd="0" parTransId="{297E520E-9E5E-44C9-8F23-E788E04D5B05}" sibTransId="{330C508A-2EE5-401A-AD58-763181CFF5CE}"/>
    <dgm:cxn modelId="{64EBB79C-0644-4D08-8A4E-0204B3F21E9D}" type="presOf" srcId="{D4857FA7-4F93-4F84-B691-E55416CC9BA2}" destId="{701A0951-A442-4639-87A2-B6D3CD902061}" srcOrd="0" destOrd="0" presId="urn:microsoft.com/office/officeart/2016/7/layout/HorizontalActionList"/>
    <dgm:cxn modelId="{38BE8CA0-B231-4F5C-800D-68499D304732}" type="presOf" srcId="{2EA598F6-3E3A-4F0D-925F-4F57F1409DE9}" destId="{FD688709-2601-44BE-8410-93081FDBEA63}" srcOrd="0" destOrd="0" presId="urn:microsoft.com/office/officeart/2016/7/layout/HorizontalActionList"/>
    <dgm:cxn modelId="{780E62A2-E0BD-4CEF-94B3-54853C63D53F}" type="presOf" srcId="{ABAADD62-1995-44B5-B5E2-C56CC0C724CE}" destId="{077B441D-4C8E-4C58-99C8-F03D8C6AB5D5}" srcOrd="0" destOrd="0" presId="urn:microsoft.com/office/officeart/2016/7/layout/HorizontalActionList"/>
    <dgm:cxn modelId="{B3878ED5-C6D4-465F-AA04-E9B60DFFE995}" srcId="{4709922D-CBF1-4FB5-B283-4DC5F20DA11F}" destId="{BFB17C38-A20D-4945-924C-9F08C89E884F}" srcOrd="1" destOrd="0" parTransId="{C8ED7100-1CD6-4929-975E-0A25A7D03144}" sibTransId="{58D7017D-DEFE-4719-96AA-6F8671408862}"/>
    <dgm:cxn modelId="{86BFA0D8-8ACF-44F9-80E4-DC947AC3716A}" srcId="{D4857FA7-4F93-4F84-B691-E55416CC9BA2}" destId="{ABAADD62-1995-44B5-B5E2-C56CC0C724CE}" srcOrd="0" destOrd="0" parTransId="{AE0FAD29-D1F3-4B91-8EBB-39061E07FBB4}" sibTransId="{22806899-0F56-4C92-BF95-FDE9E97944D4}"/>
    <dgm:cxn modelId="{1EB484E0-1AA2-4FDD-BEF0-9BBA64B3CF0B}" srcId="{4709922D-CBF1-4FB5-B283-4DC5F20DA11F}" destId="{01347A76-F25E-44A4-B6B6-688B70581591}" srcOrd="3" destOrd="0" parTransId="{893A7D82-7D5B-4D5A-B3D1-C7E93E107DCF}" sibTransId="{040016F4-5589-42E6-8BB8-A4710773FA4C}"/>
    <dgm:cxn modelId="{24AE41FA-DA12-4E9F-AA9F-5936F6797A8A}" type="presOf" srcId="{BFB17C38-A20D-4945-924C-9F08C89E884F}" destId="{8950DB19-4084-455F-8823-CDCCE3630BA5}" srcOrd="0" destOrd="0" presId="urn:microsoft.com/office/officeart/2016/7/layout/HorizontalActionList"/>
    <dgm:cxn modelId="{F1E413E8-F06F-4AA4-BDFC-C7D511D04C70}" type="presParOf" srcId="{39FDBA97-2FC0-4581-9EB8-A2466C57BBC7}" destId="{E2B69159-A06B-4B4B-B2C6-057F26D7F993}" srcOrd="0" destOrd="0" presId="urn:microsoft.com/office/officeart/2016/7/layout/HorizontalActionList"/>
    <dgm:cxn modelId="{C7F80720-FD2B-42EA-9C1F-D3632FB18DDE}" type="presParOf" srcId="{E2B69159-A06B-4B4B-B2C6-057F26D7F993}" destId="{FD688709-2601-44BE-8410-93081FDBEA63}" srcOrd="0" destOrd="0" presId="urn:microsoft.com/office/officeart/2016/7/layout/HorizontalActionList"/>
    <dgm:cxn modelId="{29DD831F-2A49-46F3-B906-2B5466D89B8B}" type="presParOf" srcId="{E2B69159-A06B-4B4B-B2C6-057F26D7F993}" destId="{D4C37707-F64E-4E63-BC9C-8B7D97E4AAAB}" srcOrd="1" destOrd="0" presId="urn:microsoft.com/office/officeart/2016/7/layout/HorizontalActionList"/>
    <dgm:cxn modelId="{77BB6921-D2B7-40B7-9D81-C28CF83263FF}" type="presParOf" srcId="{39FDBA97-2FC0-4581-9EB8-A2466C57BBC7}" destId="{A74A691C-8EAD-4FBB-8EBC-6080402FA3CD}" srcOrd="1" destOrd="0" presId="urn:microsoft.com/office/officeart/2016/7/layout/HorizontalActionList"/>
    <dgm:cxn modelId="{82B75669-2B7D-4AB7-8B40-F7B156A4C671}" type="presParOf" srcId="{39FDBA97-2FC0-4581-9EB8-A2466C57BBC7}" destId="{DF98AFFD-B4C5-4CDF-8A5F-3C3893A7290B}" srcOrd="2" destOrd="0" presId="urn:microsoft.com/office/officeart/2016/7/layout/HorizontalActionList"/>
    <dgm:cxn modelId="{B06DBEB1-F76B-4181-9AB6-B71EFF1A52FC}" type="presParOf" srcId="{DF98AFFD-B4C5-4CDF-8A5F-3C3893A7290B}" destId="{8950DB19-4084-455F-8823-CDCCE3630BA5}" srcOrd="0" destOrd="0" presId="urn:microsoft.com/office/officeart/2016/7/layout/HorizontalActionList"/>
    <dgm:cxn modelId="{3124D64F-9C5D-4518-9EA3-18E68B1859CF}" type="presParOf" srcId="{DF98AFFD-B4C5-4CDF-8A5F-3C3893A7290B}" destId="{26904877-05C0-4E50-AE61-6BB2E0FF0D03}" srcOrd="1" destOrd="0" presId="urn:microsoft.com/office/officeart/2016/7/layout/HorizontalActionList"/>
    <dgm:cxn modelId="{5F700DFE-853D-4493-9795-A328D7DF0DDA}" type="presParOf" srcId="{39FDBA97-2FC0-4581-9EB8-A2466C57BBC7}" destId="{B8888DB8-2D80-4F36-B071-660D8FB7B4AB}" srcOrd="3" destOrd="0" presId="urn:microsoft.com/office/officeart/2016/7/layout/HorizontalActionList"/>
    <dgm:cxn modelId="{BC6C3565-662F-46F4-AB15-08C171849D52}" type="presParOf" srcId="{39FDBA97-2FC0-4581-9EB8-A2466C57BBC7}" destId="{097E9048-C6C9-4D9E-9B8B-F4D1A5FC2A43}" srcOrd="4" destOrd="0" presId="urn:microsoft.com/office/officeart/2016/7/layout/HorizontalActionList"/>
    <dgm:cxn modelId="{70423A3E-7172-4DB0-9DF9-B4E1F9DB96EF}" type="presParOf" srcId="{097E9048-C6C9-4D9E-9B8B-F4D1A5FC2A43}" destId="{701A0951-A442-4639-87A2-B6D3CD902061}" srcOrd="0" destOrd="0" presId="urn:microsoft.com/office/officeart/2016/7/layout/HorizontalActionList"/>
    <dgm:cxn modelId="{23D7E8F2-0BAF-4F49-B094-089BBE2A2592}" type="presParOf" srcId="{097E9048-C6C9-4D9E-9B8B-F4D1A5FC2A43}" destId="{077B441D-4C8E-4C58-99C8-F03D8C6AB5D5}" srcOrd="1" destOrd="0" presId="urn:microsoft.com/office/officeart/2016/7/layout/HorizontalActionList"/>
    <dgm:cxn modelId="{E0171569-EADF-43B7-BBE2-FBEBC84F9A1D}" type="presParOf" srcId="{39FDBA97-2FC0-4581-9EB8-A2466C57BBC7}" destId="{AE510B88-0AEA-40B9-A3E9-6F57E060C46F}" srcOrd="5" destOrd="0" presId="urn:microsoft.com/office/officeart/2016/7/layout/HorizontalActionList"/>
    <dgm:cxn modelId="{AEE419AB-548C-4950-90C6-5364BD7DB5F6}" type="presParOf" srcId="{39FDBA97-2FC0-4581-9EB8-A2466C57BBC7}" destId="{CE01B990-1DA5-4D7B-ACE5-BA2C4EB50CEE}" srcOrd="6" destOrd="0" presId="urn:microsoft.com/office/officeart/2016/7/layout/HorizontalActionList"/>
    <dgm:cxn modelId="{F0229B9D-6FE5-49FE-A09A-C52757D3C647}" type="presParOf" srcId="{CE01B990-1DA5-4D7B-ACE5-BA2C4EB50CEE}" destId="{60A6833F-E3EF-4D63-8B41-2CAF0DF46AE9}" srcOrd="0" destOrd="0" presId="urn:microsoft.com/office/officeart/2016/7/layout/HorizontalActionList"/>
    <dgm:cxn modelId="{F2C3254F-243E-45F0-869A-89D0543E3C39}" type="presParOf" srcId="{CE01B990-1DA5-4D7B-ACE5-BA2C4EB50CEE}" destId="{AFE03C07-C69C-4018-906C-6F0854010E95}"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25A6B8-2A97-413F-A6E2-57B62BE7FE40}" type="doc">
      <dgm:prSet loTypeId="urn:microsoft.com/office/officeart/2005/8/layout/vList5" loCatId="list" qsTypeId="urn:microsoft.com/office/officeart/2005/8/quickstyle/simple4" qsCatId="simple" csTypeId="urn:microsoft.com/office/officeart/2005/8/colors/accent1_1" csCatId="accent1" phldr="1"/>
      <dgm:spPr/>
      <dgm:t>
        <a:bodyPr/>
        <a:lstStyle/>
        <a:p>
          <a:endParaRPr lang="en-US"/>
        </a:p>
      </dgm:t>
    </dgm:pt>
    <dgm:pt modelId="{C68934FE-3D14-486D-B8B8-5A5B4B8F6500}">
      <dgm:prSet phldrT="[Text]" custT="1"/>
      <dgm:spPr/>
      <dgm:t>
        <a:bodyPr/>
        <a:lstStyle/>
        <a:p>
          <a:r>
            <a:rPr lang="en-US" sz="2400" dirty="0"/>
            <a:t>Profitable</a:t>
          </a:r>
          <a:endParaRPr lang="en-US" sz="1600" dirty="0"/>
        </a:p>
      </dgm:t>
    </dgm:pt>
    <dgm:pt modelId="{577C00BA-C06C-4EE8-8769-8BCE5A189086}" type="parTrans" cxnId="{47117936-9430-47FA-867B-07C806010526}">
      <dgm:prSet/>
      <dgm:spPr/>
      <dgm:t>
        <a:bodyPr/>
        <a:lstStyle/>
        <a:p>
          <a:endParaRPr lang="en-US"/>
        </a:p>
      </dgm:t>
    </dgm:pt>
    <dgm:pt modelId="{9D5DF84E-B18C-442B-9A83-09DE059810A6}" type="sibTrans" cxnId="{47117936-9430-47FA-867B-07C806010526}">
      <dgm:prSet/>
      <dgm:spPr/>
      <dgm:t>
        <a:bodyPr/>
        <a:lstStyle/>
        <a:p>
          <a:endParaRPr lang="en-US"/>
        </a:p>
      </dgm:t>
    </dgm:pt>
    <dgm:pt modelId="{15B33C54-2C9D-4244-A008-0B785566F434}">
      <dgm:prSet phldrT="[Text]" custT="1"/>
      <dgm:spPr/>
      <dgm:t>
        <a:bodyPr/>
        <a:lstStyle/>
        <a:p>
          <a:r>
            <a:rPr lang="en-US" sz="2800" dirty="0"/>
            <a:t>Profit for the year &gt;$1500</a:t>
          </a:r>
        </a:p>
      </dgm:t>
    </dgm:pt>
    <dgm:pt modelId="{0B95B181-48C3-4C0F-B2B4-06FFFA36B18C}" type="parTrans" cxnId="{75B5F3D0-A439-459E-9396-DEB5BCD0890A}">
      <dgm:prSet/>
      <dgm:spPr/>
      <dgm:t>
        <a:bodyPr/>
        <a:lstStyle/>
        <a:p>
          <a:endParaRPr lang="en-US"/>
        </a:p>
      </dgm:t>
    </dgm:pt>
    <dgm:pt modelId="{E5753A33-5094-41A0-8743-BCE17779416E}" type="sibTrans" cxnId="{75B5F3D0-A439-459E-9396-DEB5BCD0890A}">
      <dgm:prSet/>
      <dgm:spPr/>
      <dgm:t>
        <a:bodyPr/>
        <a:lstStyle/>
        <a:p>
          <a:endParaRPr lang="en-US"/>
        </a:p>
      </dgm:t>
    </dgm:pt>
    <dgm:pt modelId="{206429D7-09CF-418E-A9E0-2C8CCAEC4648}">
      <dgm:prSet phldrT="[Text]" custT="1"/>
      <dgm:spPr/>
      <dgm:t>
        <a:bodyPr/>
        <a:lstStyle/>
        <a:p>
          <a:r>
            <a:rPr lang="en-US" sz="2400" dirty="0"/>
            <a:t>Low Profit</a:t>
          </a:r>
        </a:p>
      </dgm:t>
    </dgm:pt>
    <dgm:pt modelId="{91B542E4-6511-4863-940D-1833F750CEED}" type="parTrans" cxnId="{658C2A86-5259-4997-9538-EB38C67AF042}">
      <dgm:prSet/>
      <dgm:spPr/>
      <dgm:t>
        <a:bodyPr/>
        <a:lstStyle/>
        <a:p>
          <a:endParaRPr lang="en-US"/>
        </a:p>
      </dgm:t>
    </dgm:pt>
    <dgm:pt modelId="{B655BE3A-3DC9-466C-A5FA-92FA0033D1AF}" type="sibTrans" cxnId="{658C2A86-5259-4997-9538-EB38C67AF042}">
      <dgm:prSet/>
      <dgm:spPr/>
      <dgm:t>
        <a:bodyPr/>
        <a:lstStyle/>
        <a:p>
          <a:endParaRPr lang="en-US"/>
        </a:p>
      </dgm:t>
    </dgm:pt>
    <dgm:pt modelId="{9F5BB2BF-4703-4712-8072-3BB55EF168AD}">
      <dgm:prSet phldrT="[Text]" custT="1"/>
      <dgm:spPr/>
      <dgm:t>
        <a:bodyPr/>
        <a:lstStyle/>
        <a:p>
          <a:r>
            <a:rPr lang="en-US" sz="2800" dirty="0"/>
            <a:t>Profit for the year from $1-$1500</a:t>
          </a:r>
        </a:p>
      </dgm:t>
    </dgm:pt>
    <dgm:pt modelId="{EB8A0E33-4DA3-46E0-8652-1C48FF1E3B13}" type="parTrans" cxnId="{F85C3D9D-23AB-496F-9F6B-D2A265F4381C}">
      <dgm:prSet/>
      <dgm:spPr/>
      <dgm:t>
        <a:bodyPr/>
        <a:lstStyle/>
        <a:p>
          <a:endParaRPr lang="en-US"/>
        </a:p>
      </dgm:t>
    </dgm:pt>
    <dgm:pt modelId="{8A311E25-95BD-4B1B-BB4B-C9D0D054ACB4}" type="sibTrans" cxnId="{F85C3D9D-23AB-496F-9F6B-D2A265F4381C}">
      <dgm:prSet/>
      <dgm:spPr/>
      <dgm:t>
        <a:bodyPr/>
        <a:lstStyle/>
        <a:p>
          <a:endParaRPr lang="en-US"/>
        </a:p>
      </dgm:t>
    </dgm:pt>
    <dgm:pt modelId="{BC4F2BB7-8A5E-4C67-8E0C-90C309ABB5B7}">
      <dgm:prSet phldrT="[Text]" custT="1"/>
      <dgm:spPr/>
      <dgm:t>
        <a:bodyPr/>
        <a:lstStyle/>
        <a:p>
          <a:r>
            <a:rPr lang="en-US" sz="2800" dirty="0"/>
            <a:t>Profit for the year $0 or less (negative)</a:t>
          </a:r>
          <a:endParaRPr lang="en-US" sz="2400" dirty="0"/>
        </a:p>
      </dgm:t>
    </dgm:pt>
    <dgm:pt modelId="{498960BB-1A0C-4DFF-BCB6-4D6AC4370C04}" type="parTrans" cxnId="{7FA4042A-E0D1-4DE3-B0ED-BF9312F53288}">
      <dgm:prSet/>
      <dgm:spPr/>
      <dgm:t>
        <a:bodyPr/>
        <a:lstStyle/>
        <a:p>
          <a:endParaRPr lang="en-US"/>
        </a:p>
      </dgm:t>
    </dgm:pt>
    <dgm:pt modelId="{D924EB75-F826-4E52-8C92-478CFAA62E61}" type="sibTrans" cxnId="{7FA4042A-E0D1-4DE3-B0ED-BF9312F53288}">
      <dgm:prSet/>
      <dgm:spPr/>
      <dgm:t>
        <a:bodyPr/>
        <a:lstStyle/>
        <a:p>
          <a:endParaRPr lang="en-US"/>
        </a:p>
      </dgm:t>
    </dgm:pt>
    <dgm:pt modelId="{3A15090D-121C-4659-B413-66EFA8059D41}">
      <dgm:prSet phldrT="[Text]" custT="1"/>
      <dgm:spPr/>
      <dgm:t>
        <a:bodyPr/>
        <a:lstStyle/>
        <a:p>
          <a:r>
            <a:rPr lang="en-US" sz="2400" b="0" dirty="0"/>
            <a:t>Rental Day </a:t>
          </a:r>
        </a:p>
      </dgm:t>
    </dgm:pt>
    <dgm:pt modelId="{DF06553B-0950-4546-960A-D5DE808518D8}" type="parTrans" cxnId="{C9EADF5D-758B-406E-A628-941C6712E45C}">
      <dgm:prSet/>
      <dgm:spPr/>
      <dgm:t>
        <a:bodyPr/>
        <a:lstStyle/>
        <a:p>
          <a:endParaRPr lang="en-US"/>
        </a:p>
      </dgm:t>
    </dgm:pt>
    <dgm:pt modelId="{3D3931E6-203F-46C6-A64C-60C653232B4C}" type="sibTrans" cxnId="{C9EADF5D-758B-406E-A628-941C6712E45C}">
      <dgm:prSet/>
      <dgm:spPr/>
      <dgm:t>
        <a:bodyPr/>
        <a:lstStyle/>
        <a:p>
          <a:endParaRPr lang="en-US"/>
        </a:p>
      </dgm:t>
    </dgm:pt>
    <dgm:pt modelId="{A94CACA5-E8B1-4DBF-8D37-845B8851DEEF}">
      <dgm:prSet custT="1"/>
      <dgm:spPr/>
      <dgm:t>
        <a:bodyPr/>
        <a:lstStyle/>
        <a:p>
          <a:r>
            <a:rPr lang="en-US" sz="2800" dirty="0"/>
            <a:t>Total number of days possible to be rented</a:t>
          </a:r>
        </a:p>
      </dgm:t>
    </dgm:pt>
    <dgm:pt modelId="{E5BDF755-75FB-4A27-AE88-258DF365E79B}" type="parTrans" cxnId="{07DA67D4-A99A-4F9C-9C4B-92700967EA5B}">
      <dgm:prSet/>
      <dgm:spPr/>
      <dgm:t>
        <a:bodyPr/>
        <a:lstStyle/>
        <a:p>
          <a:endParaRPr lang="en-US"/>
        </a:p>
      </dgm:t>
    </dgm:pt>
    <dgm:pt modelId="{7D2DFBE3-40C1-4EDA-8E5F-56D309801D19}" type="sibTrans" cxnId="{07DA67D4-A99A-4F9C-9C4B-92700967EA5B}">
      <dgm:prSet/>
      <dgm:spPr/>
      <dgm:t>
        <a:bodyPr/>
        <a:lstStyle/>
        <a:p>
          <a:endParaRPr lang="en-US"/>
        </a:p>
      </dgm:t>
    </dgm:pt>
    <dgm:pt modelId="{81EF8CCC-5A24-483D-B1B6-9B0FF55857CB}">
      <dgm:prSet phldrT="[Text]" custT="1"/>
      <dgm:spPr/>
      <dgm:t>
        <a:bodyPr/>
        <a:lstStyle/>
        <a:p>
          <a:r>
            <a:rPr lang="en-US" sz="2400" dirty="0"/>
            <a:t>Negative Profit</a:t>
          </a:r>
        </a:p>
      </dgm:t>
    </dgm:pt>
    <dgm:pt modelId="{3A0A71DA-596A-446C-8782-9F8D44EA99B6}" type="parTrans" cxnId="{FD5B642E-8554-40B5-8320-16FF46BE5238}">
      <dgm:prSet/>
      <dgm:spPr/>
      <dgm:t>
        <a:bodyPr/>
        <a:lstStyle/>
        <a:p>
          <a:endParaRPr lang="en-US"/>
        </a:p>
      </dgm:t>
    </dgm:pt>
    <dgm:pt modelId="{7A847B25-D4F9-434E-968A-C1B6C154F929}" type="sibTrans" cxnId="{FD5B642E-8554-40B5-8320-16FF46BE5238}">
      <dgm:prSet/>
      <dgm:spPr/>
      <dgm:t>
        <a:bodyPr/>
        <a:lstStyle/>
        <a:p>
          <a:endParaRPr lang="en-US"/>
        </a:p>
      </dgm:t>
    </dgm:pt>
    <dgm:pt modelId="{F3219C14-2C82-4543-A8C4-3A27ED6FE9AD}" type="pres">
      <dgm:prSet presAssocID="{6425A6B8-2A97-413F-A6E2-57B62BE7FE40}" presName="Name0" presStyleCnt="0">
        <dgm:presLayoutVars>
          <dgm:dir/>
          <dgm:animLvl val="lvl"/>
          <dgm:resizeHandles val="exact"/>
        </dgm:presLayoutVars>
      </dgm:prSet>
      <dgm:spPr/>
    </dgm:pt>
    <dgm:pt modelId="{7717BAC5-416E-46BC-833F-B0745F04277F}" type="pres">
      <dgm:prSet presAssocID="{C68934FE-3D14-486D-B8B8-5A5B4B8F6500}" presName="linNode" presStyleCnt="0"/>
      <dgm:spPr/>
    </dgm:pt>
    <dgm:pt modelId="{455A2403-8534-457D-8140-95D2ED1C78A7}" type="pres">
      <dgm:prSet presAssocID="{C68934FE-3D14-486D-B8B8-5A5B4B8F6500}" presName="parentText" presStyleLbl="node1" presStyleIdx="0" presStyleCnt="4" custScaleX="64405">
        <dgm:presLayoutVars>
          <dgm:chMax val="1"/>
          <dgm:bulletEnabled val="1"/>
        </dgm:presLayoutVars>
      </dgm:prSet>
      <dgm:spPr/>
    </dgm:pt>
    <dgm:pt modelId="{353CA40C-E889-42B9-BBE4-864367144423}" type="pres">
      <dgm:prSet presAssocID="{C68934FE-3D14-486D-B8B8-5A5B4B8F6500}" presName="descendantText" presStyleLbl="alignAccFollowNode1" presStyleIdx="0" presStyleCnt="4">
        <dgm:presLayoutVars>
          <dgm:bulletEnabled val="1"/>
        </dgm:presLayoutVars>
      </dgm:prSet>
      <dgm:spPr/>
    </dgm:pt>
    <dgm:pt modelId="{68C19385-F62C-4D40-B22F-A166976C7C30}" type="pres">
      <dgm:prSet presAssocID="{9D5DF84E-B18C-442B-9A83-09DE059810A6}" presName="sp" presStyleCnt="0"/>
      <dgm:spPr/>
    </dgm:pt>
    <dgm:pt modelId="{E31ED29A-AC44-4D26-8E2B-6B081D754341}" type="pres">
      <dgm:prSet presAssocID="{206429D7-09CF-418E-A9E0-2C8CCAEC4648}" presName="linNode" presStyleCnt="0"/>
      <dgm:spPr/>
    </dgm:pt>
    <dgm:pt modelId="{AE842A8D-A384-4585-AF8D-D1A2C6E92758}" type="pres">
      <dgm:prSet presAssocID="{206429D7-09CF-418E-A9E0-2C8CCAEC4648}" presName="parentText" presStyleLbl="node1" presStyleIdx="1" presStyleCnt="4" custScaleX="64405">
        <dgm:presLayoutVars>
          <dgm:chMax val="1"/>
          <dgm:bulletEnabled val="1"/>
        </dgm:presLayoutVars>
      </dgm:prSet>
      <dgm:spPr/>
    </dgm:pt>
    <dgm:pt modelId="{E4893CD1-62C5-436A-8B7A-376296634A70}" type="pres">
      <dgm:prSet presAssocID="{206429D7-09CF-418E-A9E0-2C8CCAEC4648}" presName="descendantText" presStyleLbl="alignAccFollowNode1" presStyleIdx="1" presStyleCnt="4">
        <dgm:presLayoutVars>
          <dgm:bulletEnabled val="1"/>
        </dgm:presLayoutVars>
      </dgm:prSet>
      <dgm:spPr/>
    </dgm:pt>
    <dgm:pt modelId="{7E74B768-8B8D-4379-BF48-2EC5B615D30E}" type="pres">
      <dgm:prSet presAssocID="{B655BE3A-3DC9-466C-A5FA-92FA0033D1AF}" presName="sp" presStyleCnt="0"/>
      <dgm:spPr/>
    </dgm:pt>
    <dgm:pt modelId="{7446308D-ADBB-4B9C-9993-453AC51256A1}" type="pres">
      <dgm:prSet presAssocID="{81EF8CCC-5A24-483D-B1B6-9B0FF55857CB}" presName="linNode" presStyleCnt="0"/>
      <dgm:spPr/>
    </dgm:pt>
    <dgm:pt modelId="{F0C3605D-FDA3-4D55-85A3-6D9F273B62A0}" type="pres">
      <dgm:prSet presAssocID="{81EF8CCC-5A24-483D-B1B6-9B0FF55857CB}" presName="parentText" presStyleLbl="node1" presStyleIdx="2" presStyleCnt="4" custScaleX="64405">
        <dgm:presLayoutVars>
          <dgm:chMax val="1"/>
          <dgm:bulletEnabled val="1"/>
        </dgm:presLayoutVars>
      </dgm:prSet>
      <dgm:spPr/>
    </dgm:pt>
    <dgm:pt modelId="{B533859B-48D1-4DC1-9118-322632E454DE}" type="pres">
      <dgm:prSet presAssocID="{81EF8CCC-5A24-483D-B1B6-9B0FF55857CB}" presName="descendantText" presStyleLbl="alignAccFollowNode1" presStyleIdx="2" presStyleCnt="4">
        <dgm:presLayoutVars>
          <dgm:bulletEnabled val="1"/>
        </dgm:presLayoutVars>
      </dgm:prSet>
      <dgm:spPr/>
    </dgm:pt>
    <dgm:pt modelId="{2E247EDE-FBA6-4A7A-8710-8D32AE649443}" type="pres">
      <dgm:prSet presAssocID="{7A847B25-D4F9-434E-968A-C1B6C154F929}" presName="sp" presStyleCnt="0"/>
      <dgm:spPr/>
    </dgm:pt>
    <dgm:pt modelId="{D0C0142A-17B1-4164-B12D-843709CC6805}" type="pres">
      <dgm:prSet presAssocID="{3A15090D-121C-4659-B413-66EFA8059D41}" presName="linNode" presStyleCnt="0"/>
      <dgm:spPr/>
    </dgm:pt>
    <dgm:pt modelId="{A39AD5AA-8239-4CCE-B5D8-723266031799}" type="pres">
      <dgm:prSet presAssocID="{3A15090D-121C-4659-B413-66EFA8059D41}" presName="parentText" presStyleLbl="node1" presStyleIdx="3" presStyleCnt="4" custScaleX="64405">
        <dgm:presLayoutVars>
          <dgm:chMax val="1"/>
          <dgm:bulletEnabled val="1"/>
        </dgm:presLayoutVars>
      </dgm:prSet>
      <dgm:spPr/>
    </dgm:pt>
    <dgm:pt modelId="{72215831-4C01-4708-A204-69A0FADC3E2D}" type="pres">
      <dgm:prSet presAssocID="{3A15090D-121C-4659-B413-66EFA8059D41}" presName="descendantText" presStyleLbl="alignAccFollowNode1" presStyleIdx="3" presStyleCnt="4">
        <dgm:presLayoutVars>
          <dgm:bulletEnabled val="1"/>
        </dgm:presLayoutVars>
      </dgm:prSet>
      <dgm:spPr/>
    </dgm:pt>
  </dgm:ptLst>
  <dgm:cxnLst>
    <dgm:cxn modelId="{38C3D203-000A-453A-B7FC-8BA025BAC492}" type="presOf" srcId="{A94CACA5-E8B1-4DBF-8D37-845B8851DEEF}" destId="{72215831-4C01-4708-A204-69A0FADC3E2D}" srcOrd="0" destOrd="0" presId="urn:microsoft.com/office/officeart/2005/8/layout/vList5"/>
    <dgm:cxn modelId="{7FA4042A-E0D1-4DE3-B0ED-BF9312F53288}" srcId="{81EF8CCC-5A24-483D-B1B6-9B0FF55857CB}" destId="{BC4F2BB7-8A5E-4C67-8E0C-90C309ABB5B7}" srcOrd="0" destOrd="0" parTransId="{498960BB-1A0C-4DFF-BCB6-4D6AC4370C04}" sibTransId="{D924EB75-F826-4E52-8C92-478CFAA62E61}"/>
    <dgm:cxn modelId="{FD5B642E-8554-40B5-8320-16FF46BE5238}" srcId="{6425A6B8-2A97-413F-A6E2-57B62BE7FE40}" destId="{81EF8CCC-5A24-483D-B1B6-9B0FF55857CB}" srcOrd="2" destOrd="0" parTransId="{3A0A71DA-596A-446C-8782-9F8D44EA99B6}" sibTransId="{7A847B25-D4F9-434E-968A-C1B6C154F929}"/>
    <dgm:cxn modelId="{47117936-9430-47FA-867B-07C806010526}" srcId="{6425A6B8-2A97-413F-A6E2-57B62BE7FE40}" destId="{C68934FE-3D14-486D-B8B8-5A5B4B8F6500}" srcOrd="0" destOrd="0" parTransId="{577C00BA-C06C-4EE8-8769-8BCE5A189086}" sibTransId="{9D5DF84E-B18C-442B-9A83-09DE059810A6}"/>
    <dgm:cxn modelId="{F95F523C-0D88-4A80-B3DF-D74206025C6F}" type="presOf" srcId="{C68934FE-3D14-486D-B8B8-5A5B4B8F6500}" destId="{455A2403-8534-457D-8140-95D2ED1C78A7}" srcOrd="0" destOrd="0" presId="urn:microsoft.com/office/officeart/2005/8/layout/vList5"/>
    <dgm:cxn modelId="{EEC4A35B-5A05-4C40-97FC-C0324D3608E1}" type="presOf" srcId="{BC4F2BB7-8A5E-4C67-8E0C-90C309ABB5B7}" destId="{B533859B-48D1-4DC1-9118-322632E454DE}" srcOrd="0" destOrd="0" presId="urn:microsoft.com/office/officeart/2005/8/layout/vList5"/>
    <dgm:cxn modelId="{C9EADF5D-758B-406E-A628-941C6712E45C}" srcId="{6425A6B8-2A97-413F-A6E2-57B62BE7FE40}" destId="{3A15090D-121C-4659-B413-66EFA8059D41}" srcOrd="3" destOrd="0" parTransId="{DF06553B-0950-4546-960A-D5DE808518D8}" sibTransId="{3D3931E6-203F-46C6-A64C-60C653232B4C}"/>
    <dgm:cxn modelId="{5B9B776C-B44F-4961-89CF-F998EFFBE377}" type="presOf" srcId="{15B33C54-2C9D-4244-A008-0B785566F434}" destId="{353CA40C-E889-42B9-BBE4-864367144423}" srcOrd="0" destOrd="0" presId="urn:microsoft.com/office/officeart/2005/8/layout/vList5"/>
    <dgm:cxn modelId="{1BC53F53-85C3-4D28-AEA0-A7DAE826B276}" type="presOf" srcId="{206429D7-09CF-418E-A9E0-2C8CCAEC4648}" destId="{AE842A8D-A384-4585-AF8D-D1A2C6E92758}" srcOrd="0" destOrd="0" presId="urn:microsoft.com/office/officeart/2005/8/layout/vList5"/>
    <dgm:cxn modelId="{8F417658-DC66-4600-8DB4-915706808BC2}" type="presOf" srcId="{9F5BB2BF-4703-4712-8072-3BB55EF168AD}" destId="{E4893CD1-62C5-436A-8B7A-376296634A70}" srcOrd="0" destOrd="0" presId="urn:microsoft.com/office/officeart/2005/8/layout/vList5"/>
    <dgm:cxn modelId="{658C2A86-5259-4997-9538-EB38C67AF042}" srcId="{6425A6B8-2A97-413F-A6E2-57B62BE7FE40}" destId="{206429D7-09CF-418E-A9E0-2C8CCAEC4648}" srcOrd="1" destOrd="0" parTransId="{91B542E4-6511-4863-940D-1833F750CEED}" sibTransId="{B655BE3A-3DC9-466C-A5FA-92FA0033D1AF}"/>
    <dgm:cxn modelId="{B0E18C8D-C678-4A78-8217-626DBF4EF977}" type="presOf" srcId="{3A15090D-121C-4659-B413-66EFA8059D41}" destId="{A39AD5AA-8239-4CCE-B5D8-723266031799}" srcOrd="0" destOrd="0" presId="urn:microsoft.com/office/officeart/2005/8/layout/vList5"/>
    <dgm:cxn modelId="{F85C3D9D-23AB-496F-9F6B-D2A265F4381C}" srcId="{206429D7-09CF-418E-A9E0-2C8CCAEC4648}" destId="{9F5BB2BF-4703-4712-8072-3BB55EF168AD}" srcOrd="0" destOrd="0" parTransId="{EB8A0E33-4DA3-46E0-8652-1C48FF1E3B13}" sibTransId="{8A311E25-95BD-4B1B-BB4B-C9D0D054ACB4}"/>
    <dgm:cxn modelId="{CB88D4B2-B32E-4A23-9FB4-F71384887243}" type="presOf" srcId="{81EF8CCC-5A24-483D-B1B6-9B0FF55857CB}" destId="{F0C3605D-FDA3-4D55-85A3-6D9F273B62A0}" srcOrd="0" destOrd="0" presId="urn:microsoft.com/office/officeart/2005/8/layout/vList5"/>
    <dgm:cxn modelId="{9EDC1BBE-A76C-49B9-9B3E-8236E6779C88}" type="presOf" srcId="{6425A6B8-2A97-413F-A6E2-57B62BE7FE40}" destId="{F3219C14-2C82-4543-A8C4-3A27ED6FE9AD}" srcOrd="0" destOrd="0" presId="urn:microsoft.com/office/officeart/2005/8/layout/vList5"/>
    <dgm:cxn modelId="{75B5F3D0-A439-459E-9396-DEB5BCD0890A}" srcId="{C68934FE-3D14-486D-B8B8-5A5B4B8F6500}" destId="{15B33C54-2C9D-4244-A008-0B785566F434}" srcOrd="0" destOrd="0" parTransId="{0B95B181-48C3-4C0F-B2B4-06FFFA36B18C}" sibTransId="{E5753A33-5094-41A0-8743-BCE17779416E}"/>
    <dgm:cxn modelId="{07DA67D4-A99A-4F9C-9C4B-92700967EA5B}" srcId="{3A15090D-121C-4659-B413-66EFA8059D41}" destId="{A94CACA5-E8B1-4DBF-8D37-845B8851DEEF}" srcOrd="0" destOrd="0" parTransId="{E5BDF755-75FB-4A27-AE88-258DF365E79B}" sibTransId="{7D2DFBE3-40C1-4EDA-8E5F-56D309801D19}"/>
    <dgm:cxn modelId="{625F2180-23B0-45BD-BE43-E370FC550541}" type="presParOf" srcId="{F3219C14-2C82-4543-A8C4-3A27ED6FE9AD}" destId="{7717BAC5-416E-46BC-833F-B0745F04277F}" srcOrd="0" destOrd="0" presId="urn:microsoft.com/office/officeart/2005/8/layout/vList5"/>
    <dgm:cxn modelId="{2C842BBE-0C72-4495-A053-49C6FD952773}" type="presParOf" srcId="{7717BAC5-416E-46BC-833F-B0745F04277F}" destId="{455A2403-8534-457D-8140-95D2ED1C78A7}" srcOrd="0" destOrd="0" presId="urn:microsoft.com/office/officeart/2005/8/layout/vList5"/>
    <dgm:cxn modelId="{806E3E7A-60DB-4468-8B42-4F9784EA187F}" type="presParOf" srcId="{7717BAC5-416E-46BC-833F-B0745F04277F}" destId="{353CA40C-E889-42B9-BBE4-864367144423}" srcOrd="1" destOrd="0" presId="urn:microsoft.com/office/officeart/2005/8/layout/vList5"/>
    <dgm:cxn modelId="{9626861F-4D44-4830-BB86-FEC7B43A2A9C}" type="presParOf" srcId="{F3219C14-2C82-4543-A8C4-3A27ED6FE9AD}" destId="{68C19385-F62C-4D40-B22F-A166976C7C30}" srcOrd="1" destOrd="0" presId="urn:microsoft.com/office/officeart/2005/8/layout/vList5"/>
    <dgm:cxn modelId="{81C46A3D-DC7D-40CB-A27A-EA5C859F3B95}" type="presParOf" srcId="{F3219C14-2C82-4543-A8C4-3A27ED6FE9AD}" destId="{E31ED29A-AC44-4D26-8E2B-6B081D754341}" srcOrd="2" destOrd="0" presId="urn:microsoft.com/office/officeart/2005/8/layout/vList5"/>
    <dgm:cxn modelId="{2B64C5AD-BAC2-408E-81D5-06BDC9C8DB96}" type="presParOf" srcId="{E31ED29A-AC44-4D26-8E2B-6B081D754341}" destId="{AE842A8D-A384-4585-AF8D-D1A2C6E92758}" srcOrd="0" destOrd="0" presId="urn:microsoft.com/office/officeart/2005/8/layout/vList5"/>
    <dgm:cxn modelId="{4B8D1348-3764-4619-9F9D-503A50081381}" type="presParOf" srcId="{E31ED29A-AC44-4D26-8E2B-6B081D754341}" destId="{E4893CD1-62C5-436A-8B7A-376296634A70}" srcOrd="1" destOrd="0" presId="urn:microsoft.com/office/officeart/2005/8/layout/vList5"/>
    <dgm:cxn modelId="{761EADBC-5B35-410E-85E1-5E91E2296AC3}" type="presParOf" srcId="{F3219C14-2C82-4543-A8C4-3A27ED6FE9AD}" destId="{7E74B768-8B8D-4379-BF48-2EC5B615D30E}" srcOrd="3" destOrd="0" presId="urn:microsoft.com/office/officeart/2005/8/layout/vList5"/>
    <dgm:cxn modelId="{0D5007F3-EADD-4F0A-98E9-917A934FDAAE}" type="presParOf" srcId="{F3219C14-2C82-4543-A8C4-3A27ED6FE9AD}" destId="{7446308D-ADBB-4B9C-9993-453AC51256A1}" srcOrd="4" destOrd="0" presId="urn:microsoft.com/office/officeart/2005/8/layout/vList5"/>
    <dgm:cxn modelId="{C2F46093-A28F-476C-B0A2-7E7D3A92745A}" type="presParOf" srcId="{7446308D-ADBB-4B9C-9993-453AC51256A1}" destId="{F0C3605D-FDA3-4D55-85A3-6D9F273B62A0}" srcOrd="0" destOrd="0" presId="urn:microsoft.com/office/officeart/2005/8/layout/vList5"/>
    <dgm:cxn modelId="{2D38443E-4FC8-423A-A118-1927A69203B9}" type="presParOf" srcId="{7446308D-ADBB-4B9C-9993-453AC51256A1}" destId="{B533859B-48D1-4DC1-9118-322632E454DE}" srcOrd="1" destOrd="0" presId="urn:microsoft.com/office/officeart/2005/8/layout/vList5"/>
    <dgm:cxn modelId="{B0CC23EF-278C-456E-9BA0-061DDCBD0169}" type="presParOf" srcId="{F3219C14-2C82-4543-A8C4-3A27ED6FE9AD}" destId="{2E247EDE-FBA6-4A7A-8710-8D32AE649443}" srcOrd="5" destOrd="0" presId="urn:microsoft.com/office/officeart/2005/8/layout/vList5"/>
    <dgm:cxn modelId="{339A1D0F-09B8-40DF-A5B9-AD04D4863FBA}" type="presParOf" srcId="{F3219C14-2C82-4543-A8C4-3A27ED6FE9AD}" destId="{D0C0142A-17B1-4164-B12D-843709CC6805}" srcOrd="6" destOrd="0" presId="urn:microsoft.com/office/officeart/2005/8/layout/vList5"/>
    <dgm:cxn modelId="{1BAE5631-D18A-41C8-9731-492EA2C52CA8}" type="presParOf" srcId="{D0C0142A-17B1-4164-B12D-843709CC6805}" destId="{A39AD5AA-8239-4CCE-B5D8-723266031799}" srcOrd="0" destOrd="0" presId="urn:microsoft.com/office/officeart/2005/8/layout/vList5"/>
    <dgm:cxn modelId="{F53A9ECC-05A5-428D-A159-5F7C32DDF64C}" type="presParOf" srcId="{D0C0142A-17B1-4164-B12D-843709CC6805}" destId="{72215831-4C01-4708-A204-69A0FADC3E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3D0D40-B2E6-4853-BAF1-E79E505D3023}" type="doc">
      <dgm:prSet loTypeId="urn:microsoft.com/office/officeart/2005/8/layout/hProcess9" loCatId="process" qsTypeId="urn:microsoft.com/office/officeart/2005/8/quickstyle/simple1" qsCatId="simple" csTypeId="urn:microsoft.com/office/officeart/2005/8/colors/accent1_2" csCatId="accent1" phldr="1"/>
      <dgm:spPr/>
    </dgm:pt>
    <dgm:pt modelId="{4CEF995E-FDF9-4790-A672-E2DB358671BD}">
      <dgm:prSet phldrT="[Text]"/>
      <dgm:spPr/>
      <dgm:t>
        <a:bodyPr/>
        <a:lstStyle/>
        <a:p>
          <a:r>
            <a:rPr lang="en-US" dirty="0"/>
            <a:t>200 Negative Profit Vehicles </a:t>
          </a:r>
        </a:p>
      </dgm:t>
    </dgm:pt>
    <dgm:pt modelId="{D3988F9E-AF36-4324-B861-2FAA07133CC7}" type="parTrans" cxnId="{FB40C8EF-C38D-4B12-8586-64D8A8561A11}">
      <dgm:prSet/>
      <dgm:spPr/>
      <dgm:t>
        <a:bodyPr/>
        <a:lstStyle/>
        <a:p>
          <a:endParaRPr lang="en-US"/>
        </a:p>
      </dgm:t>
    </dgm:pt>
    <dgm:pt modelId="{20512F15-3A86-44AD-9C2B-B29B26F363CB}" type="sibTrans" cxnId="{FB40C8EF-C38D-4B12-8586-64D8A8561A11}">
      <dgm:prSet/>
      <dgm:spPr/>
      <dgm:t>
        <a:bodyPr/>
        <a:lstStyle/>
        <a:p>
          <a:endParaRPr lang="en-US"/>
        </a:p>
      </dgm:t>
    </dgm:pt>
    <dgm:pt modelId="{BF460A71-4153-4C7C-B981-FFC51CDABE60}">
      <dgm:prSet phldrT="[Text]"/>
      <dgm:spPr/>
      <dgm:t>
        <a:bodyPr/>
        <a:lstStyle/>
        <a:p>
          <a:r>
            <a:rPr lang="en-US" dirty="0"/>
            <a:t>Represent 12% of entire fleet</a:t>
          </a:r>
        </a:p>
      </dgm:t>
    </dgm:pt>
    <dgm:pt modelId="{A7AFBFBD-C51B-45D5-9073-C65D9DFC20A0}" type="parTrans" cxnId="{15C63FCB-62B3-4BD2-B328-2CE8CDBFC199}">
      <dgm:prSet/>
      <dgm:spPr/>
      <dgm:t>
        <a:bodyPr/>
        <a:lstStyle/>
        <a:p>
          <a:endParaRPr lang="en-US"/>
        </a:p>
      </dgm:t>
    </dgm:pt>
    <dgm:pt modelId="{9E855C98-7D86-4E31-A5B7-A176898C8625}" type="sibTrans" cxnId="{15C63FCB-62B3-4BD2-B328-2CE8CDBFC199}">
      <dgm:prSet/>
      <dgm:spPr/>
      <dgm:t>
        <a:bodyPr/>
        <a:lstStyle/>
        <a:p>
          <a:endParaRPr lang="en-US"/>
        </a:p>
      </dgm:t>
    </dgm:pt>
    <dgm:pt modelId="{FF8F4341-6064-413A-A760-3ACBE272C9D1}">
      <dgm:prSet phldrT="[Text]"/>
      <dgm:spPr/>
      <dgm:t>
        <a:bodyPr/>
        <a:lstStyle/>
        <a:p>
          <a:r>
            <a:rPr lang="en-US" dirty="0"/>
            <a:t>=Only 9% of all rental days</a:t>
          </a:r>
        </a:p>
      </dgm:t>
    </dgm:pt>
    <dgm:pt modelId="{D4516F35-DFD3-4D35-9B83-552BCFB3C04A}" type="parTrans" cxnId="{7E2AD475-37A1-41B3-B0A7-DDB99694BC06}">
      <dgm:prSet/>
      <dgm:spPr/>
      <dgm:t>
        <a:bodyPr/>
        <a:lstStyle/>
        <a:p>
          <a:endParaRPr lang="en-US"/>
        </a:p>
      </dgm:t>
    </dgm:pt>
    <dgm:pt modelId="{C81FF111-1AF3-4CB1-8F22-B128BB845F28}" type="sibTrans" cxnId="{7E2AD475-37A1-41B3-B0A7-DDB99694BC06}">
      <dgm:prSet/>
      <dgm:spPr/>
      <dgm:t>
        <a:bodyPr/>
        <a:lstStyle/>
        <a:p>
          <a:endParaRPr lang="en-US"/>
        </a:p>
      </dgm:t>
    </dgm:pt>
    <dgm:pt modelId="{08040891-807F-41FA-8CDC-4B1F73691E95}" type="pres">
      <dgm:prSet presAssocID="{573D0D40-B2E6-4853-BAF1-E79E505D3023}" presName="CompostProcess" presStyleCnt="0">
        <dgm:presLayoutVars>
          <dgm:dir/>
          <dgm:resizeHandles val="exact"/>
        </dgm:presLayoutVars>
      </dgm:prSet>
      <dgm:spPr/>
    </dgm:pt>
    <dgm:pt modelId="{14F21B98-1E8B-41DA-AFCC-90F62E5B107B}" type="pres">
      <dgm:prSet presAssocID="{573D0D40-B2E6-4853-BAF1-E79E505D3023}" presName="arrow" presStyleLbl="bgShp" presStyleIdx="0" presStyleCnt="1"/>
      <dgm:spPr/>
    </dgm:pt>
    <dgm:pt modelId="{218FA8B2-74A5-4EB6-8A1C-9D4A34E45DDC}" type="pres">
      <dgm:prSet presAssocID="{573D0D40-B2E6-4853-BAF1-E79E505D3023}" presName="linearProcess" presStyleCnt="0"/>
      <dgm:spPr/>
    </dgm:pt>
    <dgm:pt modelId="{2BD2DCFD-4EAD-43BC-9683-B561AA29C808}" type="pres">
      <dgm:prSet presAssocID="{4CEF995E-FDF9-4790-A672-E2DB358671BD}" presName="textNode" presStyleLbl="node1" presStyleIdx="0" presStyleCnt="3">
        <dgm:presLayoutVars>
          <dgm:bulletEnabled val="1"/>
        </dgm:presLayoutVars>
      </dgm:prSet>
      <dgm:spPr/>
    </dgm:pt>
    <dgm:pt modelId="{E6205F70-AFA1-4D06-AB0C-DFA5C261EA56}" type="pres">
      <dgm:prSet presAssocID="{20512F15-3A86-44AD-9C2B-B29B26F363CB}" presName="sibTrans" presStyleCnt="0"/>
      <dgm:spPr/>
    </dgm:pt>
    <dgm:pt modelId="{D02CD900-7B5B-4A15-BAA2-0323FB12030E}" type="pres">
      <dgm:prSet presAssocID="{BF460A71-4153-4C7C-B981-FFC51CDABE60}" presName="textNode" presStyleLbl="node1" presStyleIdx="1" presStyleCnt="3">
        <dgm:presLayoutVars>
          <dgm:bulletEnabled val="1"/>
        </dgm:presLayoutVars>
      </dgm:prSet>
      <dgm:spPr/>
    </dgm:pt>
    <dgm:pt modelId="{DD4C0318-266B-4549-9ED7-669CF5D130A6}" type="pres">
      <dgm:prSet presAssocID="{9E855C98-7D86-4E31-A5B7-A176898C8625}" presName="sibTrans" presStyleCnt="0"/>
      <dgm:spPr/>
    </dgm:pt>
    <dgm:pt modelId="{72937C6D-63C8-44CA-8FF1-3FE41CD9D5E4}" type="pres">
      <dgm:prSet presAssocID="{FF8F4341-6064-413A-A760-3ACBE272C9D1}" presName="textNode" presStyleLbl="node1" presStyleIdx="2" presStyleCnt="3">
        <dgm:presLayoutVars>
          <dgm:bulletEnabled val="1"/>
        </dgm:presLayoutVars>
      </dgm:prSet>
      <dgm:spPr/>
    </dgm:pt>
  </dgm:ptLst>
  <dgm:cxnLst>
    <dgm:cxn modelId="{67196372-9F74-4073-922A-0B4FA6AB0989}" type="presOf" srcId="{4CEF995E-FDF9-4790-A672-E2DB358671BD}" destId="{2BD2DCFD-4EAD-43BC-9683-B561AA29C808}" srcOrd="0" destOrd="0" presId="urn:microsoft.com/office/officeart/2005/8/layout/hProcess9"/>
    <dgm:cxn modelId="{7E2AD475-37A1-41B3-B0A7-DDB99694BC06}" srcId="{573D0D40-B2E6-4853-BAF1-E79E505D3023}" destId="{FF8F4341-6064-413A-A760-3ACBE272C9D1}" srcOrd="2" destOrd="0" parTransId="{D4516F35-DFD3-4D35-9B83-552BCFB3C04A}" sibTransId="{C81FF111-1AF3-4CB1-8F22-B128BB845F28}"/>
    <dgm:cxn modelId="{7F5D8E78-6F0E-4AB9-980D-6C26AF9C4E8B}" type="presOf" srcId="{BF460A71-4153-4C7C-B981-FFC51CDABE60}" destId="{D02CD900-7B5B-4A15-BAA2-0323FB12030E}" srcOrd="0" destOrd="0" presId="urn:microsoft.com/office/officeart/2005/8/layout/hProcess9"/>
    <dgm:cxn modelId="{A4E06AAD-7F97-467B-9963-ACD837836937}" type="presOf" srcId="{FF8F4341-6064-413A-A760-3ACBE272C9D1}" destId="{72937C6D-63C8-44CA-8FF1-3FE41CD9D5E4}" srcOrd="0" destOrd="0" presId="urn:microsoft.com/office/officeart/2005/8/layout/hProcess9"/>
    <dgm:cxn modelId="{6490F6B4-E7BC-4CE5-BDB5-3CA79DFEDEA2}" type="presOf" srcId="{573D0D40-B2E6-4853-BAF1-E79E505D3023}" destId="{08040891-807F-41FA-8CDC-4B1F73691E95}" srcOrd="0" destOrd="0" presId="urn:microsoft.com/office/officeart/2005/8/layout/hProcess9"/>
    <dgm:cxn modelId="{15C63FCB-62B3-4BD2-B328-2CE8CDBFC199}" srcId="{573D0D40-B2E6-4853-BAF1-E79E505D3023}" destId="{BF460A71-4153-4C7C-B981-FFC51CDABE60}" srcOrd="1" destOrd="0" parTransId="{A7AFBFBD-C51B-45D5-9073-C65D9DFC20A0}" sibTransId="{9E855C98-7D86-4E31-A5B7-A176898C8625}"/>
    <dgm:cxn modelId="{FB40C8EF-C38D-4B12-8586-64D8A8561A11}" srcId="{573D0D40-B2E6-4853-BAF1-E79E505D3023}" destId="{4CEF995E-FDF9-4790-A672-E2DB358671BD}" srcOrd="0" destOrd="0" parTransId="{D3988F9E-AF36-4324-B861-2FAA07133CC7}" sibTransId="{20512F15-3A86-44AD-9C2B-B29B26F363CB}"/>
    <dgm:cxn modelId="{14154F36-F5A3-4228-AF18-608328525B62}" type="presParOf" srcId="{08040891-807F-41FA-8CDC-4B1F73691E95}" destId="{14F21B98-1E8B-41DA-AFCC-90F62E5B107B}" srcOrd="0" destOrd="0" presId="urn:microsoft.com/office/officeart/2005/8/layout/hProcess9"/>
    <dgm:cxn modelId="{E7BC2C96-58B6-4469-AA56-D98EDD610FF0}" type="presParOf" srcId="{08040891-807F-41FA-8CDC-4B1F73691E95}" destId="{218FA8B2-74A5-4EB6-8A1C-9D4A34E45DDC}" srcOrd="1" destOrd="0" presId="urn:microsoft.com/office/officeart/2005/8/layout/hProcess9"/>
    <dgm:cxn modelId="{E857F740-BBE8-49BA-93F5-E8CC1ECDCA95}" type="presParOf" srcId="{218FA8B2-74A5-4EB6-8A1C-9D4A34E45DDC}" destId="{2BD2DCFD-4EAD-43BC-9683-B561AA29C808}" srcOrd="0" destOrd="0" presId="urn:microsoft.com/office/officeart/2005/8/layout/hProcess9"/>
    <dgm:cxn modelId="{54748C00-45C6-44C1-9AB1-59DA5B1924C9}" type="presParOf" srcId="{218FA8B2-74A5-4EB6-8A1C-9D4A34E45DDC}" destId="{E6205F70-AFA1-4D06-AB0C-DFA5C261EA56}" srcOrd="1" destOrd="0" presId="urn:microsoft.com/office/officeart/2005/8/layout/hProcess9"/>
    <dgm:cxn modelId="{29EC305D-5BAF-4DB8-9D43-FD2D6AEB5124}" type="presParOf" srcId="{218FA8B2-74A5-4EB6-8A1C-9D4A34E45DDC}" destId="{D02CD900-7B5B-4A15-BAA2-0323FB12030E}" srcOrd="2" destOrd="0" presId="urn:microsoft.com/office/officeart/2005/8/layout/hProcess9"/>
    <dgm:cxn modelId="{22EECAEB-E2C7-4E1A-A4D7-0AFF042FBF59}" type="presParOf" srcId="{218FA8B2-74A5-4EB6-8A1C-9D4A34E45DDC}" destId="{DD4C0318-266B-4549-9ED7-669CF5D130A6}" srcOrd="3" destOrd="0" presId="urn:microsoft.com/office/officeart/2005/8/layout/hProcess9"/>
    <dgm:cxn modelId="{77222F36-9330-44ED-A525-89ED832BC7A0}" type="presParOf" srcId="{218FA8B2-74A5-4EB6-8A1C-9D4A34E45DDC}" destId="{72937C6D-63C8-44CA-8FF1-3FE41CD9D5E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82FD6-A9A6-48D0-993B-E935573FD88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CA50E6AD-F39A-4963-9C73-6D3031AB2BFB}">
      <dgm:prSet phldrT="[Text]"/>
      <dgm:spPr/>
      <dgm:t>
        <a:bodyPr/>
        <a:lstStyle/>
        <a:p>
          <a:r>
            <a:rPr lang="en-US" dirty="0"/>
            <a:t>Membership has privileges? It also reaps profits for businesses!</a:t>
          </a:r>
        </a:p>
      </dgm:t>
    </dgm:pt>
    <dgm:pt modelId="{97A95FC7-5BF2-4E21-853B-B8DE941F1BBB}" type="parTrans" cxnId="{C35A588A-726D-4547-A59A-2A4B25B15960}">
      <dgm:prSet/>
      <dgm:spPr/>
      <dgm:t>
        <a:bodyPr/>
        <a:lstStyle/>
        <a:p>
          <a:endParaRPr lang="en-US"/>
        </a:p>
      </dgm:t>
    </dgm:pt>
    <dgm:pt modelId="{2C679257-BA19-47CA-86D5-83CE69AA0CBB}" type="sibTrans" cxnId="{C35A588A-726D-4547-A59A-2A4B25B15960}">
      <dgm:prSet/>
      <dgm:spPr/>
      <dgm:t>
        <a:bodyPr/>
        <a:lstStyle/>
        <a:p>
          <a:endParaRPr lang="en-US"/>
        </a:p>
      </dgm:t>
    </dgm:pt>
    <dgm:pt modelId="{89912C69-7027-4D69-BFE4-C357BD127562}">
      <dgm:prSet phldrT="[Text]"/>
      <dgm:spPr/>
      <dgm:t>
        <a:bodyPr/>
        <a:lstStyle/>
        <a:p>
          <a:r>
            <a:rPr lang="en-US" dirty="0"/>
            <a:t>Memberships: AARP, AAA </a:t>
          </a:r>
        </a:p>
      </dgm:t>
    </dgm:pt>
    <dgm:pt modelId="{F23B0060-8E33-43A2-A959-7CEC7F9056E0}" type="parTrans" cxnId="{8FC83BE0-35AA-47DF-8CD8-28A6F7ED7C15}">
      <dgm:prSet/>
      <dgm:spPr/>
      <dgm:t>
        <a:bodyPr/>
        <a:lstStyle/>
        <a:p>
          <a:endParaRPr lang="en-US"/>
        </a:p>
      </dgm:t>
    </dgm:pt>
    <dgm:pt modelId="{23703F6D-8ED1-493C-89C6-BE0B565435C6}" type="sibTrans" cxnId="{8FC83BE0-35AA-47DF-8CD8-28A6F7ED7C15}">
      <dgm:prSet/>
      <dgm:spPr/>
      <dgm:t>
        <a:bodyPr/>
        <a:lstStyle/>
        <a:p>
          <a:endParaRPr lang="en-US"/>
        </a:p>
      </dgm:t>
    </dgm:pt>
    <dgm:pt modelId="{C7CA6FA9-C9FC-4A5F-BE60-3500E4F7EC05}">
      <dgm:prSet phldrT="[Text]"/>
      <dgm:spPr/>
      <dgm:t>
        <a:bodyPr/>
        <a:lstStyle/>
        <a:p>
          <a:r>
            <a:rPr lang="en-US" dirty="0"/>
            <a:t>Rewards Programs -- Current return customers</a:t>
          </a:r>
        </a:p>
      </dgm:t>
    </dgm:pt>
    <dgm:pt modelId="{36F6C7DD-2130-47D8-89C3-5ABFBC32D8F9}" type="parTrans" cxnId="{73E88377-35D8-4944-A1E4-1BC8741A4DD8}">
      <dgm:prSet/>
      <dgm:spPr/>
      <dgm:t>
        <a:bodyPr/>
        <a:lstStyle/>
        <a:p>
          <a:endParaRPr lang="en-US"/>
        </a:p>
      </dgm:t>
    </dgm:pt>
    <dgm:pt modelId="{B2A0463E-174A-4534-8937-D618809ED2DE}" type="sibTrans" cxnId="{73E88377-35D8-4944-A1E4-1BC8741A4DD8}">
      <dgm:prSet/>
      <dgm:spPr/>
      <dgm:t>
        <a:bodyPr/>
        <a:lstStyle/>
        <a:p>
          <a:endParaRPr lang="en-US"/>
        </a:p>
      </dgm:t>
    </dgm:pt>
    <dgm:pt modelId="{88112712-B2B0-4EF0-9690-776C8CE20BEC}">
      <dgm:prSet phldrT="[Text]"/>
      <dgm:spPr/>
      <dgm:t>
        <a:bodyPr/>
        <a:lstStyle/>
        <a:p>
          <a:r>
            <a:rPr lang="en-US" dirty="0"/>
            <a:t>Large Company-- Employee Discounts</a:t>
          </a:r>
        </a:p>
      </dgm:t>
    </dgm:pt>
    <dgm:pt modelId="{619A063F-6495-46BA-8B2D-1D7D2F146ADD}" type="parTrans" cxnId="{F90CEE45-9B0C-4857-9C2C-BFCE00E70129}">
      <dgm:prSet/>
      <dgm:spPr/>
      <dgm:t>
        <a:bodyPr/>
        <a:lstStyle/>
        <a:p>
          <a:endParaRPr lang="en-US"/>
        </a:p>
      </dgm:t>
    </dgm:pt>
    <dgm:pt modelId="{4C7534D5-ECE3-456A-BF3D-7C62C8EF4A96}" type="sibTrans" cxnId="{F90CEE45-9B0C-4857-9C2C-BFCE00E70129}">
      <dgm:prSet/>
      <dgm:spPr/>
      <dgm:t>
        <a:bodyPr/>
        <a:lstStyle/>
        <a:p>
          <a:endParaRPr lang="en-US"/>
        </a:p>
      </dgm:t>
    </dgm:pt>
    <dgm:pt modelId="{92E581F0-74E2-4B57-96A0-8C257876609E}">
      <dgm:prSet/>
      <dgm:spPr/>
      <dgm:t>
        <a:bodyPr/>
        <a:lstStyle/>
        <a:p>
          <a:r>
            <a:rPr lang="en-US" dirty="0"/>
            <a:t>Coupons on Social Media –brings NEW customers!</a:t>
          </a:r>
        </a:p>
      </dgm:t>
    </dgm:pt>
    <dgm:pt modelId="{72803578-9DCB-465B-93EE-D4BBDD992218}" type="parTrans" cxnId="{CA903F85-81D7-4570-9856-E3745948A5E5}">
      <dgm:prSet/>
      <dgm:spPr/>
      <dgm:t>
        <a:bodyPr/>
        <a:lstStyle/>
        <a:p>
          <a:endParaRPr lang="en-US"/>
        </a:p>
      </dgm:t>
    </dgm:pt>
    <dgm:pt modelId="{F2C9F568-FAFA-4986-8DAE-CF2BC4533E03}" type="sibTrans" cxnId="{CA903F85-81D7-4570-9856-E3745948A5E5}">
      <dgm:prSet/>
      <dgm:spPr/>
      <dgm:t>
        <a:bodyPr/>
        <a:lstStyle/>
        <a:p>
          <a:endParaRPr lang="en-US"/>
        </a:p>
      </dgm:t>
    </dgm:pt>
    <dgm:pt modelId="{13FE6AAB-14E5-40BF-A8C7-63EFECC02B03}" type="pres">
      <dgm:prSet presAssocID="{9DD82FD6-A9A6-48D0-993B-E935573FD88B}" presName="diagram" presStyleCnt="0">
        <dgm:presLayoutVars>
          <dgm:chMax val="1"/>
          <dgm:dir/>
          <dgm:animLvl val="ctr"/>
          <dgm:resizeHandles val="exact"/>
        </dgm:presLayoutVars>
      </dgm:prSet>
      <dgm:spPr/>
    </dgm:pt>
    <dgm:pt modelId="{3E14C900-35AD-4748-89D9-2AD8AA2BBE8D}" type="pres">
      <dgm:prSet presAssocID="{9DD82FD6-A9A6-48D0-993B-E935573FD88B}" presName="matrix" presStyleCnt="0"/>
      <dgm:spPr/>
    </dgm:pt>
    <dgm:pt modelId="{1672296E-292D-42EA-8476-DD5A4154F20C}" type="pres">
      <dgm:prSet presAssocID="{9DD82FD6-A9A6-48D0-993B-E935573FD88B}" presName="tile1" presStyleLbl="node1" presStyleIdx="0" presStyleCnt="4"/>
      <dgm:spPr/>
    </dgm:pt>
    <dgm:pt modelId="{BEB03EFB-D0A9-4E49-969C-720F2D50EC67}" type="pres">
      <dgm:prSet presAssocID="{9DD82FD6-A9A6-48D0-993B-E935573FD88B}" presName="tile1text" presStyleLbl="node1" presStyleIdx="0" presStyleCnt="4">
        <dgm:presLayoutVars>
          <dgm:chMax val="0"/>
          <dgm:chPref val="0"/>
          <dgm:bulletEnabled val="1"/>
        </dgm:presLayoutVars>
      </dgm:prSet>
      <dgm:spPr/>
    </dgm:pt>
    <dgm:pt modelId="{B7B69A64-20A9-486A-9F42-D0355FF4EA88}" type="pres">
      <dgm:prSet presAssocID="{9DD82FD6-A9A6-48D0-993B-E935573FD88B}" presName="tile2" presStyleLbl="node1" presStyleIdx="1" presStyleCnt="4"/>
      <dgm:spPr/>
    </dgm:pt>
    <dgm:pt modelId="{141471FF-5E61-4024-B72E-70D392CF45CB}" type="pres">
      <dgm:prSet presAssocID="{9DD82FD6-A9A6-48D0-993B-E935573FD88B}" presName="tile2text" presStyleLbl="node1" presStyleIdx="1" presStyleCnt="4">
        <dgm:presLayoutVars>
          <dgm:chMax val="0"/>
          <dgm:chPref val="0"/>
          <dgm:bulletEnabled val="1"/>
        </dgm:presLayoutVars>
      </dgm:prSet>
      <dgm:spPr/>
    </dgm:pt>
    <dgm:pt modelId="{24D1EBBE-8A94-46AD-824E-A16CE4A40AA7}" type="pres">
      <dgm:prSet presAssocID="{9DD82FD6-A9A6-48D0-993B-E935573FD88B}" presName="tile3" presStyleLbl="node1" presStyleIdx="2" presStyleCnt="4"/>
      <dgm:spPr/>
    </dgm:pt>
    <dgm:pt modelId="{49C6B6EC-3DF9-4AA1-BA7D-BEB192540D41}" type="pres">
      <dgm:prSet presAssocID="{9DD82FD6-A9A6-48D0-993B-E935573FD88B}" presName="tile3text" presStyleLbl="node1" presStyleIdx="2" presStyleCnt="4">
        <dgm:presLayoutVars>
          <dgm:chMax val="0"/>
          <dgm:chPref val="0"/>
          <dgm:bulletEnabled val="1"/>
        </dgm:presLayoutVars>
      </dgm:prSet>
      <dgm:spPr/>
    </dgm:pt>
    <dgm:pt modelId="{C7408EE5-1B3B-4BB4-B7A6-392EE9C8E0F4}" type="pres">
      <dgm:prSet presAssocID="{9DD82FD6-A9A6-48D0-993B-E935573FD88B}" presName="tile4" presStyleLbl="node1" presStyleIdx="3" presStyleCnt="4"/>
      <dgm:spPr/>
    </dgm:pt>
    <dgm:pt modelId="{F114DC3C-516E-4FA2-8FF0-E295E2025C76}" type="pres">
      <dgm:prSet presAssocID="{9DD82FD6-A9A6-48D0-993B-E935573FD88B}" presName="tile4text" presStyleLbl="node1" presStyleIdx="3" presStyleCnt="4">
        <dgm:presLayoutVars>
          <dgm:chMax val="0"/>
          <dgm:chPref val="0"/>
          <dgm:bulletEnabled val="1"/>
        </dgm:presLayoutVars>
      </dgm:prSet>
      <dgm:spPr/>
    </dgm:pt>
    <dgm:pt modelId="{57A97891-FCD7-4DA6-923F-2D2A31FE5D79}" type="pres">
      <dgm:prSet presAssocID="{9DD82FD6-A9A6-48D0-993B-E935573FD88B}" presName="centerTile" presStyleLbl="fgShp" presStyleIdx="0" presStyleCnt="1" custScaleX="280691">
        <dgm:presLayoutVars>
          <dgm:chMax val="0"/>
          <dgm:chPref val="0"/>
        </dgm:presLayoutVars>
      </dgm:prSet>
      <dgm:spPr/>
    </dgm:pt>
  </dgm:ptLst>
  <dgm:cxnLst>
    <dgm:cxn modelId="{9D07270A-EADD-4FE5-9B19-A5D3E0EB128D}" type="presOf" srcId="{89912C69-7027-4D69-BFE4-C357BD127562}" destId="{1672296E-292D-42EA-8476-DD5A4154F20C}" srcOrd="0" destOrd="0" presId="urn:microsoft.com/office/officeart/2005/8/layout/matrix1"/>
    <dgm:cxn modelId="{4A90D20E-76AB-478A-B178-98632E6610F4}" type="presOf" srcId="{92E581F0-74E2-4B57-96A0-8C257876609E}" destId="{24D1EBBE-8A94-46AD-824E-A16CE4A40AA7}" srcOrd="0" destOrd="0" presId="urn:microsoft.com/office/officeart/2005/8/layout/matrix1"/>
    <dgm:cxn modelId="{D65CAF5B-9AB0-4AF8-9D5D-75255A272EF5}" type="presOf" srcId="{92E581F0-74E2-4B57-96A0-8C257876609E}" destId="{49C6B6EC-3DF9-4AA1-BA7D-BEB192540D41}" srcOrd="1" destOrd="0" presId="urn:microsoft.com/office/officeart/2005/8/layout/matrix1"/>
    <dgm:cxn modelId="{F90CEE45-9B0C-4857-9C2C-BFCE00E70129}" srcId="{CA50E6AD-F39A-4963-9C73-6D3031AB2BFB}" destId="{88112712-B2B0-4EF0-9690-776C8CE20BEC}" srcOrd="3" destOrd="0" parTransId="{619A063F-6495-46BA-8B2D-1D7D2F146ADD}" sibTransId="{4C7534D5-ECE3-456A-BF3D-7C62C8EF4A96}"/>
    <dgm:cxn modelId="{0832F86A-48BC-4636-AD70-F742DD572C51}" type="presOf" srcId="{89912C69-7027-4D69-BFE4-C357BD127562}" destId="{BEB03EFB-D0A9-4E49-969C-720F2D50EC67}" srcOrd="1" destOrd="0" presId="urn:microsoft.com/office/officeart/2005/8/layout/matrix1"/>
    <dgm:cxn modelId="{73E88377-35D8-4944-A1E4-1BC8741A4DD8}" srcId="{CA50E6AD-F39A-4963-9C73-6D3031AB2BFB}" destId="{C7CA6FA9-C9FC-4A5F-BE60-3500E4F7EC05}" srcOrd="1" destOrd="0" parTransId="{36F6C7DD-2130-47D8-89C3-5ABFBC32D8F9}" sibTransId="{B2A0463E-174A-4534-8937-D618809ED2DE}"/>
    <dgm:cxn modelId="{CA903F85-81D7-4570-9856-E3745948A5E5}" srcId="{CA50E6AD-F39A-4963-9C73-6D3031AB2BFB}" destId="{92E581F0-74E2-4B57-96A0-8C257876609E}" srcOrd="2" destOrd="0" parTransId="{72803578-9DCB-465B-93EE-D4BBDD992218}" sibTransId="{F2C9F568-FAFA-4986-8DAE-CF2BC4533E03}"/>
    <dgm:cxn modelId="{9D00A689-B1DA-4D09-AE2D-6FFAC716B768}" type="presOf" srcId="{CA50E6AD-F39A-4963-9C73-6D3031AB2BFB}" destId="{57A97891-FCD7-4DA6-923F-2D2A31FE5D79}" srcOrd="0" destOrd="0" presId="urn:microsoft.com/office/officeart/2005/8/layout/matrix1"/>
    <dgm:cxn modelId="{AD761E8A-E660-4CC6-A7FD-AAE23A099189}" type="presOf" srcId="{88112712-B2B0-4EF0-9690-776C8CE20BEC}" destId="{F114DC3C-516E-4FA2-8FF0-E295E2025C76}" srcOrd="1" destOrd="0" presId="urn:microsoft.com/office/officeart/2005/8/layout/matrix1"/>
    <dgm:cxn modelId="{C35A588A-726D-4547-A59A-2A4B25B15960}" srcId="{9DD82FD6-A9A6-48D0-993B-E935573FD88B}" destId="{CA50E6AD-F39A-4963-9C73-6D3031AB2BFB}" srcOrd="0" destOrd="0" parTransId="{97A95FC7-5BF2-4E21-853B-B8DE941F1BBB}" sibTransId="{2C679257-BA19-47CA-86D5-83CE69AA0CBB}"/>
    <dgm:cxn modelId="{A4090DB1-8027-4BDC-9F4C-01F71D4F2493}" type="presOf" srcId="{88112712-B2B0-4EF0-9690-776C8CE20BEC}" destId="{C7408EE5-1B3B-4BB4-B7A6-392EE9C8E0F4}" srcOrd="0" destOrd="0" presId="urn:microsoft.com/office/officeart/2005/8/layout/matrix1"/>
    <dgm:cxn modelId="{C048E7C8-BAB0-4C8F-8334-38548E448235}" type="presOf" srcId="{C7CA6FA9-C9FC-4A5F-BE60-3500E4F7EC05}" destId="{B7B69A64-20A9-486A-9F42-D0355FF4EA88}" srcOrd="0" destOrd="0" presId="urn:microsoft.com/office/officeart/2005/8/layout/matrix1"/>
    <dgm:cxn modelId="{8FC83BE0-35AA-47DF-8CD8-28A6F7ED7C15}" srcId="{CA50E6AD-F39A-4963-9C73-6D3031AB2BFB}" destId="{89912C69-7027-4D69-BFE4-C357BD127562}" srcOrd="0" destOrd="0" parTransId="{F23B0060-8E33-43A2-A959-7CEC7F9056E0}" sibTransId="{23703F6D-8ED1-493C-89C6-BE0B565435C6}"/>
    <dgm:cxn modelId="{9FF155E9-2391-4D03-834A-1C8D018CF6FA}" type="presOf" srcId="{C7CA6FA9-C9FC-4A5F-BE60-3500E4F7EC05}" destId="{141471FF-5E61-4024-B72E-70D392CF45CB}" srcOrd="1" destOrd="0" presId="urn:microsoft.com/office/officeart/2005/8/layout/matrix1"/>
    <dgm:cxn modelId="{DEB01BEC-A5C9-4596-B52C-64FA6C5B75F7}" type="presOf" srcId="{9DD82FD6-A9A6-48D0-993B-E935573FD88B}" destId="{13FE6AAB-14E5-40BF-A8C7-63EFECC02B03}" srcOrd="0" destOrd="0" presId="urn:microsoft.com/office/officeart/2005/8/layout/matrix1"/>
    <dgm:cxn modelId="{4D299EEF-F427-4827-9E4E-55CF47F58B1D}" type="presParOf" srcId="{13FE6AAB-14E5-40BF-A8C7-63EFECC02B03}" destId="{3E14C900-35AD-4748-89D9-2AD8AA2BBE8D}" srcOrd="0" destOrd="0" presId="urn:microsoft.com/office/officeart/2005/8/layout/matrix1"/>
    <dgm:cxn modelId="{A7A8E80F-DEED-4581-9C68-4BBA8D2E2650}" type="presParOf" srcId="{3E14C900-35AD-4748-89D9-2AD8AA2BBE8D}" destId="{1672296E-292D-42EA-8476-DD5A4154F20C}" srcOrd="0" destOrd="0" presId="urn:microsoft.com/office/officeart/2005/8/layout/matrix1"/>
    <dgm:cxn modelId="{8DB45202-222A-4127-ABF5-14A45D874059}" type="presParOf" srcId="{3E14C900-35AD-4748-89D9-2AD8AA2BBE8D}" destId="{BEB03EFB-D0A9-4E49-969C-720F2D50EC67}" srcOrd="1" destOrd="0" presId="urn:microsoft.com/office/officeart/2005/8/layout/matrix1"/>
    <dgm:cxn modelId="{8689DBA6-EE74-4AB7-909A-D475C26343BA}" type="presParOf" srcId="{3E14C900-35AD-4748-89D9-2AD8AA2BBE8D}" destId="{B7B69A64-20A9-486A-9F42-D0355FF4EA88}" srcOrd="2" destOrd="0" presId="urn:microsoft.com/office/officeart/2005/8/layout/matrix1"/>
    <dgm:cxn modelId="{E8F38D49-0BF9-4676-82A2-F6A082B102F1}" type="presParOf" srcId="{3E14C900-35AD-4748-89D9-2AD8AA2BBE8D}" destId="{141471FF-5E61-4024-B72E-70D392CF45CB}" srcOrd="3" destOrd="0" presId="urn:microsoft.com/office/officeart/2005/8/layout/matrix1"/>
    <dgm:cxn modelId="{9446934A-1513-4296-80C1-2F3BD500DD8B}" type="presParOf" srcId="{3E14C900-35AD-4748-89D9-2AD8AA2BBE8D}" destId="{24D1EBBE-8A94-46AD-824E-A16CE4A40AA7}" srcOrd="4" destOrd="0" presId="urn:microsoft.com/office/officeart/2005/8/layout/matrix1"/>
    <dgm:cxn modelId="{9F8774CA-F0B6-418B-B834-9FB9ECDC977C}" type="presParOf" srcId="{3E14C900-35AD-4748-89D9-2AD8AA2BBE8D}" destId="{49C6B6EC-3DF9-4AA1-BA7D-BEB192540D41}" srcOrd="5" destOrd="0" presId="urn:microsoft.com/office/officeart/2005/8/layout/matrix1"/>
    <dgm:cxn modelId="{B226E37B-6B69-467D-BB7B-5FC7DE14D950}" type="presParOf" srcId="{3E14C900-35AD-4748-89D9-2AD8AA2BBE8D}" destId="{C7408EE5-1B3B-4BB4-B7A6-392EE9C8E0F4}" srcOrd="6" destOrd="0" presId="urn:microsoft.com/office/officeart/2005/8/layout/matrix1"/>
    <dgm:cxn modelId="{31AB80DE-3A1D-4D02-B66F-52CDC9A7283A}" type="presParOf" srcId="{3E14C900-35AD-4748-89D9-2AD8AA2BBE8D}" destId="{F114DC3C-516E-4FA2-8FF0-E295E2025C76}" srcOrd="7" destOrd="0" presId="urn:microsoft.com/office/officeart/2005/8/layout/matrix1"/>
    <dgm:cxn modelId="{C2938F47-F481-448E-BFBB-DB91D05A71E8}" type="presParOf" srcId="{13FE6AAB-14E5-40BF-A8C7-63EFECC02B03}" destId="{57A97891-FCD7-4DA6-923F-2D2A31FE5D7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197BB6-60D7-4742-A0D2-8607E0DDA65E}" type="doc">
      <dgm:prSet loTypeId="urn:microsoft.com/office/officeart/2005/8/layout/hProcess9" loCatId="process" qsTypeId="urn:microsoft.com/office/officeart/2005/8/quickstyle/simple3" qsCatId="simple" csTypeId="urn:microsoft.com/office/officeart/2005/8/colors/accent0_3" csCatId="mainScheme" phldr="1"/>
      <dgm:spPr/>
    </dgm:pt>
    <dgm:pt modelId="{3AEA47A1-0B96-49EC-B18B-FA725CE239BA}">
      <dgm:prSet phldrT="[Text]"/>
      <dgm:spPr/>
      <dgm:t>
        <a:bodyPr/>
        <a:lstStyle/>
        <a:p>
          <a:r>
            <a:rPr lang="en-US" u="sng" dirty="0"/>
            <a:t>3 New locations:  </a:t>
          </a:r>
          <a:r>
            <a:rPr lang="en-US" dirty="0"/>
            <a:t>Total Revenue: </a:t>
          </a:r>
          <a:r>
            <a:rPr lang="en-US" b="0" i="0" u="none" dirty="0"/>
            <a:t>$56,000,019   Profit Increase: 6%</a:t>
          </a:r>
          <a:endParaRPr lang="en-US" dirty="0"/>
        </a:p>
      </dgm:t>
    </dgm:pt>
    <dgm:pt modelId="{B20F67DE-1666-43DB-8C5F-40BFD0CF1F93}" type="parTrans" cxnId="{20AF9EA1-2B67-4F5D-B285-61DA3561D84E}">
      <dgm:prSet/>
      <dgm:spPr/>
      <dgm:t>
        <a:bodyPr/>
        <a:lstStyle/>
        <a:p>
          <a:endParaRPr lang="en-US"/>
        </a:p>
      </dgm:t>
    </dgm:pt>
    <dgm:pt modelId="{631A18BD-F919-4299-92F5-26CC9B82BB1D}" type="sibTrans" cxnId="{20AF9EA1-2B67-4F5D-B285-61DA3561D84E}">
      <dgm:prSet/>
      <dgm:spPr/>
      <dgm:t>
        <a:bodyPr/>
        <a:lstStyle/>
        <a:p>
          <a:endParaRPr lang="en-US"/>
        </a:p>
      </dgm:t>
    </dgm:pt>
    <dgm:pt modelId="{0593B3FD-AAC3-4435-9739-42DCBBC052B1}">
      <dgm:prSet phldrT="[Text]"/>
      <dgm:spPr/>
      <dgm:t>
        <a:bodyPr/>
        <a:lstStyle/>
        <a:p>
          <a:r>
            <a:rPr lang="en-US" u="sng" dirty="0"/>
            <a:t>5 New locations:  </a:t>
          </a:r>
          <a:r>
            <a:rPr lang="en-US" dirty="0"/>
            <a:t>Total Revenue: </a:t>
          </a:r>
          <a:r>
            <a:rPr lang="en-US" b="0" i="0" u="none" dirty="0"/>
            <a:t>$58,113,228    Profit Increase: 10%</a:t>
          </a:r>
          <a:endParaRPr lang="en-US" dirty="0"/>
        </a:p>
      </dgm:t>
    </dgm:pt>
    <dgm:pt modelId="{B59A475F-E8E1-46A1-B662-158E5B651F95}" type="parTrans" cxnId="{D76ACFBD-6410-4398-998D-500CBB87EE25}">
      <dgm:prSet/>
      <dgm:spPr/>
      <dgm:t>
        <a:bodyPr/>
        <a:lstStyle/>
        <a:p>
          <a:endParaRPr lang="en-US"/>
        </a:p>
      </dgm:t>
    </dgm:pt>
    <dgm:pt modelId="{C8935A08-E61E-4BA4-932C-A786FBF8AC61}" type="sibTrans" cxnId="{D76ACFBD-6410-4398-998D-500CBB87EE25}">
      <dgm:prSet/>
      <dgm:spPr/>
      <dgm:t>
        <a:bodyPr/>
        <a:lstStyle/>
        <a:p>
          <a:endParaRPr lang="en-US"/>
        </a:p>
      </dgm:t>
    </dgm:pt>
    <dgm:pt modelId="{1DE8BCD4-4658-4E0A-9C0C-61089FB73231}">
      <dgm:prSet phldrT="[Text]"/>
      <dgm:spPr/>
      <dgm:t>
        <a:bodyPr/>
        <a:lstStyle/>
        <a:p>
          <a:r>
            <a:rPr lang="en-US" u="sng" dirty="0"/>
            <a:t>10 New locations:  </a:t>
          </a:r>
          <a:r>
            <a:rPr lang="en-US" dirty="0"/>
            <a:t>Total Revenue: </a:t>
          </a:r>
          <a:r>
            <a:rPr lang="en-US" b="0" i="0" u="none" dirty="0"/>
            <a:t>$63,396,248      Profit Increase: 20%</a:t>
          </a:r>
          <a:endParaRPr lang="en-US" dirty="0"/>
        </a:p>
      </dgm:t>
    </dgm:pt>
    <dgm:pt modelId="{8620705D-A53D-4A81-A38B-32826E1AA2B2}" type="parTrans" cxnId="{A57C93DA-90CE-4111-BA8E-99EE0B8019F0}">
      <dgm:prSet/>
      <dgm:spPr/>
      <dgm:t>
        <a:bodyPr/>
        <a:lstStyle/>
        <a:p>
          <a:endParaRPr lang="en-US"/>
        </a:p>
      </dgm:t>
    </dgm:pt>
    <dgm:pt modelId="{0275685D-D140-48E1-BA39-0E4492F75A62}" type="sibTrans" cxnId="{A57C93DA-90CE-4111-BA8E-99EE0B8019F0}">
      <dgm:prSet/>
      <dgm:spPr/>
      <dgm:t>
        <a:bodyPr/>
        <a:lstStyle/>
        <a:p>
          <a:endParaRPr lang="en-US"/>
        </a:p>
      </dgm:t>
    </dgm:pt>
    <dgm:pt modelId="{A12D4B90-69C2-41D5-B597-B6B568744DD3}" type="pres">
      <dgm:prSet presAssocID="{A1197BB6-60D7-4742-A0D2-8607E0DDA65E}" presName="CompostProcess" presStyleCnt="0">
        <dgm:presLayoutVars>
          <dgm:dir/>
          <dgm:resizeHandles val="exact"/>
        </dgm:presLayoutVars>
      </dgm:prSet>
      <dgm:spPr/>
    </dgm:pt>
    <dgm:pt modelId="{A21FBB49-1BE9-4F11-B412-DDD001BD13DE}" type="pres">
      <dgm:prSet presAssocID="{A1197BB6-60D7-4742-A0D2-8607E0DDA65E}" presName="arrow" presStyleLbl="bgShp" presStyleIdx="0" presStyleCnt="1"/>
      <dgm:spPr/>
    </dgm:pt>
    <dgm:pt modelId="{0795BC46-FFFA-4FDF-B9E2-CA4408CF31E0}" type="pres">
      <dgm:prSet presAssocID="{A1197BB6-60D7-4742-A0D2-8607E0DDA65E}" presName="linearProcess" presStyleCnt="0"/>
      <dgm:spPr/>
    </dgm:pt>
    <dgm:pt modelId="{76AE806E-4169-4CA4-90E5-443DD4C676EB}" type="pres">
      <dgm:prSet presAssocID="{3AEA47A1-0B96-49EC-B18B-FA725CE239BA}" presName="textNode" presStyleLbl="node1" presStyleIdx="0" presStyleCnt="3">
        <dgm:presLayoutVars>
          <dgm:bulletEnabled val="1"/>
        </dgm:presLayoutVars>
      </dgm:prSet>
      <dgm:spPr/>
    </dgm:pt>
    <dgm:pt modelId="{B6D4751C-3144-4C03-B72E-44EF082C280E}" type="pres">
      <dgm:prSet presAssocID="{631A18BD-F919-4299-92F5-26CC9B82BB1D}" presName="sibTrans" presStyleCnt="0"/>
      <dgm:spPr/>
    </dgm:pt>
    <dgm:pt modelId="{9B8004BC-0825-43DF-9A3A-F6093E945889}" type="pres">
      <dgm:prSet presAssocID="{0593B3FD-AAC3-4435-9739-42DCBBC052B1}" presName="textNode" presStyleLbl="node1" presStyleIdx="1" presStyleCnt="3">
        <dgm:presLayoutVars>
          <dgm:bulletEnabled val="1"/>
        </dgm:presLayoutVars>
      </dgm:prSet>
      <dgm:spPr/>
    </dgm:pt>
    <dgm:pt modelId="{10483608-D20E-4971-AA8C-EED0039C11D7}" type="pres">
      <dgm:prSet presAssocID="{C8935A08-E61E-4BA4-932C-A786FBF8AC61}" presName="sibTrans" presStyleCnt="0"/>
      <dgm:spPr/>
    </dgm:pt>
    <dgm:pt modelId="{FD40C1EB-E867-4123-BF98-551A26BEC501}" type="pres">
      <dgm:prSet presAssocID="{1DE8BCD4-4658-4E0A-9C0C-61089FB73231}" presName="textNode" presStyleLbl="node1" presStyleIdx="2" presStyleCnt="3">
        <dgm:presLayoutVars>
          <dgm:bulletEnabled val="1"/>
        </dgm:presLayoutVars>
      </dgm:prSet>
      <dgm:spPr/>
    </dgm:pt>
  </dgm:ptLst>
  <dgm:cxnLst>
    <dgm:cxn modelId="{F580FA20-E49B-4747-8FE1-8AB6F0DAEB05}" type="presOf" srcId="{1DE8BCD4-4658-4E0A-9C0C-61089FB73231}" destId="{FD40C1EB-E867-4123-BF98-551A26BEC501}" srcOrd="0" destOrd="0" presId="urn:microsoft.com/office/officeart/2005/8/layout/hProcess9"/>
    <dgm:cxn modelId="{20AF9EA1-2B67-4F5D-B285-61DA3561D84E}" srcId="{A1197BB6-60D7-4742-A0D2-8607E0DDA65E}" destId="{3AEA47A1-0B96-49EC-B18B-FA725CE239BA}" srcOrd="0" destOrd="0" parTransId="{B20F67DE-1666-43DB-8C5F-40BFD0CF1F93}" sibTransId="{631A18BD-F919-4299-92F5-26CC9B82BB1D}"/>
    <dgm:cxn modelId="{D76ACFBD-6410-4398-998D-500CBB87EE25}" srcId="{A1197BB6-60D7-4742-A0D2-8607E0DDA65E}" destId="{0593B3FD-AAC3-4435-9739-42DCBBC052B1}" srcOrd="1" destOrd="0" parTransId="{B59A475F-E8E1-46A1-B662-158E5B651F95}" sibTransId="{C8935A08-E61E-4BA4-932C-A786FBF8AC61}"/>
    <dgm:cxn modelId="{DAA54DCA-F39D-4A59-A6FD-F195D49596F3}" type="presOf" srcId="{0593B3FD-AAC3-4435-9739-42DCBBC052B1}" destId="{9B8004BC-0825-43DF-9A3A-F6093E945889}" srcOrd="0" destOrd="0" presId="urn:microsoft.com/office/officeart/2005/8/layout/hProcess9"/>
    <dgm:cxn modelId="{81E4C4CB-3880-4B6D-890D-EB95EC167ED0}" type="presOf" srcId="{A1197BB6-60D7-4742-A0D2-8607E0DDA65E}" destId="{A12D4B90-69C2-41D5-B597-B6B568744DD3}" srcOrd="0" destOrd="0" presId="urn:microsoft.com/office/officeart/2005/8/layout/hProcess9"/>
    <dgm:cxn modelId="{A57C93DA-90CE-4111-BA8E-99EE0B8019F0}" srcId="{A1197BB6-60D7-4742-A0D2-8607E0DDA65E}" destId="{1DE8BCD4-4658-4E0A-9C0C-61089FB73231}" srcOrd="2" destOrd="0" parTransId="{8620705D-A53D-4A81-A38B-32826E1AA2B2}" sibTransId="{0275685D-D140-48E1-BA39-0E4492F75A62}"/>
    <dgm:cxn modelId="{92614BE8-6134-48F6-BE34-1D8654BD31ED}" type="presOf" srcId="{3AEA47A1-0B96-49EC-B18B-FA725CE239BA}" destId="{76AE806E-4169-4CA4-90E5-443DD4C676EB}" srcOrd="0" destOrd="0" presId="urn:microsoft.com/office/officeart/2005/8/layout/hProcess9"/>
    <dgm:cxn modelId="{18DAE5F9-DED9-48DB-B57B-8AE59451860F}" type="presParOf" srcId="{A12D4B90-69C2-41D5-B597-B6B568744DD3}" destId="{A21FBB49-1BE9-4F11-B412-DDD001BD13DE}" srcOrd="0" destOrd="0" presId="urn:microsoft.com/office/officeart/2005/8/layout/hProcess9"/>
    <dgm:cxn modelId="{506B0DBE-233B-475F-B09F-078EB51DFF22}" type="presParOf" srcId="{A12D4B90-69C2-41D5-B597-B6B568744DD3}" destId="{0795BC46-FFFA-4FDF-B9E2-CA4408CF31E0}" srcOrd="1" destOrd="0" presId="urn:microsoft.com/office/officeart/2005/8/layout/hProcess9"/>
    <dgm:cxn modelId="{897DD308-20E4-4196-81C1-855FA539FA53}" type="presParOf" srcId="{0795BC46-FFFA-4FDF-B9E2-CA4408CF31E0}" destId="{76AE806E-4169-4CA4-90E5-443DD4C676EB}" srcOrd="0" destOrd="0" presId="urn:microsoft.com/office/officeart/2005/8/layout/hProcess9"/>
    <dgm:cxn modelId="{1C24BB23-4BEF-429F-AE52-D38BDC4652A1}" type="presParOf" srcId="{0795BC46-FFFA-4FDF-B9E2-CA4408CF31E0}" destId="{B6D4751C-3144-4C03-B72E-44EF082C280E}" srcOrd="1" destOrd="0" presId="urn:microsoft.com/office/officeart/2005/8/layout/hProcess9"/>
    <dgm:cxn modelId="{192FDE8A-AB75-46A2-BB0E-720BABE5DA06}" type="presParOf" srcId="{0795BC46-FFFA-4FDF-B9E2-CA4408CF31E0}" destId="{9B8004BC-0825-43DF-9A3A-F6093E945889}" srcOrd="2" destOrd="0" presId="urn:microsoft.com/office/officeart/2005/8/layout/hProcess9"/>
    <dgm:cxn modelId="{1FF8968D-2580-409B-88A2-AF850BF372E9}" type="presParOf" srcId="{0795BC46-FFFA-4FDF-B9E2-CA4408CF31E0}" destId="{10483608-D20E-4971-AA8C-EED0039C11D7}" srcOrd="3" destOrd="0" presId="urn:microsoft.com/office/officeart/2005/8/layout/hProcess9"/>
    <dgm:cxn modelId="{BD8C3EDF-8863-45ED-819B-187D43F9D2A0}" type="presParOf" srcId="{0795BC46-FFFA-4FDF-B9E2-CA4408CF31E0}" destId="{FD40C1EB-E867-4123-BF98-551A26BEC50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09922D-CBF1-4FB5-B283-4DC5F20DA11F}"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2EA598F6-3E3A-4F0D-925F-4F57F1409DE9}">
      <dgm:prSet/>
      <dgm:spPr/>
      <dgm:t>
        <a:bodyPr/>
        <a:lstStyle/>
        <a:p>
          <a:r>
            <a:rPr lang="en-US"/>
            <a:t>Remove</a:t>
          </a:r>
        </a:p>
      </dgm:t>
    </dgm:pt>
    <dgm:pt modelId="{2E6BD98C-1747-4A7E-85B6-31E009748FE7}" type="parTrans" cxnId="{5D37D481-DE78-4439-B5D6-801CCF01C611}">
      <dgm:prSet/>
      <dgm:spPr/>
      <dgm:t>
        <a:bodyPr/>
        <a:lstStyle/>
        <a:p>
          <a:endParaRPr lang="en-US"/>
        </a:p>
      </dgm:t>
    </dgm:pt>
    <dgm:pt modelId="{54251FC4-0B55-4F3C-A146-599BD8440FBB}" type="sibTrans" cxnId="{5D37D481-DE78-4439-B5D6-801CCF01C611}">
      <dgm:prSet/>
      <dgm:spPr/>
      <dgm:t>
        <a:bodyPr/>
        <a:lstStyle/>
        <a:p>
          <a:endParaRPr lang="en-US"/>
        </a:p>
      </dgm:t>
    </dgm:pt>
    <dgm:pt modelId="{258355BA-214B-4EA7-A96A-60C21A31AA9E}">
      <dgm:prSet/>
      <dgm:spPr/>
      <dgm:t>
        <a:bodyPr/>
        <a:lstStyle/>
        <a:p>
          <a:r>
            <a:rPr lang="en-US"/>
            <a:t>Simply remove negative profit vehicles from stock</a:t>
          </a:r>
        </a:p>
      </dgm:t>
    </dgm:pt>
    <dgm:pt modelId="{A62E16F8-D71B-404E-96BC-8E365F4166B1}" type="parTrans" cxnId="{E6430363-0C23-4A6C-A947-C7B7BECEED13}">
      <dgm:prSet/>
      <dgm:spPr/>
      <dgm:t>
        <a:bodyPr/>
        <a:lstStyle/>
        <a:p>
          <a:endParaRPr lang="en-US"/>
        </a:p>
      </dgm:t>
    </dgm:pt>
    <dgm:pt modelId="{96E0D663-F6FD-4232-9379-8526409F536F}" type="sibTrans" cxnId="{E6430363-0C23-4A6C-A947-C7B7BECEED13}">
      <dgm:prSet/>
      <dgm:spPr/>
      <dgm:t>
        <a:bodyPr/>
        <a:lstStyle/>
        <a:p>
          <a:endParaRPr lang="en-US"/>
        </a:p>
      </dgm:t>
    </dgm:pt>
    <dgm:pt modelId="{D4857FA7-4F93-4F84-B691-E55416CC9BA2}">
      <dgm:prSet/>
      <dgm:spPr/>
      <dgm:t>
        <a:bodyPr/>
        <a:lstStyle/>
        <a:p>
          <a:r>
            <a:rPr lang="en-US"/>
            <a:t>Increase</a:t>
          </a:r>
        </a:p>
      </dgm:t>
    </dgm:pt>
    <dgm:pt modelId="{297E520E-9E5E-44C9-8F23-E788E04D5B05}" type="parTrans" cxnId="{4D4BDE95-F48C-46C9-BFFD-40E11A13EDE8}">
      <dgm:prSet/>
      <dgm:spPr/>
      <dgm:t>
        <a:bodyPr/>
        <a:lstStyle/>
        <a:p>
          <a:endParaRPr lang="en-US"/>
        </a:p>
      </dgm:t>
    </dgm:pt>
    <dgm:pt modelId="{330C508A-2EE5-401A-AD58-763181CFF5CE}" type="sibTrans" cxnId="{4D4BDE95-F48C-46C9-BFFD-40E11A13EDE8}">
      <dgm:prSet/>
      <dgm:spPr/>
      <dgm:t>
        <a:bodyPr/>
        <a:lstStyle/>
        <a:p>
          <a:endParaRPr lang="en-US"/>
        </a:p>
      </dgm:t>
    </dgm:pt>
    <dgm:pt modelId="{ABAADD62-1995-44B5-B5E2-C56CC0C724CE}">
      <dgm:prSet/>
      <dgm:spPr/>
      <dgm:t>
        <a:bodyPr/>
        <a:lstStyle/>
        <a:p>
          <a:r>
            <a:rPr lang="en-US" dirty="0"/>
            <a:t>Increase marketing and promotions to draw more of the market share's business</a:t>
          </a:r>
        </a:p>
      </dgm:t>
    </dgm:pt>
    <dgm:pt modelId="{AE0FAD29-D1F3-4B91-8EBB-39061E07FBB4}" type="parTrans" cxnId="{86BFA0D8-8ACF-44F9-80E4-DC947AC3716A}">
      <dgm:prSet/>
      <dgm:spPr/>
      <dgm:t>
        <a:bodyPr/>
        <a:lstStyle/>
        <a:p>
          <a:endParaRPr lang="en-US"/>
        </a:p>
      </dgm:t>
    </dgm:pt>
    <dgm:pt modelId="{22806899-0F56-4C92-BF95-FDE9E97944D4}" type="sibTrans" cxnId="{86BFA0D8-8ACF-44F9-80E4-DC947AC3716A}">
      <dgm:prSet/>
      <dgm:spPr/>
      <dgm:t>
        <a:bodyPr/>
        <a:lstStyle/>
        <a:p>
          <a:endParaRPr lang="en-US"/>
        </a:p>
      </dgm:t>
    </dgm:pt>
    <dgm:pt modelId="{01347A76-F25E-44A4-B6B6-688B70581591}">
      <dgm:prSet/>
      <dgm:spPr/>
      <dgm:t>
        <a:bodyPr/>
        <a:lstStyle/>
        <a:p>
          <a:r>
            <a:rPr lang="en-US"/>
            <a:t>Increase</a:t>
          </a:r>
        </a:p>
      </dgm:t>
    </dgm:pt>
    <dgm:pt modelId="{893A7D82-7D5B-4D5A-B3D1-C7E93E107DCF}" type="parTrans" cxnId="{1EB484E0-1AA2-4FDD-BEF0-9BBA64B3CF0B}">
      <dgm:prSet/>
      <dgm:spPr/>
      <dgm:t>
        <a:bodyPr/>
        <a:lstStyle/>
        <a:p>
          <a:endParaRPr lang="en-US"/>
        </a:p>
      </dgm:t>
    </dgm:pt>
    <dgm:pt modelId="{040016F4-5589-42E6-8BB8-A4710773FA4C}" type="sibTrans" cxnId="{1EB484E0-1AA2-4FDD-BEF0-9BBA64B3CF0B}">
      <dgm:prSet/>
      <dgm:spPr/>
      <dgm:t>
        <a:bodyPr/>
        <a:lstStyle/>
        <a:p>
          <a:endParaRPr lang="en-US"/>
        </a:p>
      </dgm:t>
    </dgm:pt>
    <dgm:pt modelId="{5E8E9C4D-1240-4666-979F-0D8E63FAE55F}">
      <dgm:prSet/>
      <dgm:spPr/>
      <dgm:t>
        <a:bodyPr/>
        <a:lstStyle/>
        <a:p>
          <a:r>
            <a:rPr lang="en-US"/>
            <a:t>Increase branch numbers to increase profit</a:t>
          </a:r>
        </a:p>
      </dgm:t>
    </dgm:pt>
    <dgm:pt modelId="{65EA35A0-373E-4322-AC90-5F486E83AEE8}" type="parTrans" cxnId="{1B428F0A-D407-43AE-8DE4-502CDEEF2CD1}">
      <dgm:prSet/>
      <dgm:spPr/>
      <dgm:t>
        <a:bodyPr/>
        <a:lstStyle/>
        <a:p>
          <a:endParaRPr lang="en-US"/>
        </a:p>
      </dgm:t>
    </dgm:pt>
    <dgm:pt modelId="{BAA5F0AA-50DA-48AD-8729-5B6AC9643947}" type="sibTrans" cxnId="{1B428F0A-D407-43AE-8DE4-502CDEEF2CD1}">
      <dgm:prSet/>
      <dgm:spPr/>
      <dgm:t>
        <a:bodyPr/>
        <a:lstStyle/>
        <a:p>
          <a:endParaRPr lang="en-US"/>
        </a:p>
      </dgm:t>
    </dgm:pt>
    <dgm:pt modelId="{39FDBA97-2FC0-4581-9EB8-A2466C57BBC7}" type="pres">
      <dgm:prSet presAssocID="{4709922D-CBF1-4FB5-B283-4DC5F20DA11F}" presName="Name0" presStyleCnt="0">
        <dgm:presLayoutVars>
          <dgm:dir/>
          <dgm:animLvl val="lvl"/>
          <dgm:resizeHandles val="exact"/>
        </dgm:presLayoutVars>
      </dgm:prSet>
      <dgm:spPr/>
    </dgm:pt>
    <dgm:pt modelId="{E2B69159-A06B-4B4B-B2C6-057F26D7F993}" type="pres">
      <dgm:prSet presAssocID="{2EA598F6-3E3A-4F0D-925F-4F57F1409DE9}" presName="composite" presStyleCnt="0"/>
      <dgm:spPr/>
    </dgm:pt>
    <dgm:pt modelId="{FD688709-2601-44BE-8410-93081FDBEA63}" type="pres">
      <dgm:prSet presAssocID="{2EA598F6-3E3A-4F0D-925F-4F57F1409DE9}" presName="parTx" presStyleLbl="alignNode1" presStyleIdx="0" presStyleCnt="3">
        <dgm:presLayoutVars>
          <dgm:chMax val="0"/>
          <dgm:chPref val="0"/>
        </dgm:presLayoutVars>
      </dgm:prSet>
      <dgm:spPr/>
    </dgm:pt>
    <dgm:pt modelId="{D4C37707-F64E-4E63-BC9C-8B7D97E4AAAB}" type="pres">
      <dgm:prSet presAssocID="{2EA598F6-3E3A-4F0D-925F-4F57F1409DE9}" presName="desTx" presStyleLbl="alignAccFollowNode1" presStyleIdx="0" presStyleCnt="3">
        <dgm:presLayoutVars/>
      </dgm:prSet>
      <dgm:spPr/>
    </dgm:pt>
    <dgm:pt modelId="{A74A691C-8EAD-4FBB-8EBC-6080402FA3CD}" type="pres">
      <dgm:prSet presAssocID="{54251FC4-0B55-4F3C-A146-599BD8440FBB}" presName="space" presStyleCnt="0"/>
      <dgm:spPr/>
    </dgm:pt>
    <dgm:pt modelId="{097E9048-C6C9-4D9E-9B8B-F4D1A5FC2A43}" type="pres">
      <dgm:prSet presAssocID="{D4857FA7-4F93-4F84-B691-E55416CC9BA2}" presName="composite" presStyleCnt="0"/>
      <dgm:spPr/>
    </dgm:pt>
    <dgm:pt modelId="{701A0951-A442-4639-87A2-B6D3CD902061}" type="pres">
      <dgm:prSet presAssocID="{D4857FA7-4F93-4F84-B691-E55416CC9BA2}" presName="parTx" presStyleLbl="alignNode1" presStyleIdx="1" presStyleCnt="3">
        <dgm:presLayoutVars>
          <dgm:chMax val="0"/>
          <dgm:chPref val="0"/>
        </dgm:presLayoutVars>
      </dgm:prSet>
      <dgm:spPr/>
    </dgm:pt>
    <dgm:pt modelId="{077B441D-4C8E-4C58-99C8-F03D8C6AB5D5}" type="pres">
      <dgm:prSet presAssocID="{D4857FA7-4F93-4F84-B691-E55416CC9BA2}" presName="desTx" presStyleLbl="alignAccFollowNode1" presStyleIdx="1" presStyleCnt="3">
        <dgm:presLayoutVars/>
      </dgm:prSet>
      <dgm:spPr/>
    </dgm:pt>
    <dgm:pt modelId="{AE510B88-0AEA-40B9-A3E9-6F57E060C46F}" type="pres">
      <dgm:prSet presAssocID="{330C508A-2EE5-401A-AD58-763181CFF5CE}" presName="space" presStyleCnt="0"/>
      <dgm:spPr/>
    </dgm:pt>
    <dgm:pt modelId="{CE01B990-1DA5-4D7B-ACE5-BA2C4EB50CEE}" type="pres">
      <dgm:prSet presAssocID="{01347A76-F25E-44A4-B6B6-688B70581591}" presName="composite" presStyleCnt="0"/>
      <dgm:spPr/>
    </dgm:pt>
    <dgm:pt modelId="{60A6833F-E3EF-4D63-8B41-2CAF0DF46AE9}" type="pres">
      <dgm:prSet presAssocID="{01347A76-F25E-44A4-B6B6-688B70581591}" presName="parTx" presStyleLbl="alignNode1" presStyleIdx="2" presStyleCnt="3">
        <dgm:presLayoutVars>
          <dgm:chMax val="0"/>
          <dgm:chPref val="0"/>
        </dgm:presLayoutVars>
      </dgm:prSet>
      <dgm:spPr/>
    </dgm:pt>
    <dgm:pt modelId="{AFE03C07-C69C-4018-906C-6F0854010E95}" type="pres">
      <dgm:prSet presAssocID="{01347A76-F25E-44A4-B6B6-688B70581591}" presName="desTx" presStyleLbl="alignAccFollowNode1" presStyleIdx="2" presStyleCnt="3">
        <dgm:presLayoutVars/>
      </dgm:prSet>
      <dgm:spPr/>
    </dgm:pt>
  </dgm:ptLst>
  <dgm:cxnLst>
    <dgm:cxn modelId="{1B428F0A-D407-43AE-8DE4-502CDEEF2CD1}" srcId="{01347A76-F25E-44A4-B6B6-688B70581591}" destId="{5E8E9C4D-1240-4666-979F-0D8E63FAE55F}" srcOrd="0" destOrd="0" parTransId="{65EA35A0-373E-4322-AC90-5F486E83AEE8}" sibTransId="{BAA5F0AA-50DA-48AD-8729-5B6AC9643947}"/>
    <dgm:cxn modelId="{9B02C01F-54C4-4193-8A6F-4A2E379EBD7C}" type="presOf" srcId="{5E8E9C4D-1240-4666-979F-0D8E63FAE55F}" destId="{AFE03C07-C69C-4018-906C-6F0854010E95}" srcOrd="0" destOrd="0" presId="urn:microsoft.com/office/officeart/2016/7/layout/HorizontalActionList"/>
    <dgm:cxn modelId="{6D05073A-6580-47BF-A40C-84688D9DE745}" type="presOf" srcId="{4709922D-CBF1-4FB5-B283-4DC5F20DA11F}" destId="{39FDBA97-2FC0-4581-9EB8-A2466C57BBC7}" srcOrd="0" destOrd="0" presId="urn:microsoft.com/office/officeart/2016/7/layout/HorizontalActionList"/>
    <dgm:cxn modelId="{E6430363-0C23-4A6C-A947-C7B7BECEED13}" srcId="{2EA598F6-3E3A-4F0D-925F-4F57F1409DE9}" destId="{258355BA-214B-4EA7-A96A-60C21A31AA9E}" srcOrd="0" destOrd="0" parTransId="{A62E16F8-D71B-404E-96BC-8E365F4166B1}" sibTransId="{96E0D663-F6FD-4232-9379-8526409F536F}"/>
    <dgm:cxn modelId="{5FFF4466-BFFF-4AAD-B93C-1FECD15D51F2}" type="presOf" srcId="{01347A76-F25E-44A4-B6B6-688B70581591}" destId="{60A6833F-E3EF-4D63-8B41-2CAF0DF46AE9}" srcOrd="0" destOrd="0" presId="urn:microsoft.com/office/officeart/2016/7/layout/HorizontalActionList"/>
    <dgm:cxn modelId="{62005C6F-56A6-4E7F-8F49-C84148564923}" type="presOf" srcId="{258355BA-214B-4EA7-A96A-60C21A31AA9E}" destId="{D4C37707-F64E-4E63-BC9C-8B7D97E4AAAB}" srcOrd="0" destOrd="0" presId="urn:microsoft.com/office/officeart/2016/7/layout/HorizontalActionList"/>
    <dgm:cxn modelId="{5D37D481-DE78-4439-B5D6-801CCF01C611}" srcId="{4709922D-CBF1-4FB5-B283-4DC5F20DA11F}" destId="{2EA598F6-3E3A-4F0D-925F-4F57F1409DE9}" srcOrd="0" destOrd="0" parTransId="{2E6BD98C-1747-4A7E-85B6-31E009748FE7}" sibTransId="{54251FC4-0B55-4F3C-A146-599BD8440FBB}"/>
    <dgm:cxn modelId="{4D4BDE95-F48C-46C9-BFFD-40E11A13EDE8}" srcId="{4709922D-CBF1-4FB5-B283-4DC5F20DA11F}" destId="{D4857FA7-4F93-4F84-B691-E55416CC9BA2}" srcOrd="1" destOrd="0" parTransId="{297E520E-9E5E-44C9-8F23-E788E04D5B05}" sibTransId="{330C508A-2EE5-401A-AD58-763181CFF5CE}"/>
    <dgm:cxn modelId="{64EBB79C-0644-4D08-8A4E-0204B3F21E9D}" type="presOf" srcId="{D4857FA7-4F93-4F84-B691-E55416CC9BA2}" destId="{701A0951-A442-4639-87A2-B6D3CD902061}" srcOrd="0" destOrd="0" presId="urn:microsoft.com/office/officeart/2016/7/layout/HorizontalActionList"/>
    <dgm:cxn modelId="{38BE8CA0-B231-4F5C-800D-68499D304732}" type="presOf" srcId="{2EA598F6-3E3A-4F0D-925F-4F57F1409DE9}" destId="{FD688709-2601-44BE-8410-93081FDBEA63}" srcOrd="0" destOrd="0" presId="urn:microsoft.com/office/officeart/2016/7/layout/HorizontalActionList"/>
    <dgm:cxn modelId="{780E62A2-E0BD-4CEF-94B3-54853C63D53F}" type="presOf" srcId="{ABAADD62-1995-44B5-B5E2-C56CC0C724CE}" destId="{077B441D-4C8E-4C58-99C8-F03D8C6AB5D5}" srcOrd="0" destOrd="0" presId="urn:microsoft.com/office/officeart/2016/7/layout/HorizontalActionList"/>
    <dgm:cxn modelId="{86BFA0D8-8ACF-44F9-80E4-DC947AC3716A}" srcId="{D4857FA7-4F93-4F84-B691-E55416CC9BA2}" destId="{ABAADD62-1995-44B5-B5E2-C56CC0C724CE}" srcOrd="0" destOrd="0" parTransId="{AE0FAD29-D1F3-4B91-8EBB-39061E07FBB4}" sibTransId="{22806899-0F56-4C92-BF95-FDE9E97944D4}"/>
    <dgm:cxn modelId="{1EB484E0-1AA2-4FDD-BEF0-9BBA64B3CF0B}" srcId="{4709922D-CBF1-4FB5-B283-4DC5F20DA11F}" destId="{01347A76-F25E-44A4-B6B6-688B70581591}" srcOrd="2" destOrd="0" parTransId="{893A7D82-7D5B-4D5A-B3D1-C7E93E107DCF}" sibTransId="{040016F4-5589-42E6-8BB8-A4710773FA4C}"/>
    <dgm:cxn modelId="{F1E413E8-F06F-4AA4-BDFC-C7D511D04C70}" type="presParOf" srcId="{39FDBA97-2FC0-4581-9EB8-A2466C57BBC7}" destId="{E2B69159-A06B-4B4B-B2C6-057F26D7F993}" srcOrd="0" destOrd="0" presId="urn:microsoft.com/office/officeart/2016/7/layout/HorizontalActionList"/>
    <dgm:cxn modelId="{C7F80720-FD2B-42EA-9C1F-D3632FB18DDE}" type="presParOf" srcId="{E2B69159-A06B-4B4B-B2C6-057F26D7F993}" destId="{FD688709-2601-44BE-8410-93081FDBEA63}" srcOrd="0" destOrd="0" presId="urn:microsoft.com/office/officeart/2016/7/layout/HorizontalActionList"/>
    <dgm:cxn modelId="{29DD831F-2A49-46F3-B906-2B5466D89B8B}" type="presParOf" srcId="{E2B69159-A06B-4B4B-B2C6-057F26D7F993}" destId="{D4C37707-F64E-4E63-BC9C-8B7D97E4AAAB}" srcOrd="1" destOrd="0" presId="urn:microsoft.com/office/officeart/2016/7/layout/HorizontalActionList"/>
    <dgm:cxn modelId="{77BB6921-D2B7-40B7-9D81-C28CF83263FF}" type="presParOf" srcId="{39FDBA97-2FC0-4581-9EB8-A2466C57BBC7}" destId="{A74A691C-8EAD-4FBB-8EBC-6080402FA3CD}" srcOrd="1" destOrd="0" presId="urn:microsoft.com/office/officeart/2016/7/layout/HorizontalActionList"/>
    <dgm:cxn modelId="{BC6C3565-662F-46F4-AB15-08C171849D52}" type="presParOf" srcId="{39FDBA97-2FC0-4581-9EB8-A2466C57BBC7}" destId="{097E9048-C6C9-4D9E-9B8B-F4D1A5FC2A43}" srcOrd="2" destOrd="0" presId="urn:microsoft.com/office/officeart/2016/7/layout/HorizontalActionList"/>
    <dgm:cxn modelId="{70423A3E-7172-4DB0-9DF9-B4E1F9DB96EF}" type="presParOf" srcId="{097E9048-C6C9-4D9E-9B8B-F4D1A5FC2A43}" destId="{701A0951-A442-4639-87A2-B6D3CD902061}" srcOrd="0" destOrd="0" presId="urn:microsoft.com/office/officeart/2016/7/layout/HorizontalActionList"/>
    <dgm:cxn modelId="{23D7E8F2-0BAF-4F49-B094-089BBE2A2592}" type="presParOf" srcId="{097E9048-C6C9-4D9E-9B8B-F4D1A5FC2A43}" destId="{077B441D-4C8E-4C58-99C8-F03D8C6AB5D5}" srcOrd="1" destOrd="0" presId="urn:microsoft.com/office/officeart/2016/7/layout/HorizontalActionList"/>
    <dgm:cxn modelId="{E0171569-EADF-43B7-BBE2-FBEBC84F9A1D}" type="presParOf" srcId="{39FDBA97-2FC0-4581-9EB8-A2466C57BBC7}" destId="{AE510B88-0AEA-40B9-A3E9-6F57E060C46F}" srcOrd="3" destOrd="0" presId="urn:microsoft.com/office/officeart/2016/7/layout/HorizontalActionList"/>
    <dgm:cxn modelId="{AEE419AB-548C-4950-90C6-5364BD7DB5F6}" type="presParOf" srcId="{39FDBA97-2FC0-4581-9EB8-A2466C57BBC7}" destId="{CE01B990-1DA5-4D7B-ACE5-BA2C4EB50CEE}" srcOrd="4" destOrd="0" presId="urn:microsoft.com/office/officeart/2016/7/layout/HorizontalActionList"/>
    <dgm:cxn modelId="{F0229B9D-6FE5-49FE-A09A-C52757D3C647}" type="presParOf" srcId="{CE01B990-1DA5-4D7B-ACE5-BA2C4EB50CEE}" destId="{60A6833F-E3EF-4D63-8B41-2CAF0DF46AE9}" srcOrd="0" destOrd="0" presId="urn:microsoft.com/office/officeart/2016/7/layout/HorizontalActionList"/>
    <dgm:cxn modelId="{F2C3254F-243E-45F0-869A-89D0543E3C39}" type="presParOf" srcId="{CE01B990-1DA5-4D7B-ACE5-BA2C4EB50CEE}" destId="{AFE03C07-C69C-4018-906C-6F0854010E95}"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88709-2601-44BE-8410-93081FDBEA63}">
      <dsp:nvSpPr>
        <dsp:cNvPr id="0" name=""/>
        <dsp:cNvSpPr/>
      </dsp:nvSpPr>
      <dsp:spPr>
        <a:xfrm>
          <a:off x="9519" y="426549"/>
          <a:ext cx="2423476" cy="72704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08" tIns="191508" rIns="191508" bIns="191508" numCol="1" spcCol="1270" anchor="ctr" anchorCtr="0">
          <a:noAutofit/>
        </a:bodyPr>
        <a:lstStyle/>
        <a:p>
          <a:pPr marL="0" lvl="0" indent="0" algn="ctr" defTabSz="1066800">
            <a:lnSpc>
              <a:spcPct val="90000"/>
            </a:lnSpc>
            <a:spcBef>
              <a:spcPct val="0"/>
            </a:spcBef>
            <a:spcAft>
              <a:spcPct val="35000"/>
            </a:spcAft>
            <a:buNone/>
          </a:pPr>
          <a:r>
            <a:rPr lang="en-US" sz="2400" kern="1200" dirty="0"/>
            <a:t>Remove</a:t>
          </a:r>
        </a:p>
      </dsp:txBody>
      <dsp:txXfrm>
        <a:off x="9519" y="426549"/>
        <a:ext cx="2423476" cy="727042"/>
      </dsp:txXfrm>
    </dsp:sp>
    <dsp:sp modelId="{D4C37707-F64E-4E63-BC9C-8B7D97E4AAAB}">
      <dsp:nvSpPr>
        <dsp:cNvPr id="0" name=""/>
        <dsp:cNvSpPr/>
      </dsp:nvSpPr>
      <dsp:spPr>
        <a:xfrm>
          <a:off x="9519" y="1153592"/>
          <a:ext cx="2423476" cy="174384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386" tIns="239386" rIns="239386" bIns="239386" numCol="1" spcCol="1270" anchor="t" anchorCtr="0">
          <a:noAutofit/>
        </a:bodyPr>
        <a:lstStyle/>
        <a:p>
          <a:pPr marL="0" lvl="0" indent="0" algn="l" defTabSz="800100">
            <a:lnSpc>
              <a:spcPct val="90000"/>
            </a:lnSpc>
            <a:spcBef>
              <a:spcPct val="0"/>
            </a:spcBef>
            <a:spcAft>
              <a:spcPct val="35000"/>
            </a:spcAft>
            <a:buNone/>
          </a:pPr>
          <a:r>
            <a:rPr lang="en-US" sz="1800" kern="1200"/>
            <a:t>Simply remove negative profit vehicles from stock</a:t>
          </a:r>
        </a:p>
      </dsp:txBody>
      <dsp:txXfrm>
        <a:off x="9519" y="1153592"/>
        <a:ext cx="2423476" cy="1743845"/>
      </dsp:txXfrm>
    </dsp:sp>
    <dsp:sp modelId="{8950DB19-4084-455F-8823-CDCCE3630BA5}">
      <dsp:nvSpPr>
        <dsp:cNvPr id="0" name=""/>
        <dsp:cNvSpPr/>
      </dsp:nvSpPr>
      <dsp:spPr>
        <a:xfrm>
          <a:off x="2540890" y="426549"/>
          <a:ext cx="2423476" cy="72704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08" tIns="191508" rIns="191508" bIns="191508" numCol="1" spcCol="1270" anchor="ctr" anchorCtr="0">
          <a:noAutofit/>
        </a:bodyPr>
        <a:lstStyle/>
        <a:p>
          <a:pPr marL="0" lvl="0" indent="0" algn="ctr" defTabSz="1066800">
            <a:lnSpc>
              <a:spcPct val="90000"/>
            </a:lnSpc>
            <a:spcBef>
              <a:spcPct val="0"/>
            </a:spcBef>
            <a:spcAft>
              <a:spcPct val="35000"/>
            </a:spcAft>
            <a:buNone/>
          </a:pPr>
          <a:r>
            <a:rPr lang="en-US" sz="2400" kern="1200"/>
            <a:t>Remove</a:t>
          </a:r>
        </a:p>
      </dsp:txBody>
      <dsp:txXfrm>
        <a:off x="2540890" y="426549"/>
        <a:ext cx="2423476" cy="727042"/>
      </dsp:txXfrm>
    </dsp:sp>
    <dsp:sp modelId="{26904877-05C0-4E50-AE61-6BB2E0FF0D03}">
      <dsp:nvSpPr>
        <dsp:cNvPr id="0" name=""/>
        <dsp:cNvSpPr/>
      </dsp:nvSpPr>
      <dsp:spPr>
        <a:xfrm>
          <a:off x="2540890" y="1153592"/>
          <a:ext cx="2423476" cy="174384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386" tIns="239386" rIns="239386" bIns="239386" numCol="1" spcCol="1270" anchor="t" anchorCtr="0">
          <a:noAutofit/>
        </a:bodyPr>
        <a:lstStyle/>
        <a:p>
          <a:pPr marL="0" lvl="0" indent="0" algn="l" defTabSz="800100">
            <a:lnSpc>
              <a:spcPct val="90000"/>
            </a:lnSpc>
            <a:spcBef>
              <a:spcPct val="0"/>
            </a:spcBef>
            <a:spcAft>
              <a:spcPct val="35000"/>
            </a:spcAft>
            <a:buNone/>
          </a:pPr>
          <a:r>
            <a:rPr lang="en-US" sz="1800" kern="1200"/>
            <a:t>Simply remove all low plus negative profits vehicles from stock</a:t>
          </a:r>
        </a:p>
      </dsp:txBody>
      <dsp:txXfrm>
        <a:off x="2540890" y="1153592"/>
        <a:ext cx="2423476" cy="1743845"/>
      </dsp:txXfrm>
    </dsp:sp>
    <dsp:sp modelId="{701A0951-A442-4639-87A2-B6D3CD902061}">
      <dsp:nvSpPr>
        <dsp:cNvPr id="0" name=""/>
        <dsp:cNvSpPr/>
      </dsp:nvSpPr>
      <dsp:spPr>
        <a:xfrm>
          <a:off x="5072261" y="426549"/>
          <a:ext cx="2423476" cy="72704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08" tIns="191508" rIns="191508" bIns="191508" numCol="1" spcCol="1270" anchor="ctr" anchorCtr="0">
          <a:noAutofit/>
        </a:bodyPr>
        <a:lstStyle/>
        <a:p>
          <a:pPr marL="0" lvl="0" indent="0" algn="ctr" defTabSz="1066800">
            <a:lnSpc>
              <a:spcPct val="90000"/>
            </a:lnSpc>
            <a:spcBef>
              <a:spcPct val="0"/>
            </a:spcBef>
            <a:spcAft>
              <a:spcPct val="35000"/>
            </a:spcAft>
            <a:buNone/>
          </a:pPr>
          <a:r>
            <a:rPr lang="en-US" sz="2400" kern="1200"/>
            <a:t>Increase</a:t>
          </a:r>
        </a:p>
      </dsp:txBody>
      <dsp:txXfrm>
        <a:off x="5072261" y="426549"/>
        <a:ext cx="2423476" cy="727042"/>
      </dsp:txXfrm>
    </dsp:sp>
    <dsp:sp modelId="{077B441D-4C8E-4C58-99C8-F03D8C6AB5D5}">
      <dsp:nvSpPr>
        <dsp:cNvPr id="0" name=""/>
        <dsp:cNvSpPr/>
      </dsp:nvSpPr>
      <dsp:spPr>
        <a:xfrm>
          <a:off x="5072261" y="1153592"/>
          <a:ext cx="2423476" cy="174384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386" tIns="239386" rIns="239386" bIns="239386" numCol="1" spcCol="1270" anchor="t" anchorCtr="0">
          <a:noAutofit/>
        </a:bodyPr>
        <a:lstStyle/>
        <a:p>
          <a:pPr marL="0" lvl="0" indent="0" algn="l" defTabSz="800100">
            <a:lnSpc>
              <a:spcPct val="90000"/>
            </a:lnSpc>
            <a:spcBef>
              <a:spcPct val="0"/>
            </a:spcBef>
            <a:spcAft>
              <a:spcPct val="35000"/>
            </a:spcAft>
            <a:buNone/>
          </a:pPr>
          <a:r>
            <a:rPr lang="en-US" sz="1800" kern="1200" dirty="0"/>
            <a:t>Increase marketing and promotions to draw more of the market share's business</a:t>
          </a:r>
        </a:p>
      </dsp:txBody>
      <dsp:txXfrm>
        <a:off x="5072261" y="1153592"/>
        <a:ext cx="2423476" cy="1743845"/>
      </dsp:txXfrm>
    </dsp:sp>
    <dsp:sp modelId="{60A6833F-E3EF-4D63-8B41-2CAF0DF46AE9}">
      <dsp:nvSpPr>
        <dsp:cNvPr id="0" name=""/>
        <dsp:cNvSpPr/>
      </dsp:nvSpPr>
      <dsp:spPr>
        <a:xfrm>
          <a:off x="7603631" y="426549"/>
          <a:ext cx="2423476" cy="727042"/>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08" tIns="191508" rIns="191508" bIns="191508" numCol="1" spcCol="1270" anchor="ctr" anchorCtr="0">
          <a:noAutofit/>
        </a:bodyPr>
        <a:lstStyle/>
        <a:p>
          <a:pPr marL="0" lvl="0" indent="0" algn="ctr" defTabSz="1066800">
            <a:lnSpc>
              <a:spcPct val="90000"/>
            </a:lnSpc>
            <a:spcBef>
              <a:spcPct val="0"/>
            </a:spcBef>
            <a:spcAft>
              <a:spcPct val="35000"/>
            </a:spcAft>
            <a:buNone/>
          </a:pPr>
          <a:r>
            <a:rPr lang="en-US" sz="2400" kern="1200"/>
            <a:t>Increase</a:t>
          </a:r>
        </a:p>
      </dsp:txBody>
      <dsp:txXfrm>
        <a:off x="7603631" y="426549"/>
        <a:ext cx="2423476" cy="727042"/>
      </dsp:txXfrm>
    </dsp:sp>
    <dsp:sp modelId="{AFE03C07-C69C-4018-906C-6F0854010E95}">
      <dsp:nvSpPr>
        <dsp:cNvPr id="0" name=""/>
        <dsp:cNvSpPr/>
      </dsp:nvSpPr>
      <dsp:spPr>
        <a:xfrm>
          <a:off x="7603631" y="1153592"/>
          <a:ext cx="2423476" cy="174384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386" tIns="239386" rIns="239386" bIns="239386" numCol="1" spcCol="1270" anchor="t" anchorCtr="0">
          <a:noAutofit/>
        </a:bodyPr>
        <a:lstStyle/>
        <a:p>
          <a:pPr marL="0" lvl="0" indent="0" algn="l" defTabSz="800100">
            <a:lnSpc>
              <a:spcPct val="90000"/>
            </a:lnSpc>
            <a:spcBef>
              <a:spcPct val="0"/>
            </a:spcBef>
            <a:spcAft>
              <a:spcPct val="35000"/>
            </a:spcAft>
            <a:buNone/>
          </a:pPr>
          <a:r>
            <a:rPr lang="en-US" sz="1800" kern="1200"/>
            <a:t>Increase branch numbers to increase profit</a:t>
          </a:r>
        </a:p>
      </dsp:txBody>
      <dsp:txXfrm>
        <a:off x="7603631" y="1153592"/>
        <a:ext cx="2423476" cy="1743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CA40C-E889-42B9-BBE4-864367144423}">
      <dsp:nvSpPr>
        <dsp:cNvPr id="0" name=""/>
        <dsp:cNvSpPr/>
      </dsp:nvSpPr>
      <dsp:spPr>
        <a:xfrm rot="5400000">
          <a:off x="5771995" y="-2660088"/>
          <a:ext cx="920798" cy="6475961"/>
        </a:xfrm>
        <a:prstGeom prst="round2SameRect">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Profit for the year &gt;$1500</a:t>
          </a:r>
        </a:p>
      </dsp:txBody>
      <dsp:txXfrm rot="-5400000">
        <a:off x="2994414" y="162443"/>
        <a:ext cx="6431011" cy="830898"/>
      </dsp:txXfrm>
    </dsp:sp>
    <dsp:sp modelId="{455A2403-8534-457D-8140-95D2ED1C78A7}">
      <dsp:nvSpPr>
        <dsp:cNvPr id="0" name=""/>
        <dsp:cNvSpPr/>
      </dsp:nvSpPr>
      <dsp:spPr>
        <a:xfrm>
          <a:off x="648314" y="2393"/>
          <a:ext cx="2346099" cy="1150998"/>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Profitable</a:t>
          </a:r>
          <a:endParaRPr lang="en-US" sz="1600" kern="1200" dirty="0"/>
        </a:p>
      </dsp:txBody>
      <dsp:txXfrm>
        <a:off x="704501" y="58580"/>
        <a:ext cx="2233725" cy="1038624"/>
      </dsp:txXfrm>
    </dsp:sp>
    <dsp:sp modelId="{E4893CD1-62C5-436A-8B7A-376296634A70}">
      <dsp:nvSpPr>
        <dsp:cNvPr id="0" name=""/>
        <dsp:cNvSpPr/>
      </dsp:nvSpPr>
      <dsp:spPr>
        <a:xfrm rot="5400000">
          <a:off x="5771995" y="-1451540"/>
          <a:ext cx="920798" cy="6475961"/>
        </a:xfrm>
        <a:prstGeom prst="round2SameRect">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Profit for the year from $1-$1500</a:t>
          </a:r>
        </a:p>
      </dsp:txBody>
      <dsp:txXfrm rot="-5400000">
        <a:off x="2994414" y="1370991"/>
        <a:ext cx="6431011" cy="830898"/>
      </dsp:txXfrm>
    </dsp:sp>
    <dsp:sp modelId="{AE842A8D-A384-4585-AF8D-D1A2C6E92758}">
      <dsp:nvSpPr>
        <dsp:cNvPr id="0" name=""/>
        <dsp:cNvSpPr/>
      </dsp:nvSpPr>
      <dsp:spPr>
        <a:xfrm>
          <a:off x="648314" y="1210941"/>
          <a:ext cx="2346099" cy="1150998"/>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Low Profit</a:t>
          </a:r>
        </a:p>
      </dsp:txBody>
      <dsp:txXfrm>
        <a:off x="704501" y="1267128"/>
        <a:ext cx="2233725" cy="1038624"/>
      </dsp:txXfrm>
    </dsp:sp>
    <dsp:sp modelId="{B533859B-48D1-4DC1-9118-322632E454DE}">
      <dsp:nvSpPr>
        <dsp:cNvPr id="0" name=""/>
        <dsp:cNvSpPr/>
      </dsp:nvSpPr>
      <dsp:spPr>
        <a:xfrm rot="5400000">
          <a:off x="5771995" y="-242992"/>
          <a:ext cx="920798" cy="6475961"/>
        </a:xfrm>
        <a:prstGeom prst="round2SameRect">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Profit for the year $0 or less (negative)</a:t>
          </a:r>
          <a:endParaRPr lang="en-US" sz="2400" kern="1200" dirty="0"/>
        </a:p>
      </dsp:txBody>
      <dsp:txXfrm rot="-5400000">
        <a:off x="2994414" y="2579539"/>
        <a:ext cx="6431011" cy="830898"/>
      </dsp:txXfrm>
    </dsp:sp>
    <dsp:sp modelId="{F0C3605D-FDA3-4D55-85A3-6D9F273B62A0}">
      <dsp:nvSpPr>
        <dsp:cNvPr id="0" name=""/>
        <dsp:cNvSpPr/>
      </dsp:nvSpPr>
      <dsp:spPr>
        <a:xfrm>
          <a:off x="648314" y="2419489"/>
          <a:ext cx="2346099" cy="1150998"/>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Negative Profit</a:t>
          </a:r>
        </a:p>
      </dsp:txBody>
      <dsp:txXfrm>
        <a:off x="704501" y="2475676"/>
        <a:ext cx="2233725" cy="1038624"/>
      </dsp:txXfrm>
    </dsp:sp>
    <dsp:sp modelId="{72215831-4C01-4708-A204-69A0FADC3E2D}">
      <dsp:nvSpPr>
        <dsp:cNvPr id="0" name=""/>
        <dsp:cNvSpPr/>
      </dsp:nvSpPr>
      <dsp:spPr>
        <a:xfrm rot="5400000">
          <a:off x="5771995" y="965556"/>
          <a:ext cx="920798" cy="6475961"/>
        </a:xfrm>
        <a:prstGeom prst="round2SameRect">
          <a:avLst/>
        </a:prstGeom>
        <a:solidFill>
          <a:schemeClr val="lt1">
            <a:alpha val="90000"/>
            <a:tint val="40000"/>
            <a:hueOff val="0"/>
            <a:satOff val="0"/>
            <a:lumOff val="0"/>
            <a:alphaOff val="0"/>
          </a:schemeClr>
        </a:solidFill>
        <a:ln w="9525" cap="rnd"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Total number of days possible to be rented</a:t>
          </a:r>
        </a:p>
      </dsp:txBody>
      <dsp:txXfrm rot="-5400000">
        <a:off x="2994414" y="3788087"/>
        <a:ext cx="6431011" cy="830898"/>
      </dsp:txXfrm>
    </dsp:sp>
    <dsp:sp modelId="{A39AD5AA-8239-4CCE-B5D8-723266031799}">
      <dsp:nvSpPr>
        <dsp:cNvPr id="0" name=""/>
        <dsp:cNvSpPr/>
      </dsp:nvSpPr>
      <dsp:spPr>
        <a:xfrm>
          <a:off x="648314" y="3628037"/>
          <a:ext cx="2346099" cy="1150998"/>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0" kern="1200" dirty="0"/>
            <a:t>Rental Day </a:t>
          </a:r>
        </a:p>
      </dsp:txBody>
      <dsp:txXfrm>
        <a:off x="704501" y="3684224"/>
        <a:ext cx="2233725" cy="10386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F21B98-1E8B-41DA-AFCC-90F62E5B107B}">
      <dsp:nvSpPr>
        <dsp:cNvPr id="0" name=""/>
        <dsp:cNvSpPr/>
      </dsp:nvSpPr>
      <dsp:spPr>
        <a:xfrm>
          <a:off x="772901" y="0"/>
          <a:ext cx="8759544" cy="483325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D2DCFD-4EAD-43BC-9683-B561AA29C808}">
      <dsp:nvSpPr>
        <dsp:cNvPr id="0" name=""/>
        <dsp:cNvSpPr/>
      </dsp:nvSpPr>
      <dsp:spPr>
        <a:xfrm>
          <a:off x="11070" y="1449977"/>
          <a:ext cx="3317033" cy="19333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200 Negative Profit Vehicles </a:t>
          </a:r>
        </a:p>
      </dsp:txBody>
      <dsp:txXfrm>
        <a:off x="105446" y="1544353"/>
        <a:ext cx="3128281" cy="1744550"/>
      </dsp:txXfrm>
    </dsp:sp>
    <dsp:sp modelId="{D02CD900-7B5B-4A15-BAA2-0323FB12030E}">
      <dsp:nvSpPr>
        <dsp:cNvPr id="0" name=""/>
        <dsp:cNvSpPr/>
      </dsp:nvSpPr>
      <dsp:spPr>
        <a:xfrm>
          <a:off x="3494156" y="1449977"/>
          <a:ext cx="3317033" cy="19333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Represent 12% of entire fleet</a:t>
          </a:r>
        </a:p>
      </dsp:txBody>
      <dsp:txXfrm>
        <a:off x="3588532" y="1544353"/>
        <a:ext cx="3128281" cy="1744550"/>
      </dsp:txXfrm>
    </dsp:sp>
    <dsp:sp modelId="{72937C6D-63C8-44CA-8FF1-3FE41CD9D5E4}">
      <dsp:nvSpPr>
        <dsp:cNvPr id="0" name=""/>
        <dsp:cNvSpPr/>
      </dsp:nvSpPr>
      <dsp:spPr>
        <a:xfrm>
          <a:off x="6977243" y="1449977"/>
          <a:ext cx="3317033" cy="193330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=Only 9% of all rental days</a:t>
          </a:r>
        </a:p>
      </dsp:txBody>
      <dsp:txXfrm>
        <a:off x="7071619" y="1544353"/>
        <a:ext cx="3128281" cy="1744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2296E-292D-42EA-8476-DD5A4154F20C}">
      <dsp:nvSpPr>
        <dsp:cNvPr id="0" name=""/>
        <dsp:cNvSpPr/>
      </dsp:nvSpPr>
      <dsp:spPr>
        <a:xfrm rot="16200000">
          <a:off x="1222138" y="-1222138"/>
          <a:ext cx="2083117" cy="4527395"/>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Memberships: AARP, AAA </a:t>
          </a:r>
        </a:p>
      </dsp:txBody>
      <dsp:txXfrm rot="5400000">
        <a:off x="0" y="0"/>
        <a:ext cx="4527395" cy="1562338"/>
      </dsp:txXfrm>
    </dsp:sp>
    <dsp:sp modelId="{B7B69A64-20A9-486A-9F42-D0355FF4EA88}">
      <dsp:nvSpPr>
        <dsp:cNvPr id="0" name=""/>
        <dsp:cNvSpPr/>
      </dsp:nvSpPr>
      <dsp:spPr>
        <a:xfrm>
          <a:off x="4527395" y="0"/>
          <a:ext cx="4527395" cy="2083117"/>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Rewards Programs -- Current return customers</a:t>
          </a:r>
        </a:p>
      </dsp:txBody>
      <dsp:txXfrm>
        <a:off x="4527395" y="0"/>
        <a:ext cx="4527395" cy="1562338"/>
      </dsp:txXfrm>
    </dsp:sp>
    <dsp:sp modelId="{24D1EBBE-8A94-46AD-824E-A16CE4A40AA7}">
      <dsp:nvSpPr>
        <dsp:cNvPr id="0" name=""/>
        <dsp:cNvSpPr/>
      </dsp:nvSpPr>
      <dsp:spPr>
        <a:xfrm rot="10800000">
          <a:off x="0" y="2083117"/>
          <a:ext cx="4527395" cy="2083117"/>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Coupons on Social Media –brings NEW customers!</a:t>
          </a:r>
        </a:p>
      </dsp:txBody>
      <dsp:txXfrm rot="10800000">
        <a:off x="0" y="2603896"/>
        <a:ext cx="4527395" cy="1562338"/>
      </dsp:txXfrm>
    </dsp:sp>
    <dsp:sp modelId="{C7408EE5-1B3B-4BB4-B7A6-392EE9C8E0F4}">
      <dsp:nvSpPr>
        <dsp:cNvPr id="0" name=""/>
        <dsp:cNvSpPr/>
      </dsp:nvSpPr>
      <dsp:spPr>
        <a:xfrm rot="5400000">
          <a:off x="5749534" y="860978"/>
          <a:ext cx="2083117" cy="4527395"/>
        </a:xfrm>
        <a:prstGeom prst="round1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Large Company-- Employee Discounts</a:t>
          </a:r>
        </a:p>
      </dsp:txBody>
      <dsp:txXfrm rot="-5400000">
        <a:off x="4527396" y="2603896"/>
        <a:ext cx="4527395" cy="1562338"/>
      </dsp:txXfrm>
    </dsp:sp>
    <dsp:sp modelId="{57A97891-FCD7-4DA6-923F-2D2A31FE5D79}">
      <dsp:nvSpPr>
        <dsp:cNvPr id="0" name=""/>
        <dsp:cNvSpPr/>
      </dsp:nvSpPr>
      <dsp:spPr>
        <a:xfrm>
          <a:off x="714997" y="1562338"/>
          <a:ext cx="7624795" cy="1041558"/>
        </a:xfrm>
        <a:prstGeom prst="roundRect">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Membership has privileges? It also reaps profits for businesses!</a:t>
          </a:r>
        </a:p>
      </dsp:txBody>
      <dsp:txXfrm>
        <a:off x="765842" y="1613183"/>
        <a:ext cx="7523105" cy="9398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BB49-1BE9-4F11-B412-DDD001BD13DE}">
      <dsp:nvSpPr>
        <dsp:cNvPr id="0" name=""/>
        <dsp:cNvSpPr/>
      </dsp:nvSpPr>
      <dsp:spPr>
        <a:xfrm>
          <a:off x="737002" y="0"/>
          <a:ext cx="8352696" cy="4677524"/>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6AE806E-4169-4CA4-90E5-443DD4C676EB}">
      <dsp:nvSpPr>
        <dsp:cNvPr id="0" name=""/>
        <dsp:cNvSpPr/>
      </dsp:nvSpPr>
      <dsp:spPr>
        <a:xfrm>
          <a:off x="10556" y="1403257"/>
          <a:ext cx="3162969" cy="1871009"/>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u="sng" kern="1200" dirty="0"/>
            <a:t>3 New locations:  </a:t>
          </a:r>
          <a:r>
            <a:rPr lang="en-US" sz="2600" kern="1200" dirty="0"/>
            <a:t>Total Revenue: </a:t>
          </a:r>
          <a:r>
            <a:rPr lang="en-US" sz="2600" b="0" i="0" u="none" kern="1200" dirty="0"/>
            <a:t>$56,000,019   Profit Increase: 6%</a:t>
          </a:r>
          <a:endParaRPr lang="en-US" sz="2600" kern="1200" dirty="0"/>
        </a:p>
      </dsp:txBody>
      <dsp:txXfrm>
        <a:off x="101891" y="1494592"/>
        <a:ext cx="2980299" cy="1688339"/>
      </dsp:txXfrm>
    </dsp:sp>
    <dsp:sp modelId="{9B8004BC-0825-43DF-9A3A-F6093E945889}">
      <dsp:nvSpPr>
        <dsp:cNvPr id="0" name=""/>
        <dsp:cNvSpPr/>
      </dsp:nvSpPr>
      <dsp:spPr>
        <a:xfrm>
          <a:off x="3331866" y="1403257"/>
          <a:ext cx="3162969" cy="1871009"/>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u="sng" kern="1200" dirty="0"/>
            <a:t>5 New locations:  </a:t>
          </a:r>
          <a:r>
            <a:rPr lang="en-US" sz="2600" kern="1200" dirty="0"/>
            <a:t>Total Revenue: </a:t>
          </a:r>
          <a:r>
            <a:rPr lang="en-US" sz="2600" b="0" i="0" u="none" kern="1200" dirty="0"/>
            <a:t>$58,113,228    Profit Increase: 10%</a:t>
          </a:r>
          <a:endParaRPr lang="en-US" sz="2600" kern="1200" dirty="0"/>
        </a:p>
      </dsp:txBody>
      <dsp:txXfrm>
        <a:off x="3423201" y="1494592"/>
        <a:ext cx="2980299" cy="1688339"/>
      </dsp:txXfrm>
    </dsp:sp>
    <dsp:sp modelId="{FD40C1EB-E867-4123-BF98-551A26BEC501}">
      <dsp:nvSpPr>
        <dsp:cNvPr id="0" name=""/>
        <dsp:cNvSpPr/>
      </dsp:nvSpPr>
      <dsp:spPr>
        <a:xfrm>
          <a:off x="6653176" y="1403257"/>
          <a:ext cx="3162969" cy="1871009"/>
        </a:xfrm>
        <a:prstGeom prst="roundRect">
          <a:avLst/>
        </a:prstGeom>
        <a:gradFill rotWithShape="0">
          <a:gsLst>
            <a:gs pos="0">
              <a:schemeClr val="dk2">
                <a:hueOff val="0"/>
                <a:satOff val="0"/>
                <a:lumOff val="0"/>
                <a:alphaOff val="0"/>
                <a:tint val="60000"/>
                <a:lumMod val="104000"/>
              </a:schemeClr>
            </a:gs>
            <a:gs pos="100000">
              <a:schemeClr val="dk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u="sng" kern="1200" dirty="0"/>
            <a:t>10 New locations:  </a:t>
          </a:r>
          <a:r>
            <a:rPr lang="en-US" sz="2600" kern="1200" dirty="0"/>
            <a:t>Total Revenue: </a:t>
          </a:r>
          <a:r>
            <a:rPr lang="en-US" sz="2600" b="0" i="0" u="none" kern="1200" dirty="0"/>
            <a:t>$63,396,248      Profit Increase: 20%</a:t>
          </a:r>
          <a:endParaRPr lang="en-US" sz="2600" kern="1200" dirty="0"/>
        </a:p>
      </dsp:txBody>
      <dsp:txXfrm>
        <a:off x="6744511" y="1494592"/>
        <a:ext cx="2980299" cy="16883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88709-2601-44BE-8410-93081FDBEA63}">
      <dsp:nvSpPr>
        <dsp:cNvPr id="0" name=""/>
        <dsp:cNvSpPr/>
      </dsp:nvSpPr>
      <dsp:spPr>
        <a:xfrm>
          <a:off x="12060" y="46081"/>
          <a:ext cx="3265572" cy="97967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53" tIns="258053" rIns="258053" bIns="258053" numCol="1" spcCol="1270" anchor="ctr" anchorCtr="0">
          <a:noAutofit/>
        </a:bodyPr>
        <a:lstStyle/>
        <a:p>
          <a:pPr marL="0" lvl="0" indent="0" algn="ctr" defTabSz="1466850">
            <a:lnSpc>
              <a:spcPct val="90000"/>
            </a:lnSpc>
            <a:spcBef>
              <a:spcPct val="0"/>
            </a:spcBef>
            <a:spcAft>
              <a:spcPct val="35000"/>
            </a:spcAft>
            <a:buNone/>
          </a:pPr>
          <a:r>
            <a:rPr lang="en-US" sz="3300" kern="1200"/>
            <a:t>Remove</a:t>
          </a:r>
        </a:p>
      </dsp:txBody>
      <dsp:txXfrm>
        <a:off x="12060" y="46081"/>
        <a:ext cx="3265572" cy="979671"/>
      </dsp:txXfrm>
    </dsp:sp>
    <dsp:sp modelId="{D4C37707-F64E-4E63-BC9C-8B7D97E4AAAB}">
      <dsp:nvSpPr>
        <dsp:cNvPr id="0" name=""/>
        <dsp:cNvSpPr/>
      </dsp:nvSpPr>
      <dsp:spPr>
        <a:xfrm>
          <a:off x="12060" y="1025752"/>
          <a:ext cx="3265572" cy="225215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2566" tIns="322566" rIns="322566" bIns="322566" numCol="1" spcCol="1270" anchor="t" anchorCtr="0">
          <a:noAutofit/>
        </a:bodyPr>
        <a:lstStyle/>
        <a:p>
          <a:pPr marL="0" lvl="0" indent="0" algn="l" defTabSz="1022350">
            <a:lnSpc>
              <a:spcPct val="90000"/>
            </a:lnSpc>
            <a:spcBef>
              <a:spcPct val="0"/>
            </a:spcBef>
            <a:spcAft>
              <a:spcPct val="35000"/>
            </a:spcAft>
            <a:buNone/>
          </a:pPr>
          <a:r>
            <a:rPr lang="en-US" sz="2300" kern="1200"/>
            <a:t>Simply remove negative profit vehicles from stock</a:t>
          </a:r>
        </a:p>
      </dsp:txBody>
      <dsp:txXfrm>
        <a:off x="12060" y="1025752"/>
        <a:ext cx="3265572" cy="2252153"/>
      </dsp:txXfrm>
    </dsp:sp>
    <dsp:sp modelId="{701A0951-A442-4639-87A2-B6D3CD902061}">
      <dsp:nvSpPr>
        <dsp:cNvPr id="0" name=""/>
        <dsp:cNvSpPr/>
      </dsp:nvSpPr>
      <dsp:spPr>
        <a:xfrm>
          <a:off x="3385527" y="46081"/>
          <a:ext cx="3265572" cy="97967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53" tIns="258053" rIns="258053" bIns="258053" numCol="1" spcCol="1270" anchor="ctr" anchorCtr="0">
          <a:noAutofit/>
        </a:bodyPr>
        <a:lstStyle/>
        <a:p>
          <a:pPr marL="0" lvl="0" indent="0" algn="ctr" defTabSz="1466850">
            <a:lnSpc>
              <a:spcPct val="90000"/>
            </a:lnSpc>
            <a:spcBef>
              <a:spcPct val="0"/>
            </a:spcBef>
            <a:spcAft>
              <a:spcPct val="35000"/>
            </a:spcAft>
            <a:buNone/>
          </a:pPr>
          <a:r>
            <a:rPr lang="en-US" sz="3300" kern="1200"/>
            <a:t>Increase</a:t>
          </a:r>
        </a:p>
      </dsp:txBody>
      <dsp:txXfrm>
        <a:off x="3385527" y="46081"/>
        <a:ext cx="3265572" cy="979671"/>
      </dsp:txXfrm>
    </dsp:sp>
    <dsp:sp modelId="{077B441D-4C8E-4C58-99C8-F03D8C6AB5D5}">
      <dsp:nvSpPr>
        <dsp:cNvPr id="0" name=""/>
        <dsp:cNvSpPr/>
      </dsp:nvSpPr>
      <dsp:spPr>
        <a:xfrm>
          <a:off x="3385527" y="1025752"/>
          <a:ext cx="3265572" cy="225215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2566" tIns="322566" rIns="322566" bIns="322566" numCol="1" spcCol="1270" anchor="t" anchorCtr="0">
          <a:noAutofit/>
        </a:bodyPr>
        <a:lstStyle/>
        <a:p>
          <a:pPr marL="0" lvl="0" indent="0" algn="l" defTabSz="1022350">
            <a:lnSpc>
              <a:spcPct val="90000"/>
            </a:lnSpc>
            <a:spcBef>
              <a:spcPct val="0"/>
            </a:spcBef>
            <a:spcAft>
              <a:spcPct val="35000"/>
            </a:spcAft>
            <a:buNone/>
          </a:pPr>
          <a:r>
            <a:rPr lang="en-US" sz="2300" kern="1200" dirty="0"/>
            <a:t>Increase marketing and promotions to draw more of the market share's business</a:t>
          </a:r>
        </a:p>
      </dsp:txBody>
      <dsp:txXfrm>
        <a:off x="3385527" y="1025752"/>
        <a:ext cx="3265572" cy="2252153"/>
      </dsp:txXfrm>
    </dsp:sp>
    <dsp:sp modelId="{60A6833F-E3EF-4D63-8B41-2CAF0DF46AE9}">
      <dsp:nvSpPr>
        <dsp:cNvPr id="0" name=""/>
        <dsp:cNvSpPr/>
      </dsp:nvSpPr>
      <dsp:spPr>
        <a:xfrm>
          <a:off x="6758994" y="46081"/>
          <a:ext cx="3265572" cy="979671"/>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8053" tIns="258053" rIns="258053" bIns="258053" numCol="1" spcCol="1270" anchor="ctr" anchorCtr="0">
          <a:noAutofit/>
        </a:bodyPr>
        <a:lstStyle/>
        <a:p>
          <a:pPr marL="0" lvl="0" indent="0" algn="ctr" defTabSz="1466850">
            <a:lnSpc>
              <a:spcPct val="90000"/>
            </a:lnSpc>
            <a:spcBef>
              <a:spcPct val="0"/>
            </a:spcBef>
            <a:spcAft>
              <a:spcPct val="35000"/>
            </a:spcAft>
            <a:buNone/>
          </a:pPr>
          <a:r>
            <a:rPr lang="en-US" sz="3300" kern="1200"/>
            <a:t>Increase</a:t>
          </a:r>
        </a:p>
      </dsp:txBody>
      <dsp:txXfrm>
        <a:off x="6758994" y="46081"/>
        <a:ext cx="3265572" cy="979671"/>
      </dsp:txXfrm>
    </dsp:sp>
    <dsp:sp modelId="{AFE03C07-C69C-4018-906C-6F0854010E95}">
      <dsp:nvSpPr>
        <dsp:cNvPr id="0" name=""/>
        <dsp:cNvSpPr/>
      </dsp:nvSpPr>
      <dsp:spPr>
        <a:xfrm>
          <a:off x="6758994" y="1025752"/>
          <a:ext cx="3265572" cy="2252153"/>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2566" tIns="322566" rIns="322566" bIns="322566" numCol="1" spcCol="1270" anchor="t" anchorCtr="0">
          <a:noAutofit/>
        </a:bodyPr>
        <a:lstStyle/>
        <a:p>
          <a:pPr marL="0" lvl="0" indent="0" algn="l" defTabSz="1022350">
            <a:lnSpc>
              <a:spcPct val="90000"/>
            </a:lnSpc>
            <a:spcBef>
              <a:spcPct val="0"/>
            </a:spcBef>
            <a:spcAft>
              <a:spcPct val="35000"/>
            </a:spcAft>
            <a:buNone/>
          </a:pPr>
          <a:r>
            <a:rPr lang="en-US" sz="2300" kern="1200"/>
            <a:t>Increase branch numbers to increase profit</a:t>
          </a:r>
        </a:p>
      </dsp:txBody>
      <dsp:txXfrm>
        <a:off x="6758994" y="1025752"/>
        <a:ext cx="3265572" cy="2252153"/>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FFE7D-0710-4BEE-8010-44705CB3E9F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76624-F08B-4C39-81AB-093FB09F8158}" type="slidenum">
              <a:rPr lang="en-US" smtClean="0"/>
              <a:t>‹#›</a:t>
            </a:fld>
            <a:endParaRPr lang="en-US"/>
          </a:p>
        </p:txBody>
      </p:sp>
    </p:spTree>
    <p:extLst>
      <p:ext uri="{BB962C8B-B14F-4D97-AF65-F5344CB8AC3E}">
        <p14:creationId xmlns:p14="http://schemas.microsoft.com/office/powerpoint/2010/main" val="19752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Hello’s and introductions</a:t>
            </a:r>
          </a:p>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1</a:t>
            </a:fld>
            <a:endParaRPr lang="en-US"/>
          </a:p>
        </p:txBody>
      </p:sp>
    </p:spTree>
    <p:extLst>
      <p:ext uri="{BB962C8B-B14F-4D97-AF65-F5344CB8AC3E}">
        <p14:creationId xmlns:p14="http://schemas.microsoft.com/office/powerpoint/2010/main" val="3422460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30% of the rental market is held by Enterprise…. </a:t>
            </a:r>
          </a:p>
          <a:p>
            <a:r>
              <a:rPr lang="en-US" dirty="0"/>
              <a:t>*One major then they take advantage of that we do not yet… is Membership</a:t>
            </a:r>
          </a:p>
          <a:p>
            <a:r>
              <a:rPr lang="en-US" dirty="0"/>
              <a:t>*I have worked for a few very large companies and all those companies had group discounts for car rentals</a:t>
            </a:r>
          </a:p>
          <a:p>
            <a:r>
              <a:rPr lang="en-US" dirty="0"/>
              <a:t>*Social Media followings … THIS is a great place to offer discounts and coupons to draw in new customers </a:t>
            </a:r>
          </a:p>
        </p:txBody>
      </p:sp>
      <p:sp>
        <p:nvSpPr>
          <p:cNvPr id="4" name="Slide Number Placeholder 3"/>
          <p:cNvSpPr>
            <a:spLocks noGrp="1"/>
          </p:cNvSpPr>
          <p:nvPr>
            <p:ph type="sldNum" sz="quarter" idx="5"/>
          </p:nvPr>
        </p:nvSpPr>
        <p:spPr/>
        <p:txBody>
          <a:bodyPr/>
          <a:lstStyle/>
          <a:p>
            <a:fld id="{89E76624-F08B-4C39-81AB-093FB09F8158}" type="slidenum">
              <a:rPr lang="en-US" smtClean="0"/>
              <a:t>10</a:t>
            </a:fld>
            <a:endParaRPr lang="en-US"/>
          </a:p>
        </p:txBody>
      </p:sp>
    </p:spTree>
    <p:extLst>
      <p:ext uri="{BB962C8B-B14F-4D97-AF65-F5344CB8AC3E}">
        <p14:creationId xmlns:p14="http://schemas.microsoft.com/office/powerpoint/2010/main" val="61561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4</a:t>
            </a:r>
            <a:r>
              <a:rPr lang="en-US" baseline="30000" dirty="0"/>
              <a:t>th</a:t>
            </a:r>
            <a:r>
              <a:rPr lang="en-US" dirty="0"/>
              <a:t> suggested strategy is about increasing branch numbers</a:t>
            </a:r>
          </a:p>
          <a:p>
            <a:r>
              <a:rPr lang="en-US" dirty="0"/>
              <a:t>*We currently have 50 total branches, including Airport locations and other Office locations in 41 Major cities and 22 States</a:t>
            </a:r>
          </a:p>
          <a:p>
            <a:r>
              <a:rPr lang="en-US" dirty="0"/>
              <a:t>*There is so much room to grow across the US…. </a:t>
            </a:r>
          </a:p>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11</a:t>
            </a:fld>
            <a:endParaRPr lang="en-US"/>
          </a:p>
        </p:txBody>
      </p:sp>
    </p:spTree>
    <p:extLst>
      <p:ext uri="{BB962C8B-B14F-4D97-AF65-F5344CB8AC3E}">
        <p14:creationId xmlns:p14="http://schemas.microsoft.com/office/powerpoint/2010/main" val="343444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link in chat for above to share my Dashboard and Model</a:t>
            </a:r>
          </a:p>
          <a:p>
            <a:r>
              <a:rPr lang="en-US" dirty="0"/>
              <a:t>*Let them know they can put any number in that field that will generate the details from any number of locations to include</a:t>
            </a:r>
          </a:p>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12</a:t>
            </a:fld>
            <a:endParaRPr lang="en-US"/>
          </a:p>
        </p:txBody>
      </p:sp>
    </p:spTree>
    <p:extLst>
      <p:ext uri="{BB962C8B-B14F-4D97-AF65-F5344CB8AC3E}">
        <p14:creationId xmlns:p14="http://schemas.microsoft.com/office/powerpoint/2010/main" val="657580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13</a:t>
            </a:fld>
            <a:endParaRPr lang="en-US"/>
          </a:p>
        </p:txBody>
      </p:sp>
    </p:spTree>
    <p:extLst>
      <p:ext uri="{BB962C8B-B14F-4D97-AF65-F5344CB8AC3E}">
        <p14:creationId xmlns:p14="http://schemas.microsoft.com/office/powerpoint/2010/main" val="3572812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14</a:t>
            </a:fld>
            <a:endParaRPr lang="en-US"/>
          </a:p>
        </p:txBody>
      </p:sp>
    </p:spTree>
    <p:extLst>
      <p:ext uri="{BB962C8B-B14F-4D97-AF65-F5344CB8AC3E}">
        <p14:creationId xmlns:p14="http://schemas.microsoft.com/office/powerpoint/2010/main" val="411074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reviewing the main data, A few things stood out</a:t>
            </a:r>
          </a:p>
          <a:p>
            <a:r>
              <a:rPr lang="en-US" dirty="0"/>
              <a:t>*With this information at hand, I looked at 4 different scenarios to predict possible increases in profits and lowering costs</a:t>
            </a:r>
          </a:p>
          <a:p>
            <a:r>
              <a:rPr lang="en-US" dirty="0"/>
              <a:t>*Explain the slide… </a:t>
            </a:r>
          </a:p>
        </p:txBody>
      </p:sp>
      <p:sp>
        <p:nvSpPr>
          <p:cNvPr id="4" name="Slide Number Placeholder 3"/>
          <p:cNvSpPr>
            <a:spLocks noGrp="1"/>
          </p:cNvSpPr>
          <p:nvPr>
            <p:ph type="sldNum" sz="quarter" idx="5"/>
          </p:nvPr>
        </p:nvSpPr>
        <p:spPr/>
        <p:txBody>
          <a:bodyPr/>
          <a:lstStyle/>
          <a:p>
            <a:fld id="{89E76624-F08B-4C39-81AB-093FB09F8158}" type="slidenum">
              <a:rPr lang="en-US" smtClean="0"/>
              <a:t>2</a:t>
            </a:fld>
            <a:endParaRPr lang="en-US"/>
          </a:p>
        </p:txBody>
      </p:sp>
    </p:spTree>
    <p:extLst>
      <p:ext uri="{BB962C8B-B14F-4D97-AF65-F5344CB8AC3E}">
        <p14:creationId xmlns:p14="http://schemas.microsoft.com/office/powerpoint/2010/main" val="1298411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we are at for 2018, the basis for the data and calculations</a:t>
            </a:r>
          </a:p>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3</a:t>
            </a:fld>
            <a:endParaRPr lang="en-US"/>
          </a:p>
        </p:txBody>
      </p:sp>
    </p:spTree>
    <p:extLst>
      <p:ext uri="{BB962C8B-B14F-4D97-AF65-F5344CB8AC3E}">
        <p14:creationId xmlns:p14="http://schemas.microsoft.com/office/powerpoint/2010/main" val="389447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into the details of each strategy, I want to show you the way I separated and defined the vehicles that are part of the fleet</a:t>
            </a:r>
          </a:p>
          <a:p>
            <a:r>
              <a:rPr lang="en-US" dirty="0"/>
              <a:t>Explain slide showing definitions of terms used in this presentation</a:t>
            </a:r>
          </a:p>
        </p:txBody>
      </p:sp>
      <p:sp>
        <p:nvSpPr>
          <p:cNvPr id="4" name="Slide Number Placeholder 3"/>
          <p:cNvSpPr>
            <a:spLocks noGrp="1"/>
          </p:cNvSpPr>
          <p:nvPr>
            <p:ph type="sldNum" sz="quarter" idx="5"/>
          </p:nvPr>
        </p:nvSpPr>
        <p:spPr/>
        <p:txBody>
          <a:bodyPr/>
          <a:lstStyle/>
          <a:p>
            <a:fld id="{89E76624-F08B-4C39-81AB-093FB09F8158}" type="slidenum">
              <a:rPr lang="en-US" smtClean="0"/>
              <a:t>4</a:t>
            </a:fld>
            <a:endParaRPr lang="en-US"/>
          </a:p>
        </p:txBody>
      </p:sp>
    </p:spTree>
    <p:extLst>
      <p:ext uri="{BB962C8B-B14F-4D97-AF65-F5344CB8AC3E}">
        <p14:creationId xmlns:p14="http://schemas.microsoft.com/office/powerpoint/2010/main" val="113519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Strategy 1 </a:t>
            </a:r>
          </a:p>
          <a:p>
            <a:r>
              <a:rPr lang="en-US" dirty="0"/>
              <a:t>*I identified 200 vehicles with different ID #s that show a negative profit for the year overall</a:t>
            </a:r>
          </a:p>
          <a:p>
            <a:r>
              <a:rPr lang="en-US" dirty="0"/>
              <a:t>*All these vehicles end up costing Lariat money to have in the fleet</a:t>
            </a:r>
          </a:p>
          <a:p>
            <a:r>
              <a:rPr lang="en-US" dirty="0"/>
              <a:t>*With a total loss of -$210,884 in 2018, this issue needs to be addressed—even though it only accounts for a small amount of the overall profit for the company</a:t>
            </a:r>
          </a:p>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5</a:t>
            </a:fld>
            <a:endParaRPr lang="en-US"/>
          </a:p>
        </p:txBody>
      </p:sp>
    </p:spTree>
    <p:extLst>
      <p:ext uri="{BB962C8B-B14F-4D97-AF65-F5344CB8AC3E}">
        <p14:creationId xmlns:p14="http://schemas.microsoft.com/office/powerpoint/2010/main" val="612280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people are needing to rent a vehicle, they will still be renting a vehicle. </a:t>
            </a:r>
          </a:p>
          <a:p>
            <a:r>
              <a:rPr lang="en-US" dirty="0"/>
              <a:t>*there are choices in all categories that fall into the Negative profit vehicles, also still plenty of similar (and sometimes the same actual vehicle) within the rest of the fleet for them to choose from.</a:t>
            </a:r>
          </a:p>
          <a:p>
            <a:r>
              <a:rPr lang="en-US" dirty="0"/>
              <a:t>*slide explanation</a:t>
            </a:r>
          </a:p>
          <a:p>
            <a:r>
              <a:rPr lang="en-US" dirty="0"/>
              <a:t>*Total of 4000 vehicles in the fleet </a:t>
            </a:r>
          </a:p>
          <a:p>
            <a:r>
              <a:rPr lang="en-US" dirty="0"/>
              <a:t>*Total of 1,460,000 rental days</a:t>
            </a:r>
          </a:p>
          <a:p>
            <a:r>
              <a:rPr lang="en-US" dirty="0"/>
              <a:t>*Removing these cars will make it 3800 fleet vehicles and 1,387,000 rental days </a:t>
            </a:r>
          </a:p>
          <a:p>
            <a:r>
              <a:rPr lang="en-US" dirty="0"/>
              <a:t>*currently used rental days for 2018 =325,608</a:t>
            </a:r>
          </a:p>
          <a:p>
            <a:r>
              <a:rPr lang="en-US" dirty="0"/>
              <a:t>*negative vehicles use up 10,623 of those rental days</a:t>
            </a:r>
          </a:p>
          <a:p>
            <a:endParaRPr lang="en-US" dirty="0"/>
          </a:p>
        </p:txBody>
      </p:sp>
      <p:sp>
        <p:nvSpPr>
          <p:cNvPr id="4" name="Slide Number Placeholder 3"/>
          <p:cNvSpPr>
            <a:spLocks noGrp="1"/>
          </p:cNvSpPr>
          <p:nvPr>
            <p:ph type="sldNum" sz="quarter" idx="5"/>
          </p:nvPr>
        </p:nvSpPr>
        <p:spPr/>
        <p:txBody>
          <a:bodyPr/>
          <a:lstStyle/>
          <a:p>
            <a:fld id="{89E76624-F08B-4C39-81AB-093FB09F8158}" type="slidenum">
              <a:rPr lang="en-US" smtClean="0"/>
              <a:t>6</a:t>
            </a:fld>
            <a:endParaRPr lang="en-US"/>
          </a:p>
        </p:txBody>
      </p:sp>
    </p:spTree>
    <p:extLst>
      <p:ext uri="{BB962C8B-B14F-4D97-AF65-F5344CB8AC3E}">
        <p14:creationId xmlns:p14="http://schemas.microsoft.com/office/powerpoint/2010/main" val="421814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were to remove those vehicles from the fleet, and allow a different choice from customers, the profit would increase about 10% </a:t>
            </a:r>
          </a:p>
          <a:p>
            <a:r>
              <a:rPr lang="en-US" dirty="0"/>
              <a:t>*This includes the overall average per day rental replacing all 10,623 rental days used by the negative profit vehicles</a:t>
            </a:r>
          </a:p>
          <a:p>
            <a:r>
              <a:rPr lang="en-US" dirty="0"/>
              <a:t>*This is not included in the model sent out because it is completely hypothetical and very difficult to determine which vehicles they would choose to rent</a:t>
            </a:r>
          </a:p>
          <a:p>
            <a:r>
              <a:rPr lang="en-US" dirty="0"/>
              <a:t>*I used the average rental rate of $162/day to calculate these totals</a:t>
            </a:r>
          </a:p>
        </p:txBody>
      </p:sp>
      <p:sp>
        <p:nvSpPr>
          <p:cNvPr id="4" name="Slide Number Placeholder 3"/>
          <p:cNvSpPr>
            <a:spLocks noGrp="1"/>
          </p:cNvSpPr>
          <p:nvPr>
            <p:ph type="sldNum" sz="quarter" idx="5"/>
          </p:nvPr>
        </p:nvSpPr>
        <p:spPr/>
        <p:txBody>
          <a:bodyPr/>
          <a:lstStyle/>
          <a:p>
            <a:fld id="{89E76624-F08B-4C39-81AB-093FB09F8158}" type="slidenum">
              <a:rPr lang="en-US" smtClean="0"/>
              <a:t>7</a:t>
            </a:fld>
            <a:endParaRPr lang="en-US"/>
          </a:p>
        </p:txBody>
      </p:sp>
    </p:spTree>
    <p:extLst>
      <p:ext uri="{BB962C8B-B14F-4D97-AF65-F5344CB8AC3E}">
        <p14:creationId xmlns:p14="http://schemas.microsoft.com/office/powerpoint/2010/main" val="380283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2</a:t>
            </a:r>
            <a:r>
              <a:rPr lang="en-US" baseline="30000" dirty="0"/>
              <a:t>nd</a:t>
            </a:r>
            <a:r>
              <a:rPr lang="en-US" dirty="0"/>
              <a:t> Strategy… did not quite work out with the numbers as I hoped… </a:t>
            </a:r>
          </a:p>
          <a:p>
            <a:r>
              <a:rPr lang="en-US" dirty="0"/>
              <a:t>*Showing it anyway because it was an idea to help boost the profit and cut loss</a:t>
            </a:r>
          </a:p>
          <a:p>
            <a:r>
              <a:rPr lang="en-US" dirty="0"/>
              <a:t>*Overall removing the low profit vehicles would decrease the profit just over $29,000</a:t>
            </a:r>
          </a:p>
          <a:p>
            <a:r>
              <a:rPr lang="en-US" dirty="0"/>
              <a:t>*29,000 is still profit so simply removing these vehicles would not gain anything for Lariat</a:t>
            </a:r>
          </a:p>
        </p:txBody>
      </p:sp>
      <p:sp>
        <p:nvSpPr>
          <p:cNvPr id="4" name="Slide Number Placeholder 3"/>
          <p:cNvSpPr>
            <a:spLocks noGrp="1"/>
          </p:cNvSpPr>
          <p:nvPr>
            <p:ph type="sldNum" sz="quarter" idx="5"/>
          </p:nvPr>
        </p:nvSpPr>
        <p:spPr/>
        <p:txBody>
          <a:bodyPr/>
          <a:lstStyle/>
          <a:p>
            <a:fld id="{89E76624-F08B-4C39-81AB-093FB09F8158}" type="slidenum">
              <a:rPr lang="en-US" smtClean="0"/>
              <a:t>8</a:t>
            </a:fld>
            <a:endParaRPr lang="en-US"/>
          </a:p>
        </p:txBody>
      </p:sp>
    </p:spTree>
    <p:extLst>
      <p:ext uri="{BB962C8B-B14F-4D97-AF65-F5344CB8AC3E}">
        <p14:creationId xmlns:p14="http://schemas.microsoft.com/office/powerpoint/2010/main" val="314470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and Promotions is not my specialty, but I wanted to include this strategy as an option to increase profit</a:t>
            </a:r>
          </a:p>
          <a:p>
            <a:r>
              <a:rPr lang="en-US" dirty="0"/>
              <a:t>*After reading some statistics on Statistica.com, I want to make sure we are looking at the future of online sales playing such a HUGE role of sales overall</a:t>
            </a:r>
          </a:p>
          <a:p>
            <a:r>
              <a:rPr lang="en-US" dirty="0"/>
              <a:t>*I, personally have not booked a rental in person since the 90’s</a:t>
            </a:r>
          </a:p>
        </p:txBody>
      </p:sp>
      <p:sp>
        <p:nvSpPr>
          <p:cNvPr id="4" name="Slide Number Placeholder 3"/>
          <p:cNvSpPr>
            <a:spLocks noGrp="1"/>
          </p:cNvSpPr>
          <p:nvPr>
            <p:ph type="sldNum" sz="quarter" idx="5"/>
          </p:nvPr>
        </p:nvSpPr>
        <p:spPr/>
        <p:txBody>
          <a:bodyPr/>
          <a:lstStyle/>
          <a:p>
            <a:fld id="{89E76624-F08B-4C39-81AB-093FB09F8158}" type="slidenum">
              <a:rPr lang="en-US" smtClean="0"/>
              <a:t>9</a:t>
            </a:fld>
            <a:endParaRPr lang="en-US"/>
          </a:p>
        </p:txBody>
      </p:sp>
    </p:spTree>
    <p:extLst>
      <p:ext uri="{BB962C8B-B14F-4D97-AF65-F5344CB8AC3E}">
        <p14:creationId xmlns:p14="http://schemas.microsoft.com/office/powerpoint/2010/main" val="264150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833A00-CA78-4DBB-9DD0-65FE66BD1501}" type="datetime1">
              <a:rPr lang="en-US" smtClean="0"/>
              <a:t>4/6/2021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7127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05F78-A710-4D5A-934B-C9A440F7B874}"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35017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2F33C-AF17-4092-887C-58DA878B53DB}"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106887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504BDB-AE79-4703-93E5-9DB33493B01E}"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44124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151DA-8F27-4DCB-9033-1D43E3B5037E}"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329863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D16AEE-3AB5-4F41-884A-8BC054C33C4F}"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3082392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9A07A-36F5-4B72-B235-472E0922211D}"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781185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CF61F2-F9AC-4CD7-AA20-8E078AD931BB}"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3003442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C64C-AFD8-461F-898C-D257641631DC}"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37519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7A128-93FA-4A3F-ACC6-13519A37C18C}"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4130733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DD18A-38E3-4846-A79B-B05FC6C3766E}" type="datetime1">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84903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82C1A-8293-4194-9A51-29777E1E8F82}"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97191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A9542-3D34-4F8E-BC12-789391B36F20}" type="datetime1">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155856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185CD-2CB1-434D-B9D4-9E465B8DA177}" type="datetime1">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168543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C65A1-3224-4C0C-9D6A-43AB2EE58FDD}" type="datetime1">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414002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30C36F-54B1-4CCB-A9CC-174E0E331576}"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81247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BCF77-3B13-4D88-BE1C-A371698F4326}" type="datetime1">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C8CD5C-743E-41D9-8EF9-38F17094A207}" type="slidenum">
              <a:rPr lang="en-US" smtClean="0"/>
              <a:t>‹#›</a:t>
            </a:fld>
            <a:endParaRPr lang="en-US"/>
          </a:p>
        </p:txBody>
      </p:sp>
    </p:spTree>
    <p:extLst>
      <p:ext uri="{BB962C8B-B14F-4D97-AF65-F5344CB8AC3E}">
        <p14:creationId xmlns:p14="http://schemas.microsoft.com/office/powerpoint/2010/main" val="239953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CFC971-BC6F-4256-88CA-6BB8BA7DDC59}" type="datetime1">
              <a:rPr lang="en-US" smtClean="0"/>
              <a:t>4/6/2021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C8CD5C-743E-41D9-8EF9-38F17094A207}" type="slidenum">
              <a:rPr lang="en-US" smtClean="0"/>
              <a:t>‹#›</a:t>
            </a:fld>
            <a:endParaRPr lang="en-US"/>
          </a:p>
        </p:txBody>
      </p:sp>
    </p:spTree>
    <p:extLst>
      <p:ext uri="{BB962C8B-B14F-4D97-AF65-F5344CB8AC3E}">
        <p14:creationId xmlns:p14="http://schemas.microsoft.com/office/powerpoint/2010/main" val="2736912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5917-6BBC-4946-A132-FCA61782BF0A}"/>
              </a:ext>
            </a:extLst>
          </p:cNvPr>
          <p:cNvSpPr>
            <a:spLocks noGrp="1"/>
          </p:cNvSpPr>
          <p:nvPr>
            <p:ph type="ctrTitle"/>
          </p:nvPr>
        </p:nvSpPr>
        <p:spPr/>
        <p:txBody>
          <a:bodyPr/>
          <a:lstStyle/>
          <a:p>
            <a:r>
              <a:rPr lang="en-US" dirty="0"/>
              <a:t>Lariat Rent-A-Car</a:t>
            </a:r>
          </a:p>
        </p:txBody>
      </p:sp>
      <p:sp>
        <p:nvSpPr>
          <p:cNvPr id="3" name="Subtitle 2">
            <a:extLst>
              <a:ext uri="{FF2B5EF4-FFF2-40B4-BE49-F238E27FC236}">
                <a16:creationId xmlns:a16="http://schemas.microsoft.com/office/drawing/2014/main" id="{78069D4D-D48F-4DA8-BC49-862898419052}"/>
              </a:ext>
            </a:extLst>
          </p:cNvPr>
          <p:cNvSpPr>
            <a:spLocks noGrp="1"/>
          </p:cNvSpPr>
          <p:nvPr>
            <p:ph type="subTitle" idx="1"/>
          </p:nvPr>
        </p:nvSpPr>
        <p:spPr/>
        <p:txBody>
          <a:bodyPr/>
          <a:lstStyle/>
          <a:p>
            <a:r>
              <a:rPr lang="en-US"/>
              <a:t>Projections for Increasing Profit and Lowering Costs</a:t>
            </a:r>
            <a:endParaRPr lang="en-US" dirty="0"/>
          </a:p>
        </p:txBody>
      </p:sp>
      <p:sp>
        <p:nvSpPr>
          <p:cNvPr id="4" name="TextBox 3">
            <a:extLst>
              <a:ext uri="{FF2B5EF4-FFF2-40B4-BE49-F238E27FC236}">
                <a16:creationId xmlns:a16="http://schemas.microsoft.com/office/drawing/2014/main" id="{319C0054-1030-4087-AA2E-4CC303F6A828}"/>
              </a:ext>
            </a:extLst>
          </p:cNvPr>
          <p:cNvSpPr txBox="1"/>
          <p:nvPr/>
        </p:nvSpPr>
        <p:spPr>
          <a:xfrm>
            <a:off x="8893630" y="5384801"/>
            <a:ext cx="3069770" cy="923330"/>
          </a:xfrm>
          <a:prstGeom prst="rect">
            <a:avLst/>
          </a:prstGeom>
          <a:noFill/>
        </p:spPr>
        <p:txBody>
          <a:bodyPr wrap="square" rtlCol="0">
            <a:spAutoFit/>
          </a:bodyPr>
          <a:lstStyle/>
          <a:p>
            <a:r>
              <a:rPr lang="en-US" dirty="0"/>
              <a:t>Presented by:</a:t>
            </a:r>
          </a:p>
          <a:p>
            <a:r>
              <a:rPr lang="en-US" dirty="0"/>
              <a:t>Pam Robinson, Consultant</a:t>
            </a:r>
          </a:p>
          <a:p>
            <a:endParaRPr lang="en-US" dirty="0"/>
          </a:p>
        </p:txBody>
      </p:sp>
      <p:sp>
        <p:nvSpPr>
          <p:cNvPr id="5" name="Slide Number Placeholder 4">
            <a:extLst>
              <a:ext uri="{FF2B5EF4-FFF2-40B4-BE49-F238E27FC236}">
                <a16:creationId xmlns:a16="http://schemas.microsoft.com/office/drawing/2014/main" id="{45F6386E-A91B-4E4F-A0E3-FF6BAD7A0B30}"/>
              </a:ext>
            </a:extLst>
          </p:cNvPr>
          <p:cNvSpPr>
            <a:spLocks noGrp="1"/>
          </p:cNvSpPr>
          <p:nvPr>
            <p:ph type="sldNum" sz="quarter" idx="12"/>
          </p:nvPr>
        </p:nvSpPr>
        <p:spPr/>
        <p:txBody>
          <a:bodyPr/>
          <a:lstStyle/>
          <a:p>
            <a:fld id="{11C8CD5C-743E-41D9-8EF9-38F17094A207}" type="slidenum">
              <a:rPr lang="en-US" smtClean="0"/>
              <a:t>1</a:t>
            </a:fld>
            <a:endParaRPr lang="en-US"/>
          </a:p>
        </p:txBody>
      </p:sp>
    </p:spTree>
    <p:extLst>
      <p:ext uri="{BB962C8B-B14F-4D97-AF65-F5344CB8AC3E}">
        <p14:creationId xmlns:p14="http://schemas.microsoft.com/office/powerpoint/2010/main" val="191536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C2AEB-729F-435D-9BB2-6534C304AD28}"/>
              </a:ext>
            </a:extLst>
          </p:cNvPr>
          <p:cNvSpPr txBox="1"/>
          <p:nvPr/>
        </p:nvSpPr>
        <p:spPr>
          <a:xfrm>
            <a:off x="1629673" y="547739"/>
            <a:ext cx="9961667" cy="1323439"/>
          </a:xfrm>
          <a:prstGeom prst="rect">
            <a:avLst/>
          </a:prstGeom>
          <a:noFill/>
        </p:spPr>
        <p:txBody>
          <a:bodyPr wrap="square" rtlCol="0">
            <a:spAutoFit/>
          </a:bodyPr>
          <a:lstStyle/>
          <a:p>
            <a:pPr algn="ctr"/>
            <a:r>
              <a:rPr lang="en-US" sz="4000" dirty="0"/>
              <a:t>Lariat </a:t>
            </a:r>
            <a:r>
              <a:rPr lang="en-US" sz="4000" b="1" i="1" dirty="0"/>
              <a:t>can</a:t>
            </a:r>
            <a:r>
              <a:rPr lang="en-US" sz="4000" dirty="0"/>
              <a:t> draw more of the current market share with multiple marketing options</a:t>
            </a:r>
          </a:p>
        </p:txBody>
      </p:sp>
      <p:graphicFrame>
        <p:nvGraphicFramePr>
          <p:cNvPr id="9" name="Diagram 8">
            <a:extLst>
              <a:ext uri="{FF2B5EF4-FFF2-40B4-BE49-F238E27FC236}">
                <a16:creationId xmlns:a16="http://schemas.microsoft.com/office/drawing/2014/main" id="{A45625B9-7ABE-461B-9237-900FC2A63B80}"/>
              </a:ext>
            </a:extLst>
          </p:cNvPr>
          <p:cNvGraphicFramePr/>
          <p:nvPr>
            <p:extLst>
              <p:ext uri="{D42A27DB-BD31-4B8C-83A1-F6EECF244321}">
                <p14:modId xmlns:p14="http://schemas.microsoft.com/office/powerpoint/2010/main" val="454975556"/>
              </p:ext>
            </p:extLst>
          </p:nvPr>
        </p:nvGraphicFramePr>
        <p:xfrm>
          <a:off x="2252546" y="2308303"/>
          <a:ext cx="9054791" cy="4166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847777B-647F-4BDB-816F-8FB276ED39F0}"/>
              </a:ext>
            </a:extLst>
          </p:cNvPr>
          <p:cNvSpPr>
            <a:spLocks noGrp="1"/>
          </p:cNvSpPr>
          <p:nvPr>
            <p:ph type="sldNum" sz="quarter" idx="12"/>
          </p:nvPr>
        </p:nvSpPr>
        <p:spPr/>
        <p:txBody>
          <a:bodyPr/>
          <a:lstStyle/>
          <a:p>
            <a:fld id="{11C8CD5C-743E-41D9-8EF9-38F17094A207}" type="slidenum">
              <a:rPr lang="en-US" smtClean="0"/>
              <a:t>10</a:t>
            </a:fld>
            <a:endParaRPr lang="en-US"/>
          </a:p>
        </p:txBody>
      </p:sp>
    </p:spTree>
    <p:extLst>
      <p:ext uri="{BB962C8B-B14F-4D97-AF65-F5344CB8AC3E}">
        <p14:creationId xmlns:p14="http://schemas.microsoft.com/office/powerpoint/2010/main" val="55741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61CD1-1301-469F-AC88-C79D103D4C6A}"/>
              </a:ext>
            </a:extLst>
          </p:cNvPr>
          <p:cNvSpPr txBox="1"/>
          <p:nvPr/>
        </p:nvSpPr>
        <p:spPr>
          <a:xfrm>
            <a:off x="1497330" y="685800"/>
            <a:ext cx="10069830" cy="1446550"/>
          </a:xfrm>
          <a:prstGeom prst="rect">
            <a:avLst/>
          </a:prstGeom>
          <a:noFill/>
        </p:spPr>
        <p:txBody>
          <a:bodyPr wrap="square" rtlCol="0">
            <a:spAutoFit/>
          </a:bodyPr>
          <a:lstStyle/>
          <a:p>
            <a:pPr algn="ctr"/>
            <a:r>
              <a:rPr lang="en-US" sz="4400" dirty="0"/>
              <a:t>Strategy4: Increase branch numbers to increase profit</a:t>
            </a:r>
          </a:p>
        </p:txBody>
      </p:sp>
      <p:sp>
        <p:nvSpPr>
          <p:cNvPr id="7" name="TextBox 6">
            <a:extLst>
              <a:ext uri="{FF2B5EF4-FFF2-40B4-BE49-F238E27FC236}">
                <a16:creationId xmlns:a16="http://schemas.microsoft.com/office/drawing/2014/main" id="{1134EFD5-E2DB-48B9-B523-759E807A15F0}"/>
              </a:ext>
            </a:extLst>
          </p:cNvPr>
          <p:cNvSpPr txBox="1"/>
          <p:nvPr/>
        </p:nvSpPr>
        <p:spPr>
          <a:xfrm>
            <a:off x="1497330" y="3428999"/>
            <a:ext cx="9174387" cy="954107"/>
          </a:xfrm>
          <a:prstGeom prst="rect">
            <a:avLst/>
          </a:prstGeom>
          <a:noFill/>
        </p:spPr>
        <p:txBody>
          <a:bodyPr wrap="square" rtlCol="0">
            <a:spAutoFit/>
          </a:bodyPr>
          <a:lstStyle/>
          <a:p>
            <a:r>
              <a:rPr lang="en-US" sz="2800" dirty="0"/>
              <a:t>Current locations: </a:t>
            </a:r>
          </a:p>
          <a:p>
            <a:r>
              <a:rPr lang="en-US" sz="2800" dirty="0"/>
              <a:t>50 total: 22 in Airports, 28 outside of Airports</a:t>
            </a:r>
          </a:p>
        </p:txBody>
      </p:sp>
      <p:sp>
        <p:nvSpPr>
          <p:cNvPr id="8" name="TextBox 7">
            <a:extLst>
              <a:ext uri="{FF2B5EF4-FFF2-40B4-BE49-F238E27FC236}">
                <a16:creationId xmlns:a16="http://schemas.microsoft.com/office/drawing/2014/main" id="{550A211D-D75D-4D1E-BB3E-FA0D495AA1A5}"/>
              </a:ext>
            </a:extLst>
          </p:cNvPr>
          <p:cNvSpPr txBox="1"/>
          <p:nvPr/>
        </p:nvSpPr>
        <p:spPr>
          <a:xfrm>
            <a:off x="1497330" y="4815753"/>
            <a:ext cx="9174387" cy="523220"/>
          </a:xfrm>
          <a:prstGeom prst="rect">
            <a:avLst/>
          </a:prstGeom>
          <a:noFill/>
        </p:spPr>
        <p:txBody>
          <a:bodyPr wrap="square" rtlCol="0">
            <a:spAutoFit/>
          </a:bodyPr>
          <a:lstStyle/>
          <a:p>
            <a:r>
              <a:rPr lang="en-US" sz="2800" dirty="0"/>
              <a:t>We cover 41 Cities and 22 States in the US</a:t>
            </a:r>
          </a:p>
        </p:txBody>
      </p:sp>
      <p:sp>
        <p:nvSpPr>
          <p:cNvPr id="9" name="TextBox 8">
            <a:extLst>
              <a:ext uri="{FF2B5EF4-FFF2-40B4-BE49-F238E27FC236}">
                <a16:creationId xmlns:a16="http://schemas.microsoft.com/office/drawing/2014/main" id="{2783CB76-F28A-4EC1-9D1B-D1E24CC3D8AB}"/>
              </a:ext>
            </a:extLst>
          </p:cNvPr>
          <p:cNvSpPr txBox="1"/>
          <p:nvPr/>
        </p:nvSpPr>
        <p:spPr>
          <a:xfrm>
            <a:off x="4215161" y="2631688"/>
            <a:ext cx="4624086" cy="646331"/>
          </a:xfrm>
          <a:prstGeom prst="rect">
            <a:avLst/>
          </a:prstGeom>
          <a:noFill/>
        </p:spPr>
        <p:txBody>
          <a:bodyPr wrap="none" rtlCol="0">
            <a:spAutoFit/>
          </a:bodyPr>
          <a:lstStyle/>
          <a:p>
            <a:r>
              <a:rPr lang="en-US" sz="3600" dirty="0"/>
              <a:t>We have room to grow!</a:t>
            </a:r>
          </a:p>
        </p:txBody>
      </p:sp>
      <p:sp>
        <p:nvSpPr>
          <p:cNvPr id="3" name="Slide Number Placeholder 2">
            <a:extLst>
              <a:ext uri="{FF2B5EF4-FFF2-40B4-BE49-F238E27FC236}">
                <a16:creationId xmlns:a16="http://schemas.microsoft.com/office/drawing/2014/main" id="{999B98F6-29EE-4B61-9583-B770BA256331}"/>
              </a:ext>
            </a:extLst>
          </p:cNvPr>
          <p:cNvSpPr>
            <a:spLocks noGrp="1"/>
          </p:cNvSpPr>
          <p:nvPr>
            <p:ph type="sldNum" sz="quarter" idx="12"/>
          </p:nvPr>
        </p:nvSpPr>
        <p:spPr/>
        <p:txBody>
          <a:bodyPr/>
          <a:lstStyle/>
          <a:p>
            <a:fld id="{11C8CD5C-743E-41D9-8EF9-38F17094A207}" type="slidenum">
              <a:rPr lang="en-US" smtClean="0"/>
              <a:t>11</a:t>
            </a:fld>
            <a:endParaRPr lang="en-US"/>
          </a:p>
        </p:txBody>
      </p:sp>
    </p:spTree>
    <p:extLst>
      <p:ext uri="{BB962C8B-B14F-4D97-AF65-F5344CB8AC3E}">
        <p14:creationId xmlns:p14="http://schemas.microsoft.com/office/powerpoint/2010/main" val="312102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1010D-C16B-4103-B968-86E9AF244802}"/>
              </a:ext>
            </a:extLst>
          </p:cNvPr>
          <p:cNvSpPr txBox="1"/>
          <p:nvPr/>
        </p:nvSpPr>
        <p:spPr>
          <a:xfrm rot="10800000" flipV="1">
            <a:off x="2609385" y="5664368"/>
            <a:ext cx="9367024" cy="369332"/>
          </a:xfrm>
          <a:prstGeom prst="rect">
            <a:avLst/>
          </a:prstGeom>
          <a:noFill/>
        </p:spPr>
        <p:txBody>
          <a:bodyPr wrap="square">
            <a:spAutoFit/>
          </a:bodyPr>
          <a:lstStyle/>
          <a:p>
            <a:r>
              <a:rPr lang="en-US" dirty="0"/>
              <a:t>https://drive.google.com/file/d/10nU8yVOEqHV9PrVZODm0XwnC6BEJwfkN/view?usp=sharing</a:t>
            </a:r>
          </a:p>
        </p:txBody>
      </p:sp>
      <p:graphicFrame>
        <p:nvGraphicFramePr>
          <p:cNvPr id="3" name="Diagram 2">
            <a:extLst>
              <a:ext uri="{FF2B5EF4-FFF2-40B4-BE49-F238E27FC236}">
                <a16:creationId xmlns:a16="http://schemas.microsoft.com/office/drawing/2014/main" id="{609C7B02-8847-43ED-8877-2A73C1F0D35C}"/>
              </a:ext>
            </a:extLst>
          </p:cNvPr>
          <p:cNvGraphicFramePr/>
          <p:nvPr>
            <p:extLst>
              <p:ext uri="{D42A27DB-BD31-4B8C-83A1-F6EECF244321}">
                <p14:modId xmlns:p14="http://schemas.microsoft.com/office/powerpoint/2010/main" val="2238510358"/>
              </p:ext>
            </p:extLst>
          </p:nvPr>
        </p:nvGraphicFramePr>
        <p:xfrm>
          <a:off x="1572322" y="719667"/>
          <a:ext cx="9826702" cy="467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2694E872-2ED1-448A-A7D5-2C8485FC24D1}"/>
              </a:ext>
            </a:extLst>
          </p:cNvPr>
          <p:cNvSpPr>
            <a:spLocks noGrp="1"/>
          </p:cNvSpPr>
          <p:nvPr>
            <p:ph type="sldNum" sz="quarter" idx="12"/>
          </p:nvPr>
        </p:nvSpPr>
        <p:spPr/>
        <p:txBody>
          <a:bodyPr/>
          <a:lstStyle/>
          <a:p>
            <a:fld id="{11C8CD5C-743E-41D9-8EF9-38F17094A207}" type="slidenum">
              <a:rPr lang="en-US" smtClean="0"/>
              <a:t>12</a:t>
            </a:fld>
            <a:endParaRPr lang="en-US"/>
          </a:p>
        </p:txBody>
      </p:sp>
    </p:spTree>
    <p:extLst>
      <p:ext uri="{BB962C8B-B14F-4D97-AF65-F5344CB8AC3E}">
        <p14:creationId xmlns:p14="http://schemas.microsoft.com/office/powerpoint/2010/main" val="276563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E5141A-5C98-49B6-ABC3-93E545945CF8}"/>
              </a:ext>
            </a:extLst>
          </p:cNvPr>
          <p:cNvSpPr txBox="1"/>
          <p:nvPr/>
        </p:nvSpPr>
        <p:spPr>
          <a:xfrm>
            <a:off x="1534886" y="653143"/>
            <a:ext cx="10036628" cy="769441"/>
          </a:xfrm>
          <a:prstGeom prst="rect">
            <a:avLst/>
          </a:prstGeom>
          <a:noFill/>
        </p:spPr>
        <p:txBody>
          <a:bodyPr wrap="square" rtlCol="0">
            <a:spAutoFit/>
          </a:bodyPr>
          <a:lstStyle/>
          <a:p>
            <a:r>
              <a:rPr lang="en-US" sz="4400" b="0" i="0" u="none" strike="noStrike" dirty="0">
                <a:solidFill>
                  <a:srgbClr val="000000"/>
                </a:solidFill>
                <a:effectLst/>
                <a:latin typeface="Calibri" panose="020F0502020204030204" pitchFamily="34" charset="0"/>
              </a:rPr>
              <a:t>Conclusion: </a:t>
            </a:r>
          </a:p>
        </p:txBody>
      </p:sp>
      <p:sp>
        <p:nvSpPr>
          <p:cNvPr id="5" name="TextBox 4">
            <a:extLst>
              <a:ext uri="{FF2B5EF4-FFF2-40B4-BE49-F238E27FC236}">
                <a16:creationId xmlns:a16="http://schemas.microsoft.com/office/drawing/2014/main" id="{70DC6868-5477-44E1-8333-72CACF37EC5B}"/>
              </a:ext>
            </a:extLst>
          </p:cNvPr>
          <p:cNvSpPr txBox="1"/>
          <p:nvPr/>
        </p:nvSpPr>
        <p:spPr>
          <a:xfrm>
            <a:off x="2362200" y="3581400"/>
            <a:ext cx="184731" cy="369332"/>
          </a:xfrm>
          <a:prstGeom prst="rect">
            <a:avLst/>
          </a:prstGeom>
          <a:noFill/>
        </p:spPr>
        <p:txBody>
          <a:bodyPr wrap="none" rtlCol="0">
            <a:spAutoFit/>
          </a:bodyPr>
          <a:lstStyle/>
          <a:p>
            <a:endParaRPr lang="en-US" dirty="0"/>
          </a:p>
        </p:txBody>
      </p:sp>
      <p:graphicFrame>
        <p:nvGraphicFramePr>
          <p:cNvPr id="11" name="TextBox 8">
            <a:extLst>
              <a:ext uri="{FF2B5EF4-FFF2-40B4-BE49-F238E27FC236}">
                <a16:creationId xmlns:a16="http://schemas.microsoft.com/office/drawing/2014/main" id="{EFA35D7F-D7B8-4AD5-A574-A24092BCA081}"/>
              </a:ext>
            </a:extLst>
          </p:cNvPr>
          <p:cNvGraphicFramePr/>
          <p:nvPr>
            <p:extLst>
              <p:ext uri="{D42A27DB-BD31-4B8C-83A1-F6EECF244321}">
                <p14:modId xmlns:p14="http://schemas.microsoft.com/office/powerpoint/2010/main" val="2630528516"/>
              </p:ext>
            </p:extLst>
          </p:nvPr>
        </p:nvGraphicFramePr>
        <p:xfrm>
          <a:off x="1534886" y="2933094"/>
          <a:ext cx="10036628"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9584F6-FF4B-4A82-90E9-7896A36FDF50}"/>
              </a:ext>
            </a:extLst>
          </p:cNvPr>
          <p:cNvSpPr txBox="1"/>
          <p:nvPr/>
        </p:nvSpPr>
        <p:spPr>
          <a:xfrm>
            <a:off x="1804416" y="1393009"/>
            <a:ext cx="9485376" cy="1077218"/>
          </a:xfrm>
          <a:prstGeom prst="rect">
            <a:avLst/>
          </a:prstGeom>
          <a:noFill/>
        </p:spPr>
        <p:txBody>
          <a:bodyPr wrap="square" rtlCol="0">
            <a:spAutoFit/>
          </a:bodyPr>
          <a:lstStyle/>
          <a:p>
            <a:r>
              <a:rPr lang="en-US" sz="3200" dirty="0"/>
              <a:t>Lariat would see the largest significant impact on </a:t>
            </a:r>
            <a:r>
              <a:rPr lang="en-US" sz="3200"/>
              <a:t>profit by </a:t>
            </a:r>
            <a:r>
              <a:rPr lang="en-US" sz="3200" dirty="0"/>
              <a:t>utilizing all 3 Strategies below:</a:t>
            </a:r>
          </a:p>
        </p:txBody>
      </p:sp>
      <p:sp>
        <p:nvSpPr>
          <p:cNvPr id="7" name="Slide Number Placeholder 6">
            <a:extLst>
              <a:ext uri="{FF2B5EF4-FFF2-40B4-BE49-F238E27FC236}">
                <a16:creationId xmlns:a16="http://schemas.microsoft.com/office/drawing/2014/main" id="{5A8B1E8A-CAA7-4398-988A-B1F90987ED34}"/>
              </a:ext>
            </a:extLst>
          </p:cNvPr>
          <p:cNvSpPr>
            <a:spLocks noGrp="1"/>
          </p:cNvSpPr>
          <p:nvPr>
            <p:ph type="sldNum" sz="quarter" idx="12"/>
          </p:nvPr>
        </p:nvSpPr>
        <p:spPr>
          <a:xfrm>
            <a:off x="11020347" y="6204857"/>
            <a:ext cx="551167" cy="365125"/>
          </a:xfrm>
        </p:spPr>
        <p:txBody>
          <a:bodyPr/>
          <a:lstStyle/>
          <a:p>
            <a:fld id="{11C8CD5C-743E-41D9-8EF9-38F17094A207}" type="slidenum">
              <a:rPr lang="en-US" smtClean="0"/>
              <a:t>13</a:t>
            </a:fld>
            <a:endParaRPr lang="en-US" dirty="0"/>
          </a:p>
        </p:txBody>
      </p:sp>
    </p:spTree>
    <p:extLst>
      <p:ext uri="{BB962C8B-B14F-4D97-AF65-F5344CB8AC3E}">
        <p14:creationId xmlns:p14="http://schemas.microsoft.com/office/powerpoint/2010/main" val="103590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5C869C-1069-4ED2-B660-5E8A8BFB8AC8}"/>
              </a:ext>
            </a:extLst>
          </p:cNvPr>
          <p:cNvSpPr/>
          <p:nvPr/>
        </p:nvSpPr>
        <p:spPr>
          <a:xfrm>
            <a:off x="1334657" y="256032"/>
            <a:ext cx="10284101" cy="2646878"/>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r>
              <a:rPr lang="en-US" sz="1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11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endPar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Slide Number Placeholder 2">
            <a:extLst>
              <a:ext uri="{FF2B5EF4-FFF2-40B4-BE49-F238E27FC236}">
                <a16:creationId xmlns:a16="http://schemas.microsoft.com/office/drawing/2014/main" id="{913429EB-5646-42CF-81CB-818E86F50244}"/>
              </a:ext>
            </a:extLst>
          </p:cNvPr>
          <p:cNvSpPr>
            <a:spLocks noGrp="1"/>
          </p:cNvSpPr>
          <p:nvPr>
            <p:ph type="sldNum" sz="quarter" idx="12"/>
          </p:nvPr>
        </p:nvSpPr>
        <p:spPr/>
        <p:txBody>
          <a:bodyPr/>
          <a:lstStyle/>
          <a:p>
            <a:fld id="{11C8CD5C-743E-41D9-8EF9-38F17094A207}" type="slidenum">
              <a:rPr lang="en-US" smtClean="0"/>
              <a:t>14</a:t>
            </a:fld>
            <a:endParaRPr lang="en-US"/>
          </a:p>
        </p:txBody>
      </p:sp>
      <p:sp>
        <p:nvSpPr>
          <p:cNvPr id="4" name="TextBox 3">
            <a:extLst>
              <a:ext uri="{FF2B5EF4-FFF2-40B4-BE49-F238E27FC236}">
                <a16:creationId xmlns:a16="http://schemas.microsoft.com/office/drawing/2014/main" id="{D3AE7A01-6BE7-436B-BA27-2191DDACF54D}"/>
              </a:ext>
            </a:extLst>
          </p:cNvPr>
          <p:cNvSpPr txBox="1"/>
          <p:nvPr/>
        </p:nvSpPr>
        <p:spPr>
          <a:xfrm>
            <a:off x="2889504" y="4511040"/>
            <a:ext cx="7588937" cy="830997"/>
          </a:xfrm>
          <a:prstGeom prst="rect">
            <a:avLst/>
          </a:prstGeom>
          <a:noFill/>
        </p:spPr>
        <p:txBody>
          <a:bodyPr wrap="none" rtlCol="0">
            <a:spAutoFit/>
          </a:bodyPr>
          <a:lstStyle/>
          <a:p>
            <a:r>
              <a:rPr lang="en-US" sz="4800" dirty="0"/>
              <a:t>Thank you for listening today</a:t>
            </a:r>
          </a:p>
        </p:txBody>
      </p:sp>
      <p:sp>
        <p:nvSpPr>
          <p:cNvPr id="5" name="Rectangle: Rounded Corners 4">
            <a:extLst>
              <a:ext uri="{FF2B5EF4-FFF2-40B4-BE49-F238E27FC236}">
                <a16:creationId xmlns:a16="http://schemas.microsoft.com/office/drawing/2014/main" id="{C5DCA901-6654-46A7-B157-001DFD7AA2C7}"/>
              </a:ext>
            </a:extLst>
          </p:cNvPr>
          <p:cNvSpPr/>
          <p:nvPr/>
        </p:nvSpPr>
        <p:spPr>
          <a:xfrm>
            <a:off x="853440" y="3760019"/>
            <a:ext cx="11338560" cy="39014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156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E5141A-5C98-49B6-ABC3-93E545945CF8}"/>
              </a:ext>
            </a:extLst>
          </p:cNvPr>
          <p:cNvSpPr txBox="1"/>
          <p:nvPr/>
        </p:nvSpPr>
        <p:spPr>
          <a:xfrm>
            <a:off x="1534886" y="653143"/>
            <a:ext cx="10036628" cy="1446550"/>
          </a:xfrm>
          <a:prstGeom prst="rect">
            <a:avLst/>
          </a:prstGeom>
          <a:noFill/>
        </p:spPr>
        <p:txBody>
          <a:bodyPr wrap="square" rtlCol="0">
            <a:spAutoFit/>
          </a:bodyPr>
          <a:lstStyle/>
          <a:p>
            <a:r>
              <a:rPr lang="en-US" sz="4400" b="0" i="0" u="none" strike="noStrike" dirty="0">
                <a:solidFill>
                  <a:srgbClr val="000000"/>
                </a:solidFill>
                <a:effectLst/>
                <a:latin typeface="Calibri" panose="020F0502020204030204" pitchFamily="34" charset="0"/>
              </a:rPr>
              <a:t>Business Objective: </a:t>
            </a:r>
          </a:p>
          <a:p>
            <a:pPr algn="ctr"/>
            <a:r>
              <a:rPr lang="en-US" sz="4400" b="0" i="0" u="none" strike="noStrike" dirty="0">
                <a:solidFill>
                  <a:srgbClr val="000000"/>
                </a:solidFill>
                <a:effectLst/>
                <a:latin typeface="Calibri" panose="020F0502020204030204" pitchFamily="34" charset="0"/>
              </a:rPr>
              <a:t>Increase profits and lower costs overall</a:t>
            </a:r>
            <a:r>
              <a:rPr lang="en-US" sz="4400" dirty="0"/>
              <a:t> </a:t>
            </a:r>
          </a:p>
        </p:txBody>
      </p:sp>
      <p:sp>
        <p:nvSpPr>
          <p:cNvPr id="3" name="TextBox 2">
            <a:extLst>
              <a:ext uri="{FF2B5EF4-FFF2-40B4-BE49-F238E27FC236}">
                <a16:creationId xmlns:a16="http://schemas.microsoft.com/office/drawing/2014/main" id="{4769306C-A1D8-4DF0-ADBA-AC1A9A700938}"/>
              </a:ext>
            </a:extLst>
          </p:cNvPr>
          <p:cNvSpPr txBox="1"/>
          <p:nvPr/>
        </p:nvSpPr>
        <p:spPr>
          <a:xfrm>
            <a:off x="2450592" y="2394857"/>
            <a:ext cx="9120921" cy="533400"/>
          </a:xfrm>
          <a:prstGeom prst="rect">
            <a:avLst/>
          </a:prstGeom>
          <a:noFill/>
        </p:spPr>
        <p:txBody>
          <a:bodyPr wrap="square" rtlCol="0">
            <a:spAutoFit/>
          </a:bodyPr>
          <a:lstStyle/>
          <a:p>
            <a:r>
              <a:rPr lang="en-US" sz="2800" dirty="0"/>
              <a:t>4 Strategies were developed and analyzed </a:t>
            </a:r>
          </a:p>
        </p:txBody>
      </p:sp>
      <p:sp>
        <p:nvSpPr>
          <p:cNvPr id="5" name="TextBox 4">
            <a:extLst>
              <a:ext uri="{FF2B5EF4-FFF2-40B4-BE49-F238E27FC236}">
                <a16:creationId xmlns:a16="http://schemas.microsoft.com/office/drawing/2014/main" id="{70DC6868-5477-44E1-8333-72CACF37EC5B}"/>
              </a:ext>
            </a:extLst>
          </p:cNvPr>
          <p:cNvSpPr txBox="1"/>
          <p:nvPr/>
        </p:nvSpPr>
        <p:spPr>
          <a:xfrm>
            <a:off x="2362200" y="3581400"/>
            <a:ext cx="184731" cy="369332"/>
          </a:xfrm>
          <a:prstGeom prst="rect">
            <a:avLst/>
          </a:prstGeom>
          <a:noFill/>
        </p:spPr>
        <p:txBody>
          <a:bodyPr wrap="none" rtlCol="0">
            <a:spAutoFit/>
          </a:bodyPr>
          <a:lstStyle/>
          <a:p>
            <a:endParaRPr lang="en-US" dirty="0"/>
          </a:p>
        </p:txBody>
      </p:sp>
      <p:graphicFrame>
        <p:nvGraphicFramePr>
          <p:cNvPr id="11" name="TextBox 8">
            <a:extLst>
              <a:ext uri="{FF2B5EF4-FFF2-40B4-BE49-F238E27FC236}">
                <a16:creationId xmlns:a16="http://schemas.microsoft.com/office/drawing/2014/main" id="{EFA35D7F-D7B8-4AD5-A574-A24092BCA081}"/>
              </a:ext>
            </a:extLst>
          </p:cNvPr>
          <p:cNvGraphicFramePr/>
          <p:nvPr>
            <p:extLst>
              <p:ext uri="{D42A27DB-BD31-4B8C-83A1-F6EECF244321}">
                <p14:modId xmlns:p14="http://schemas.microsoft.com/office/powerpoint/2010/main" val="1212638756"/>
              </p:ext>
            </p:extLst>
          </p:nvPr>
        </p:nvGraphicFramePr>
        <p:xfrm>
          <a:off x="1534886" y="3096314"/>
          <a:ext cx="10036628"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A8A282E-C173-4B2E-99C8-B05B707FA161}"/>
              </a:ext>
            </a:extLst>
          </p:cNvPr>
          <p:cNvSpPr>
            <a:spLocks noGrp="1"/>
          </p:cNvSpPr>
          <p:nvPr>
            <p:ph type="sldNum" sz="quarter" idx="12"/>
          </p:nvPr>
        </p:nvSpPr>
        <p:spPr/>
        <p:txBody>
          <a:bodyPr/>
          <a:lstStyle/>
          <a:p>
            <a:fld id="{11C8CD5C-743E-41D9-8EF9-38F17094A207}" type="slidenum">
              <a:rPr lang="en-US" smtClean="0"/>
              <a:t>2</a:t>
            </a:fld>
            <a:endParaRPr lang="en-US"/>
          </a:p>
        </p:txBody>
      </p:sp>
    </p:spTree>
    <p:extLst>
      <p:ext uri="{BB962C8B-B14F-4D97-AF65-F5344CB8AC3E}">
        <p14:creationId xmlns:p14="http://schemas.microsoft.com/office/powerpoint/2010/main" val="3080162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9E4A4A-6409-4873-96B2-7DA5FBAE5248}"/>
              </a:ext>
            </a:extLst>
          </p:cNvPr>
          <p:cNvSpPr>
            <a:spLocks noGrp="1"/>
          </p:cNvSpPr>
          <p:nvPr>
            <p:ph type="sldNum" sz="quarter" idx="12"/>
          </p:nvPr>
        </p:nvSpPr>
        <p:spPr>
          <a:xfrm>
            <a:off x="11119105" y="6492875"/>
            <a:ext cx="551167" cy="365125"/>
          </a:xfrm>
        </p:spPr>
        <p:txBody>
          <a:bodyPr/>
          <a:lstStyle/>
          <a:p>
            <a:fld id="{11C8CD5C-743E-41D9-8EF9-38F17094A207}" type="slidenum">
              <a:rPr lang="en-US" smtClean="0"/>
              <a:t>3</a:t>
            </a:fld>
            <a:endParaRPr lang="en-US" dirty="0"/>
          </a:p>
        </p:txBody>
      </p:sp>
      <p:pic>
        <p:nvPicPr>
          <p:cNvPr id="4" name="Picture 3">
            <a:extLst>
              <a:ext uri="{FF2B5EF4-FFF2-40B4-BE49-F238E27FC236}">
                <a16:creationId xmlns:a16="http://schemas.microsoft.com/office/drawing/2014/main" id="{FDF26994-1B99-426F-8CDA-8AAC83926432}"/>
              </a:ext>
            </a:extLst>
          </p:cNvPr>
          <p:cNvPicPr>
            <a:picLocks noChangeAspect="1"/>
          </p:cNvPicPr>
          <p:nvPr/>
        </p:nvPicPr>
        <p:blipFill>
          <a:blip r:embed="rId3"/>
          <a:stretch>
            <a:fillRect/>
          </a:stretch>
        </p:blipFill>
        <p:spPr>
          <a:xfrm>
            <a:off x="0" y="324487"/>
            <a:ext cx="12192000" cy="6251272"/>
          </a:xfrm>
          <a:prstGeom prst="rect">
            <a:avLst/>
          </a:prstGeom>
        </p:spPr>
      </p:pic>
    </p:spTree>
    <p:extLst>
      <p:ext uri="{BB962C8B-B14F-4D97-AF65-F5344CB8AC3E}">
        <p14:creationId xmlns:p14="http://schemas.microsoft.com/office/powerpoint/2010/main" val="334721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BDE79A6-41AF-4F57-87C6-D360C9E4D958}"/>
              </a:ext>
            </a:extLst>
          </p:cNvPr>
          <p:cNvGraphicFramePr/>
          <p:nvPr>
            <p:extLst>
              <p:ext uri="{D42A27DB-BD31-4B8C-83A1-F6EECF244321}">
                <p14:modId xmlns:p14="http://schemas.microsoft.com/office/powerpoint/2010/main" val="4118813317"/>
              </p:ext>
            </p:extLst>
          </p:nvPr>
        </p:nvGraphicFramePr>
        <p:xfrm>
          <a:off x="1477108" y="1106905"/>
          <a:ext cx="10118690" cy="4781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335BD2DD-EB78-436A-89B6-ADD9C639A1D0}"/>
              </a:ext>
            </a:extLst>
          </p:cNvPr>
          <p:cNvSpPr txBox="1"/>
          <p:nvPr/>
        </p:nvSpPr>
        <p:spPr>
          <a:xfrm>
            <a:off x="2236552" y="182245"/>
            <a:ext cx="3033203" cy="584775"/>
          </a:xfrm>
          <a:prstGeom prst="rect">
            <a:avLst/>
          </a:prstGeom>
          <a:noFill/>
        </p:spPr>
        <p:txBody>
          <a:bodyPr wrap="none" rtlCol="0">
            <a:spAutoFit/>
          </a:bodyPr>
          <a:lstStyle/>
          <a:p>
            <a:r>
              <a:rPr lang="en-US" sz="3200" dirty="0"/>
              <a:t>A few definitions</a:t>
            </a:r>
          </a:p>
        </p:txBody>
      </p:sp>
      <p:sp>
        <p:nvSpPr>
          <p:cNvPr id="3" name="Slide Number Placeholder 2">
            <a:extLst>
              <a:ext uri="{FF2B5EF4-FFF2-40B4-BE49-F238E27FC236}">
                <a16:creationId xmlns:a16="http://schemas.microsoft.com/office/drawing/2014/main" id="{34D27097-4C12-45AF-8479-4ED6D75A801D}"/>
              </a:ext>
            </a:extLst>
          </p:cNvPr>
          <p:cNvSpPr>
            <a:spLocks noGrp="1"/>
          </p:cNvSpPr>
          <p:nvPr>
            <p:ph type="sldNum" sz="quarter" idx="12"/>
          </p:nvPr>
        </p:nvSpPr>
        <p:spPr/>
        <p:txBody>
          <a:bodyPr/>
          <a:lstStyle/>
          <a:p>
            <a:fld id="{11C8CD5C-743E-41D9-8EF9-38F17094A207}" type="slidenum">
              <a:rPr lang="en-US" smtClean="0"/>
              <a:t>4</a:t>
            </a:fld>
            <a:endParaRPr lang="en-US"/>
          </a:p>
        </p:txBody>
      </p:sp>
    </p:spTree>
    <p:extLst>
      <p:ext uri="{BB962C8B-B14F-4D97-AF65-F5344CB8AC3E}">
        <p14:creationId xmlns:p14="http://schemas.microsoft.com/office/powerpoint/2010/main" val="36759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46C87-0015-4872-9514-4421A3F9A393}"/>
              </a:ext>
            </a:extLst>
          </p:cNvPr>
          <p:cNvSpPr txBox="1"/>
          <p:nvPr/>
        </p:nvSpPr>
        <p:spPr>
          <a:xfrm>
            <a:off x="1480454" y="576943"/>
            <a:ext cx="10101946" cy="1446550"/>
          </a:xfrm>
          <a:prstGeom prst="rect">
            <a:avLst/>
          </a:prstGeom>
          <a:noFill/>
        </p:spPr>
        <p:txBody>
          <a:bodyPr wrap="square" rtlCol="0">
            <a:spAutoFit/>
          </a:bodyPr>
          <a:lstStyle/>
          <a:p>
            <a:pPr algn="ctr"/>
            <a:r>
              <a:rPr lang="en-US" sz="4400" dirty="0"/>
              <a:t>Strategy 1: Simply Remove all Negative Profit Vehicles from Fleet</a:t>
            </a:r>
          </a:p>
        </p:txBody>
      </p:sp>
      <p:sp>
        <p:nvSpPr>
          <p:cNvPr id="3" name="TextBox 2">
            <a:extLst>
              <a:ext uri="{FF2B5EF4-FFF2-40B4-BE49-F238E27FC236}">
                <a16:creationId xmlns:a16="http://schemas.microsoft.com/office/drawing/2014/main" id="{63B07F73-3D3E-45B8-8C11-CB5002D19B02}"/>
              </a:ext>
            </a:extLst>
          </p:cNvPr>
          <p:cNvSpPr txBox="1"/>
          <p:nvPr/>
        </p:nvSpPr>
        <p:spPr>
          <a:xfrm>
            <a:off x="1292351" y="2166258"/>
            <a:ext cx="10290049" cy="523220"/>
          </a:xfrm>
          <a:prstGeom prst="rect">
            <a:avLst/>
          </a:prstGeom>
          <a:noFill/>
        </p:spPr>
        <p:txBody>
          <a:bodyPr wrap="square" rtlCol="0">
            <a:spAutoFit/>
          </a:bodyPr>
          <a:lstStyle/>
          <a:p>
            <a:r>
              <a:rPr lang="en-US" sz="2800" dirty="0"/>
              <a:t>*200 Vehicles with different ID#s that profit is negative for the year*</a:t>
            </a:r>
          </a:p>
        </p:txBody>
      </p:sp>
      <p:sp>
        <p:nvSpPr>
          <p:cNvPr id="4" name="TextBox 3">
            <a:extLst>
              <a:ext uri="{FF2B5EF4-FFF2-40B4-BE49-F238E27FC236}">
                <a16:creationId xmlns:a16="http://schemas.microsoft.com/office/drawing/2014/main" id="{ECF2DCB3-F29A-4249-A8D3-94E684DA440F}"/>
              </a:ext>
            </a:extLst>
          </p:cNvPr>
          <p:cNvSpPr txBox="1"/>
          <p:nvPr/>
        </p:nvSpPr>
        <p:spPr>
          <a:xfrm>
            <a:off x="1480454" y="3494314"/>
            <a:ext cx="9176660" cy="523220"/>
          </a:xfrm>
          <a:prstGeom prst="rect">
            <a:avLst/>
          </a:prstGeom>
          <a:noFill/>
        </p:spPr>
        <p:txBody>
          <a:bodyPr wrap="square" rtlCol="0">
            <a:spAutoFit/>
          </a:bodyPr>
          <a:lstStyle/>
          <a:p>
            <a:r>
              <a:rPr lang="en-US" sz="2800" dirty="0"/>
              <a:t>10,263 Rental days on vehicles that cost Lariat money to keep</a:t>
            </a:r>
          </a:p>
        </p:txBody>
      </p:sp>
      <p:sp>
        <p:nvSpPr>
          <p:cNvPr id="5" name="TextBox 4">
            <a:extLst>
              <a:ext uri="{FF2B5EF4-FFF2-40B4-BE49-F238E27FC236}">
                <a16:creationId xmlns:a16="http://schemas.microsoft.com/office/drawing/2014/main" id="{CAB1FDA7-7326-44BC-B5E4-95C3A0464968}"/>
              </a:ext>
            </a:extLst>
          </p:cNvPr>
          <p:cNvSpPr txBox="1"/>
          <p:nvPr/>
        </p:nvSpPr>
        <p:spPr>
          <a:xfrm>
            <a:off x="1539238" y="4138527"/>
            <a:ext cx="9122230" cy="523220"/>
          </a:xfrm>
          <a:prstGeom prst="rect">
            <a:avLst/>
          </a:prstGeom>
          <a:noFill/>
        </p:spPr>
        <p:txBody>
          <a:bodyPr wrap="square" rtlCol="0">
            <a:spAutoFit/>
          </a:bodyPr>
          <a:lstStyle/>
          <a:p>
            <a:pPr algn="ctr"/>
            <a:r>
              <a:rPr lang="en-US" sz="2800" dirty="0"/>
              <a:t>Average rental price of $162/day</a:t>
            </a:r>
          </a:p>
        </p:txBody>
      </p:sp>
      <p:sp>
        <p:nvSpPr>
          <p:cNvPr id="6" name="TextBox 5">
            <a:extLst>
              <a:ext uri="{FF2B5EF4-FFF2-40B4-BE49-F238E27FC236}">
                <a16:creationId xmlns:a16="http://schemas.microsoft.com/office/drawing/2014/main" id="{3B826D63-FF8B-41C1-8CD5-D60BF42175CB}"/>
              </a:ext>
            </a:extLst>
          </p:cNvPr>
          <p:cNvSpPr txBox="1"/>
          <p:nvPr/>
        </p:nvSpPr>
        <p:spPr>
          <a:xfrm>
            <a:off x="1543162" y="4814053"/>
            <a:ext cx="9145306" cy="707886"/>
          </a:xfrm>
          <a:prstGeom prst="rect">
            <a:avLst/>
          </a:prstGeom>
          <a:noFill/>
        </p:spPr>
        <p:txBody>
          <a:bodyPr wrap="square" rtlCol="0">
            <a:spAutoFit/>
          </a:bodyPr>
          <a:lstStyle/>
          <a:p>
            <a:pPr algn="ctr"/>
            <a:r>
              <a:rPr lang="en-US" sz="4000" dirty="0"/>
              <a:t>Total loss </a:t>
            </a:r>
            <a:r>
              <a:rPr lang="en-US" sz="4000" b="0" i="0" u="none" strike="noStrike" dirty="0">
                <a:solidFill>
                  <a:srgbClr val="FF0000"/>
                </a:solidFill>
                <a:effectLst/>
                <a:latin typeface="Calibri" panose="020F0502020204030204" pitchFamily="34" charset="0"/>
              </a:rPr>
              <a:t>-$210,884</a:t>
            </a:r>
            <a:r>
              <a:rPr lang="en-US" sz="4000" dirty="0"/>
              <a:t> in 2018</a:t>
            </a:r>
          </a:p>
        </p:txBody>
      </p:sp>
      <p:sp>
        <p:nvSpPr>
          <p:cNvPr id="9" name="Arrow: Down 8">
            <a:extLst>
              <a:ext uri="{FF2B5EF4-FFF2-40B4-BE49-F238E27FC236}">
                <a16:creationId xmlns:a16="http://schemas.microsoft.com/office/drawing/2014/main" id="{A3CDA00E-2B29-436B-A6D5-6AB8B86904FE}"/>
              </a:ext>
            </a:extLst>
          </p:cNvPr>
          <p:cNvSpPr/>
          <p:nvPr/>
        </p:nvSpPr>
        <p:spPr>
          <a:xfrm>
            <a:off x="5377542" y="2688866"/>
            <a:ext cx="881743" cy="65314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671F932A-EF3E-4833-8018-038CD77BBFEF}"/>
              </a:ext>
            </a:extLst>
          </p:cNvPr>
          <p:cNvSpPr>
            <a:spLocks noGrp="1"/>
          </p:cNvSpPr>
          <p:nvPr>
            <p:ph type="sldNum" sz="quarter" idx="12"/>
          </p:nvPr>
        </p:nvSpPr>
        <p:spPr/>
        <p:txBody>
          <a:bodyPr/>
          <a:lstStyle/>
          <a:p>
            <a:fld id="{11C8CD5C-743E-41D9-8EF9-38F17094A207}" type="slidenum">
              <a:rPr lang="en-US" smtClean="0"/>
              <a:t>5</a:t>
            </a:fld>
            <a:endParaRPr lang="en-US"/>
          </a:p>
        </p:txBody>
      </p:sp>
    </p:spTree>
    <p:extLst>
      <p:ext uri="{BB962C8B-B14F-4D97-AF65-F5344CB8AC3E}">
        <p14:creationId xmlns:p14="http://schemas.microsoft.com/office/powerpoint/2010/main" val="353170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9EBC72-1B8F-4C98-8E7D-9C7434CE58D4}"/>
              </a:ext>
            </a:extLst>
          </p:cNvPr>
          <p:cNvSpPr txBox="1"/>
          <p:nvPr/>
        </p:nvSpPr>
        <p:spPr>
          <a:xfrm>
            <a:off x="1524000" y="533400"/>
            <a:ext cx="9644742" cy="1077218"/>
          </a:xfrm>
          <a:prstGeom prst="rect">
            <a:avLst/>
          </a:prstGeom>
          <a:noFill/>
        </p:spPr>
        <p:txBody>
          <a:bodyPr wrap="square" rtlCol="0">
            <a:spAutoFit/>
          </a:bodyPr>
          <a:lstStyle/>
          <a:p>
            <a:r>
              <a:rPr lang="en-US" sz="3200" dirty="0"/>
              <a:t>Vehicles will still be needed and there are many other choices in all categories for consumers</a:t>
            </a:r>
          </a:p>
        </p:txBody>
      </p:sp>
      <p:graphicFrame>
        <p:nvGraphicFramePr>
          <p:cNvPr id="15" name="Diagram 14">
            <a:extLst>
              <a:ext uri="{FF2B5EF4-FFF2-40B4-BE49-F238E27FC236}">
                <a16:creationId xmlns:a16="http://schemas.microsoft.com/office/drawing/2014/main" id="{63836C80-3005-405A-9425-FCC71A6215EB}"/>
              </a:ext>
            </a:extLst>
          </p:cNvPr>
          <p:cNvGraphicFramePr/>
          <p:nvPr>
            <p:extLst>
              <p:ext uri="{D42A27DB-BD31-4B8C-83A1-F6EECF244321}">
                <p14:modId xmlns:p14="http://schemas.microsoft.com/office/powerpoint/2010/main" val="727871513"/>
              </p:ext>
            </p:extLst>
          </p:nvPr>
        </p:nvGraphicFramePr>
        <p:xfrm>
          <a:off x="863394" y="1763486"/>
          <a:ext cx="10305347"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EB190B58-354A-4956-BA51-F4FB9C8155D0}"/>
              </a:ext>
            </a:extLst>
          </p:cNvPr>
          <p:cNvSpPr>
            <a:spLocks noGrp="1"/>
          </p:cNvSpPr>
          <p:nvPr>
            <p:ph type="sldNum" sz="quarter" idx="12"/>
          </p:nvPr>
        </p:nvSpPr>
        <p:spPr/>
        <p:txBody>
          <a:bodyPr/>
          <a:lstStyle/>
          <a:p>
            <a:fld id="{11C8CD5C-743E-41D9-8EF9-38F17094A207}" type="slidenum">
              <a:rPr lang="en-US" smtClean="0"/>
              <a:t>6</a:t>
            </a:fld>
            <a:endParaRPr lang="en-US"/>
          </a:p>
        </p:txBody>
      </p:sp>
    </p:spTree>
    <p:extLst>
      <p:ext uri="{BB962C8B-B14F-4D97-AF65-F5344CB8AC3E}">
        <p14:creationId xmlns:p14="http://schemas.microsoft.com/office/powerpoint/2010/main" val="49459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7FB59-72FC-4E96-868C-D69569676C61}"/>
              </a:ext>
            </a:extLst>
          </p:cNvPr>
          <p:cNvPicPr>
            <a:picLocks noChangeAspect="1"/>
          </p:cNvPicPr>
          <p:nvPr/>
        </p:nvPicPr>
        <p:blipFill>
          <a:blip r:embed="rId3"/>
          <a:stretch>
            <a:fillRect/>
          </a:stretch>
        </p:blipFill>
        <p:spPr>
          <a:xfrm>
            <a:off x="0" y="268224"/>
            <a:ext cx="12192000" cy="6412992"/>
          </a:xfrm>
          <a:prstGeom prst="rect">
            <a:avLst/>
          </a:prstGeom>
        </p:spPr>
      </p:pic>
      <p:sp>
        <p:nvSpPr>
          <p:cNvPr id="6" name="Slide Number Placeholder 5">
            <a:extLst>
              <a:ext uri="{FF2B5EF4-FFF2-40B4-BE49-F238E27FC236}">
                <a16:creationId xmlns:a16="http://schemas.microsoft.com/office/drawing/2014/main" id="{14D6B256-1C3C-4634-935A-0FB88F4E6508}"/>
              </a:ext>
            </a:extLst>
          </p:cNvPr>
          <p:cNvSpPr>
            <a:spLocks noGrp="1"/>
          </p:cNvSpPr>
          <p:nvPr>
            <p:ph type="sldNum" sz="quarter" idx="12"/>
          </p:nvPr>
        </p:nvSpPr>
        <p:spPr>
          <a:xfrm>
            <a:off x="11512688" y="6589776"/>
            <a:ext cx="551167" cy="365125"/>
          </a:xfrm>
        </p:spPr>
        <p:txBody>
          <a:bodyPr/>
          <a:lstStyle/>
          <a:p>
            <a:fld id="{11C8CD5C-743E-41D9-8EF9-38F17094A207}" type="slidenum">
              <a:rPr lang="en-US" smtClean="0"/>
              <a:t>7</a:t>
            </a:fld>
            <a:endParaRPr lang="en-US" dirty="0"/>
          </a:p>
        </p:txBody>
      </p:sp>
    </p:spTree>
    <p:extLst>
      <p:ext uri="{BB962C8B-B14F-4D97-AF65-F5344CB8AC3E}">
        <p14:creationId xmlns:p14="http://schemas.microsoft.com/office/powerpoint/2010/main" val="368291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BF990-DDC2-4E16-B452-801FD4B94BEB}"/>
              </a:ext>
            </a:extLst>
          </p:cNvPr>
          <p:cNvSpPr txBox="1"/>
          <p:nvPr/>
        </p:nvSpPr>
        <p:spPr>
          <a:xfrm>
            <a:off x="1545770" y="685800"/>
            <a:ext cx="10036630" cy="1446550"/>
          </a:xfrm>
          <a:prstGeom prst="rect">
            <a:avLst/>
          </a:prstGeom>
          <a:noFill/>
        </p:spPr>
        <p:txBody>
          <a:bodyPr wrap="square" rtlCol="0">
            <a:spAutoFit/>
          </a:bodyPr>
          <a:lstStyle/>
          <a:p>
            <a:pPr algn="ctr"/>
            <a:r>
              <a:rPr lang="en-US" sz="4400" dirty="0"/>
              <a:t>Strategy 2: Simply remove all Low plus Negative Profit vehicles from stock</a:t>
            </a:r>
          </a:p>
        </p:txBody>
      </p:sp>
      <p:sp>
        <p:nvSpPr>
          <p:cNvPr id="7" name="Arrow: Right 6">
            <a:extLst>
              <a:ext uri="{FF2B5EF4-FFF2-40B4-BE49-F238E27FC236}">
                <a16:creationId xmlns:a16="http://schemas.microsoft.com/office/drawing/2014/main" id="{52B53228-50BA-4A95-B9F2-24AACEEC1867}"/>
              </a:ext>
            </a:extLst>
          </p:cNvPr>
          <p:cNvSpPr/>
          <p:nvPr/>
        </p:nvSpPr>
        <p:spPr>
          <a:xfrm>
            <a:off x="7525729" y="512826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3" name="Slide Number Placeholder 2">
            <a:extLst>
              <a:ext uri="{FF2B5EF4-FFF2-40B4-BE49-F238E27FC236}">
                <a16:creationId xmlns:a16="http://schemas.microsoft.com/office/drawing/2014/main" id="{E4323353-B3C3-43B3-A3D6-0B4998675E6A}"/>
              </a:ext>
            </a:extLst>
          </p:cNvPr>
          <p:cNvSpPr>
            <a:spLocks noGrp="1"/>
          </p:cNvSpPr>
          <p:nvPr>
            <p:ph type="sldNum" sz="quarter" idx="12"/>
          </p:nvPr>
        </p:nvSpPr>
        <p:spPr>
          <a:xfrm>
            <a:off x="11214113" y="6172200"/>
            <a:ext cx="551167" cy="365125"/>
          </a:xfrm>
        </p:spPr>
        <p:txBody>
          <a:bodyPr/>
          <a:lstStyle/>
          <a:p>
            <a:fld id="{11C8CD5C-743E-41D9-8EF9-38F17094A207}" type="slidenum">
              <a:rPr lang="en-US" smtClean="0"/>
              <a:t>8</a:t>
            </a:fld>
            <a:endParaRPr lang="en-US" dirty="0"/>
          </a:p>
        </p:txBody>
      </p:sp>
      <p:graphicFrame>
        <p:nvGraphicFramePr>
          <p:cNvPr id="4" name="Table 3">
            <a:extLst>
              <a:ext uri="{FF2B5EF4-FFF2-40B4-BE49-F238E27FC236}">
                <a16:creationId xmlns:a16="http://schemas.microsoft.com/office/drawing/2014/main" id="{7805BD33-63CB-42EF-8759-85D4E827089E}"/>
              </a:ext>
            </a:extLst>
          </p:cNvPr>
          <p:cNvGraphicFramePr>
            <a:graphicFrameLocks noGrp="1"/>
          </p:cNvGraphicFramePr>
          <p:nvPr>
            <p:extLst>
              <p:ext uri="{D42A27DB-BD31-4B8C-83A1-F6EECF244321}">
                <p14:modId xmlns:p14="http://schemas.microsoft.com/office/powerpoint/2010/main" val="1910612352"/>
              </p:ext>
            </p:extLst>
          </p:nvPr>
        </p:nvGraphicFramePr>
        <p:xfrm>
          <a:off x="1450848" y="2218943"/>
          <a:ext cx="10314432" cy="3664332"/>
        </p:xfrm>
        <a:graphic>
          <a:graphicData uri="http://schemas.openxmlformats.org/drawingml/2006/table">
            <a:tbl>
              <a:tblPr/>
              <a:tblGrid>
                <a:gridCol w="4119234">
                  <a:extLst>
                    <a:ext uri="{9D8B030D-6E8A-4147-A177-3AD203B41FA5}">
                      <a16:colId xmlns:a16="http://schemas.microsoft.com/office/drawing/2014/main" val="2190461653"/>
                    </a:ext>
                  </a:extLst>
                </a:gridCol>
                <a:gridCol w="3122118">
                  <a:extLst>
                    <a:ext uri="{9D8B030D-6E8A-4147-A177-3AD203B41FA5}">
                      <a16:colId xmlns:a16="http://schemas.microsoft.com/office/drawing/2014/main" val="1436083815"/>
                    </a:ext>
                  </a:extLst>
                </a:gridCol>
                <a:gridCol w="3073080">
                  <a:extLst>
                    <a:ext uri="{9D8B030D-6E8A-4147-A177-3AD203B41FA5}">
                      <a16:colId xmlns:a16="http://schemas.microsoft.com/office/drawing/2014/main" val="3921876144"/>
                    </a:ext>
                  </a:extLst>
                </a:gridCol>
              </a:tblGrid>
              <a:tr h="60071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2800" b="0" i="1" u="none" strike="noStrike" dirty="0">
                          <a:solidFill>
                            <a:srgbClr val="000000"/>
                          </a:solidFill>
                          <a:effectLst/>
                          <a:latin typeface="Calibri" panose="020F0502020204030204" pitchFamily="34" charset="0"/>
                        </a:rPr>
                        <a:t>Baseline Model 2018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0" i="1" u="none" strike="noStrike" dirty="0">
                          <a:solidFill>
                            <a:srgbClr val="000000"/>
                          </a:solidFill>
                          <a:effectLst/>
                          <a:latin typeface="Calibri" panose="020F0502020204030204" pitchFamily="34" charset="0"/>
                        </a:rPr>
                        <a:t>Strategy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890731"/>
                  </a:ext>
                </a:extLst>
              </a:tr>
              <a:tr h="600711">
                <a:tc>
                  <a:txBody>
                    <a:bodyPr/>
                    <a:lstStyle/>
                    <a:p>
                      <a:pPr algn="l" fontAlgn="b"/>
                      <a:r>
                        <a:rPr lang="en-US" sz="2800" b="0" i="1" u="none" strike="noStrike" dirty="0">
                          <a:solidFill>
                            <a:srgbClr val="000000"/>
                          </a:solidFill>
                          <a:effectLst/>
                          <a:latin typeface="Corbel (Body)"/>
                        </a:rPr>
                        <a:t>Total Revenue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$52,830,207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2800" b="0" i="0" u="none" strike="noStrike" dirty="0">
                          <a:solidFill>
                            <a:srgbClr val="000000"/>
                          </a:solidFill>
                          <a:effectLst/>
                          <a:latin typeface="Calibri" panose="020F0502020204030204" pitchFamily="34" charset="0"/>
                        </a:rPr>
                        <a:t>$48,325,593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392600223"/>
                  </a:ext>
                </a:extLst>
              </a:tr>
              <a:tr h="600711">
                <a:tc>
                  <a:txBody>
                    <a:bodyPr/>
                    <a:lstStyle/>
                    <a:p>
                      <a:pPr algn="l" fontAlgn="b"/>
                      <a:r>
                        <a:rPr lang="en-US" sz="2800" b="0" i="1" u="none" strike="noStrike" dirty="0">
                          <a:solidFill>
                            <a:srgbClr val="000000"/>
                          </a:solidFill>
                          <a:effectLst/>
                          <a:latin typeface="Calibri" panose="020F0502020204030204" pitchFamily="34" charset="0"/>
                        </a:rPr>
                        <a:t>Cost of vehicles per 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$33,076,689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2800" b="0" i="0" u="none" strike="noStrike" dirty="0">
                          <a:solidFill>
                            <a:srgbClr val="000000"/>
                          </a:solidFill>
                          <a:effectLst/>
                          <a:latin typeface="Calibri" panose="020F0502020204030204" pitchFamily="34" charset="0"/>
                        </a:rPr>
                        <a:t>$28,601,140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4250971"/>
                  </a:ext>
                </a:extLst>
              </a:tr>
              <a:tr h="630744">
                <a:tc>
                  <a:txBody>
                    <a:bodyPr/>
                    <a:lstStyle/>
                    <a:p>
                      <a:pPr algn="l" fontAlgn="b"/>
                      <a:r>
                        <a:rPr lang="en-US" sz="2800" b="0" i="1" u="none" strike="noStrike" dirty="0">
                          <a:solidFill>
                            <a:srgbClr val="000000"/>
                          </a:solidFill>
                          <a:effectLst/>
                          <a:latin typeface="Calibri" panose="020F0502020204030204" pitchFamily="34" charset="0"/>
                        </a:rPr>
                        <a:t>Profit</a:t>
                      </a:r>
                      <a:endParaRPr lang="en-US" sz="3200" b="0" i="1"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r" fontAlgn="b"/>
                      <a:r>
                        <a:rPr lang="en-US" sz="2800" b="0" i="0" u="none" strike="noStrike" dirty="0">
                          <a:solidFill>
                            <a:srgbClr val="000000"/>
                          </a:solidFill>
                          <a:effectLst/>
                          <a:latin typeface="Calibri" panose="020F0502020204030204" pitchFamily="34" charset="0"/>
                        </a:rPr>
                        <a:t>$19,753,518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r" fontAlgn="b"/>
                      <a:r>
                        <a:rPr lang="en-US" sz="2800" b="0" i="0" u="none" strike="noStrike" dirty="0">
                          <a:solidFill>
                            <a:srgbClr val="000000"/>
                          </a:solidFill>
                          <a:effectLst/>
                          <a:latin typeface="Calibri" panose="020F0502020204030204" pitchFamily="34" charset="0"/>
                        </a:rPr>
                        <a:t>$19,724,453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629208132"/>
                  </a:ext>
                </a:extLst>
              </a:tr>
              <a:tr h="630744">
                <a:tc>
                  <a:txBody>
                    <a:bodyPr/>
                    <a:lstStyle/>
                    <a:p>
                      <a:pPr algn="r" fontAlgn="b"/>
                      <a:r>
                        <a:rPr lang="en-US" sz="2800" b="1" i="1" u="none" strike="noStrike" dirty="0">
                          <a:solidFill>
                            <a:srgbClr val="000000"/>
                          </a:solidFill>
                          <a:effectLst/>
                          <a:latin typeface="Calibri" panose="020F0502020204030204" pitchFamily="34" charset="0"/>
                        </a:rPr>
                        <a:t>Increase in profit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2800" b="1" i="0" u="none" strike="noStrike" dirty="0">
                          <a:solidFill>
                            <a:srgbClr val="FFFFFF"/>
                          </a:solidFill>
                          <a:effectLst/>
                          <a:latin typeface="Calibri" panose="020F0502020204030204" pitchFamily="34" charset="0"/>
                        </a:rPr>
                        <a:t>-$29,065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FF0000"/>
                    </a:solidFill>
                  </a:tcPr>
                </a:tc>
                <a:extLst>
                  <a:ext uri="{0D108BD9-81ED-4DB2-BD59-A6C34878D82A}">
                    <a16:rowId xmlns:a16="http://schemas.microsoft.com/office/drawing/2014/main" val="3959870290"/>
                  </a:ext>
                </a:extLst>
              </a:tr>
              <a:tr h="600711">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2800" b="1" i="0" u="none" strike="noStrike" dirty="0">
                          <a:solidFill>
                            <a:srgbClr val="FFFFFF"/>
                          </a:solidFill>
                          <a:effectLst/>
                          <a:latin typeface="Calibri" panose="020F0502020204030204" pitchFamily="34"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505365452"/>
                  </a:ext>
                </a:extLst>
              </a:tr>
            </a:tbl>
          </a:graphicData>
        </a:graphic>
      </p:graphicFrame>
    </p:spTree>
    <p:extLst>
      <p:ext uri="{BB962C8B-B14F-4D97-AF65-F5344CB8AC3E}">
        <p14:creationId xmlns:p14="http://schemas.microsoft.com/office/powerpoint/2010/main" val="26037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6F653-ECE1-4837-8BAB-2999E2E5CE70}"/>
              </a:ext>
            </a:extLst>
          </p:cNvPr>
          <p:cNvSpPr txBox="1"/>
          <p:nvPr/>
        </p:nvSpPr>
        <p:spPr>
          <a:xfrm>
            <a:off x="1504950" y="721179"/>
            <a:ext cx="10085070" cy="769441"/>
          </a:xfrm>
          <a:prstGeom prst="rect">
            <a:avLst/>
          </a:prstGeom>
          <a:noFill/>
        </p:spPr>
        <p:txBody>
          <a:bodyPr wrap="square" rtlCol="0">
            <a:spAutoFit/>
          </a:bodyPr>
          <a:lstStyle/>
          <a:p>
            <a:pPr algn="ctr"/>
            <a:r>
              <a:rPr lang="en-US" sz="4400" u="none" strike="noStrike" dirty="0">
                <a:solidFill>
                  <a:srgbClr val="000000"/>
                </a:solidFill>
                <a:effectLst/>
              </a:rPr>
              <a:t>Strategy 3:          Marketing and Promotions</a:t>
            </a:r>
            <a:endParaRPr lang="en-US" sz="4400" dirty="0"/>
          </a:p>
        </p:txBody>
      </p:sp>
      <p:sp>
        <p:nvSpPr>
          <p:cNvPr id="3" name="Arrow: Down 2">
            <a:extLst>
              <a:ext uri="{FF2B5EF4-FFF2-40B4-BE49-F238E27FC236}">
                <a16:creationId xmlns:a16="http://schemas.microsoft.com/office/drawing/2014/main" id="{02BCA80A-4DBD-415D-A814-296390568DCA}"/>
              </a:ext>
            </a:extLst>
          </p:cNvPr>
          <p:cNvSpPr/>
          <p:nvPr/>
        </p:nvSpPr>
        <p:spPr>
          <a:xfrm rot="10800000">
            <a:off x="4274820" y="747670"/>
            <a:ext cx="872490" cy="742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C9A2D312-9343-4F35-B7CF-20299F5033D5}"/>
              </a:ext>
            </a:extLst>
          </p:cNvPr>
          <p:cNvSpPr txBox="1"/>
          <p:nvPr/>
        </p:nvSpPr>
        <p:spPr>
          <a:xfrm>
            <a:off x="2558547" y="6136821"/>
            <a:ext cx="8327168" cy="276999"/>
          </a:xfrm>
          <a:prstGeom prst="rect">
            <a:avLst/>
          </a:prstGeom>
          <a:noFill/>
        </p:spPr>
        <p:txBody>
          <a:bodyPr wrap="square" rtlCol="0">
            <a:spAutoFit/>
          </a:bodyPr>
          <a:lstStyle/>
          <a:p>
            <a:r>
              <a:rPr lang="en-US" sz="1200" dirty="0"/>
              <a:t>Source: </a:t>
            </a:r>
            <a:r>
              <a:rPr lang="en-US" sz="1200" dirty="0" err="1"/>
              <a:t>Statistica</a:t>
            </a:r>
            <a:r>
              <a:rPr lang="en-US" sz="1200" dirty="0"/>
              <a:t> (https://www.statista.com/outlook/270/109/car-rentals/united-states#market-revenue)</a:t>
            </a:r>
          </a:p>
        </p:txBody>
      </p:sp>
      <p:sp>
        <p:nvSpPr>
          <p:cNvPr id="6" name="TextBox 5">
            <a:extLst>
              <a:ext uri="{FF2B5EF4-FFF2-40B4-BE49-F238E27FC236}">
                <a16:creationId xmlns:a16="http://schemas.microsoft.com/office/drawing/2014/main" id="{7183A76A-35B1-455D-8CB2-51D70433C09D}"/>
              </a:ext>
            </a:extLst>
          </p:cNvPr>
          <p:cNvSpPr txBox="1"/>
          <p:nvPr/>
        </p:nvSpPr>
        <p:spPr>
          <a:xfrm>
            <a:off x="2043248" y="2746215"/>
            <a:ext cx="3430633" cy="1938992"/>
          </a:xfrm>
          <a:prstGeom prst="rect">
            <a:avLst/>
          </a:prstGeom>
          <a:noFill/>
        </p:spPr>
        <p:txBody>
          <a:bodyPr wrap="square">
            <a:spAutoFit/>
          </a:bodyPr>
          <a:lstStyle/>
          <a:p>
            <a:r>
              <a:rPr lang="en-US" sz="2400" b="0" i="0" dirty="0">
                <a:effectLst/>
                <a:latin typeface="Open Sans"/>
              </a:rPr>
              <a:t>In the Car Rentals segment, 82% of total revenue will be generated through online sales by 2025.</a:t>
            </a:r>
            <a:endParaRPr lang="en-US" sz="2400" dirty="0"/>
          </a:p>
        </p:txBody>
      </p:sp>
      <p:sp>
        <p:nvSpPr>
          <p:cNvPr id="8" name="TextBox 7">
            <a:extLst>
              <a:ext uri="{FF2B5EF4-FFF2-40B4-BE49-F238E27FC236}">
                <a16:creationId xmlns:a16="http://schemas.microsoft.com/office/drawing/2014/main" id="{1109A60B-E185-414E-814A-445CE08BA0C0}"/>
              </a:ext>
            </a:extLst>
          </p:cNvPr>
          <p:cNvSpPr txBox="1"/>
          <p:nvPr/>
        </p:nvSpPr>
        <p:spPr>
          <a:xfrm>
            <a:off x="6547485" y="2746215"/>
            <a:ext cx="3298371" cy="1569660"/>
          </a:xfrm>
          <a:prstGeom prst="rect">
            <a:avLst/>
          </a:prstGeom>
          <a:noFill/>
        </p:spPr>
        <p:txBody>
          <a:bodyPr wrap="square">
            <a:spAutoFit/>
          </a:bodyPr>
          <a:lstStyle/>
          <a:p>
            <a:r>
              <a:rPr lang="en-US" sz="2400" b="0" i="0" dirty="0">
                <a:effectLst/>
                <a:latin typeface="Open Sans"/>
              </a:rPr>
              <a:t>Revenue in the Car Rentals segment is projected to reach US$18,223m in 2021.</a:t>
            </a:r>
            <a:endParaRPr lang="en-US" sz="2400" dirty="0"/>
          </a:p>
        </p:txBody>
      </p:sp>
      <p:sp>
        <p:nvSpPr>
          <p:cNvPr id="5" name="Slide Number Placeholder 4">
            <a:extLst>
              <a:ext uri="{FF2B5EF4-FFF2-40B4-BE49-F238E27FC236}">
                <a16:creationId xmlns:a16="http://schemas.microsoft.com/office/drawing/2014/main" id="{8CF94D48-9527-405B-8E55-297F65CBC49F}"/>
              </a:ext>
            </a:extLst>
          </p:cNvPr>
          <p:cNvSpPr>
            <a:spLocks noGrp="1"/>
          </p:cNvSpPr>
          <p:nvPr>
            <p:ph type="sldNum" sz="quarter" idx="12"/>
          </p:nvPr>
        </p:nvSpPr>
        <p:spPr/>
        <p:txBody>
          <a:bodyPr/>
          <a:lstStyle/>
          <a:p>
            <a:fld id="{11C8CD5C-743E-41D9-8EF9-38F17094A207}" type="slidenum">
              <a:rPr lang="en-US" smtClean="0"/>
              <a:t>9</a:t>
            </a:fld>
            <a:endParaRPr lang="en-US"/>
          </a:p>
        </p:txBody>
      </p:sp>
    </p:spTree>
    <p:extLst>
      <p:ext uri="{BB962C8B-B14F-4D97-AF65-F5344CB8AC3E}">
        <p14:creationId xmlns:p14="http://schemas.microsoft.com/office/powerpoint/2010/main" val="3283840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1188</Words>
  <Application>Microsoft Office PowerPoint</Application>
  <PresentationFormat>Widescreen</PresentationFormat>
  <Paragraphs>144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Corbel</vt:lpstr>
      <vt:lpstr>Corbel (Body)</vt:lpstr>
      <vt:lpstr>Open Sans</vt:lpstr>
      <vt:lpstr>Parallax</vt:lpstr>
      <vt:lpstr>Lariat Rent-A-Car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Lariat Rent-A-Car</dc:title>
  <dc:creator>Pam Robinson</dc:creator>
  <cp:lastModifiedBy>Pam Robinson</cp:lastModifiedBy>
  <cp:revision>38</cp:revision>
  <dcterms:created xsi:type="dcterms:W3CDTF">2021-01-28T19:09:12Z</dcterms:created>
  <dcterms:modified xsi:type="dcterms:W3CDTF">2021-04-06T20:18:21Z</dcterms:modified>
</cp:coreProperties>
</file>