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73" r:id="rId11"/>
    <p:sldId id="269" r:id="rId12"/>
    <p:sldId id="266" r:id="rId13"/>
    <p:sldId id="267" r:id="rId14"/>
    <p:sldId id="274" r:id="rId15"/>
    <p:sldId id="275" r:id="rId16"/>
    <p:sldId id="268" r:id="rId17"/>
    <p:sldId id="277" r:id="rId18"/>
    <p:sldId id="272" r:id="rId19"/>
    <p:sldId id="270" r:id="rId20"/>
    <p:sldId id="27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691-C95F-4A64-8B6C-30B903D2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– </a:t>
            </a:r>
            <a:r>
              <a:rPr lang="en-US" dirty="0" err="1"/>
              <a:t>Houska</a:t>
            </a:r>
            <a:r>
              <a:rPr lang="en-US" dirty="0"/>
              <a:t> e-shop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68CD8-35BB-43B9-B1E8-EA372CC63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IFS – </a:t>
            </a:r>
            <a:r>
              <a:rPr lang="en-US" dirty="0" err="1"/>
              <a:t>semin</a:t>
            </a:r>
            <a:r>
              <a:rPr lang="cs-CZ" dirty="0" err="1"/>
              <a:t>ární</a:t>
            </a:r>
            <a:r>
              <a:rPr lang="cs-CZ" dirty="0"/>
              <a:t> práce</a:t>
            </a:r>
          </a:p>
          <a:p>
            <a:r>
              <a:rPr lang="cs-CZ" dirty="0"/>
              <a:t>Josef Pohořelý</a:t>
            </a:r>
          </a:p>
          <a:p>
            <a:r>
              <a:rPr lang="cs-CZ" dirty="0"/>
              <a:t>Petra Formánková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031A39-B3D7-472F-AF3C-3C889F1D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- 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A8922D-7B8E-4552-B07A-1EB83B57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56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Software od společnosti Kodys</a:t>
            </a:r>
          </a:p>
          <a:p>
            <a:r>
              <a:rPr lang="cs-CZ" dirty="0"/>
              <a:t>Virtualizace</a:t>
            </a:r>
          </a:p>
          <a:p>
            <a:pPr lvl="1"/>
            <a:r>
              <a:rPr lang="cs-CZ" dirty="0"/>
              <a:t>Flexibilita</a:t>
            </a:r>
          </a:p>
          <a:p>
            <a:pPr lvl="1"/>
            <a:r>
              <a:rPr lang="cs-CZ" dirty="0"/>
              <a:t>Rozšiřitelnost</a:t>
            </a:r>
          </a:p>
          <a:p>
            <a:pPr lvl="1"/>
            <a:r>
              <a:rPr lang="cs-CZ" dirty="0"/>
              <a:t>Stabilita</a:t>
            </a:r>
          </a:p>
          <a:p>
            <a:r>
              <a:rPr lang="cs-CZ" dirty="0"/>
              <a:t>2 varianty řešení</a:t>
            </a:r>
          </a:p>
          <a:p>
            <a:pPr lvl="1"/>
            <a:r>
              <a:rPr lang="cs-CZ" dirty="0"/>
              <a:t>Optimální</a:t>
            </a:r>
          </a:p>
          <a:p>
            <a:pPr lvl="2"/>
            <a:r>
              <a:rPr lang="cs-CZ" dirty="0"/>
              <a:t>Výkonné rozšiřitelné řešení</a:t>
            </a:r>
          </a:p>
          <a:p>
            <a:pPr lvl="2"/>
            <a:r>
              <a:rPr lang="cs-CZ" dirty="0"/>
              <a:t>Odolné vůči výpadkům různým výpadkům</a:t>
            </a:r>
          </a:p>
          <a:p>
            <a:pPr lvl="1"/>
            <a:r>
              <a:rPr lang="cs-CZ" dirty="0"/>
              <a:t>Elementární</a:t>
            </a:r>
          </a:p>
          <a:p>
            <a:pPr lvl="2"/>
            <a:r>
              <a:rPr lang="cs-CZ" dirty="0"/>
              <a:t>Cenově optimalizované řešení</a:t>
            </a:r>
          </a:p>
          <a:p>
            <a:pPr lvl="2"/>
            <a:r>
              <a:rPr lang="cs-CZ" dirty="0"/>
              <a:t>Stejná funkcionalita s ústupky</a:t>
            </a:r>
          </a:p>
        </p:txBody>
      </p:sp>
    </p:spTree>
    <p:extLst>
      <p:ext uri="{BB962C8B-B14F-4D97-AF65-F5344CB8AC3E}">
        <p14:creationId xmlns:p14="http://schemas.microsoft.com/office/powerpoint/2010/main" val="156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EAC0-A447-4F64-9036-FA8820FB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– Sklad a logistika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8AAC-A1EB-4D7E-A082-611504BA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</a:t>
            </a:r>
            <a:r>
              <a:rPr lang="cs-CZ" dirty="0" err="1"/>
              <a:t>sof</a:t>
            </a:r>
            <a:r>
              <a:rPr lang="en-US" dirty="0"/>
              <a:t>t</a:t>
            </a:r>
            <a:r>
              <a:rPr lang="cs-CZ" dirty="0" err="1"/>
              <a:t>waru</a:t>
            </a:r>
            <a:r>
              <a:rPr lang="cs-CZ" dirty="0"/>
              <a:t> </a:t>
            </a:r>
            <a:r>
              <a:rPr lang="en-GB" dirty="0" err="1"/>
              <a:t>K.war</a:t>
            </a:r>
            <a:r>
              <a:rPr lang="cs-CZ" dirty="0"/>
              <a:t>e</a:t>
            </a:r>
            <a:r>
              <a:rPr lang="en-GB" dirty="0"/>
              <a:t>house a </a:t>
            </a:r>
            <a:r>
              <a:rPr lang="en-GB" dirty="0" err="1"/>
              <a:t>K.shipping</a:t>
            </a:r>
            <a:r>
              <a:rPr lang="cs-CZ" dirty="0"/>
              <a:t> od společnosti </a:t>
            </a:r>
            <a:r>
              <a:rPr lang="cs-CZ" dirty="0" err="1"/>
              <a:t>Kodys</a:t>
            </a:r>
            <a:endParaRPr lang="cs-CZ" dirty="0"/>
          </a:p>
          <a:p>
            <a:r>
              <a:rPr lang="cs-CZ" dirty="0"/>
              <a:t>Zaveden</a:t>
            </a:r>
            <a:r>
              <a:rPr lang="en-US" dirty="0"/>
              <a:t>í</a:t>
            </a:r>
            <a:r>
              <a:rPr lang="cs-CZ" dirty="0"/>
              <a:t> term</a:t>
            </a:r>
            <a:r>
              <a:rPr lang="en-US" dirty="0" err="1"/>
              <a:t>i</a:t>
            </a:r>
            <a:r>
              <a:rPr lang="cs-CZ" dirty="0" err="1"/>
              <a:t>nálů</a:t>
            </a:r>
            <a:r>
              <a:rPr lang="cs-CZ" dirty="0"/>
              <a:t> </a:t>
            </a:r>
            <a:r>
              <a:rPr lang="en-US" dirty="0"/>
              <a:t>Zebra TC8000</a:t>
            </a:r>
            <a:r>
              <a:rPr lang="cs-CZ" dirty="0"/>
              <a:t> pro sklad a s tím spojená tiskárna štítků </a:t>
            </a:r>
            <a:r>
              <a:rPr lang="en-US" dirty="0"/>
              <a:t>Zebra GK420T</a:t>
            </a:r>
            <a:r>
              <a:rPr lang="cs-CZ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1C420-82C1-42D1-8824-227E8F2F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1" y="3429000"/>
            <a:ext cx="2686050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63510-6057-408C-B0B0-A54CC209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27" y="3248024"/>
            <a:ext cx="3543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B43C-6BEC-4313-8AB4-27B2647A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318270" cy="1320800"/>
          </a:xfrm>
        </p:spPr>
        <p:txBody>
          <a:bodyPr/>
          <a:lstStyle/>
          <a:p>
            <a:r>
              <a:rPr lang="cs-CZ" dirty="0"/>
              <a:t>Navržené řešení – Logické rozložení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7929E-C6A5-4052-B21C-0E8AE3E4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6141755" cy="3880773"/>
          </a:xfrm>
        </p:spPr>
        <p:txBody>
          <a:bodyPr/>
          <a:lstStyle/>
          <a:p>
            <a:r>
              <a:rPr lang="en-US" dirty="0" err="1"/>
              <a:t>Rozmístění</a:t>
            </a:r>
            <a:r>
              <a:rPr lang="en-US" dirty="0"/>
              <a:t> </a:t>
            </a:r>
            <a:r>
              <a:rPr lang="en-US" dirty="0" err="1"/>
              <a:t>zařízení</a:t>
            </a:r>
            <a:endParaRPr lang="cs-CZ" dirty="0"/>
          </a:p>
          <a:p>
            <a:pPr lvl="1"/>
            <a:r>
              <a:rPr lang="cs-CZ" dirty="0" err="1"/>
              <a:t>Rack</a:t>
            </a:r>
            <a:endParaRPr lang="cs-CZ" dirty="0"/>
          </a:p>
          <a:p>
            <a:pPr lvl="1"/>
            <a:r>
              <a:rPr lang="cs-CZ" dirty="0"/>
              <a:t>Sklad a logistika</a:t>
            </a:r>
          </a:p>
          <a:p>
            <a:pPr lvl="1"/>
            <a:r>
              <a:rPr lang="cs-CZ" dirty="0"/>
              <a:t>Kancelář</a:t>
            </a:r>
          </a:p>
          <a:p>
            <a:r>
              <a:rPr lang="cs-CZ" dirty="0"/>
              <a:t>Logické dělení</a:t>
            </a:r>
          </a:p>
          <a:p>
            <a:pPr lvl="1"/>
            <a:r>
              <a:rPr lang="cs-CZ" dirty="0"/>
              <a:t>Virtuální sítě (VLAN)</a:t>
            </a:r>
          </a:p>
          <a:p>
            <a:pPr lvl="1"/>
            <a:r>
              <a:rPr lang="cs-CZ" dirty="0"/>
              <a:t>DMZ (demilitarizovaná zóna)</a:t>
            </a:r>
          </a:p>
          <a:p>
            <a:pPr lvl="1"/>
            <a:r>
              <a:rPr lang="cs-CZ" dirty="0"/>
              <a:t>bezpečnost</a:t>
            </a:r>
          </a:p>
          <a:p>
            <a:pPr marL="0" indent="0">
              <a:buNone/>
            </a:pPr>
            <a:r>
              <a:rPr lang="cs-CZ" dirty="0"/>
              <a:t>Na přiloženém obrázku je rozmístění jednotlivých prvků v rámci celého řešení.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D7D3D86-7BE2-47F4-BFD7-08A89B77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76" y="0"/>
            <a:ext cx="5051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D0C9-B03C-4F62-A96A-A45B4DD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– podrobně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F2CC-7966-4752-9099-A4E78D0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cs-CZ" dirty="0"/>
              <a:t>Aplikační servery </a:t>
            </a:r>
            <a:r>
              <a:rPr lang="cs-CZ" dirty="0" err="1"/>
              <a:t>Spermicro</a:t>
            </a:r>
            <a:r>
              <a:rPr lang="cs-CZ" dirty="0"/>
              <a:t> </a:t>
            </a:r>
            <a:r>
              <a:rPr lang="cs-CZ" dirty="0" err="1"/>
              <a:t>Supersever</a:t>
            </a:r>
            <a:r>
              <a:rPr lang="cs-CZ" dirty="0"/>
              <a:t> A5</a:t>
            </a:r>
          </a:p>
          <a:p>
            <a:pPr lvl="1"/>
            <a:r>
              <a:rPr lang="cs-CZ" dirty="0"/>
              <a:t>Procesor Intel </a:t>
            </a:r>
            <a:r>
              <a:rPr lang="cs-CZ" dirty="0" err="1"/>
              <a:t>Xeon</a:t>
            </a:r>
            <a:r>
              <a:rPr lang="cs-CZ" dirty="0"/>
              <a:t> E5-2697A v4 (2.6 GHz, 16 jader, 32 </a:t>
            </a:r>
            <a:r>
              <a:rPr lang="cs-CZ" dirty="0" err="1"/>
              <a:t>threadů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RAM 4 × 16GB DDR4 s ECC</a:t>
            </a:r>
          </a:p>
          <a:p>
            <a:pPr lvl="1"/>
            <a:r>
              <a:rPr lang="cs-CZ" dirty="0"/>
              <a:t>HDD 4 × 6TB (využití </a:t>
            </a:r>
            <a:r>
              <a:rPr lang="cs-CZ" dirty="0" err="1"/>
              <a:t>VMWare</a:t>
            </a:r>
            <a:r>
              <a:rPr lang="cs-CZ" dirty="0"/>
              <a:t> </a:t>
            </a:r>
            <a:r>
              <a:rPr lang="cs-CZ" dirty="0" err="1"/>
              <a:t>vSAN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2 × 10GBase-T</a:t>
            </a:r>
          </a:p>
          <a:p>
            <a:pPr lvl="1"/>
            <a:r>
              <a:rPr lang="cs-CZ" dirty="0"/>
              <a:t>Rozšiřující síťová karta AOC-SG-I4 (4 × 1GBase-T)</a:t>
            </a:r>
          </a:p>
          <a:p>
            <a:pPr lvl="1"/>
            <a:r>
              <a:rPr lang="cs-CZ" dirty="0"/>
              <a:t>Rozšiřitelnost systému</a:t>
            </a:r>
          </a:p>
          <a:p>
            <a:pPr lvl="2"/>
            <a:r>
              <a:rPr lang="cs-CZ" dirty="0"/>
              <a:t>2 sloty pro procesor</a:t>
            </a:r>
          </a:p>
          <a:p>
            <a:pPr lvl="2"/>
            <a:r>
              <a:rPr lang="cs-CZ" dirty="0"/>
              <a:t>24 slotů pro RAM</a:t>
            </a:r>
          </a:p>
          <a:p>
            <a:pPr lvl="2"/>
            <a:r>
              <a:rPr lang="cs-CZ" dirty="0"/>
              <a:t>10 × SATA rozhraní + rozšiřující řadiče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671E82-C9CF-40A0-8B91-915762C1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2" y="3614737"/>
            <a:ext cx="3076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5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>
            <a:extLst>
              <a:ext uri="{FF2B5EF4-FFF2-40B4-BE49-F238E27FC236}">
                <a16:creationId xmlns:a16="http://schemas.microsoft.com/office/drawing/2014/main" id="{307E71CC-8D18-4303-B3A4-B8113285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4381500"/>
            <a:ext cx="3524250" cy="247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BD0C9-B03C-4F62-A96A-A45B4DD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- podrobně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F2CC-7966-4752-9099-A4E78D0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cs-CZ" dirty="0"/>
              <a:t>Zálohování - NAS server „</a:t>
            </a:r>
            <a:r>
              <a:rPr lang="cs-CZ" dirty="0" err="1"/>
              <a:t>ReadyNAS</a:t>
            </a:r>
            <a:r>
              <a:rPr lang="cs-CZ" dirty="0"/>
              <a:t> 2304“ (4 × 10 TB, resp. 4 × 8 TB)</a:t>
            </a:r>
          </a:p>
          <a:p>
            <a:r>
              <a:rPr lang="cs-CZ" dirty="0"/>
              <a:t>Síť – VLAN včetně implementace standardu IEEE 802.1Q</a:t>
            </a:r>
          </a:p>
          <a:p>
            <a:pPr lvl="1"/>
            <a:r>
              <a:rPr lang="cs-CZ" dirty="0"/>
              <a:t>Zařízení Cisco ASA 5525-X</a:t>
            </a:r>
          </a:p>
          <a:p>
            <a:pPr lvl="2"/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</a:t>
            </a:r>
            <a:r>
              <a:rPr lang="cs-CZ" dirty="0" err="1"/>
              <a:t>firew</a:t>
            </a:r>
            <a:r>
              <a:rPr lang="en-US" dirty="0"/>
              <a:t>a</a:t>
            </a:r>
            <a:r>
              <a:rPr lang="cs-CZ" dirty="0" err="1"/>
              <a:t>ll</a:t>
            </a:r>
            <a:r>
              <a:rPr lang="cs-CZ" dirty="0"/>
              <a:t> (IDS a IPS)</a:t>
            </a:r>
          </a:p>
          <a:p>
            <a:pPr lvl="2"/>
            <a:r>
              <a:rPr lang="cs-CZ" dirty="0" err="1"/>
              <a:t>Routování</a:t>
            </a:r>
            <a:r>
              <a:rPr lang="cs-CZ" dirty="0"/>
              <a:t> mezi VLAN</a:t>
            </a:r>
          </a:p>
          <a:p>
            <a:pPr lvl="1"/>
            <a:r>
              <a:rPr lang="cs-CZ" dirty="0"/>
              <a:t>Wi-Fi </a:t>
            </a:r>
            <a:r>
              <a:rPr lang="cs-CZ" dirty="0" err="1"/>
              <a:t>sí</a:t>
            </a:r>
            <a:r>
              <a:rPr lang="en-US" dirty="0"/>
              <a:t>ť</a:t>
            </a:r>
            <a:r>
              <a:rPr lang="cs-CZ" dirty="0"/>
              <a:t> pro sklad</a:t>
            </a:r>
          </a:p>
          <a:p>
            <a:pPr lvl="2"/>
            <a:r>
              <a:rPr lang="cs-CZ" dirty="0"/>
              <a:t>Komunikace s mobilními terminály</a:t>
            </a:r>
          </a:p>
          <a:p>
            <a:pPr lvl="2"/>
            <a:r>
              <a:rPr lang="cs-CZ" dirty="0"/>
              <a:t>Implementace </a:t>
            </a:r>
            <a:r>
              <a:rPr lang="en-GB" dirty="0"/>
              <a:t>Cisco 2500 Series Wireless Controller</a:t>
            </a:r>
            <a:endParaRPr lang="cs-CZ" dirty="0"/>
          </a:p>
          <a:p>
            <a:r>
              <a:rPr lang="cs-CZ" dirty="0"/>
              <a:t>UPS, </a:t>
            </a:r>
            <a:r>
              <a:rPr lang="cs-CZ" dirty="0" err="1"/>
              <a:t>rackmount</a:t>
            </a:r>
            <a:r>
              <a:rPr lang="cs-CZ" dirty="0"/>
              <a:t> terminál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D0C9-B03C-4F62-A96A-A45B4DD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- podrobně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F2CC-7966-4752-9099-A4E78D0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cs-CZ" dirty="0"/>
              <a:t>Aplikační servery – </a:t>
            </a:r>
            <a:r>
              <a:rPr lang="cs-CZ" dirty="0" err="1"/>
              <a:t>Spermicro</a:t>
            </a:r>
            <a:r>
              <a:rPr lang="cs-CZ" dirty="0"/>
              <a:t> </a:t>
            </a:r>
            <a:r>
              <a:rPr lang="cs-CZ" dirty="0" err="1"/>
              <a:t>Supersever</a:t>
            </a:r>
            <a:r>
              <a:rPr lang="cs-CZ" dirty="0"/>
              <a:t> A5 s procesorem Intel </a:t>
            </a:r>
            <a:r>
              <a:rPr lang="cs-CZ" dirty="0" err="1"/>
              <a:t>Xeon</a:t>
            </a:r>
            <a:r>
              <a:rPr lang="cs-CZ" dirty="0"/>
              <a:t> E5-2697A v4</a:t>
            </a:r>
          </a:p>
          <a:p>
            <a:r>
              <a:rPr lang="cs-CZ" dirty="0"/>
              <a:t>Datové úložiště – datové disky připojené přímo k aplikačním serverům s použitím </a:t>
            </a:r>
            <a:r>
              <a:rPr lang="cs-CZ" dirty="0" err="1"/>
              <a:t>VMWare</a:t>
            </a:r>
            <a:r>
              <a:rPr lang="cs-CZ" dirty="0"/>
              <a:t> technologie </a:t>
            </a:r>
            <a:r>
              <a:rPr lang="cs-CZ" dirty="0" err="1"/>
              <a:t>vSAN</a:t>
            </a:r>
            <a:endParaRPr lang="cs-CZ" dirty="0"/>
          </a:p>
          <a:p>
            <a:pPr lvl="1"/>
            <a:r>
              <a:rPr lang="cs-CZ" dirty="0"/>
              <a:t>Zálohování - NAS server „</a:t>
            </a:r>
            <a:r>
              <a:rPr lang="cs-CZ" dirty="0" err="1"/>
              <a:t>ReadyNAS</a:t>
            </a:r>
            <a:r>
              <a:rPr lang="cs-CZ" dirty="0"/>
              <a:t> 2304“</a:t>
            </a:r>
          </a:p>
          <a:p>
            <a:r>
              <a:rPr lang="cs-CZ" dirty="0"/>
              <a:t>Síť – VLAN včetně implementace standardu IEEE 802.1Q</a:t>
            </a:r>
          </a:p>
          <a:p>
            <a:pPr lvl="1"/>
            <a:r>
              <a:rPr lang="cs-CZ" dirty="0"/>
              <a:t>Zařízení Cisco ASA 5525-X</a:t>
            </a:r>
          </a:p>
          <a:p>
            <a:pPr lvl="2"/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</a:t>
            </a:r>
            <a:r>
              <a:rPr lang="cs-CZ" dirty="0" err="1"/>
              <a:t>firew</a:t>
            </a:r>
            <a:r>
              <a:rPr lang="en-US" dirty="0"/>
              <a:t>a</a:t>
            </a:r>
            <a:r>
              <a:rPr lang="cs-CZ" dirty="0" err="1"/>
              <a:t>ll</a:t>
            </a:r>
            <a:r>
              <a:rPr lang="cs-CZ" dirty="0"/>
              <a:t> (IDS a IPS)</a:t>
            </a:r>
          </a:p>
          <a:p>
            <a:pPr lvl="2"/>
            <a:r>
              <a:rPr lang="cs-CZ" dirty="0" err="1"/>
              <a:t>Routování</a:t>
            </a:r>
            <a:r>
              <a:rPr lang="cs-CZ" dirty="0"/>
              <a:t> mezi VLAN</a:t>
            </a:r>
          </a:p>
          <a:p>
            <a:pPr lvl="1"/>
            <a:r>
              <a:rPr lang="cs-CZ" dirty="0"/>
              <a:t>Wi-Fi </a:t>
            </a:r>
            <a:r>
              <a:rPr lang="cs-CZ" dirty="0" err="1"/>
              <a:t>sí</a:t>
            </a:r>
            <a:r>
              <a:rPr lang="en-US" dirty="0"/>
              <a:t>ť</a:t>
            </a:r>
            <a:r>
              <a:rPr lang="cs-CZ" dirty="0"/>
              <a:t> pro sklad</a:t>
            </a:r>
          </a:p>
          <a:p>
            <a:pPr lvl="2"/>
            <a:r>
              <a:rPr lang="cs-CZ" dirty="0"/>
              <a:t>komunikace s mobilními terminály</a:t>
            </a:r>
          </a:p>
          <a:p>
            <a:pPr lvl="2"/>
            <a:r>
              <a:rPr lang="cs-CZ" dirty="0"/>
              <a:t>Implementace </a:t>
            </a:r>
            <a:r>
              <a:rPr lang="en-GB" dirty="0"/>
              <a:t>Cisco 2500 Series Wireless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0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DD2BD14F-F277-4DF8-90ED-DE9A8A6C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1182831"/>
            <a:ext cx="7154863" cy="5675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3A947-D29E-4B12-B85D-EDA95F33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– Fyzické zapojení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947-D29E-4B12-B85D-EDA95F33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– Fyzické zapojení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03DCF6A-BAEE-490D-BE03-D8E0321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336801"/>
            <a:ext cx="7156800" cy="55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3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9C06981D-C2DA-46A2-A84B-364F7243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25121"/>
            <a:ext cx="7266516" cy="5732880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251F080-76E7-4FDA-B1DB-4F180ABE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– Fyzické zapojení</a:t>
            </a:r>
          </a:p>
        </p:txBody>
      </p:sp>
    </p:spTree>
    <p:extLst>
      <p:ext uri="{BB962C8B-B14F-4D97-AF65-F5344CB8AC3E}">
        <p14:creationId xmlns:p14="http://schemas.microsoft.com/office/powerpoint/2010/main" val="124892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FAE0-4AE8-4E3D-9562-FB4C9AB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- 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2651-8AB8-4B18-922F-5523DD4D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Dvě varianty:</a:t>
            </a:r>
          </a:p>
          <a:p>
            <a:pPr lvl="1"/>
            <a:r>
              <a:rPr lang="cs-CZ" dirty="0"/>
              <a:t>Elementární </a:t>
            </a:r>
          </a:p>
          <a:p>
            <a:pPr lvl="2"/>
            <a:r>
              <a:rPr lang="cs-CZ" dirty="0"/>
              <a:t>Celkové náklady – 1</a:t>
            </a:r>
            <a:r>
              <a:rPr lang="en-US" dirty="0"/>
              <a:t> </a:t>
            </a:r>
            <a:r>
              <a:rPr lang="cs-CZ" dirty="0"/>
              <a:t>593</a:t>
            </a:r>
            <a:r>
              <a:rPr lang="en-US" dirty="0"/>
              <a:t> </a:t>
            </a:r>
            <a:r>
              <a:rPr lang="cs-CZ" dirty="0"/>
              <a:t>440</a:t>
            </a:r>
            <a:r>
              <a:rPr lang="en-US" dirty="0"/>
              <a:t>,-</a:t>
            </a:r>
            <a:r>
              <a:rPr lang="cs-CZ" dirty="0"/>
              <a:t> bez DPH (1</a:t>
            </a:r>
            <a:r>
              <a:rPr lang="en-US" dirty="0"/>
              <a:t> </a:t>
            </a:r>
            <a:r>
              <a:rPr lang="cs-CZ" dirty="0"/>
              <a:t>928</a:t>
            </a:r>
            <a:r>
              <a:rPr lang="en-US" dirty="0"/>
              <a:t> </a:t>
            </a:r>
            <a:r>
              <a:rPr lang="cs-CZ" dirty="0"/>
              <a:t>062</a:t>
            </a:r>
            <a:r>
              <a:rPr lang="en-US" dirty="0"/>
              <a:t>,-</a:t>
            </a:r>
            <a:r>
              <a:rPr lang="cs-CZ" dirty="0"/>
              <a:t> s DPH)</a:t>
            </a:r>
          </a:p>
          <a:p>
            <a:pPr lvl="2"/>
            <a:r>
              <a:rPr lang="cs-CZ" dirty="0"/>
              <a:t>Podpora</a:t>
            </a:r>
          </a:p>
          <a:p>
            <a:pPr lvl="1"/>
            <a:r>
              <a:rPr lang="cs-CZ" dirty="0"/>
              <a:t>Optimální</a:t>
            </a:r>
          </a:p>
          <a:p>
            <a:pPr lvl="2"/>
            <a:r>
              <a:rPr lang="cs-CZ" dirty="0"/>
              <a:t>Celkové náklady – 2</a:t>
            </a:r>
            <a:r>
              <a:rPr lang="en-US" dirty="0"/>
              <a:t> </a:t>
            </a:r>
            <a:r>
              <a:rPr lang="cs-CZ" dirty="0"/>
              <a:t>203</a:t>
            </a:r>
            <a:r>
              <a:rPr lang="en-US" dirty="0"/>
              <a:t> </a:t>
            </a:r>
            <a:r>
              <a:rPr lang="cs-CZ" dirty="0"/>
              <a:t>299</a:t>
            </a:r>
            <a:r>
              <a:rPr lang="en-US" dirty="0"/>
              <a:t>,-</a:t>
            </a:r>
            <a:r>
              <a:rPr lang="cs-CZ" dirty="0"/>
              <a:t> bez DPH (2</a:t>
            </a:r>
            <a:r>
              <a:rPr lang="en-US" dirty="0"/>
              <a:t> </a:t>
            </a:r>
            <a:r>
              <a:rPr lang="cs-CZ" dirty="0"/>
              <a:t>665</a:t>
            </a:r>
            <a:r>
              <a:rPr lang="en-US" dirty="0"/>
              <a:t> </a:t>
            </a:r>
            <a:r>
              <a:rPr lang="cs-CZ" dirty="0"/>
              <a:t>99</a:t>
            </a:r>
            <a:r>
              <a:rPr lang="en-US" dirty="0"/>
              <a:t>2,-</a:t>
            </a:r>
            <a:r>
              <a:rPr lang="cs-CZ" dirty="0"/>
              <a:t> s DPH) </a:t>
            </a:r>
          </a:p>
          <a:p>
            <a:pPr lvl="2"/>
            <a:r>
              <a:rPr lang="cs-CZ" dirty="0"/>
              <a:t>Podpora</a:t>
            </a:r>
          </a:p>
          <a:p>
            <a:r>
              <a:rPr lang="cs-CZ" dirty="0"/>
              <a:t>Naše společnost definitivně doporučuje optimální variantu,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robustnější</a:t>
            </a:r>
            <a:r>
              <a:rPr lang="en-US" dirty="0"/>
              <a:t>, </a:t>
            </a:r>
            <a:r>
              <a:rPr lang="en-US" dirty="0" err="1"/>
              <a:t>odolná</a:t>
            </a:r>
            <a:r>
              <a:rPr lang="en-US" dirty="0"/>
              <a:t> </a:t>
            </a:r>
            <a:r>
              <a:rPr lang="en-US" dirty="0" err="1"/>
              <a:t>vůči</a:t>
            </a:r>
            <a:r>
              <a:rPr lang="en-US" dirty="0"/>
              <a:t> </a:t>
            </a:r>
            <a:r>
              <a:rPr lang="en-US" dirty="0" err="1"/>
              <a:t>výpadkům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otevřená</a:t>
            </a:r>
            <a:r>
              <a:rPr lang="en-US" dirty="0"/>
              <a:t> pro </a:t>
            </a:r>
            <a:r>
              <a:rPr lang="en-US" dirty="0" err="1"/>
              <a:t>rozšíření</a:t>
            </a:r>
            <a:r>
              <a:rPr lang="en-US" dirty="0"/>
              <a:t> a </a:t>
            </a:r>
            <a:r>
              <a:rPr lang="en-US" dirty="0" err="1"/>
              <a:t>růst</a:t>
            </a:r>
            <a:r>
              <a:rPr lang="en-US" dirty="0"/>
              <a:t> </a:t>
            </a:r>
            <a:r>
              <a:rPr lang="en-US" dirty="0" err="1"/>
              <a:t>společnosti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597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0FE-2302-47F5-849C-218C7F21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Časový harmonogram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104E-5E5B-48F3-B9EE-271357F8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22. 11. 2017 – První setkání se zákazníkem</a:t>
            </a:r>
          </a:p>
          <a:p>
            <a:r>
              <a:rPr lang="cs-CZ" dirty="0"/>
              <a:t>27. 11. 2017 - Sběr požadavků a informací o vstupních údajů </a:t>
            </a:r>
          </a:p>
          <a:p>
            <a:r>
              <a:rPr lang="cs-CZ" dirty="0"/>
              <a:t>4. 12. 2017 – Představení navrhovaného řešení</a:t>
            </a:r>
          </a:p>
          <a:p>
            <a:r>
              <a:rPr lang="cs-CZ" dirty="0"/>
              <a:t>4. 1. 2018 – Představení finálního řešení</a:t>
            </a:r>
          </a:p>
          <a:p>
            <a:r>
              <a:rPr lang="cs-CZ" dirty="0"/>
              <a:t>28. 2. 2018 – Nasazení řešení a testovaní</a:t>
            </a:r>
          </a:p>
          <a:p>
            <a:r>
              <a:rPr lang="cs-CZ" dirty="0"/>
              <a:t>31. 3. 2018 – Předání řešení k finálnímu užití</a:t>
            </a:r>
          </a:p>
          <a:p>
            <a:endParaRPr lang="cs-CZ" dirty="0"/>
          </a:p>
          <a:p>
            <a:r>
              <a:rPr lang="cs-CZ" dirty="0"/>
              <a:t>S klientem budou pořádány pravidelné týdenní schůzky za účelem informování o postupu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FAE0-4AE8-4E3D-9562-FB4C9AB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řešení - 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2651-8AB8-4B18-922F-5523DD4D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cs-CZ" dirty="0"/>
              <a:t>Cena řešení v závislosti na dobu podpory: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r>
              <a:rPr lang="cs-CZ" dirty="0"/>
              <a:t>Naše společnost doporučuje optimální variantu,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robustní</a:t>
            </a:r>
            <a:r>
              <a:rPr lang="cs-CZ" dirty="0"/>
              <a:t>, </a:t>
            </a:r>
            <a:r>
              <a:rPr lang="en-US" dirty="0" err="1"/>
              <a:t>odolná</a:t>
            </a:r>
            <a:r>
              <a:rPr lang="en-US" dirty="0"/>
              <a:t> </a:t>
            </a:r>
            <a:r>
              <a:rPr lang="en-US" dirty="0" err="1"/>
              <a:t>vůči</a:t>
            </a:r>
            <a:r>
              <a:rPr lang="en-US" dirty="0"/>
              <a:t> </a:t>
            </a:r>
            <a:r>
              <a:rPr lang="en-US" dirty="0" err="1"/>
              <a:t>výpadkům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otevřená</a:t>
            </a:r>
            <a:r>
              <a:rPr lang="en-US" dirty="0"/>
              <a:t> pro </a:t>
            </a:r>
            <a:r>
              <a:rPr lang="en-US" dirty="0" err="1"/>
              <a:t>rozšíření</a:t>
            </a:r>
            <a:r>
              <a:rPr lang="en-US" dirty="0"/>
              <a:t> a </a:t>
            </a:r>
            <a:r>
              <a:rPr lang="en-US" dirty="0" err="1"/>
              <a:t>růst</a:t>
            </a:r>
            <a:r>
              <a:rPr lang="en-US" dirty="0"/>
              <a:t> </a:t>
            </a:r>
            <a:r>
              <a:rPr lang="en-US" dirty="0" err="1"/>
              <a:t>společnosti</a:t>
            </a:r>
            <a:r>
              <a:rPr lang="en-US" dirty="0"/>
              <a:t>.</a:t>
            </a:r>
            <a:endParaRPr lang="cs-C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2C71D5-389C-4F74-81DE-FF4B3EC17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55700"/>
              </p:ext>
            </p:extLst>
          </p:nvPr>
        </p:nvGraphicFramePr>
        <p:xfrm>
          <a:off x="1543574" y="2717394"/>
          <a:ext cx="6132353" cy="1852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406">
                  <a:extLst>
                    <a:ext uri="{9D8B030D-6E8A-4147-A177-3AD203B41FA5}">
                      <a16:colId xmlns:a16="http://schemas.microsoft.com/office/drawing/2014/main" val="3352050854"/>
                    </a:ext>
                  </a:extLst>
                </a:gridCol>
                <a:gridCol w="2400199">
                  <a:extLst>
                    <a:ext uri="{9D8B030D-6E8A-4147-A177-3AD203B41FA5}">
                      <a16:colId xmlns:a16="http://schemas.microsoft.com/office/drawing/2014/main" val="3810320571"/>
                    </a:ext>
                  </a:extLst>
                </a:gridCol>
                <a:gridCol w="2557748">
                  <a:extLst>
                    <a:ext uri="{9D8B030D-6E8A-4147-A177-3AD203B41FA5}">
                      <a16:colId xmlns:a16="http://schemas.microsoft.com/office/drawing/2014/main" val="3376197586"/>
                    </a:ext>
                  </a:extLst>
                </a:gridCol>
              </a:tblGrid>
              <a:tr h="369243">
                <a:tc>
                  <a:txBody>
                    <a:bodyPr/>
                    <a:lstStyle/>
                    <a:p>
                      <a:pPr algn="ctr" fontAlgn="b"/>
                      <a:endParaRPr lang="cs-CZ" sz="1800" b="1" kern="1200" dirty="0">
                        <a:solidFill>
                          <a:srgbClr val="90C2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4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US" sz="24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cs-CZ" sz="2400" b="1" kern="1200" dirty="0" err="1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rní</a:t>
                      </a:r>
                      <a:r>
                        <a:rPr lang="cs-CZ" sz="24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 var.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400" b="1" kern="1200" dirty="0" err="1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Optimáln</a:t>
                      </a:r>
                      <a:r>
                        <a:rPr lang="en-US" sz="24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í</a:t>
                      </a:r>
                      <a:r>
                        <a:rPr lang="cs-CZ" sz="24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 var.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402839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základ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1 593 440,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2 203 299,</a:t>
                      </a:r>
                      <a:r>
                        <a:rPr 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823632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2 roky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1 617 200,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2 241 099,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1163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3 roky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1 740 960,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2 378 899,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61804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 dirty="0">
                          <a:solidFill>
                            <a:srgbClr val="90C226"/>
                          </a:solidFill>
                          <a:latin typeface="+mn-lt"/>
                          <a:ea typeface="+mn-ea"/>
                          <a:cs typeface="+mn-cs"/>
                        </a:rPr>
                        <a:t>5 let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1 988 480,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2 654 499,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Kč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0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1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7054-E3A3-490E-BF88-3DCC5895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Připomínky a dotazy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69386F-63E8-4D38-8D2E-B49B776A5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057" y="2160588"/>
            <a:ext cx="25719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95A9-62A4-44A3-B323-DBA4528F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vstupní údaje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76C2-453A-49CE-8906-ECB87B54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Budget – 2 200 000,- Kč</a:t>
            </a:r>
          </a:p>
          <a:p>
            <a:r>
              <a:rPr lang="cs-CZ" dirty="0"/>
              <a:t>Sídlo společnosti – Praha 6</a:t>
            </a:r>
          </a:p>
          <a:p>
            <a:r>
              <a:rPr lang="en-US" dirty="0" err="1"/>
              <a:t>Působiště</a:t>
            </a:r>
            <a:r>
              <a:rPr lang="cs-CZ" dirty="0"/>
              <a:t> – celá Praha</a:t>
            </a:r>
          </a:p>
          <a:p>
            <a:r>
              <a:rPr lang="cs-CZ" dirty="0"/>
              <a:t>512 objednávek za den</a:t>
            </a:r>
            <a:r>
              <a:rPr lang="en-US" dirty="0"/>
              <a:t>,</a:t>
            </a:r>
            <a:r>
              <a:rPr lang="cs-CZ" dirty="0"/>
              <a:t> </a:t>
            </a:r>
            <a:r>
              <a:rPr lang="en-US" dirty="0"/>
              <a:t>v</a:t>
            </a:r>
            <a:r>
              <a:rPr lang="cs-CZ" dirty="0" err="1"/>
              <a:t>yřízeno</a:t>
            </a:r>
            <a:r>
              <a:rPr lang="cs-CZ" dirty="0"/>
              <a:t> je 50%</a:t>
            </a:r>
          </a:p>
          <a:p>
            <a:r>
              <a:rPr lang="cs-CZ" dirty="0"/>
              <a:t>Očekávané </a:t>
            </a:r>
            <a:r>
              <a:rPr lang="en-US" dirty="0" err="1"/>
              <a:t>nasazení</a:t>
            </a:r>
            <a:r>
              <a:rPr lang="cs-CZ" dirty="0"/>
              <a:t> projektu 31. 3. 2018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919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6D9-0A4E-41E2-A0B4-FB34BFED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cíle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99A8-9B2D-4680-BCE2-B2ECA34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Navýšit počet zpracovaných objednávek</a:t>
            </a:r>
          </a:p>
          <a:p>
            <a:r>
              <a:rPr lang="cs-CZ" dirty="0"/>
              <a:t>Zefektivnit a zrychlit sklad</a:t>
            </a:r>
          </a:p>
          <a:p>
            <a:pPr lvl="1"/>
            <a:r>
              <a:rPr lang="cs-CZ" dirty="0"/>
              <a:t>Umožnit monitorování e-shopu a skladu</a:t>
            </a:r>
          </a:p>
          <a:p>
            <a:pPr lvl="1"/>
            <a:r>
              <a:rPr lang="cs-CZ" dirty="0"/>
              <a:t>Upozornění na blížící se dobu expirace</a:t>
            </a:r>
          </a:p>
          <a:p>
            <a:r>
              <a:rPr lang="cs-CZ" dirty="0"/>
              <a:t>Zefektivnit fakturaci a objednávkový systém</a:t>
            </a:r>
          </a:p>
          <a:p>
            <a:r>
              <a:rPr lang="cs-CZ" dirty="0"/>
              <a:t>Optimalizace logistiky</a:t>
            </a:r>
          </a:p>
          <a:p>
            <a:pPr lvl="1"/>
            <a:r>
              <a:rPr lang="cs-CZ" dirty="0"/>
              <a:t>Plánování tras</a:t>
            </a:r>
          </a:p>
          <a:p>
            <a:pPr lvl="1"/>
            <a:r>
              <a:rPr lang="cs-CZ" dirty="0"/>
              <a:t>Zefektivnění přesunu zboží ze skladu na auta</a:t>
            </a:r>
          </a:p>
          <a:p>
            <a:r>
              <a:rPr lang="cs-CZ" dirty="0"/>
              <a:t>Snížit náklady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4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E2D-9AC8-4CA0-A4EA-1DF88548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Priority v řešení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074-CE16-4BF5-BC8E-E853B788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Identifikování „úzkých hrdel“</a:t>
            </a:r>
          </a:p>
          <a:p>
            <a:pPr lvl="1"/>
            <a:r>
              <a:rPr lang="cs-CZ" dirty="0"/>
              <a:t>Sklad</a:t>
            </a:r>
          </a:p>
          <a:p>
            <a:pPr lvl="2"/>
            <a:r>
              <a:rPr lang="cs-CZ" dirty="0"/>
              <a:t>Chybějící systém při manipulaci se zbožím</a:t>
            </a:r>
          </a:p>
          <a:p>
            <a:pPr lvl="2"/>
            <a:r>
              <a:rPr lang="cs-CZ" dirty="0"/>
              <a:t>Nulový monitoring</a:t>
            </a:r>
          </a:p>
          <a:p>
            <a:pPr lvl="2"/>
            <a:r>
              <a:rPr lang="cs-CZ" dirty="0"/>
              <a:t>Prostoje</a:t>
            </a:r>
          </a:p>
          <a:p>
            <a:pPr lvl="2"/>
            <a:r>
              <a:rPr lang="cs-CZ" dirty="0"/>
              <a:t>Nepropojenost mezi skladem a účetnictvím</a:t>
            </a:r>
          </a:p>
          <a:p>
            <a:pPr lvl="1"/>
            <a:r>
              <a:rPr lang="cs-CZ" dirty="0"/>
              <a:t>Fakturace</a:t>
            </a:r>
          </a:p>
          <a:p>
            <a:pPr lvl="2"/>
            <a:r>
              <a:rPr lang="cs-CZ" dirty="0"/>
              <a:t>Je mimo systém</a:t>
            </a:r>
          </a:p>
          <a:p>
            <a:pPr lvl="2"/>
            <a:r>
              <a:rPr lang="cs-CZ" dirty="0"/>
              <a:t>Ruční dodání dat</a:t>
            </a:r>
          </a:p>
          <a:p>
            <a:pPr lvl="1"/>
            <a:r>
              <a:rPr lang="cs-CZ" dirty="0"/>
              <a:t>Neexistující propojení účetnictví – sklad – e</a:t>
            </a:r>
            <a:r>
              <a:rPr lang="en-US" dirty="0"/>
              <a:t>-</a:t>
            </a:r>
            <a:r>
              <a:rPr lang="cs-CZ" dirty="0"/>
              <a:t>shop (všech se všemi)</a:t>
            </a:r>
          </a:p>
          <a:p>
            <a:pPr lvl="1"/>
            <a:r>
              <a:rPr lang="cs-CZ" dirty="0"/>
              <a:t>Ostatní</a:t>
            </a:r>
            <a:r>
              <a:rPr lang="en-US" dirty="0"/>
              <a:t> (</a:t>
            </a:r>
            <a:r>
              <a:rPr lang="en-US" dirty="0" err="1"/>
              <a:t>plánování</a:t>
            </a:r>
            <a:r>
              <a:rPr lang="en-US" dirty="0"/>
              <a:t> </a:t>
            </a:r>
            <a:r>
              <a:rPr lang="en-US" dirty="0" err="1"/>
              <a:t>trasy</a:t>
            </a:r>
            <a:r>
              <a:rPr lang="en-US" dirty="0"/>
              <a:t>, </a:t>
            </a:r>
            <a:r>
              <a:rPr lang="en-US" dirty="0" err="1"/>
              <a:t>optimalizace</a:t>
            </a:r>
            <a:r>
              <a:rPr lang="en-US" dirty="0"/>
              <a:t> FTE …)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E7FC-87BC-4201-98A3-95A98641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Stávající situace ve společnosti Houska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F0DC-2B70-4BF3-9072-2926C569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Nasazený e-shop</a:t>
            </a:r>
          </a:p>
          <a:p>
            <a:pPr lvl="1"/>
            <a:r>
              <a:rPr lang="cs-CZ" dirty="0"/>
              <a:t>Proprietární řešení postavené vlastním teamem</a:t>
            </a:r>
          </a:p>
          <a:p>
            <a:pPr lvl="1"/>
            <a:r>
              <a:rPr lang="cs-CZ" dirty="0"/>
              <a:t>Současné problémy</a:t>
            </a:r>
          </a:p>
          <a:p>
            <a:pPr lvl="2"/>
            <a:r>
              <a:rPr lang="cs-CZ" dirty="0"/>
              <a:t>Je odbaveno cca 50</a:t>
            </a:r>
            <a:r>
              <a:rPr lang="en-US" dirty="0"/>
              <a:t> </a:t>
            </a:r>
            <a:r>
              <a:rPr lang="cs-CZ" dirty="0"/>
              <a:t>% objednávek</a:t>
            </a:r>
          </a:p>
          <a:p>
            <a:pPr lvl="2"/>
            <a:r>
              <a:rPr lang="cs-CZ" dirty="0"/>
              <a:t>E-shop není propojen s účetním systémem</a:t>
            </a:r>
          </a:p>
          <a:p>
            <a:r>
              <a:rPr lang="cs-CZ" dirty="0"/>
              <a:t>Účetní systém „Money S3“, instalovaný na dvou počítačích</a:t>
            </a:r>
          </a:p>
          <a:p>
            <a:pPr lvl="1"/>
            <a:r>
              <a:rPr lang="cs-CZ" dirty="0"/>
              <a:t>Současné problémy </a:t>
            </a:r>
          </a:p>
          <a:p>
            <a:pPr lvl="2"/>
            <a:r>
              <a:rPr lang="cs-CZ" dirty="0"/>
              <a:t>Systém je izolovaný od skladu i e-shopu. Veškeré informace je třeba do systému </a:t>
            </a:r>
            <a:r>
              <a:rPr lang="en-US" dirty="0" err="1"/>
              <a:t>zadávat</a:t>
            </a:r>
            <a:r>
              <a:rPr lang="cs-CZ" dirty="0"/>
              <a:t> ručně</a:t>
            </a:r>
          </a:p>
        </p:txBody>
      </p:sp>
    </p:spTree>
    <p:extLst>
      <p:ext uri="{BB962C8B-B14F-4D97-AF65-F5344CB8AC3E}">
        <p14:creationId xmlns:p14="http://schemas.microsoft.com/office/powerpoint/2010/main" val="24258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E1F1-FD92-468C-B9EE-5777850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Stávající situace ve společnosti Houska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C6F9-5A22-42ED-B2C8-D23D44E9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Sklad</a:t>
            </a:r>
          </a:p>
          <a:p>
            <a:pPr lvl="1"/>
            <a:r>
              <a:rPr lang="cs-CZ" dirty="0"/>
              <a:t>Bez automatizace</a:t>
            </a:r>
          </a:p>
          <a:p>
            <a:pPr lvl="1"/>
            <a:r>
              <a:rPr lang="cs-CZ" dirty="0"/>
              <a:t>Současné problémy</a:t>
            </a:r>
          </a:p>
          <a:p>
            <a:pPr lvl="2"/>
            <a:r>
              <a:rPr lang="cs-CZ" dirty="0"/>
              <a:t>Veškeré zboží je evidováno ručně skladníkem</a:t>
            </a:r>
          </a:p>
          <a:p>
            <a:pPr lvl="2"/>
            <a:r>
              <a:rPr lang="cs-CZ" dirty="0"/>
              <a:t>Zboží je ve skladě rozmístěno nahodile</a:t>
            </a:r>
          </a:p>
          <a:p>
            <a:pPr lvl="2"/>
            <a:r>
              <a:rPr lang="cs-CZ" dirty="0"/>
              <a:t>Neexistující evidence expirační doby</a:t>
            </a:r>
          </a:p>
          <a:p>
            <a:pPr lvl="3"/>
            <a:r>
              <a:rPr lang="cs-CZ" dirty="0"/>
              <a:t>Vysoký počet prošlého zboží, na které se přijde až při inventuře</a:t>
            </a:r>
          </a:p>
          <a:p>
            <a:pPr lvl="2"/>
            <a:r>
              <a:rPr lang="cs-CZ" dirty="0"/>
              <a:t>Neexistující elektronické propojení mezi skladem a účtárnou 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192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FF9-E0CD-4833-A735-11EF8832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Stávající situace ve společnosti Houska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EE29-EA5F-4F33-8A28-CEDF26ED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cs-CZ" dirty="0"/>
              <a:t>Pomalé odbavení zboží po přijmutí objednávky kdy probíhají následující kroky</a:t>
            </a:r>
          </a:p>
          <a:p>
            <a:pPr lvl="3"/>
            <a:r>
              <a:rPr lang="cs-CZ" dirty="0"/>
              <a:t>Vytištění objednávky z eshopu</a:t>
            </a:r>
          </a:p>
          <a:p>
            <a:pPr lvl="3"/>
            <a:r>
              <a:rPr lang="cs-CZ" dirty="0"/>
              <a:t>Manuální najití zboží v prostoru skladiště</a:t>
            </a:r>
          </a:p>
          <a:p>
            <a:pPr lvl="3"/>
            <a:r>
              <a:rPr lang="cs-CZ" dirty="0"/>
              <a:t>Zabalení do krabice</a:t>
            </a:r>
          </a:p>
          <a:p>
            <a:pPr lvl="3"/>
            <a:r>
              <a:rPr lang="cs-CZ" dirty="0"/>
              <a:t>Odchod skladníka do účtárny s objednávkami</a:t>
            </a:r>
          </a:p>
          <a:p>
            <a:pPr lvl="3"/>
            <a:r>
              <a:rPr lang="cs-CZ" dirty="0"/>
              <a:t>Manuální zadávání do účetního systému</a:t>
            </a:r>
          </a:p>
          <a:p>
            <a:pPr lvl="3"/>
            <a:r>
              <a:rPr lang="cs-CZ" dirty="0"/>
              <a:t>Tisk faktury</a:t>
            </a:r>
          </a:p>
          <a:p>
            <a:pPr lvl="3"/>
            <a:r>
              <a:rPr lang="cs-CZ" dirty="0"/>
              <a:t>Odchod skladníka s fakturou zpět do skladu</a:t>
            </a:r>
          </a:p>
          <a:p>
            <a:pPr lvl="3"/>
            <a:r>
              <a:rPr lang="cs-CZ" dirty="0"/>
              <a:t>Dobalení balíčku</a:t>
            </a:r>
          </a:p>
          <a:p>
            <a:pPr lvl="3"/>
            <a:r>
              <a:rPr lang="cs-CZ" dirty="0"/>
              <a:t>Přesunutí balíčku na rampu</a:t>
            </a:r>
          </a:p>
          <a:p>
            <a:pPr lvl="3"/>
            <a:r>
              <a:rPr lang="cs-CZ" dirty="0"/>
              <a:t>Naskladnění do auta</a:t>
            </a:r>
          </a:p>
          <a:p>
            <a:pPr lvl="2"/>
            <a:r>
              <a:rPr lang="cs-CZ" dirty="0"/>
              <a:t>Měsíční ztráta 23 000,- Kč z důvodu překročení data spotřeby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7D9-CFBD-4C69-9CB2-B91CD25E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Ekonomický</a:t>
            </a:r>
            <a:r>
              <a:rPr lang="cs-CZ" dirty="0"/>
              <a:t> impakt modernizace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168C-265A-475D-B2A6-C8093471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případě že bylo dosaženo díky modernizaci zlepšení o 100</a:t>
            </a:r>
            <a:r>
              <a:rPr lang="en-US" dirty="0"/>
              <a:t> </a:t>
            </a:r>
            <a:r>
              <a:rPr lang="cs-CZ" dirty="0"/>
              <a:t>% pak by:</a:t>
            </a:r>
          </a:p>
          <a:p>
            <a:endParaRPr lang="cs-CZ" dirty="0"/>
          </a:p>
          <a:p>
            <a:r>
              <a:rPr lang="cs-CZ" dirty="0"/>
              <a:t>Možný počet odbavených objednávek denně by stoupl z 256 na 512</a:t>
            </a:r>
          </a:p>
          <a:p>
            <a:r>
              <a:rPr lang="cs-CZ" dirty="0"/>
              <a:t>Eliminovala by se měsíční ztráta 23 000,- Kč (ročně 276 000,- Kč)</a:t>
            </a:r>
          </a:p>
          <a:p>
            <a:r>
              <a:rPr lang="en-US" dirty="0" err="1"/>
              <a:t>Potencionální</a:t>
            </a:r>
            <a:r>
              <a:rPr lang="en-US" dirty="0"/>
              <a:t> </a:t>
            </a:r>
            <a:r>
              <a:rPr lang="en-US" dirty="0" err="1"/>
              <a:t>roční</a:t>
            </a:r>
            <a:r>
              <a:rPr lang="en-US" dirty="0"/>
              <a:t> </a:t>
            </a:r>
            <a:r>
              <a:rPr lang="en-US" dirty="0" err="1"/>
              <a:t>obrat</a:t>
            </a:r>
            <a:r>
              <a:rPr lang="cs-CZ" dirty="0"/>
              <a:t> je 85</a:t>
            </a:r>
            <a:r>
              <a:rPr lang="en-US" dirty="0"/>
              <a:t> </a:t>
            </a:r>
            <a:r>
              <a:rPr lang="cs-CZ" dirty="0"/>
              <a:t>200</a:t>
            </a:r>
            <a:r>
              <a:rPr lang="en-US" dirty="0"/>
              <a:t> </a:t>
            </a:r>
            <a:r>
              <a:rPr lang="cs-CZ" dirty="0"/>
              <a:t>000,- Kč</a:t>
            </a:r>
          </a:p>
          <a:p>
            <a:r>
              <a:rPr lang="cs-CZ" dirty="0"/>
              <a:t>Eliminace ruční práce a navýšení produktivity zaměstnanců</a:t>
            </a:r>
          </a:p>
          <a:p>
            <a:r>
              <a:rPr lang="cs-CZ" dirty="0"/>
              <a:t>Snížení FTE ve </a:t>
            </a:r>
            <a:r>
              <a:rPr lang="en-US" dirty="0"/>
              <a:t>s</a:t>
            </a:r>
            <a:r>
              <a:rPr lang="cs-CZ" dirty="0" err="1"/>
              <a:t>polečnosti</a:t>
            </a:r>
            <a:endParaRPr lang="cs-CZ" dirty="0"/>
          </a:p>
          <a:p>
            <a:r>
              <a:rPr lang="cs-CZ" dirty="0"/>
              <a:t>Nastartování růstu společnosti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8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945</Words>
  <Application>Microsoft Office PowerPoint</Application>
  <PresentationFormat>Širokoúhlá obrazovka</PresentationFormat>
  <Paragraphs>174</Paragraphs>
  <Slides>21</Slides>
  <Notes>0</Notes>
  <HiddenSlides>3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Projekt – Houska e-shop</vt:lpstr>
      <vt:lpstr>Časový harmonogram</vt:lpstr>
      <vt:lpstr>Základní vstupní údaje</vt:lpstr>
      <vt:lpstr>Hlavní cíle </vt:lpstr>
      <vt:lpstr>Priority v řešení</vt:lpstr>
      <vt:lpstr>Stávající situace ve společnosti Houska</vt:lpstr>
      <vt:lpstr>Stávající situace ve společnosti Houska</vt:lpstr>
      <vt:lpstr>Stávající situace ve společnosti Houska</vt:lpstr>
      <vt:lpstr>Ekonomický impakt modernizace</vt:lpstr>
      <vt:lpstr>Navržené řešení - úvod</vt:lpstr>
      <vt:lpstr>Navržené řešení – Sklad a logistika</vt:lpstr>
      <vt:lpstr>Navržené řešení – Logické rozložení</vt:lpstr>
      <vt:lpstr>Navržené řešení – podrobně</vt:lpstr>
      <vt:lpstr>Navržené řešení - podrobně</vt:lpstr>
      <vt:lpstr>Navržené řešení - podrobně</vt:lpstr>
      <vt:lpstr>Navržené řešení – Fyzické zapojení</vt:lpstr>
      <vt:lpstr>Navržené řešení – Fyzické zapojení</vt:lpstr>
      <vt:lpstr>Navržené řešení – Fyzické zapojení</vt:lpstr>
      <vt:lpstr>Navržené řešení - Shrnutí</vt:lpstr>
      <vt:lpstr>Navržené řešení - Shrnutí</vt:lpstr>
      <vt:lpstr>Připomínky a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– Houska e-shop</dc:title>
  <dc:creator>Petra Formankova</dc:creator>
  <cp:lastModifiedBy>Jana Marchevkova</cp:lastModifiedBy>
  <cp:revision>54</cp:revision>
  <dcterms:created xsi:type="dcterms:W3CDTF">2017-12-02T10:45:30Z</dcterms:created>
  <dcterms:modified xsi:type="dcterms:W3CDTF">2018-01-06T14:51:25Z</dcterms:modified>
</cp:coreProperties>
</file>