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307" r:id="rId2"/>
    <p:sldId id="297" r:id="rId3"/>
    <p:sldId id="319" r:id="rId4"/>
    <p:sldId id="321" r:id="rId5"/>
    <p:sldId id="326" r:id="rId6"/>
    <p:sldId id="327" r:id="rId7"/>
    <p:sldId id="328" r:id="rId8"/>
    <p:sldId id="323" r:id="rId9"/>
    <p:sldId id="325" r:id="rId10"/>
    <p:sldId id="324" r:id="rId11"/>
    <p:sldId id="317" r:id="rId12"/>
    <p:sldId id="330" r:id="rId13"/>
    <p:sldId id="331" r:id="rId14"/>
    <p:sldId id="312" r:id="rId15"/>
    <p:sldId id="329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64B3195F-67C5-4659-BE15-23B4B95149D4}">
          <p14:sldIdLst>
            <p14:sldId id="307"/>
          </p14:sldIdLst>
        </p14:section>
        <p14:section name="Hlavní obsah" id="{A567702B-F0E8-498D-8A55-E3A86EA8403D}">
          <p14:sldIdLst>
            <p14:sldId id="297"/>
            <p14:sldId id="319"/>
            <p14:sldId id="321"/>
            <p14:sldId id="326"/>
            <p14:sldId id="327"/>
            <p14:sldId id="328"/>
            <p14:sldId id="323"/>
            <p14:sldId id="325"/>
            <p14:sldId id="324"/>
          </p14:sldIdLst>
        </p14:section>
        <p14:section name="Předdefinované kapitoly" id="{60DCFAFC-DFA5-4B72-A6DD-6100E72D1706}">
          <p14:sldIdLst>
            <p14:sldId id="317"/>
            <p14:sldId id="330"/>
            <p14:sldId id="331"/>
          </p14:sldIdLst>
        </p14:section>
        <p14:section name="Závěr" id="{62B5A663-57A3-4C49-8D54-A1812F011186}">
          <p14:sldIdLst>
            <p14:sldId id="31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8F8F8"/>
    <a:srgbClr val="003893"/>
    <a:srgbClr val="001E8C"/>
    <a:srgbClr val="333333"/>
    <a:srgbClr val="7B7B7B"/>
    <a:srgbClr val="00428F"/>
    <a:srgbClr val="CDECF4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1220" autoAdjust="0"/>
  </p:normalViewPr>
  <p:slideViewPr>
    <p:cSldViewPr snapToGrid="0">
      <p:cViewPr varScale="1">
        <p:scale>
          <a:sx n="48" d="100"/>
          <a:sy n="48" d="100"/>
        </p:scale>
        <p:origin x="252" y="24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0557F9-65F1-4553-A4DE-2D4E23AEAEBD}" type="datetimeFigureOut">
              <a:rPr lang="cs-CZ" smtClean="0"/>
              <a:t>11.06.2018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86577D-63E1-450B-A5C4-E29E3607137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83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D704C2-DBB9-484D-8903-C24FCE3ADE8D}" type="datetimeFigureOut">
              <a:rPr lang="cs-CZ" smtClean="0"/>
              <a:t>11.06.2018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EF1B3C-45EB-4E4B-A9C8-6948E35E1AA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34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523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Oponent práce byl pan Ing. Michal </a:t>
            </a:r>
            <a:r>
              <a:rPr lang="cs-CZ" dirty="0" err="1"/>
              <a:t>Okresa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15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125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/>
              <a:t>DAQ uzel</a:t>
            </a:r>
            <a:r>
              <a:rPr lang="cs-CZ" baseline="0" dirty="0"/>
              <a:t> u každého parkovacího místa</a:t>
            </a:r>
          </a:p>
          <a:p>
            <a:pPr marL="228600" indent="-228600">
              <a:buAutoNum type="arabicPeriod"/>
            </a:pPr>
            <a:r>
              <a:rPr lang="cs-CZ" baseline="0" dirty="0"/>
              <a:t>Binární zpráva – informace v 1 Bajtu – stav obsazenosti, stav baterií a 27 stavů pro chyby</a:t>
            </a:r>
          </a:p>
          <a:p>
            <a:pPr marL="228600" indent="-228600">
              <a:buAutoNum type="arabicPeriod"/>
            </a:pPr>
            <a:r>
              <a:rPr lang="cs-CZ" baseline="0" dirty="0" err="1"/>
              <a:t>Agregátor</a:t>
            </a:r>
            <a:r>
              <a:rPr lang="cs-CZ" baseline="0" dirty="0"/>
              <a:t> přijímá zprávy, detekuje chyby, komunikuje se </a:t>
            </a:r>
            <a:r>
              <a:rPr lang="cs-CZ" baseline="0" dirty="0" err="1"/>
              <a:t>SigFox</a:t>
            </a:r>
            <a:r>
              <a:rPr lang="cs-CZ" baseline="0" dirty="0"/>
              <a:t> </a:t>
            </a:r>
            <a:r>
              <a:rPr lang="cs-CZ" baseline="0" dirty="0" err="1"/>
              <a:t>cloudem</a:t>
            </a:r>
            <a:r>
              <a:rPr lang="cs-CZ" baseline="0" dirty="0"/>
              <a:t> a zajišťuje nepřekročení </a:t>
            </a:r>
            <a:r>
              <a:rPr lang="cs-CZ" baseline="0" dirty="0" err="1"/>
              <a:t>SigFox</a:t>
            </a:r>
            <a:r>
              <a:rPr lang="cs-CZ" baseline="0" dirty="0"/>
              <a:t> limitací</a:t>
            </a:r>
          </a:p>
          <a:p>
            <a:pPr marL="228600" indent="-228600">
              <a:buAutoNum type="arabicPeriod"/>
            </a:pPr>
            <a:r>
              <a:rPr lang="cs-CZ" baseline="0" dirty="0"/>
              <a:t>Šedou barvou znázorněné komponenty, které nespadají do fáze 1 – zobrazování a rezervace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034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465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674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sz="1000" dirty="0"/>
              <a:t>SDK – other example projects had to be analyzed for finding the solutions</a:t>
            </a:r>
          </a:p>
          <a:p>
            <a:pPr defTabSz="931774"/>
            <a:r>
              <a:rPr lang="en-US" sz="1000" dirty="0"/>
              <a:t>Radio – was complex, but could be copied from other projects.  </a:t>
            </a:r>
          </a:p>
          <a:p>
            <a:pPr defTabSz="931774"/>
            <a:r>
              <a:rPr lang="en-US" sz="1000" dirty="0"/>
              <a:t>BC SDK changed – cooperated with the BC team and found solutions. </a:t>
            </a:r>
            <a:endParaRPr lang="cs-CZ" sz="1000" dirty="0"/>
          </a:p>
          <a:p>
            <a:pPr defTabSz="931774"/>
            <a:endParaRPr lang="cs-CZ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132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346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976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616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cs-CZ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vedoucí práce byl pan Ing. Marek Beránek, </a:t>
            </a:r>
            <a:r>
              <a:rPr lang="cs-CZ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cs-CZ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D. 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F1B3C-45EB-4E4B-A9C8-6948E35E1AAC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683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20907" y="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 userDrawn="1">
            <p:ph type="title"/>
          </p:nvPr>
        </p:nvSpPr>
        <p:spPr>
          <a:xfrm>
            <a:off x="720000" y="1965600"/>
            <a:ext cx="10752000" cy="1173600"/>
          </a:xfrm>
          <a:noFill/>
          <a:effectLst/>
        </p:spPr>
        <p:txBody>
          <a:bodyPr wrap="square">
            <a:normAutofit/>
          </a:bodyPr>
          <a:lstStyle>
            <a:lvl1pPr marL="0" indent="0">
              <a:lnSpc>
                <a:spcPts val="4500"/>
              </a:lnSpc>
              <a:buClr>
                <a:srgbClr val="00D0D5"/>
              </a:buClr>
              <a:buSzPct val="145000"/>
              <a:buFont typeface="Arial" panose="020B0604020202020204" pitchFamily="34" charset="0"/>
              <a:buNone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 noProof="0"/>
              <a:t>Kliknutím lze upravit styl předlohy.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20000" y="5164668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</a:t>
            </a:r>
            <a:endParaRPr lang="en-US" noProof="0" dirty="0"/>
          </a:p>
        </p:txBody>
      </p:sp>
      <p:sp>
        <p:nvSpPr>
          <p:cNvPr id="9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0000" y="5563253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Příjmení</a:t>
            </a:r>
            <a:endParaRPr lang="en-US" noProof="0" dirty="0"/>
          </a:p>
        </p:txBody>
      </p:sp>
      <p:sp>
        <p:nvSpPr>
          <p:cNvPr id="12" name="Zástupný symbol pro datum 11"/>
          <p:cNvSpPr>
            <a:spLocks noGrp="1"/>
          </p:cNvSpPr>
          <p:nvPr userDrawn="1">
            <p:ph type="dt" sz="half" idx="15"/>
          </p:nvPr>
        </p:nvSpPr>
        <p:spPr>
          <a:xfrm>
            <a:off x="720000" y="6356357"/>
            <a:ext cx="2743200" cy="365125"/>
          </a:xfrm>
        </p:spPr>
        <p:txBody>
          <a:bodyPr/>
          <a:lstStyle/>
          <a:p>
            <a:r>
              <a:rPr lang="cs-CZ" dirty="0"/>
              <a:t>7.6.2017</a:t>
            </a:r>
          </a:p>
        </p:txBody>
      </p:sp>
      <p:pic>
        <p:nvPicPr>
          <p:cNvPr id="37" name="Obrázek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452" y="5047203"/>
            <a:ext cx="1148905" cy="1385046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2" y="375120"/>
            <a:ext cx="1996263" cy="75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0754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zisnímek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720000" y="1965458"/>
            <a:ext cx="5376000" cy="2644642"/>
          </a:xfrm>
        </p:spPr>
        <p:txBody>
          <a:bodyPr anchor="t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20907" y="5652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7" y="5785093"/>
            <a:ext cx="1611770" cy="61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5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115" name="AutoShape 77"/>
          <p:cNvSpPr>
            <a:spLocks noChangeAspect="1" noChangeArrowheads="1" noTextEdit="1"/>
          </p:cNvSpPr>
          <p:nvPr userDrawn="1"/>
        </p:nvSpPr>
        <p:spPr bwMode="auto">
          <a:xfrm>
            <a:off x="6826994" y="1488967"/>
            <a:ext cx="4564906" cy="35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31" y="2649702"/>
            <a:ext cx="3223540" cy="122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55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54720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5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,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22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/>
          </p:nvPr>
        </p:nvSpPr>
        <p:spPr>
          <a:xfrm>
            <a:off x="480484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/>
          </p:nvPr>
        </p:nvSpPr>
        <p:spPr>
          <a:xfrm>
            <a:off x="6336000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03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11937600" y="6602400"/>
            <a:ext cx="255600" cy="255600"/>
          </a:xfrm>
          <a:prstGeom prst="rect">
            <a:avLst/>
          </a:prstGeom>
          <a:solidFill>
            <a:srgbClr val="00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b">
            <a:normAutofit/>
          </a:bodyPr>
          <a:lstStyle/>
          <a:p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0000"/>
            <a:ext cx="11232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61600" y="65591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>
                <a:solidFill>
                  <a:srgbClr val="5D6C82"/>
                </a:solidFill>
              </a:defRPr>
            </a:lvl1pPr>
          </a:lstStyle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2000" y="6550328"/>
            <a:ext cx="40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0" y="822208"/>
            <a:ext cx="12191999" cy="0"/>
          </a:xfrm>
          <a:prstGeom prst="line">
            <a:avLst/>
          </a:prstGeom>
          <a:ln w="25400">
            <a:solidFill>
              <a:srgbClr val="004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7.6.2017</a:t>
            </a:r>
          </a:p>
        </p:txBody>
      </p:sp>
    </p:spTree>
    <p:extLst>
      <p:ext uri="{BB962C8B-B14F-4D97-AF65-F5344CB8AC3E}">
        <p14:creationId xmlns:p14="http://schemas.microsoft.com/office/powerpoint/2010/main" val="24706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2" r:id="rId2"/>
    <p:sldLayoutId id="2147483803" r:id="rId3"/>
    <p:sldLayoutId id="2147483719" r:id="rId4"/>
    <p:sldLayoutId id="2147483736" r:id="rId5"/>
    <p:sldLayoutId id="2147483746" r:id="rId6"/>
  </p:sldLayoutIdLst>
  <p:hf hdr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rgbClr val="001E8C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783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rgbClr val="00A4C7"/>
        </a:buClr>
        <a:buSzPct val="75000"/>
        <a:buFont typeface="Wingdings" panose="05000000000000000000" pitchFamily="2" charset="2"/>
        <a:buChar char="n"/>
        <a:defRPr sz="2400" kern="1200" baseline="0">
          <a:solidFill>
            <a:srgbClr val="536278"/>
          </a:solidFill>
          <a:latin typeface="+mn-lt"/>
          <a:ea typeface="+mn-ea"/>
          <a:cs typeface="+mn-cs"/>
        </a:defRPr>
      </a:lvl1pPr>
      <a:lvl2pPr marL="576000" indent="-252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1E8C"/>
        </a:buClr>
        <a:buSzPct val="75000"/>
        <a:buFont typeface="Wingdings" panose="05000000000000000000" pitchFamily="2" charset="2"/>
        <a:buChar char="n"/>
        <a:defRPr sz="2000" kern="1200" baseline="0">
          <a:solidFill>
            <a:srgbClr val="5D6C82"/>
          </a:solidFill>
          <a:latin typeface="+mn-lt"/>
          <a:ea typeface="+mn-ea"/>
          <a:cs typeface="+mn-cs"/>
        </a:defRPr>
      </a:lvl2pPr>
      <a:lvl3pPr marL="954000" indent="-234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800" kern="1200" baseline="0">
          <a:solidFill>
            <a:srgbClr val="5D6C82"/>
          </a:solidFill>
          <a:latin typeface="+mn-lt"/>
          <a:ea typeface="+mn-ea"/>
          <a:cs typeface="+mn-cs"/>
        </a:defRPr>
      </a:lvl3pPr>
      <a:lvl4pPr marL="1314000" indent="-198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600" kern="1200" baseline="0">
          <a:solidFill>
            <a:srgbClr val="5D6C82"/>
          </a:solidFill>
          <a:latin typeface="+mn-lt"/>
          <a:ea typeface="+mn-ea"/>
          <a:cs typeface="+mn-cs"/>
        </a:defRPr>
      </a:lvl4pPr>
      <a:lvl5pPr marL="1692000" indent="-180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400" kern="1200" baseline="0">
          <a:solidFill>
            <a:srgbClr val="5D6C8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720000" y="2045692"/>
            <a:ext cx="10752000" cy="1173600"/>
          </a:xfrm>
        </p:spPr>
        <p:txBody>
          <a:bodyPr>
            <a:normAutofit fontScale="90000"/>
          </a:bodyPr>
          <a:lstStyle/>
          <a:p>
            <a:r>
              <a:rPr lang="cs-CZ" sz="4800" dirty="0"/>
              <a:t>Systém monitorování parkovacích míst s pomocí IoT technologií a platformy BigClown</a:t>
            </a:r>
          </a:p>
        </p:txBody>
      </p:sp>
      <p:sp>
        <p:nvSpPr>
          <p:cNvPr id="8" name="Podnadpis 7"/>
          <p:cNvSpPr>
            <a:spLocks noGrp="1"/>
          </p:cNvSpPr>
          <p:nvPr>
            <p:ph type="subTitle" idx="1"/>
          </p:nvPr>
        </p:nvSpPr>
        <p:spPr>
          <a:xfrm>
            <a:off x="720000" y="3447391"/>
            <a:ext cx="10752000" cy="833562"/>
          </a:xfrm>
        </p:spPr>
        <p:txBody>
          <a:bodyPr/>
          <a:lstStyle/>
          <a:p>
            <a:r>
              <a:rPr lang="cs-CZ" sz="2800" dirty="0"/>
              <a:t>Bakalářská práce</a:t>
            </a:r>
          </a:p>
          <a:p>
            <a:r>
              <a:rPr lang="cs-CZ" sz="2400" dirty="0"/>
              <a:t>Vedoucí práce: Ing. Marek Beránek, Ph.D.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Pavel	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Majer</a:t>
            </a:r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cs-CZ" dirty="0"/>
              <a:t>11/6/2018</a:t>
            </a:r>
          </a:p>
        </p:txBody>
      </p:sp>
    </p:spTree>
    <p:extLst>
      <p:ext uri="{BB962C8B-B14F-4D97-AF65-F5344CB8AC3E}">
        <p14:creationId xmlns:p14="http://schemas.microsoft.com/office/powerpoint/2010/main" val="126302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891903"/>
            <a:ext cx="11232000" cy="54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Zjišťování obsazenosti parkovacích míst byl zajímavý ale i náročný úkol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velký rozsah, mnoho výzev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Nalezení řešení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rozumné řešení, které splňuje zadání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může sloužit jako základ pro návaznou práci (zobrazování stavů, rezervace míst)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Přínosy mé práce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konsolidace zvolených </a:t>
            </a:r>
            <a:r>
              <a:rPr lang="cs-CZ" dirty="0" err="1"/>
              <a:t>IoT</a:t>
            </a:r>
            <a:r>
              <a:rPr lang="cs-CZ" dirty="0"/>
              <a:t> technologií aby spolu fungovaly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prezentace praktického použití </a:t>
            </a:r>
            <a:r>
              <a:rPr lang="cs-CZ" dirty="0" err="1"/>
              <a:t>IoT</a:t>
            </a:r>
            <a:r>
              <a:rPr lang="cs-CZ" dirty="0"/>
              <a:t> technologií (řeší reálný problém)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logika agregace dat a úspora </a:t>
            </a:r>
            <a:r>
              <a:rPr lang="cs-CZ" dirty="0" err="1"/>
              <a:t>SigFox</a:t>
            </a:r>
            <a:r>
              <a:rPr lang="cs-CZ" dirty="0"/>
              <a:t> předplatných (1 místo 22)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logika úspory baterií založená na úrovni osvětlení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může sloužit jako návod pro podobné </a:t>
            </a:r>
            <a:r>
              <a:rPr lang="cs-CZ" dirty="0" err="1"/>
              <a:t>IoT</a:t>
            </a:r>
            <a:r>
              <a:rPr lang="cs-CZ" dirty="0"/>
              <a:t> projekty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firmware prototypu může být dále rozšiřováno nebo použito pro jiné účely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Cílem práce bylo 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navržení systému pro vzdálenou správu garážových stání UCL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Navržení a sestrojení prototypu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Cíl byl splněn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498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 </a:t>
            </a:r>
            <a:r>
              <a:rPr lang="en-US" dirty="0"/>
              <a:t>&amp; A</a:t>
            </a:r>
            <a:endParaRPr lang="cs-CZ" dirty="0"/>
          </a:p>
        </p:txBody>
      </p:sp>
      <p:grpSp>
        <p:nvGrpSpPr>
          <p:cNvPr id="5" name="Skupina 4"/>
          <p:cNvGrpSpPr/>
          <p:nvPr/>
        </p:nvGrpSpPr>
        <p:grpSpPr>
          <a:xfrm>
            <a:off x="6488617" y="570023"/>
            <a:ext cx="4474496" cy="4776272"/>
            <a:chOff x="5449079" y="645066"/>
            <a:chExt cx="4660063" cy="49743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79" y="645066"/>
              <a:ext cx="4545012" cy="482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589529" y="1044246"/>
              <a:ext cx="4519613" cy="4575174"/>
            </a:xfrm>
            <a:custGeom>
              <a:avLst/>
              <a:gdLst>
                <a:gd name="T0" fmla="*/ 556 w 1205"/>
                <a:gd name="T1" fmla="*/ 965 h 1220"/>
                <a:gd name="T2" fmla="*/ 726 w 1205"/>
                <a:gd name="T3" fmla="*/ 968 h 1220"/>
                <a:gd name="T4" fmla="*/ 773 w 1205"/>
                <a:gd name="T5" fmla="*/ 1027 h 1220"/>
                <a:gd name="T6" fmla="*/ 579 w 1205"/>
                <a:gd name="T7" fmla="*/ 1021 h 1220"/>
                <a:gd name="T8" fmla="*/ 763 w 1205"/>
                <a:gd name="T9" fmla="*/ 1060 h 1220"/>
                <a:gd name="T10" fmla="*/ 684 w 1205"/>
                <a:gd name="T11" fmla="*/ 1070 h 1220"/>
                <a:gd name="T12" fmla="*/ 673 w 1205"/>
                <a:gd name="T13" fmla="*/ 1093 h 1220"/>
                <a:gd name="T14" fmla="*/ 781 w 1205"/>
                <a:gd name="T15" fmla="*/ 1097 h 1220"/>
                <a:gd name="T16" fmla="*/ 1155 w 1205"/>
                <a:gd name="T17" fmla="*/ 1071 h 1220"/>
                <a:gd name="T18" fmla="*/ 1045 w 1205"/>
                <a:gd name="T19" fmla="*/ 792 h 1220"/>
                <a:gd name="T20" fmla="*/ 1033 w 1205"/>
                <a:gd name="T21" fmla="*/ 983 h 1220"/>
                <a:gd name="T22" fmla="*/ 952 w 1205"/>
                <a:gd name="T23" fmla="*/ 881 h 1220"/>
                <a:gd name="T24" fmla="*/ 1033 w 1205"/>
                <a:gd name="T25" fmla="*/ 999 h 1220"/>
                <a:gd name="T26" fmla="*/ 1135 w 1205"/>
                <a:gd name="T27" fmla="*/ 1040 h 1220"/>
                <a:gd name="T28" fmla="*/ 934 w 1205"/>
                <a:gd name="T29" fmla="*/ 737 h 1220"/>
                <a:gd name="T30" fmla="*/ 878 w 1205"/>
                <a:gd name="T31" fmla="*/ 736 h 1220"/>
                <a:gd name="T32" fmla="*/ 735 w 1205"/>
                <a:gd name="T33" fmla="*/ 710 h 1220"/>
                <a:gd name="T34" fmla="*/ 766 w 1205"/>
                <a:gd name="T35" fmla="*/ 806 h 1220"/>
                <a:gd name="T36" fmla="*/ 850 w 1205"/>
                <a:gd name="T37" fmla="*/ 775 h 1220"/>
                <a:gd name="T38" fmla="*/ 1050 w 1205"/>
                <a:gd name="T39" fmla="*/ 761 h 1220"/>
                <a:gd name="T40" fmla="*/ 1053 w 1205"/>
                <a:gd name="T41" fmla="*/ 635 h 1220"/>
                <a:gd name="T42" fmla="*/ 987 w 1205"/>
                <a:gd name="T43" fmla="*/ 475 h 1220"/>
                <a:gd name="T44" fmla="*/ 734 w 1205"/>
                <a:gd name="T45" fmla="*/ 471 h 1220"/>
                <a:gd name="T46" fmla="*/ 906 w 1205"/>
                <a:gd name="T47" fmla="*/ 352 h 1220"/>
                <a:gd name="T48" fmla="*/ 760 w 1205"/>
                <a:gd name="T49" fmla="*/ 384 h 1220"/>
                <a:gd name="T50" fmla="*/ 716 w 1205"/>
                <a:gd name="T51" fmla="*/ 577 h 1220"/>
                <a:gd name="T52" fmla="*/ 685 w 1205"/>
                <a:gd name="T53" fmla="*/ 546 h 1220"/>
                <a:gd name="T54" fmla="*/ 759 w 1205"/>
                <a:gd name="T55" fmla="*/ 685 h 1220"/>
                <a:gd name="T56" fmla="*/ 732 w 1205"/>
                <a:gd name="T57" fmla="*/ 622 h 1220"/>
                <a:gd name="T58" fmla="*/ 592 w 1205"/>
                <a:gd name="T59" fmla="*/ 858 h 1220"/>
                <a:gd name="T60" fmla="*/ 611 w 1205"/>
                <a:gd name="T61" fmla="*/ 852 h 1220"/>
                <a:gd name="T62" fmla="*/ 618 w 1205"/>
                <a:gd name="T63" fmla="*/ 722 h 1220"/>
                <a:gd name="T64" fmla="*/ 646 w 1205"/>
                <a:gd name="T65" fmla="*/ 679 h 1220"/>
                <a:gd name="T66" fmla="*/ 603 w 1205"/>
                <a:gd name="T67" fmla="*/ 630 h 1220"/>
                <a:gd name="T68" fmla="*/ 570 w 1205"/>
                <a:gd name="T69" fmla="*/ 774 h 1220"/>
                <a:gd name="T70" fmla="*/ 920 w 1205"/>
                <a:gd name="T71" fmla="*/ 625 h 1220"/>
                <a:gd name="T72" fmla="*/ 877 w 1205"/>
                <a:gd name="T73" fmla="*/ 481 h 1220"/>
                <a:gd name="T74" fmla="*/ 840 w 1205"/>
                <a:gd name="T75" fmla="*/ 472 h 1220"/>
                <a:gd name="T76" fmla="*/ 206 w 1205"/>
                <a:gd name="T77" fmla="*/ 714 h 1220"/>
                <a:gd name="T78" fmla="*/ 145 w 1205"/>
                <a:gd name="T79" fmla="*/ 1015 h 1220"/>
                <a:gd name="T80" fmla="*/ 22 w 1205"/>
                <a:gd name="T81" fmla="*/ 836 h 1220"/>
                <a:gd name="T82" fmla="*/ 243 w 1205"/>
                <a:gd name="T83" fmla="*/ 667 h 1220"/>
                <a:gd name="T84" fmla="*/ 329 w 1205"/>
                <a:gd name="T85" fmla="*/ 867 h 1220"/>
                <a:gd name="T86" fmla="*/ 247 w 1205"/>
                <a:gd name="T87" fmla="*/ 840 h 1220"/>
                <a:gd name="T88" fmla="*/ 404 w 1205"/>
                <a:gd name="T89" fmla="*/ 772 h 1220"/>
                <a:gd name="T90" fmla="*/ 286 w 1205"/>
                <a:gd name="T91" fmla="*/ 665 h 1220"/>
                <a:gd name="T92" fmla="*/ 330 w 1205"/>
                <a:gd name="T93" fmla="*/ 592 h 1220"/>
                <a:gd name="T94" fmla="*/ 461 w 1205"/>
                <a:gd name="T95" fmla="*/ 771 h 1220"/>
                <a:gd name="T96" fmla="*/ 176 w 1205"/>
                <a:gd name="T97" fmla="*/ 1167 h 1220"/>
                <a:gd name="T98" fmla="*/ 126 w 1205"/>
                <a:gd name="T99" fmla="*/ 1217 h 1220"/>
                <a:gd name="T100" fmla="*/ 203 w 1205"/>
                <a:gd name="T101" fmla="*/ 1107 h 1220"/>
                <a:gd name="T102" fmla="*/ 30 w 1205"/>
                <a:gd name="T103" fmla="*/ 1067 h 1220"/>
                <a:gd name="T104" fmla="*/ 35 w 1205"/>
                <a:gd name="T105" fmla="*/ 1146 h 1220"/>
                <a:gd name="T106" fmla="*/ 534 w 1205"/>
                <a:gd name="T107" fmla="*/ 181 h 1220"/>
                <a:gd name="T108" fmla="*/ 474 w 1205"/>
                <a:gd name="T109" fmla="*/ 262 h 1220"/>
                <a:gd name="T110" fmla="*/ 417 w 1205"/>
                <a:gd name="T111" fmla="*/ 311 h 1220"/>
                <a:gd name="T112" fmla="*/ 630 w 1205"/>
                <a:gd name="T113" fmla="*/ 10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5" h="1220">
                  <a:moveTo>
                    <a:pt x="550" y="1034"/>
                  </a:moveTo>
                  <a:cubicBezTo>
                    <a:pt x="532" y="1034"/>
                    <a:pt x="512" y="1017"/>
                    <a:pt x="521" y="998"/>
                  </a:cubicBezTo>
                  <a:cubicBezTo>
                    <a:pt x="522" y="995"/>
                    <a:pt x="527" y="993"/>
                    <a:pt x="530" y="993"/>
                  </a:cubicBezTo>
                  <a:cubicBezTo>
                    <a:pt x="537" y="993"/>
                    <a:pt x="540" y="997"/>
                    <a:pt x="545" y="991"/>
                  </a:cubicBezTo>
                  <a:cubicBezTo>
                    <a:pt x="548" y="986"/>
                    <a:pt x="546" y="977"/>
                    <a:pt x="550" y="972"/>
                  </a:cubicBezTo>
                  <a:cubicBezTo>
                    <a:pt x="552" y="969"/>
                    <a:pt x="554" y="966"/>
                    <a:pt x="556" y="965"/>
                  </a:cubicBezTo>
                  <a:cubicBezTo>
                    <a:pt x="541" y="957"/>
                    <a:pt x="528" y="947"/>
                    <a:pt x="519" y="934"/>
                  </a:cubicBezTo>
                  <a:cubicBezTo>
                    <a:pt x="515" y="930"/>
                    <a:pt x="520" y="924"/>
                    <a:pt x="525" y="924"/>
                  </a:cubicBezTo>
                  <a:cubicBezTo>
                    <a:pt x="547" y="922"/>
                    <a:pt x="568" y="929"/>
                    <a:pt x="589" y="935"/>
                  </a:cubicBezTo>
                  <a:cubicBezTo>
                    <a:pt x="609" y="941"/>
                    <a:pt x="629" y="947"/>
                    <a:pt x="649" y="953"/>
                  </a:cubicBezTo>
                  <a:cubicBezTo>
                    <a:pt x="676" y="960"/>
                    <a:pt x="703" y="966"/>
                    <a:pt x="730" y="972"/>
                  </a:cubicBezTo>
                  <a:cubicBezTo>
                    <a:pt x="729" y="971"/>
                    <a:pt x="728" y="969"/>
                    <a:pt x="726" y="968"/>
                  </a:cubicBezTo>
                  <a:cubicBezTo>
                    <a:pt x="716" y="960"/>
                    <a:pt x="730" y="942"/>
                    <a:pt x="740" y="950"/>
                  </a:cubicBezTo>
                  <a:cubicBezTo>
                    <a:pt x="750" y="956"/>
                    <a:pt x="761" y="967"/>
                    <a:pt x="765" y="979"/>
                  </a:cubicBezTo>
                  <a:cubicBezTo>
                    <a:pt x="770" y="980"/>
                    <a:pt x="775" y="981"/>
                    <a:pt x="780" y="982"/>
                  </a:cubicBezTo>
                  <a:cubicBezTo>
                    <a:pt x="788" y="983"/>
                    <a:pt x="793" y="991"/>
                    <a:pt x="796" y="998"/>
                  </a:cubicBezTo>
                  <a:cubicBezTo>
                    <a:pt x="798" y="1004"/>
                    <a:pt x="798" y="1010"/>
                    <a:pt x="793" y="1016"/>
                  </a:cubicBezTo>
                  <a:cubicBezTo>
                    <a:pt x="789" y="1022"/>
                    <a:pt x="782" y="1028"/>
                    <a:pt x="773" y="1027"/>
                  </a:cubicBezTo>
                  <a:cubicBezTo>
                    <a:pt x="755" y="1025"/>
                    <a:pt x="737" y="1022"/>
                    <a:pt x="720" y="1018"/>
                  </a:cubicBezTo>
                  <a:cubicBezTo>
                    <a:pt x="717" y="1026"/>
                    <a:pt x="710" y="1034"/>
                    <a:pt x="701" y="1035"/>
                  </a:cubicBezTo>
                  <a:cubicBezTo>
                    <a:pt x="679" y="1037"/>
                    <a:pt x="654" y="1028"/>
                    <a:pt x="633" y="1023"/>
                  </a:cubicBezTo>
                  <a:cubicBezTo>
                    <a:pt x="621" y="1020"/>
                    <a:pt x="609" y="1016"/>
                    <a:pt x="597" y="1013"/>
                  </a:cubicBezTo>
                  <a:cubicBezTo>
                    <a:pt x="593" y="1011"/>
                    <a:pt x="590" y="1010"/>
                    <a:pt x="586" y="1009"/>
                  </a:cubicBezTo>
                  <a:cubicBezTo>
                    <a:pt x="584" y="1013"/>
                    <a:pt x="582" y="1017"/>
                    <a:pt x="579" y="1021"/>
                  </a:cubicBezTo>
                  <a:cubicBezTo>
                    <a:pt x="571" y="1029"/>
                    <a:pt x="561" y="1034"/>
                    <a:pt x="550" y="1034"/>
                  </a:cubicBezTo>
                  <a:close/>
                  <a:moveTo>
                    <a:pt x="1071" y="1055"/>
                  </a:moveTo>
                  <a:cubicBezTo>
                    <a:pt x="1039" y="1053"/>
                    <a:pt x="1006" y="1053"/>
                    <a:pt x="974" y="1054"/>
                  </a:cubicBezTo>
                  <a:cubicBezTo>
                    <a:pt x="913" y="1056"/>
                    <a:pt x="855" y="1063"/>
                    <a:pt x="794" y="1054"/>
                  </a:cubicBezTo>
                  <a:cubicBezTo>
                    <a:pt x="784" y="1052"/>
                    <a:pt x="776" y="1057"/>
                    <a:pt x="772" y="1065"/>
                  </a:cubicBezTo>
                  <a:cubicBezTo>
                    <a:pt x="770" y="1062"/>
                    <a:pt x="766" y="1061"/>
                    <a:pt x="763" y="1060"/>
                  </a:cubicBezTo>
                  <a:cubicBezTo>
                    <a:pt x="762" y="1060"/>
                    <a:pt x="760" y="1060"/>
                    <a:pt x="759" y="1059"/>
                  </a:cubicBezTo>
                  <a:cubicBezTo>
                    <a:pt x="757" y="1059"/>
                    <a:pt x="754" y="1059"/>
                    <a:pt x="751" y="1059"/>
                  </a:cubicBezTo>
                  <a:cubicBezTo>
                    <a:pt x="750" y="1055"/>
                    <a:pt x="746" y="1051"/>
                    <a:pt x="741" y="1050"/>
                  </a:cubicBezTo>
                  <a:cubicBezTo>
                    <a:pt x="726" y="1045"/>
                    <a:pt x="708" y="1048"/>
                    <a:pt x="693" y="1048"/>
                  </a:cubicBezTo>
                  <a:cubicBezTo>
                    <a:pt x="680" y="1048"/>
                    <a:pt x="678" y="1064"/>
                    <a:pt x="687" y="1070"/>
                  </a:cubicBezTo>
                  <a:cubicBezTo>
                    <a:pt x="686" y="1070"/>
                    <a:pt x="685" y="1070"/>
                    <a:pt x="684" y="1070"/>
                  </a:cubicBezTo>
                  <a:cubicBezTo>
                    <a:pt x="676" y="1071"/>
                    <a:pt x="672" y="1078"/>
                    <a:pt x="672" y="1085"/>
                  </a:cubicBezTo>
                  <a:cubicBezTo>
                    <a:pt x="669" y="1077"/>
                    <a:pt x="662" y="1069"/>
                    <a:pt x="651" y="1069"/>
                  </a:cubicBezTo>
                  <a:cubicBezTo>
                    <a:pt x="629" y="1068"/>
                    <a:pt x="602" y="1060"/>
                    <a:pt x="581" y="1066"/>
                  </a:cubicBezTo>
                  <a:cubicBezTo>
                    <a:pt x="570" y="1069"/>
                    <a:pt x="565" y="1084"/>
                    <a:pt x="574" y="1092"/>
                  </a:cubicBezTo>
                  <a:cubicBezTo>
                    <a:pt x="594" y="1109"/>
                    <a:pt x="626" y="1111"/>
                    <a:pt x="651" y="1114"/>
                  </a:cubicBezTo>
                  <a:cubicBezTo>
                    <a:pt x="665" y="1115"/>
                    <a:pt x="672" y="1105"/>
                    <a:pt x="673" y="1093"/>
                  </a:cubicBezTo>
                  <a:cubicBezTo>
                    <a:pt x="674" y="1099"/>
                    <a:pt x="678" y="1103"/>
                    <a:pt x="684" y="1104"/>
                  </a:cubicBezTo>
                  <a:cubicBezTo>
                    <a:pt x="700" y="1108"/>
                    <a:pt x="717" y="1108"/>
                    <a:pt x="734" y="1109"/>
                  </a:cubicBezTo>
                  <a:cubicBezTo>
                    <a:pt x="748" y="1109"/>
                    <a:pt x="762" y="1107"/>
                    <a:pt x="772" y="1097"/>
                  </a:cubicBezTo>
                  <a:cubicBezTo>
                    <a:pt x="775" y="1094"/>
                    <a:pt x="777" y="1091"/>
                    <a:pt x="778" y="1087"/>
                  </a:cubicBezTo>
                  <a:cubicBezTo>
                    <a:pt x="778" y="1088"/>
                    <a:pt x="779" y="1088"/>
                    <a:pt x="779" y="1089"/>
                  </a:cubicBezTo>
                  <a:cubicBezTo>
                    <a:pt x="779" y="1092"/>
                    <a:pt x="780" y="1095"/>
                    <a:pt x="781" y="1097"/>
                  </a:cubicBezTo>
                  <a:cubicBezTo>
                    <a:pt x="784" y="1105"/>
                    <a:pt x="794" y="1104"/>
                    <a:pt x="796" y="1097"/>
                  </a:cubicBezTo>
                  <a:cubicBezTo>
                    <a:pt x="845" y="1118"/>
                    <a:pt x="908" y="1105"/>
                    <a:pt x="958" y="1103"/>
                  </a:cubicBezTo>
                  <a:cubicBezTo>
                    <a:pt x="991" y="1102"/>
                    <a:pt x="1023" y="1102"/>
                    <a:pt x="1055" y="1104"/>
                  </a:cubicBezTo>
                  <a:cubicBezTo>
                    <a:pt x="1071" y="1104"/>
                    <a:pt x="1086" y="1105"/>
                    <a:pt x="1102" y="1106"/>
                  </a:cubicBezTo>
                  <a:cubicBezTo>
                    <a:pt x="1119" y="1108"/>
                    <a:pt x="1136" y="1113"/>
                    <a:pt x="1151" y="1102"/>
                  </a:cubicBezTo>
                  <a:cubicBezTo>
                    <a:pt x="1161" y="1094"/>
                    <a:pt x="1164" y="1081"/>
                    <a:pt x="1155" y="1071"/>
                  </a:cubicBezTo>
                  <a:cubicBezTo>
                    <a:pt x="1137" y="1050"/>
                    <a:pt x="1096" y="1056"/>
                    <a:pt x="1071" y="1055"/>
                  </a:cubicBezTo>
                  <a:close/>
                  <a:moveTo>
                    <a:pt x="1194" y="975"/>
                  </a:moveTo>
                  <a:cubicBezTo>
                    <a:pt x="1189" y="950"/>
                    <a:pt x="1175" y="928"/>
                    <a:pt x="1161" y="907"/>
                  </a:cubicBezTo>
                  <a:cubicBezTo>
                    <a:pt x="1145" y="883"/>
                    <a:pt x="1129" y="859"/>
                    <a:pt x="1112" y="836"/>
                  </a:cubicBezTo>
                  <a:cubicBezTo>
                    <a:pt x="1098" y="817"/>
                    <a:pt x="1083" y="789"/>
                    <a:pt x="1059" y="781"/>
                  </a:cubicBezTo>
                  <a:cubicBezTo>
                    <a:pt x="1052" y="779"/>
                    <a:pt x="1045" y="785"/>
                    <a:pt x="1045" y="792"/>
                  </a:cubicBezTo>
                  <a:cubicBezTo>
                    <a:pt x="1043" y="814"/>
                    <a:pt x="1061" y="837"/>
                    <a:pt x="1071" y="855"/>
                  </a:cubicBezTo>
                  <a:cubicBezTo>
                    <a:pt x="1084" y="877"/>
                    <a:pt x="1098" y="897"/>
                    <a:pt x="1111" y="918"/>
                  </a:cubicBezTo>
                  <a:cubicBezTo>
                    <a:pt x="1117" y="927"/>
                    <a:pt x="1123" y="937"/>
                    <a:pt x="1129" y="946"/>
                  </a:cubicBezTo>
                  <a:cubicBezTo>
                    <a:pt x="1116" y="943"/>
                    <a:pt x="1104" y="950"/>
                    <a:pt x="1091" y="954"/>
                  </a:cubicBezTo>
                  <a:cubicBezTo>
                    <a:pt x="1073" y="960"/>
                    <a:pt x="1055" y="965"/>
                    <a:pt x="1038" y="973"/>
                  </a:cubicBezTo>
                  <a:cubicBezTo>
                    <a:pt x="1034" y="975"/>
                    <a:pt x="1032" y="979"/>
                    <a:pt x="1033" y="983"/>
                  </a:cubicBezTo>
                  <a:cubicBezTo>
                    <a:pt x="1031" y="980"/>
                    <a:pt x="1029" y="977"/>
                    <a:pt x="1026" y="975"/>
                  </a:cubicBezTo>
                  <a:cubicBezTo>
                    <a:pt x="1020" y="970"/>
                    <a:pt x="1012" y="967"/>
                    <a:pt x="1005" y="967"/>
                  </a:cubicBezTo>
                  <a:cubicBezTo>
                    <a:pt x="1004" y="957"/>
                    <a:pt x="1002" y="947"/>
                    <a:pt x="999" y="938"/>
                  </a:cubicBezTo>
                  <a:cubicBezTo>
                    <a:pt x="996" y="930"/>
                    <a:pt x="993" y="921"/>
                    <a:pt x="989" y="914"/>
                  </a:cubicBezTo>
                  <a:cubicBezTo>
                    <a:pt x="984" y="904"/>
                    <a:pt x="975" y="895"/>
                    <a:pt x="972" y="884"/>
                  </a:cubicBezTo>
                  <a:cubicBezTo>
                    <a:pt x="970" y="874"/>
                    <a:pt x="957" y="874"/>
                    <a:pt x="952" y="881"/>
                  </a:cubicBezTo>
                  <a:cubicBezTo>
                    <a:pt x="942" y="898"/>
                    <a:pt x="951" y="914"/>
                    <a:pt x="956" y="932"/>
                  </a:cubicBezTo>
                  <a:cubicBezTo>
                    <a:pt x="962" y="954"/>
                    <a:pt x="965" y="975"/>
                    <a:pt x="963" y="998"/>
                  </a:cubicBezTo>
                  <a:cubicBezTo>
                    <a:pt x="962" y="1019"/>
                    <a:pt x="991" y="1026"/>
                    <a:pt x="1002" y="1013"/>
                  </a:cubicBezTo>
                  <a:cubicBezTo>
                    <a:pt x="1003" y="1013"/>
                    <a:pt x="1004" y="1013"/>
                    <a:pt x="1005" y="1013"/>
                  </a:cubicBezTo>
                  <a:cubicBezTo>
                    <a:pt x="1016" y="1015"/>
                    <a:pt x="1024" y="1011"/>
                    <a:pt x="1030" y="1003"/>
                  </a:cubicBezTo>
                  <a:cubicBezTo>
                    <a:pt x="1031" y="1002"/>
                    <a:pt x="1032" y="1000"/>
                    <a:pt x="1033" y="999"/>
                  </a:cubicBezTo>
                  <a:cubicBezTo>
                    <a:pt x="1035" y="996"/>
                    <a:pt x="1036" y="991"/>
                    <a:pt x="1035" y="987"/>
                  </a:cubicBezTo>
                  <a:cubicBezTo>
                    <a:pt x="1036" y="990"/>
                    <a:pt x="1039" y="992"/>
                    <a:pt x="1043" y="992"/>
                  </a:cubicBezTo>
                  <a:cubicBezTo>
                    <a:pt x="1054" y="991"/>
                    <a:pt x="1065" y="989"/>
                    <a:pt x="1076" y="987"/>
                  </a:cubicBezTo>
                  <a:cubicBezTo>
                    <a:pt x="1081" y="986"/>
                    <a:pt x="1105" y="978"/>
                    <a:pt x="1110" y="981"/>
                  </a:cubicBezTo>
                  <a:cubicBezTo>
                    <a:pt x="1115" y="984"/>
                    <a:pt x="1119" y="1001"/>
                    <a:pt x="1122" y="1006"/>
                  </a:cubicBezTo>
                  <a:cubicBezTo>
                    <a:pt x="1127" y="1017"/>
                    <a:pt x="1131" y="1029"/>
                    <a:pt x="1135" y="1040"/>
                  </a:cubicBezTo>
                  <a:cubicBezTo>
                    <a:pt x="1142" y="1056"/>
                    <a:pt x="1160" y="1065"/>
                    <a:pt x="1174" y="1053"/>
                  </a:cubicBezTo>
                  <a:cubicBezTo>
                    <a:pt x="1179" y="1050"/>
                    <a:pt x="1182" y="1045"/>
                    <a:pt x="1183" y="1039"/>
                  </a:cubicBezTo>
                  <a:cubicBezTo>
                    <a:pt x="1205" y="1026"/>
                    <a:pt x="1199" y="997"/>
                    <a:pt x="1194" y="975"/>
                  </a:cubicBezTo>
                  <a:close/>
                  <a:moveTo>
                    <a:pt x="869" y="781"/>
                  </a:moveTo>
                  <a:cubicBezTo>
                    <a:pt x="888" y="792"/>
                    <a:pt x="911" y="787"/>
                    <a:pt x="923" y="768"/>
                  </a:cubicBezTo>
                  <a:cubicBezTo>
                    <a:pt x="929" y="759"/>
                    <a:pt x="931" y="748"/>
                    <a:pt x="934" y="737"/>
                  </a:cubicBezTo>
                  <a:cubicBezTo>
                    <a:pt x="938" y="722"/>
                    <a:pt x="945" y="708"/>
                    <a:pt x="934" y="693"/>
                  </a:cubicBezTo>
                  <a:cubicBezTo>
                    <a:pt x="929" y="687"/>
                    <a:pt x="922" y="684"/>
                    <a:pt x="914" y="688"/>
                  </a:cubicBezTo>
                  <a:cubicBezTo>
                    <a:pt x="900" y="694"/>
                    <a:pt x="899" y="705"/>
                    <a:pt x="895" y="718"/>
                  </a:cubicBezTo>
                  <a:cubicBezTo>
                    <a:pt x="893" y="725"/>
                    <a:pt x="892" y="732"/>
                    <a:pt x="890" y="738"/>
                  </a:cubicBezTo>
                  <a:cubicBezTo>
                    <a:pt x="889" y="740"/>
                    <a:pt x="888" y="741"/>
                    <a:pt x="887" y="743"/>
                  </a:cubicBezTo>
                  <a:cubicBezTo>
                    <a:pt x="885" y="740"/>
                    <a:pt x="879" y="737"/>
                    <a:pt x="878" y="736"/>
                  </a:cubicBezTo>
                  <a:cubicBezTo>
                    <a:pt x="874" y="733"/>
                    <a:pt x="870" y="731"/>
                    <a:pt x="865" y="729"/>
                  </a:cubicBezTo>
                  <a:cubicBezTo>
                    <a:pt x="855" y="726"/>
                    <a:pt x="843" y="727"/>
                    <a:pt x="834" y="733"/>
                  </a:cubicBezTo>
                  <a:cubicBezTo>
                    <a:pt x="831" y="736"/>
                    <a:pt x="826" y="739"/>
                    <a:pt x="824" y="743"/>
                  </a:cubicBezTo>
                  <a:cubicBezTo>
                    <a:pt x="820" y="738"/>
                    <a:pt x="812" y="733"/>
                    <a:pt x="806" y="731"/>
                  </a:cubicBezTo>
                  <a:cubicBezTo>
                    <a:pt x="786" y="724"/>
                    <a:pt x="765" y="735"/>
                    <a:pt x="753" y="752"/>
                  </a:cubicBezTo>
                  <a:cubicBezTo>
                    <a:pt x="749" y="737"/>
                    <a:pt x="743" y="722"/>
                    <a:pt x="735" y="710"/>
                  </a:cubicBezTo>
                  <a:cubicBezTo>
                    <a:pt x="730" y="703"/>
                    <a:pt x="717" y="703"/>
                    <a:pt x="716" y="712"/>
                  </a:cubicBezTo>
                  <a:cubicBezTo>
                    <a:pt x="712" y="740"/>
                    <a:pt x="720" y="770"/>
                    <a:pt x="725" y="797"/>
                  </a:cubicBezTo>
                  <a:cubicBezTo>
                    <a:pt x="730" y="821"/>
                    <a:pt x="731" y="854"/>
                    <a:pt x="749" y="873"/>
                  </a:cubicBezTo>
                  <a:cubicBezTo>
                    <a:pt x="755" y="880"/>
                    <a:pt x="769" y="880"/>
                    <a:pt x="776" y="873"/>
                  </a:cubicBezTo>
                  <a:cubicBezTo>
                    <a:pt x="783" y="865"/>
                    <a:pt x="783" y="858"/>
                    <a:pt x="779" y="849"/>
                  </a:cubicBezTo>
                  <a:cubicBezTo>
                    <a:pt x="773" y="835"/>
                    <a:pt x="770" y="821"/>
                    <a:pt x="766" y="806"/>
                  </a:cubicBezTo>
                  <a:cubicBezTo>
                    <a:pt x="763" y="794"/>
                    <a:pt x="760" y="780"/>
                    <a:pt x="757" y="766"/>
                  </a:cubicBezTo>
                  <a:cubicBezTo>
                    <a:pt x="758" y="767"/>
                    <a:pt x="760" y="767"/>
                    <a:pt x="762" y="767"/>
                  </a:cubicBezTo>
                  <a:cubicBezTo>
                    <a:pt x="768" y="765"/>
                    <a:pt x="774" y="762"/>
                    <a:pt x="780" y="762"/>
                  </a:cubicBezTo>
                  <a:cubicBezTo>
                    <a:pt x="793" y="762"/>
                    <a:pt x="792" y="765"/>
                    <a:pt x="799" y="772"/>
                  </a:cubicBezTo>
                  <a:cubicBezTo>
                    <a:pt x="806" y="778"/>
                    <a:pt x="812" y="783"/>
                    <a:pt x="822" y="785"/>
                  </a:cubicBezTo>
                  <a:cubicBezTo>
                    <a:pt x="832" y="786"/>
                    <a:pt x="842" y="782"/>
                    <a:pt x="850" y="775"/>
                  </a:cubicBezTo>
                  <a:cubicBezTo>
                    <a:pt x="851" y="774"/>
                    <a:pt x="852" y="773"/>
                    <a:pt x="853" y="772"/>
                  </a:cubicBezTo>
                  <a:cubicBezTo>
                    <a:pt x="856" y="767"/>
                    <a:pt x="857" y="767"/>
                    <a:pt x="855" y="770"/>
                  </a:cubicBezTo>
                  <a:cubicBezTo>
                    <a:pt x="859" y="771"/>
                    <a:pt x="865" y="779"/>
                    <a:pt x="869" y="781"/>
                  </a:cubicBezTo>
                  <a:close/>
                  <a:moveTo>
                    <a:pt x="992" y="709"/>
                  </a:moveTo>
                  <a:cubicBezTo>
                    <a:pt x="991" y="727"/>
                    <a:pt x="994" y="745"/>
                    <a:pt x="1004" y="761"/>
                  </a:cubicBezTo>
                  <a:cubicBezTo>
                    <a:pt x="1013" y="777"/>
                    <a:pt x="1041" y="780"/>
                    <a:pt x="1050" y="761"/>
                  </a:cubicBezTo>
                  <a:cubicBezTo>
                    <a:pt x="1051" y="760"/>
                    <a:pt x="1051" y="758"/>
                    <a:pt x="1052" y="757"/>
                  </a:cubicBezTo>
                  <a:cubicBezTo>
                    <a:pt x="1055" y="749"/>
                    <a:pt x="1058" y="739"/>
                    <a:pt x="1052" y="731"/>
                  </a:cubicBezTo>
                  <a:cubicBezTo>
                    <a:pt x="1051" y="730"/>
                    <a:pt x="1049" y="728"/>
                    <a:pt x="1048" y="726"/>
                  </a:cubicBezTo>
                  <a:cubicBezTo>
                    <a:pt x="1047" y="725"/>
                    <a:pt x="1047" y="725"/>
                    <a:pt x="1046" y="724"/>
                  </a:cubicBezTo>
                  <a:cubicBezTo>
                    <a:pt x="1043" y="712"/>
                    <a:pt x="1045" y="700"/>
                    <a:pt x="1047" y="688"/>
                  </a:cubicBezTo>
                  <a:cubicBezTo>
                    <a:pt x="1048" y="671"/>
                    <a:pt x="1051" y="653"/>
                    <a:pt x="1053" y="635"/>
                  </a:cubicBezTo>
                  <a:cubicBezTo>
                    <a:pt x="1056" y="607"/>
                    <a:pt x="1058" y="446"/>
                    <a:pt x="1050" y="419"/>
                  </a:cubicBezTo>
                  <a:cubicBezTo>
                    <a:pt x="1043" y="392"/>
                    <a:pt x="1030" y="355"/>
                    <a:pt x="1004" y="341"/>
                  </a:cubicBezTo>
                  <a:cubicBezTo>
                    <a:pt x="997" y="337"/>
                    <a:pt x="989" y="342"/>
                    <a:pt x="988" y="350"/>
                  </a:cubicBezTo>
                  <a:cubicBezTo>
                    <a:pt x="988" y="360"/>
                    <a:pt x="991" y="369"/>
                    <a:pt x="994" y="378"/>
                  </a:cubicBezTo>
                  <a:cubicBezTo>
                    <a:pt x="987" y="378"/>
                    <a:pt x="981" y="384"/>
                    <a:pt x="983" y="392"/>
                  </a:cubicBezTo>
                  <a:cubicBezTo>
                    <a:pt x="988" y="419"/>
                    <a:pt x="987" y="448"/>
                    <a:pt x="987" y="475"/>
                  </a:cubicBezTo>
                  <a:cubicBezTo>
                    <a:pt x="986" y="502"/>
                    <a:pt x="985" y="529"/>
                    <a:pt x="980" y="555"/>
                  </a:cubicBezTo>
                  <a:cubicBezTo>
                    <a:pt x="976" y="580"/>
                    <a:pt x="970" y="605"/>
                    <a:pt x="967" y="630"/>
                  </a:cubicBezTo>
                  <a:cubicBezTo>
                    <a:pt x="964" y="653"/>
                    <a:pt x="959" y="685"/>
                    <a:pt x="977" y="703"/>
                  </a:cubicBezTo>
                  <a:cubicBezTo>
                    <a:pt x="981" y="707"/>
                    <a:pt x="986" y="709"/>
                    <a:pt x="992" y="709"/>
                  </a:cubicBezTo>
                  <a:close/>
                  <a:moveTo>
                    <a:pt x="720" y="504"/>
                  </a:moveTo>
                  <a:cubicBezTo>
                    <a:pt x="721" y="492"/>
                    <a:pt x="727" y="481"/>
                    <a:pt x="734" y="471"/>
                  </a:cubicBezTo>
                  <a:cubicBezTo>
                    <a:pt x="740" y="482"/>
                    <a:pt x="754" y="488"/>
                    <a:pt x="765" y="477"/>
                  </a:cubicBezTo>
                  <a:cubicBezTo>
                    <a:pt x="770" y="472"/>
                    <a:pt x="775" y="466"/>
                    <a:pt x="780" y="461"/>
                  </a:cubicBezTo>
                  <a:cubicBezTo>
                    <a:pt x="796" y="446"/>
                    <a:pt x="814" y="435"/>
                    <a:pt x="833" y="425"/>
                  </a:cubicBezTo>
                  <a:cubicBezTo>
                    <a:pt x="845" y="418"/>
                    <a:pt x="858" y="412"/>
                    <a:pt x="872" y="406"/>
                  </a:cubicBezTo>
                  <a:cubicBezTo>
                    <a:pt x="886" y="400"/>
                    <a:pt x="902" y="397"/>
                    <a:pt x="916" y="389"/>
                  </a:cubicBezTo>
                  <a:cubicBezTo>
                    <a:pt x="932" y="379"/>
                    <a:pt x="926" y="351"/>
                    <a:pt x="906" y="352"/>
                  </a:cubicBezTo>
                  <a:cubicBezTo>
                    <a:pt x="873" y="352"/>
                    <a:pt x="836" y="374"/>
                    <a:pt x="808" y="391"/>
                  </a:cubicBezTo>
                  <a:cubicBezTo>
                    <a:pt x="808" y="391"/>
                    <a:pt x="807" y="391"/>
                    <a:pt x="807" y="392"/>
                  </a:cubicBezTo>
                  <a:cubicBezTo>
                    <a:pt x="814" y="386"/>
                    <a:pt x="822" y="380"/>
                    <a:pt x="830" y="375"/>
                  </a:cubicBezTo>
                  <a:cubicBezTo>
                    <a:pt x="847" y="364"/>
                    <a:pt x="867" y="358"/>
                    <a:pt x="883" y="348"/>
                  </a:cubicBezTo>
                  <a:cubicBezTo>
                    <a:pt x="887" y="345"/>
                    <a:pt x="887" y="339"/>
                    <a:pt x="882" y="338"/>
                  </a:cubicBezTo>
                  <a:cubicBezTo>
                    <a:pt x="839" y="328"/>
                    <a:pt x="792" y="358"/>
                    <a:pt x="760" y="384"/>
                  </a:cubicBezTo>
                  <a:cubicBezTo>
                    <a:pt x="741" y="400"/>
                    <a:pt x="724" y="419"/>
                    <a:pt x="709" y="439"/>
                  </a:cubicBezTo>
                  <a:cubicBezTo>
                    <a:pt x="695" y="457"/>
                    <a:pt x="683" y="475"/>
                    <a:pt x="685" y="499"/>
                  </a:cubicBezTo>
                  <a:cubicBezTo>
                    <a:pt x="686" y="518"/>
                    <a:pt x="717" y="526"/>
                    <a:pt x="720" y="504"/>
                  </a:cubicBezTo>
                  <a:close/>
                  <a:moveTo>
                    <a:pt x="684" y="599"/>
                  </a:moveTo>
                  <a:cubicBezTo>
                    <a:pt x="697" y="604"/>
                    <a:pt x="709" y="597"/>
                    <a:pt x="713" y="585"/>
                  </a:cubicBezTo>
                  <a:cubicBezTo>
                    <a:pt x="714" y="582"/>
                    <a:pt x="715" y="580"/>
                    <a:pt x="716" y="577"/>
                  </a:cubicBezTo>
                  <a:cubicBezTo>
                    <a:pt x="718" y="574"/>
                    <a:pt x="719" y="571"/>
                    <a:pt x="719" y="568"/>
                  </a:cubicBezTo>
                  <a:cubicBezTo>
                    <a:pt x="720" y="565"/>
                    <a:pt x="719" y="561"/>
                    <a:pt x="718" y="559"/>
                  </a:cubicBezTo>
                  <a:cubicBezTo>
                    <a:pt x="717" y="556"/>
                    <a:pt x="716" y="553"/>
                    <a:pt x="714" y="551"/>
                  </a:cubicBezTo>
                  <a:cubicBezTo>
                    <a:pt x="714" y="546"/>
                    <a:pt x="714" y="542"/>
                    <a:pt x="713" y="537"/>
                  </a:cubicBezTo>
                  <a:cubicBezTo>
                    <a:pt x="711" y="529"/>
                    <a:pt x="700" y="525"/>
                    <a:pt x="694" y="532"/>
                  </a:cubicBezTo>
                  <a:cubicBezTo>
                    <a:pt x="690" y="536"/>
                    <a:pt x="687" y="541"/>
                    <a:pt x="685" y="546"/>
                  </a:cubicBezTo>
                  <a:cubicBezTo>
                    <a:pt x="682" y="548"/>
                    <a:pt x="680" y="550"/>
                    <a:pt x="678" y="553"/>
                  </a:cubicBezTo>
                  <a:cubicBezTo>
                    <a:pt x="676" y="559"/>
                    <a:pt x="674" y="565"/>
                    <a:pt x="672" y="570"/>
                  </a:cubicBezTo>
                  <a:cubicBezTo>
                    <a:pt x="667" y="581"/>
                    <a:pt x="674" y="594"/>
                    <a:pt x="684" y="599"/>
                  </a:cubicBezTo>
                  <a:close/>
                  <a:moveTo>
                    <a:pt x="729" y="683"/>
                  </a:moveTo>
                  <a:cubicBezTo>
                    <a:pt x="735" y="685"/>
                    <a:pt x="743" y="685"/>
                    <a:pt x="749" y="681"/>
                  </a:cubicBezTo>
                  <a:cubicBezTo>
                    <a:pt x="752" y="683"/>
                    <a:pt x="755" y="684"/>
                    <a:pt x="759" y="685"/>
                  </a:cubicBezTo>
                  <a:cubicBezTo>
                    <a:pt x="779" y="688"/>
                    <a:pt x="796" y="659"/>
                    <a:pt x="779" y="644"/>
                  </a:cubicBezTo>
                  <a:cubicBezTo>
                    <a:pt x="777" y="643"/>
                    <a:pt x="775" y="642"/>
                    <a:pt x="773" y="641"/>
                  </a:cubicBezTo>
                  <a:cubicBezTo>
                    <a:pt x="773" y="641"/>
                    <a:pt x="773" y="641"/>
                    <a:pt x="773" y="640"/>
                  </a:cubicBezTo>
                  <a:cubicBezTo>
                    <a:pt x="771" y="637"/>
                    <a:pt x="770" y="634"/>
                    <a:pt x="768" y="631"/>
                  </a:cubicBezTo>
                  <a:cubicBezTo>
                    <a:pt x="762" y="619"/>
                    <a:pt x="745" y="617"/>
                    <a:pt x="735" y="624"/>
                  </a:cubicBezTo>
                  <a:cubicBezTo>
                    <a:pt x="734" y="624"/>
                    <a:pt x="733" y="623"/>
                    <a:pt x="732" y="622"/>
                  </a:cubicBezTo>
                  <a:cubicBezTo>
                    <a:pt x="723" y="617"/>
                    <a:pt x="712" y="624"/>
                    <a:pt x="712" y="634"/>
                  </a:cubicBezTo>
                  <a:cubicBezTo>
                    <a:pt x="711" y="644"/>
                    <a:pt x="715" y="655"/>
                    <a:pt x="716" y="664"/>
                  </a:cubicBezTo>
                  <a:cubicBezTo>
                    <a:pt x="717" y="672"/>
                    <a:pt x="721" y="680"/>
                    <a:pt x="729" y="683"/>
                  </a:cubicBezTo>
                  <a:close/>
                  <a:moveTo>
                    <a:pt x="584" y="875"/>
                  </a:moveTo>
                  <a:cubicBezTo>
                    <a:pt x="585" y="869"/>
                    <a:pt x="587" y="864"/>
                    <a:pt x="588" y="858"/>
                  </a:cubicBezTo>
                  <a:cubicBezTo>
                    <a:pt x="589" y="858"/>
                    <a:pt x="591" y="858"/>
                    <a:pt x="592" y="858"/>
                  </a:cubicBezTo>
                  <a:cubicBezTo>
                    <a:pt x="597" y="857"/>
                    <a:pt x="600" y="854"/>
                    <a:pt x="604" y="852"/>
                  </a:cubicBezTo>
                  <a:cubicBezTo>
                    <a:pt x="602" y="853"/>
                    <a:pt x="602" y="853"/>
                    <a:pt x="604" y="851"/>
                  </a:cubicBezTo>
                  <a:cubicBezTo>
                    <a:pt x="603" y="852"/>
                    <a:pt x="603" y="852"/>
                    <a:pt x="604" y="851"/>
                  </a:cubicBezTo>
                  <a:cubicBezTo>
                    <a:pt x="605" y="851"/>
                    <a:pt x="605" y="851"/>
                    <a:pt x="606" y="851"/>
                  </a:cubicBezTo>
                  <a:cubicBezTo>
                    <a:pt x="606" y="851"/>
                    <a:pt x="606" y="851"/>
                    <a:pt x="607" y="851"/>
                  </a:cubicBezTo>
                  <a:cubicBezTo>
                    <a:pt x="608" y="851"/>
                    <a:pt x="609" y="852"/>
                    <a:pt x="611" y="852"/>
                  </a:cubicBezTo>
                  <a:cubicBezTo>
                    <a:pt x="619" y="855"/>
                    <a:pt x="629" y="851"/>
                    <a:pt x="634" y="844"/>
                  </a:cubicBezTo>
                  <a:cubicBezTo>
                    <a:pt x="639" y="837"/>
                    <a:pt x="640" y="828"/>
                    <a:pt x="635" y="820"/>
                  </a:cubicBezTo>
                  <a:cubicBezTo>
                    <a:pt x="630" y="811"/>
                    <a:pt x="630" y="800"/>
                    <a:pt x="623" y="791"/>
                  </a:cubicBezTo>
                  <a:cubicBezTo>
                    <a:pt x="620" y="786"/>
                    <a:pt x="612" y="783"/>
                    <a:pt x="607" y="786"/>
                  </a:cubicBezTo>
                  <a:cubicBezTo>
                    <a:pt x="607" y="785"/>
                    <a:pt x="607" y="785"/>
                    <a:pt x="607" y="784"/>
                  </a:cubicBezTo>
                  <a:cubicBezTo>
                    <a:pt x="612" y="764"/>
                    <a:pt x="615" y="742"/>
                    <a:pt x="618" y="722"/>
                  </a:cubicBezTo>
                  <a:cubicBezTo>
                    <a:pt x="620" y="723"/>
                    <a:pt x="622" y="723"/>
                    <a:pt x="624" y="723"/>
                  </a:cubicBezTo>
                  <a:cubicBezTo>
                    <a:pt x="633" y="725"/>
                    <a:pt x="641" y="720"/>
                    <a:pt x="645" y="713"/>
                  </a:cubicBezTo>
                  <a:cubicBezTo>
                    <a:pt x="647" y="715"/>
                    <a:pt x="650" y="716"/>
                    <a:pt x="653" y="716"/>
                  </a:cubicBezTo>
                  <a:cubicBezTo>
                    <a:pt x="661" y="716"/>
                    <a:pt x="666" y="708"/>
                    <a:pt x="666" y="701"/>
                  </a:cubicBezTo>
                  <a:cubicBezTo>
                    <a:pt x="666" y="695"/>
                    <a:pt x="665" y="690"/>
                    <a:pt x="663" y="684"/>
                  </a:cubicBezTo>
                  <a:cubicBezTo>
                    <a:pt x="662" y="676"/>
                    <a:pt x="651" y="674"/>
                    <a:pt x="646" y="679"/>
                  </a:cubicBezTo>
                  <a:cubicBezTo>
                    <a:pt x="645" y="676"/>
                    <a:pt x="644" y="672"/>
                    <a:pt x="643" y="669"/>
                  </a:cubicBezTo>
                  <a:cubicBezTo>
                    <a:pt x="648" y="670"/>
                    <a:pt x="653" y="671"/>
                    <a:pt x="658" y="671"/>
                  </a:cubicBezTo>
                  <a:cubicBezTo>
                    <a:pt x="668" y="673"/>
                    <a:pt x="679" y="670"/>
                    <a:pt x="684" y="661"/>
                  </a:cubicBezTo>
                  <a:cubicBezTo>
                    <a:pt x="687" y="655"/>
                    <a:pt x="688" y="649"/>
                    <a:pt x="686" y="643"/>
                  </a:cubicBezTo>
                  <a:cubicBezTo>
                    <a:pt x="683" y="634"/>
                    <a:pt x="675" y="626"/>
                    <a:pt x="664" y="626"/>
                  </a:cubicBezTo>
                  <a:cubicBezTo>
                    <a:pt x="644" y="627"/>
                    <a:pt x="622" y="624"/>
                    <a:pt x="603" y="630"/>
                  </a:cubicBezTo>
                  <a:cubicBezTo>
                    <a:pt x="591" y="633"/>
                    <a:pt x="590" y="649"/>
                    <a:pt x="600" y="655"/>
                  </a:cubicBezTo>
                  <a:cubicBezTo>
                    <a:pt x="604" y="657"/>
                    <a:pt x="608" y="659"/>
                    <a:pt x="612" y="661"/>
                  </a:cubicBezTo>
                  <a:cubicBezTo>
                    <a:pt x="612" y="663"/>
                    <a:pt x="611" y="665"/>
                    <a:pt x="612" y="667"/>
                  </a:cubicBezTo>
                  <a:cubicBezTo>
                    <a:pt x="612" y="670"/>
                    <a:pt x="612" y="673"/>
                    <a:pt x="611" y="675"/>
                  </a:cubicBezTo>
                  <a:cubicBezTo>
                    <a:pt x="608" y="676"/>
                    <a:pt x="606" y="678"/>
                    <a:pt x="604" y="683"/>
                  </a:cubicBezTo>
                  <a:cubicBezTo>
                    <a:pt x="595" y="713"/>
                    <a:pt x="580" y="743"/>
                    <a:pt x="570" y="774"/>
                  </a:cubicBezTo>
                  <a:cubicBezTo>
                    <a:pt x="561" y="805"/>
                    <a:pt x="551" y="836"/>
                    <a:pt x="543" y="867"/>
                  </a:cubicBezTo>
                  <a:cubicBezTo>
                    <a:pt x="536" y="897"/>
                    <a:pt x="584" y="900"/>
                    <a:pt x="584" y="875"/>
                  </a:cubicBezTo>
                  <a:close/>
                  <a:moveTo>
                    <a:pt x="871" y="615"/>
                  </a:moveTo>
                  <a:cubicBezTo>
                    <a:pt x="847" y="643"/>
                    <a:pt x="830" y="679"/>
                    <a:pt x="835" y="716"/>
                  </a:cubicBezTo>
                  <a:cubicBezTo>
                    <a:pt x="836" y="723"/>
                    <a:pt x="847" y="729"/>
                    <a:pt x="852" y="720"/>
                  </a:cubicBezTo>
                  <a:cubicBezTo>
                    <a:pt x="869" y="683"/>
                    <a:pt x="886" y="650"/>
                    <a:pt x="920" y="625"/>
                  </a:cubicBezTo>
                  <a:cubicBezTo>
                    <a:pt x="937" y="612"/>
                    <a:pt x="946" y="597"/>
                    <a:pt x="953" y="577"/>
                  </a:cubicBezTo>
                  <a:cubicBezTo>
                    <a:pt x="959" y="557"/>
                    <a:pt x="966" y="531"/>
                    <a:pt x="958" y="511"/>
                  </a:cubicBezTo>
                  <a:cubicBezTo>
                    <a:pt x="953" y="497"/>
                    <a:pt x="935" y="493"/>
                    <a:pt x="926" y="507"/>
                  </a:cubicBezTo>
                  <a:cubicBezTo>
                    <a:pt x="915" y="525"/>
                    <a:pt x="916" y="548"/>
                    <a:pt x="910" y="569"/>
                  </a:cubicBezTo>
                  <a:cubicBezTo>
                    <a:pt x="903" y="589"/>
                    <a:pt x="884" y="599"/>
                    <a:pt x="871" y="615"/>
                  </a:cubicBezTo>
                  <a:close/>
                  <a:moveTo>
                    <a:pt x="877" y="481"/>
                  </a:moveTo>
                  <a:cubicBezTo>
                    <a:pt x="884" y="477"/>
                    <a:pt x="893" y="474"/>
                    <a:pt x="895" y="466"/>
                  </a:cubicBezTo>
                  <a:cubicBezTo>
                    <a:pt x="897" y="457"/>
                    <a:pt x="890" y="449"/>
                    <a:pt x="882" y="447"/>
                  </a:cubicBezTo>
                  <a:cubicBezTo>
                    <a:pt x="868" y="445"/>
                    <a:pt x="854" y="454"/>
                    <a:pt x="845" y="465"/>
                  </a:cubicBezTo>
                  <a:cubicBezTo>
                    <a:pt x="844" y="465"/>
                    <a:pt x="844" y="466"/>
                    <a:pt x="844" y="466"/>
                  </a:cubicBezTo>
                  <a:cubicBezTo>
                    <a:pt x="843" y="467"/>
                    <a:pt x="843" y="467"/>
                    <a:pt x="843" y="468"/>
                  </a:cubicBezTo>
                  <a:cubicBezTo>
                    <a:pt x="842" y="469"/>
                    <a:pt x="841" y="471"/>
                    <a:pt x="840" y="472"/>
                  </a:cubicBezTo>
                  <a:cubicBezTo>
                    <a:pt x="830" y="487"/>
                    <a:pt x="828" y="506"/>
                    <a:pt x="836" y="522"/>
                  </a:cubicBezTo>
                  <a:cubicBezTo>
                    <a:pt x="843" y="537"/>
                    <a:pt x="865" y="529"/>
                    <a:pt x="865" y="515"/>
                  </a:cubicBezTo>
                  <a:cubicBezTo>
                    <a:pt x="864" y="514"/>
                    <a:pt x="864" y="513"/>
                    <a:pt x="864" y="513"/>
                  </a:cubicBezTo>
                  <a:cubicBezTo>
                    <a:pt x="863" y="500"/>
                    <a:pt x="866" y="489"/>
                    <a:pt x="877" y="481"/>
                  </a:cubicBezTo>
                  <a:close/>
                  <a:moveTo>
                    <a:pt x="244" y="677"/>
                  </a:moveTo>
                  <a:cubicBezTo>
                    <a:pt x="230" y="686"/>
                    <a:pt x="219" y="703"/>
                    <a:pt x="206" y="714"/>
                  </a:cubicBezTo>
                  <a:cubicBezTo>
                    <a:pt x="195" y="725"/>
                    <a:pt x="183" y="735"/>
                    <a:pt x="172" y="745"/>
                  </a:cubicBezTo>
                  <a:cubicBezTo>
                    <a:pt x="150" y="765"/>
                    <a:pt x="129" y="787"/>
                    <a:pt x="105" y="803"/>
                  </a:cubicBezTo>
                  <a:cubicBezTo>
                    <a:pt x="108" y="820"/>
                    <a:pt x="103" y="838"/>
                    <a:pt x="93" y="852"/>
                  </a:cubicBezTo>
                  <a:cubicBezTo>
                    <a:pt x="100" y="873"/>
                    <a:pt x="108" y="895"/>
                    <a:pt x="116" y="916"/>
                  </a:cubicBezTo>
                  <a:cubicBezTo>
                    <a:pt x="122" y="933"/>
                    <a:pt x="127" y="950"/>
                    <a:pt x="133" y="967"/>
                  </a:cubicBezTo>
                  <a:cubicBezTo>
                    <a:pt x="138" y="982"/>
                    <a:pt x="147" y="998"/>
                    <a:pt x="145" y="1015"/>
                  </a:cubicBezTo>
                  <a:cubicBezTo>
                    <a:pt x="144" y="1027"/>
                    <a:pt x="130" y="1035"/>
                    <a:pt x="120" y="1025"/>
                  </a:cubicBezTo>
                  <a:cubicBezTo>
                    <a:pt x="120" y="1025"/>
                    <a:pt x="119" y="1024"/>
                    <a:pt x="119" y="1024"/>
                  </a:cubicBezTo>
                  <a:cubicBezTo>
                    <a:pt x="112" y="1034"/>
                    <a:pt x="92" y="1034"/>
                    <a:pt x="88" y="1019"/>
                  </a:cubicBezTo>
                  <a:cubicBezTo>
                    <a:pt x="75" y="971"/>
                    <a:pt x="66" y="921"/>
                    <a:pt x="61" y="871"/>
                  </a:cubicBezTo>
                  <a:cubicBezTo>
                    <a:pt x="42" y="874"/>
                    <a:pt x="19" y="870"/>
                    <a:pt x="13" y="851"/>
                  </a:cubicBezTo>
                  <a:cubicBezTo>
                    <a:pt x="11" y="845"/>
                    <a:pt x="16" y="837"/>
                    <a:pt x="22" y="836"/>
                  </a:cubicBezTo>
                  <a:cubicBezTo>
                    <a:pt x="35" y="832"/>
                    <a:pt x="51" y="838"/>
                    <a:pt x="60" y="824"/>
                  </a:cubicBezTo>
                  <a:cubicBezTo>
                    <a:pt x="64" y="817"/>
                    <a:pt x="60" y="809"/>
                    <a:pt x="63" y="801"/>
                  </a:cubicBezTo>
                  <a:cubicBezTo>
                    <a:pt x="65" y="793"/>
                    <a:pt x="70" y="788"/>
                    <a:pt x="77" y="787"/>
                  </a:cubicBezTo>
                  <a:cubicBezTo>
                    <a:pt x="78" y="786"/>
                    <a:pt x="78" y="785"/>
                    <a:pt x="79" y="784"/>
                  </a:cubicBezTo>
                  <a:cubicBezTo>
                    <a:pt x="104" y="755"/>
                    <a:pt x="139" y="733"/>
                    <a:pt x="168" y="709"/>
                  </a:cubicBezTo>
                  <a:cubicBezTo>
                    <a:pt x="186" y="695"/>
                    <a:pt x="219" y="659"/>
                    <a:pt x="243" y="667"/>
                  </a:cubicBezTo>
                  <a:cubicBezTo>
                    <a:pt x="247" y="669"/>
                    <a:pt x="248" y="674"/>
                    <a:pt x="244" y="677"/>
                  </a:cubicBezTo>
                  <a:close/>
                  <a:moveTo>
                    <a:pt x="461" y="771"/>
                  </a:moveTo>
                  <a:cubicBezTo>
                    <a:pt x="459" y="776"/>
                    <a:pt x="454" y="780"/>
                    <a:pt x="449" y="781"/>
                  </a:cubicBezTo>
                  <a:cubicBezTo>
                    <a:pt x="442" y="791"/>
                    <a:pt x="431" y="796"/>
                    <a:pt x="420" y="798"/>
                  </a:cubicBezTo>
                  <a:cubicBezTo>
                    <a:pt x="419" y="836"/>
                    <a:pt x="403" y="871"/>
                    <a:pt x="360" y="872"/>
                  </a:cubicBezTo>
                  <a:cubicBezTo>
                    <a:pt x="349" y="873"/>
                    <a:pt x="339" y="870"/>
                    <a:pt x="329" y="867"/>
                  </a:cubicBezTo>
                  <a:cubicBezTo>
                    <a:pt x="323" y="865"/>
                    <a:pt x="318" y="862"/>
                    <a:pt x="313" y="859"/>
                  </a:cubicBezTo>
                  <a:cubicBezTo>
                    <a:pt x="310" y="858"/>
                    <a:pt x="303" y="851"/>
                    <a:pt x="302" y="851"/>
                  </a:cubicBezTo>
                  <a:cubicBezTo>
                    <a:pt x="299" y="850"/>
                    <a:pt x="291" y="855"/>
                    <a:pt x="288" y="856"/>
                  </a:cubicBezTo>
                  <a:cubicBezTo>
                    <a:pt x="284" y="858"/>
                    <a:pt x="279" y="859"/>
                    <a:pt x="274" y="860"/>
                  </a:cubicBezTo>
                  <a:cubicBezTo>
                    <a:pt x="263" y="861"/>
                    <a:pt x="256" y="860"/>
                    <a:pt x="247" y="853"/>
                  </a:cubicBezTo>
                  <a:cubicBezTo>
                    <a:pt x="243" y="850"/>
                    <a:pt x="244" y="843"/>
                    <a:pt x="247" y="840"/>
                  </a:cubicBezTo>
                  <a:cubicBezTo>
                    <a:pt x="258" y="830"/>
                    <a:pt x="275" y="825"/>
                    <a:pt x="289" y="820"/>
                  </a:cubicBezTo>
                  <a:cubicBezTo>
                    <a:pt x="303" y="814"/>
                    <a:pt x="312" y="819"/>
                    <a:pt x="324" y="828"/>
                  </a:cubicBezTo>
                  <a:cubicBezTo>
                    <a:pt x="339" y="838"/>
                    <a:pt x="359" y="847"/>
                    <a:pt x="376" y="836"/>
                  </a:cubicBezTo>
                  <a:cubicBezTo>
                    <a:pt x="394" y="826"/>
                    <a:pt x="393" y="804"/>
                    <a:pt x="391" y="787"/>
                  </a:cubicBezTo>
                  <a:cubicBezTo>
                    <a:pt x="391" y="781"/>
                    <a:pt x="396" y="775"/>
                    <a:pt x="402" y="773"/>
                  </a:cubicBezTo>
                  <a:cubicBezTo>
                    <a:pt x="403" y="773"/>
                    <a:pt x="403" y="773"/>
                    <a:pt x="404" y="772"/>
                  </a:cubicBezTo>
                  <a:cubicBezTo>
                    <a:pt x="401" y="770"/>
                    <a:pt x="399" y="766"/>
                    <a:pt x="399" y="762"/>
                  </a:cubicBezTo>
                  <a:cubicBezTo>
                    <a:pt x="395" y="738"/>
                    <a:pt x="384" y="718"/>
                    <a:pt x="364" y="704"/>
                  </a:cubicBezTo>
                  <a:cubicBezTo>
                    <a:pt x="344" y="691"/>
                    <a:pt x="319" y="695"/>
                    <a:pt x="299" y="684"/>
                  </a:cubicBezTo>
                  <a:cubicBezTo>
                    <a:pt x="296" y="682"/>
                    <a:pt x="295" y="677"/>
                    <a:pt x="297" y="674"/>
                  </a:cubicBezTo>
                  <a:cubicBezTo>
                    <a:pt x="297" y="674"/>
                    <a:pt x="297" y="673"/>
                    <a:pt x="298" y="673"/>
                  </a:cubicBezTo>
                  <a:cubicBezTo>
                    <a:pt x="293" y="672"/>
                    <a:pt x="289" y="669"/>
                    <a:pt x="286" y="665"/>
                  </a:cubicBezTo>
                  <a:cubicBezTo>
                    <a:pt x="278" y="653"/>
                    <a:pt x="279" y="633"/>
                    <a:pt x="274" y="619"/>
                  </a:cubicBezTo>
                  <a:cubicBezTo>
                    <a:pt x="271" y="607"/>
                    <a:pt x="261" y="594"/>
                    <a:pt x="261" y="581"/>
                  </a:cubicBezTo>
                  <a:cubicBezTo>
                    <a:pt x="261" y="578"/>
                    <a:pt x="263" y="575"/>
                    <a:pt x="266" y="574"/>
                  </a:cubicBezTo>
                  <a:cubicBezTo>
                    <a:pt x="270" y="573"/>
                    <a:pt x="273" y="573"/>
                    <a:pt x="275" y="573"/>
                  </a:cubicBezTo>
                  <a:cubicBezTo>
                    <a:pt x="276" y="573"/>
                    <a:pt x="277" y="573"/>
                    <a:pt x="278" y="573"/>
                  </a:cubicBezTo>
                  <a:cubicBezTo>
                    <a:pt x="297" y="570"/>
                    <a:pt x="316" y="578"/>
                    <a:pt x="330" y="592"/>
                  </a:cubicBezTo>
                  <a:cubicBezTo>
                    <a:pt x="338" y="599"/>
                    <a:pt x="344" y="608"/>
                    <a:pt x="349" y="617"/>
                  </a:cubicBezTo>
                  <a:cubicBezTo>
                    <a:pt x="351" y="622"/>
                    <a:pt x="353" y="627"/>
                    <a:pt x="355" y="632"/>
                  </a:cubicBezTo>
                  <a:cubicBezTo>
                    <a:pt x="355" y="633"/>
                    <a:pt x="355" y="633"/>
                    <a:pt x="356" y="634"/>
                  </a:cubicBezTo>
                  <a:cubicBezTo>
                    <a:pt x="368" y="634"/>
                    <a:pt x="379" y="635"/>
                    <a:pt x="391" y="641"/>
                  </a:cubicBezTo>
                  <a:cubicBezTo>
                    <a:pt x="407" y="647"/>
                    <a:pt x="420" y="658"/>
                    <a:pt x="431" y="671"/>
                  </a:cubicBezTo>
                  <a:cubicBezTo>
                    <a:pt x="451" y="695"/>
                    <a:pt x="470" y="739"/>
                    <a:pt x="461" y="771"/>
                  </a:cubicBezTo>
                  <a:close/>
                  <a:moveTo>
                    <a:pt x="325" y="657"/>
                  </a:moveTo>
                  <a:cubicBezTo>
                    <a:pt x="322" y="651"/>
                    <a:pt x="321" y="644"/>
                    <a:pt x="318" y="636"/>
                  </a:cubicBezTo>
                  <a:cubicBezTo>
                    <a:pt x="318" y="636"/>
                    <a:pt x="318" y="636"/>
                    <a:pt x="318" y="636"/>
                  </a:cubicBezTo>
                  <a:cubicBezTo>
                    <a:pt x="320" y="645"/>
                    <a:pt x="320" y="653"/>
                    <a:pt x="319" y="658"/>
                  </a:cubicBezTo>
                  <a:cubicBezTo>
                    <a:pt x="321" y="658"/>
                    <a:pt x="323" y="657"/>
                    <a:pt x="325" y="657"/>
                  </a:cubicBezTo>
                  <a:close/>
                  <a:moveTo>
                    <a:pt x="176" y="1167"/>
                  </a:moveTo>
                  <a:cubicBezTo>
                    <a:pt x="168" y="1167"/>
                    <a:pt x="161" y="1172"/>
                    <a:pt x="154" y="1173"/>
                  </a:cubicBezTo>
                  <a:cubicBezTo>
                    <a:pt x="147" y="1175"/>
                    <a:pt x="140" y="1175"/>
                    <a:pt x="132" y="1175"/>
                  </a:cubicBezTo>
                  <a:cubicBezTo>
                    <a:pt x="108" y="1175"/>
                    <a:pt x="68" y="1168"/>
                    <a:pt x="54" y="1194"/>
                  </a:cubicBezTo>
                  <a:cubicBezTo>
                    <a:pt x="50" y="1201"/>
                    <a:pt x="53" y="1210"/>
                    <a:pt x="61" y="1212"/>
                  </a:cubicBezTo>
                  <a:cubicBezTo>
                    <a:pt x="71" y="1214"/>
                    <a:pt x="80" y="1212"/>
                    <a:pt x="89" y="1212"/>
                  </a:cubicBezTo>
                  <a:cubicBezTo>
                    <a:pt x="102" y="1213"/>
                    <a:pt x="114" y="1215"/>
                    <a:pt x="126" y="1217"/>
                  </a:cubicBezTo>
                  <a:cubicBezTo>
                    <a:pt x="146" y="1219"/>
                    <a:pt x="170" y="1220"/>
                    <a:pt x="187" y="1207"/>
                  </a:cubicBezTo>
                  <a:cubicBezTo>
                    <a:pt x="194" y="1201"/>
                    <a:pt x="199" y="1193"/>
                    <a:pt x="196" y="1183"/>
                  </a:cubicBezTo>
                  <a:cubicBezTo>
                    <a:pt x="194" y="1174"/>
                    <a:pt x="186" y="1168"/>
                    <a:pt x="176" y="1167"/>
                  </a:cubicBezTo>
                  <a:close/>
                  <a:moveTo>
                    <a:pt x="207" y="1116"/>
                  </a:moveTo>
                  <a:cubicBezTo>
                    <a:pt x="201" y="1114"/>
                    <a:pt x="194" y="1113"/>
                    <a:pt x="187" y="1113"/>
                  </a:cubicBezTo>
                  <a:cubicBezTo>
                    <a:pt x="193" y="1112"/>
                    <a:pt x="198" y="1110"/>
                    <a:pt x="203" y="1107"/>
                  </a:cubicBezTo>
                  <a:cubicBezTo>
                    <a:pt x="215" y="1101"/>
                    <a:pt x="217" y="1090"/>
                    <a:pt x="214" y="1080"/>
                  </a:cubicBezTo>
                  <a:cubicBezTo>
                    <a:pt x="215" y="1075"/>
                    <a:pt x="215" y="1069"/>
                    <a:pt x="212" y="1064"/>
                  </a:cubicBezTo>
                  <a:cubicBezTo>
                    <a:pt x="204" y="1052"/>
                    <a:pt x="196" y="1036"/>
                    <a:pt x="185" y="1027"/>
                  </a:cubicBezTo>
                  <a:cubicBezTo>
                    <a:pt x="177" y="1021"/>
                    <a:pt x="162" y="1024"/>
                    <a:pt x="163" y="1036"/>
                  </a:cubicBezTo>
                  <a:cubicBezTo>
                    <a:pt x="164" y="1046"/>
                    <a:pt x="167" y="1056"/>
                    <a:pt x="171" y="1065"/>
                  </a:cubicBezTo>
                  <a:cubicBezTo>
                    <a:pt x="125" y="1073"/>
                    <a:pt x="76" y="1065"/>
                    <a:pt x="30" y="1067"/>
                  </a:cubicBezTo>
                  <a:cubicBezTo>
                    <a:pt x="7" y="1069"/>
                    <a:pt x="0" y="1103"/>
                    <a:pt x="24" y="1109"/>
                  </a:cubicBezTo>
                  <a:cubicBezTo>
                    <a:pt x="54" y="1116"/>
                    <a:pt x="86" y="1117"/>
                    <a:pt x="116" y="1117"/>
                  </a:cubicBezTo>
                  <a:cubicBezTo>
                    <a:pt x="124" y="1117"/>
                    <a:pt x="132" y="1117"/>
                    <a:pt x="141" y="1117"/>
                  </a:cubicBezTo>
                  <a:cubicBezTo>
                    <a:pt x="136" y="1118"/>
                    <a:pt x="130" y="1119"/>
                    <a:pt x="124" y="1119"/>
                  </a:cubicBezTo>
                  <a:cubicBezTo>
                    <a:pt x="96" y="1122"/>
                    <a:pt x="67" y="1123"/>
                    <a:pt x="38" y="1124"/>
                  </a:cubicBezTo>
                  <a:cubicBezTo>
                    <a:pt x="26" y="1124"/>
                    <a:pt x="22" y="1144"/>
                    <a:pt x="35" y="1146"/>
                  </a:cubicBezTo>
                  <a:cubicBezTo>
                    <a:pt x="64" y="1151"/>
                    <a:pt x="94" y="1153"/>
                    <a:pt x="124" y="1154"/>
                  </a:cubicBezTo>
                  <a:cubicBezTo>
                    <a:pt x="152" y="1154"/>
                    <a:pt x="186" y="1156"/>
                    <a:pt x="210" y="1141"/>
                  </a:cubicBezTo>
                  <a:cubicBezTo>
                    <a:pt x="220" y="1135"/>
                    <a:pt x="218" y="1119"/>
                    <a:pt x="207" y="1116"/>
                  </a:cubicBezTo>
                  <a:close/>
                  <a:moveTo>
                    <a:pt x="589" y="59"/>
                  </a:moveTo>
                  <a:cubicBezTo>
                    <a:pt x="591" y="79"/>
                    <a:pt x="589" y="101"/>
                    <a:pt x="581" y="120"/>
                  </a:cubicBezTo>
                  <a:cubicBezTo>
                    <a:pt x="571" y="143"/>
                    <a:pt x="551" y="161"/>
                    <a:pt x="534" y="181"/>
                  </a:cubicBezTo>
                  <a:cubicBezTo>
                    <a:pt x="520" y="185"/>
                    <a:pt x="505" y="190"/>
                    <a:pt x="494" y="201"/>
                  </a:cubicBezTo>
                  <a:cubicBezTo>
                    <a:pt x="490" y="205"/>
                    <a:pt x="487" y="209"/>
                    <a:pt x="485" y="214"/>
                  </a:cubicBezTo>
                  <a:cubicBezTo>
                    <a:pt x="484" y="217"/>
                    <a:pt x="480" y="225"/>
                    <a:pt x="482" y="224"/>
                  </a:cubicBezTo>
                  <a:cubicBezTo>
                    <a:pt x="475" y="228"/>
                    <a:pt x="463" y="228"/>
                    <a:pt x="457" y="230"/>
                  </a:cubicBezTo>
                  <a:cubicBezTo>
                    <a:pt x="446" y="234"/>
                    <a:pt x="445" y="249"/>
                    <a:pt x="454" y="254"/>
                  </a:cubicBezTo>
                  <a:cubicBezTo>
                    <a:pt x="460" y="258"/>
                    <a:pt x="467" y="261"/>
                    <a:pt x="474" y="262"/>
                  </a:cubicBezTo>
                  <a:cubicBezTo>
                    <a:pt x="475" y="265"/>
                    <a:pt x="475" y="268"/>
                    <a:pt x="477" y="270"/>
                  </a:cubicBezTo>
                  <a:cubicBezTo>
                    <a:pt x="480" y="274"/>
                    <a:pt x="483" y="278"/>
                    <a:pt x="488" y="281"/>
                  </a:cubicBezTo>
                  <a:cubicBezTo>
                    <a:pt x="490" y="283"/>
                    <a:pt x="493" y="284"/>
                    <a:pt x="496" y="285"/>
                  </a:cubicBezTo>
                  <a:cubicBezTo>
                    <a:pt x="493" y="299"/>
                    <a:pt x="483" y="316"/>
                    <a:pt x="473" y="321"/>
                  </a:cubicBezTo>
                  <a:cubicBezTo>
                    <a:pt x="458" y="327"/>
                    <a:pt x="437" y="322"/>
                    <a:pt x="427" y="310"/>
                  </a:cubicBezTo>
                  <a:cubicBezTo>
                    <a:pt x="425" y="307"/>
                    <a:pt x="420" y="307"/>
                    <a:pt x="417" y="311"/>
                  </a:cubicBezTo>
                  <a:cubicBezTo>
                    <a:pt x="406" y="328"/>
                    <a:pt x="419" y="349"/>
                    <a:pt x="435" y="358"/>
                  </a:cubicBezTo>
                  <a:cubicBezTo>
                    <a:pt x="457" y="370"/>
                    <a:pt x="489" y="370"/>
                    <a:pt x="510" y="356"/>
                  </a:cubicBezTo>
                  <a:cubicBezTo>
                    <a:pt x="533" y="339"/>
                    <a:pt x="543" y="308"/>
                    <a:pt x="543" y="280"/>
                  </a:cubicBezTo>
                  <a:cubicBezTo>
                    <a:pt x="543" y="276"/>
                    <a:pt x="542" y="273"/>
                    <a:pt x="541" y="269"/>
                  </a:cubicBezTo>
                  <a:cubicBezTo>
                    <a:pt x="548" y="267"/>
                    <a:pt x="554" y="261"/>
                    <a:pt x="558" y="251"/>
                  </a:cubicBezTo>
                  <a:cubicBezTo>
                    <a:pt x="577" y="200"/>
                    <a:pt x="626" y="167"/>
                    <a:pt x="630" y="109"/>
                  </a:cubicBezTo>
                  <a:cubicBezTo>
                    <a:pt x="633" y="70"/>
                    <a:pt x="615" y="11"/>
                    <a:pt x="571" y="0"/>
                  </a:cubicBezTo>
                  <a:cubicBezTo>
                    <a:pt x="570" y="0"/>
                    <a:pt x="569" y="1"/>
                    <a:pt x="569" y="2"/>
                  </a:cubicBezTo>
                  <a:cubicBezTo>
                    <a:pt x="577" y="21"/>
                    <a:pt x="586" y="38"/>
                    <a:pt x="589" y="59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59447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vedoucího práce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891903"/>
            <a:ext cx="11382000" cy="5472000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Jaké kroky je potřebné učinit, aby mohla být aplikace dotažena do finální podoby?</a:t>
            </a:r>
          </a:p>
          <a:p>
            <a:pPr lvl="1"/>
            <a:r>
              <a:rPr lang="cs-CZ" dirty="0"/>
              <a:t>Dokončení etapy 2 a 3 (</a:t>
            </a:r>
            <a:r>
              <a:rPr lang="cs-CZ" dirty="0" err="1"/>
              <a:t>frontend</a:t>
            </a:r>
            <a:r>
              <a:rPr lang="cs-CZ" dirty="0"/>
              <a:t> a rezervační systém)</a:t>
            </a:r>
          </a:p>
          <a:p>
            <a:pPr lvl="1"/>
            <a:r>
              <a:rPr lang="cs-CZ" dirty="0"/>
              <a:t>Zatím je hotový pouze prototyp. Výroba krabiček, použití varianty </a:t>
            </a:r>
            <a:r>
              <a:rPr lang="cs-CZ" dirty="0" err="1"/>
              <a:t>Cloony</a:t>
            </a:r>
            <a:r>
              <a:rPr lang="cs-CZ" dirty="0"/>
              <a:t>, testovací provoz, zapojení </a:t>
            </a:r>
            <a:r>
              <a:rPr lang="cs-CZ" dirty="0" err="1"/>
              <a:t>užívatelů</a:t>
            </a:r>
            <a:r>
              <a:rPr lang="cs-CZ" dirty="0"/>
              <a:t>, ladění funkcionalit …</a:t>
            </a:r>
          </a:p>
          <a:p>
            <a:pPr lvl="1"/>
            <a:endParaRPr lang="cs-CZ" dirty="0"/>
          </a:p>
          <a:p>
            <a:r>
              <a:rPr lang="cs-CZ" dirty="0"/>
              <a:t>S přihlédnutím k aktuálnímu stavu na trhu, myslíte si, že využití </a:t>
            </a:r>
            <a:r>
              <a:rPr lang="cs-CZ" dirty="0" err="1"/>
              <a:t>SigFox</a:t>
            </a:r>
            <a:r>
              <a:rPr lang="cs-CZ" dirty="0"/>
              <a:t> je stále správné řešení? Nebylo by vhodné využít jinou síť?</a:t>
            </a:r>
          </a:p>
          <a:p>
            <a:pPr lvl="1"/>
            <a:r>
              <a:rPr lang="en-US" dirty="0" err="1"/>
              <a:t>LoRa</a:t>
            </a:r>
            <a:r>
              <a:rPr lang="en-US" dirty="0"/>
              <a:t> - </a:t>
            </a:r>
            <a:r>
              <a:rPr lang="cs-CZ" dirty="0"/>
              <a:t>Od května BC</a:t>
            </a:r>
            <a:r>
              <a:rPr lang="en-US" dirty="0"/>
              <a:t> s</a:t>
            </a:r>
            <a:r>
              <a:rPr lang="cs-CZ" dirty="0" err="1"/>
              <a:t>íť</a:t>
            </a:r>
            <a:r>
              <a:rPr lang="cs-CZ" dirty="0"/>
              <a:t> podporuje. Nemá přísné omezení na zprávy, ale není tak úsporná a bezpečná. Musí existovat </a:t>
            </a:r>
            <a:r>
              <a:rPr lang="cs-CZ" dirty="0" err="1"/>
              <a:t>gateway</a:t>
            </a:r>
            <a:r>
              <a:rPr lang="cs-CZ" dirty="0"/>
              <a:t> v blízké vzdálenosti </a:t>
            </a:r>
            <a:r>
              <a:rPr lang="en-US" dirty="0"/>
              <a:t>(v industrial-grade 1000EUR/gateway)</a:t>
            </a:r>
            <a:endParaRPr lang="cs-CZ" dirty="0"/>
          </a:p>
          <a:p>
            <a:pPr lvl="1"/>
            <a:r>
              <a:rPr lang="cs-CZ" dirty="0"/>
              <a:t>NB</a:t>
            </a:r>
            <a:r>
              <a:rPr lang="en-US" dirty="0"/>
              <a:t>-IoT - </a:t>
            </a:r>
            <a:r>
              <a:rPr lang="cs-CZ" dirty="0" err="1"/>
              <a:t>BigClown</a:t>
            </a:r>
            <a:r>
              <a:rPr lang="cs-CZ" dirty="0"/>
              <a:t> připravuje podporu,</a:t>
            </a:r>
            <a:r>
              <a:rPr lang="en-US" dirty="0"/>
              <a:t> </a:t>
            </a:r>
            <a:r>
              <a:rPr lang="en-US" dirty="0" err="1"/>
              <a:t>existuje</a:t>
            </a:r>
            <a:r>
              <a:rPr lang="cs-CZ" dirty="0"/>
              <a:t> problém s nároky na odebíraný proud</a:t>
            </a:r>
          </a:p>
          <a:p>
            <a:pPr lvl="1"/>
            <a:r>
              <a:rPr lang="cs-CZ" dirty="0"/>
              <a:t>Pro UCL řešení považuji </a:t>
            </a:r>
            <a:r>
              <a:rPr lang="cs-CZ" dirty="0" err="1"/>
              <a:t>Sigfox</a:t>
            </a:r>
            <a:r>
              <a:rPr lang="cs-CZ" dirty="0"/>
              <a:t> za optimální, </a:t>
            </a:r>
            <a:br>
              <a:rPr lang="cs-CZ" dirty="0"/>
            </a:br>
            <a:r>
              <a:rPr lang="en-US" dirty="0"/>
              <a:t>m</a:t>
            </a:r>
            <a:r>
              <a:rPr lang="cs-CZ" dirty="0"/>
              <a:t>á solidní pokrytí, globální operátor – řešení bude fungovat v ČR i UK, </a:t>
            </a:r>
            <a:br>
              <a:rPr lang="cs-CZ" dirty="0"/>
            </a:br>
            <a:r>
              <a:rPr lang="cs-CZ" dirty="0"/>
              <a:t>pro větší implementace pravděpodobně NB-</a:t>
            </a:r>
            <a:r>
              <a:rPr lang="cs-CZ" dirty="0" err="1"/>
              <a:t>IoT</a:t>
            </a:r>
            <a:r>
              <a:rPr lang="cs-CZ" dirty="0"/>
              <a:t> nebo </a:t>
            </a:r>
            <a:r>
              <a:rPr lang="cs-CZ" dirty="0" err="1"/>
              <a:t>LoRa</a:t>
            </a:r>
            <a:r>
              <a:rPr lang="cs-CZ" dirty="0"/>
              <a:t>. 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360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oponenta práce 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891903"/>
            <a:ext cx="11232000" cy="5472000"/>
          </a:xfrm>
        </p:spPr>
        <p:txBody>
          <a:bodyPr/>
          <a:lstStyle/>
          <a:p>
            <a:r>
              <a:rPr lang="cs-CZ" dirty="0"/>
              <a:t>P</a:t>
            </a:r>
            <a:r>
              <a:rPr lang="en-US" dirty="0" err="1"/>
              <a:t>ovažujete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 </a:t>
            </a:r>
            <a:r>
              <a:rPr lang="en-US" dirty="0" err="1"/>
              <a:t>postavené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SigFox</a:t>
            </a:r>
            <a:r>
              <a:rPr lang="en-US" dirty="0"/>
              <a:t> </a:t>
            </a:r>
            <a:r>
              <a:rPr lang="en-US" dirty="0" err="1"/>
              <a:t>síti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nejvhodnější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cenu</a:t>
            </a:r>
            <a:r>
              <a:rPr lang="en-US" dirty="0"/>
              <a:t> </a:t>
            </a:r>
            <a:r>
              <a:rPr lang="en-US" dirty="0" err="1"/>
              <a:t>zkomplikování</a:t>
            </a:r>
            <a:r>
              <a:rPr lang="en-US" dirty="0"/>
              <a:t> </a:t>
            </a:r>
            <a:r>
              <a:rPr lang="en-US" dirty="0" err="1"/>
              <a:t>architektury</a:t>
            </a:r>
            <a:r>
              <a:rPr lang="en-US" dirty="0"/>
              <a:t>?</a:t>
            </a:r>
          </a:p>
          <a:p>
            <a:pPr lvl="1"/>
            <a:r>
              <a:rPr lang="cs-CZ" dirty="0"/>
              <a:t>Ano, pro 6 parkovacích míst považuji za nejvhodnější.</a:t>
            </a:r>
          </a:p>
          <a:p>
            <a:pPr marL="324000" lvl="1" indent="0">
              <a:buNone/>
            </a:pPr>
            <a:endParaRPr lang="cs-CZ" sz="1000" dirty="0"/>
          </a:p>
          <a:p>
            <a:r>
              <a:rPr lang="en-US" dirty="0"/>
              <a:t>S </a:t>
            </a:r>
            <a:r>
              <a:rPr lang="en-US" dirty="0" err="1"/>
              <a:t>limitem</a:t>
            </a:r>
            <a:r>
              <a:rPr lang="en-US" dirty="0"/>
              <a:t> </a:t>
            </a:r>
            <a:r>
              <a:rPr lang="en-US" dirty="0" err="1"/>
              <a:t>Sigfox</a:t>
            </a:r>
            <a:r>
              <a:rPr lang="en-US" dirty="0"/>
              <a:t> </a:t>
            </a:r>
            <a:r>
              <a:rPr lang="en-US" dirty="0" err="1"/>
              <a:t>sítě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</a:t>
            </a:r>
            <a:r>
              <a:rPr lang="en-US" dirty="0" err="1"/>
              <a:t>museli</a:t>
            </a:r>
            <a:r>
              <a:rPr lang="en-US" dirty="0"/>
              <a:t> </a:t>
            </a:r>
            <a:r>
              <a:rPr lang="en-US" dirty="0" err="1"/>
              <a:t>připustit</a:t>
            </a:r>
            <a:r>
              <a:rPr lang="en-US" dirty="0"/>
              <a:t> 10</a:t>
            </a:r>
            <a:r>
              <a:rPr lang="cs-CZ" dirty="0"/>
              <a:t>ti </a:t>
            </a:r>
            <a:r>
              <a:rPr lang="en-US" dirty="0" err="1"/>
              <a:t>minutovou</a:t>
            </a:r>
            <a:r>
              <a:rPr lang="en-US" dirty="0"/>
              <a:t> </a:t>
            </a:r>
            <a:r>
              <a:rPr lang="en-US" dirty="0" err="1"/>
              <a:t>nepřesnost</a:t>
            </a:r>
            <a:r>
              <a:rPr lang="en-US" dirty="0"/>
              <a:t> v </a:t>
            </a:r>
            <a:r>
              <a:rPr lang="en-US" dirty="0" err="1"/>
              <a:t>zobrazení</a:t>
            </a:r>
            <a:r>
              <a:rPr lang="en-US" dirty="0"/>
              <a:t> </a:t>
            </a:r>
            <a:r>
              <a:rPr lang="en-US" dirty="0" err="1"/>
              <a:t>obsazenosti</a:t>
            </a:r>
            <a:r>
              <a:rPr lang="en-US" dirty="0"/>
              <a:t>. </a:t>
            </a:r>
            <a:r>
              <a:rPr lang="en-US" dirty="0" err="1"/>
              <a:t>považujete</a:t>
            </a:r>
            <a:r>
              <a:rPr lang="en-US" dirty="0"/>
              <a:t> to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problém</a:t>
            </a:r>
            <a:r>
              <a:rPr lang="en-US" dirty="0"/>
              <a:t> pro </a:t>
            </a:r>
            <a:r>
              <a:rPr lang="en-US" dirty="0" err="1"/>
              <a:t>garáž</a:t>
            </a:r>
            <a:r>
              <a:rPr lang="en-US" dirty="0"/>
              <a:t> UCL?</a:t>
            </a:r>
            <a:endParaRPr lang="cs-CZ" dirty="0"/>
          </a:p>
          <a:p>
            <a:pPr lvl="1"/>
            <a:r>
              <a:rPr lang="cs-CZ" dirty="0"/>
              <a:t>Ne. Akumuluji neodeslané zprávy. Desetiminutová nepřesnost je málo pravděpodobná.   </a:t>
            </a:r>
            <a:endParaRPr lang="en-US" dirty="0"/>
          </a:p>
          <a:p>
            <a:endParaRPr lang="cs-CZ" sz="1000" dirty="0"/>
          </a:p>
          <a:p>
            <a:r>
              <a:rPr lang="en-US" dirty="0" err="1"/>
              <a:t>považujete</a:t>
            </a:r>
            <a:r>
              <a:rPr lang="en-US" dirty="0"/>
              <a:t> to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problém</a:t>
            </a:r>
            <a:r>
              <a:rPr lang="en-US" dirty="0"/>
              <a:t>, </a:t>
            </a:r>
            <a:r>
              <a:rPr lang="en-US" dirty="0" err="1"/>
              <a:t>pokud</a:t>
            </a:r>
            <a:r>
              <a:rPr lang="en-US" dirty="0"/>
              <a:t> by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 </a:t>
            </a:r>
            <a:r>
              <a:rPr lang="en-US" dirty="0" err="1"/>
              <a:t>nasazené</a:t>
            </a:r>
            <a:r>
              <a:rPr lang="en-US" dirty="0"/>
              <a:t> pro </a:t>
            </a:r>
            <a:r>
              <a:rPr lang="en-US" dirty="0" err="1"/>
              <a:t>úřad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se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střídají</a:t>
            </a:r>
            <a:r>
              <a:rPr lang="en-US" dirty="0"/>
              <a:t> </a:t>
            </a:r>
            <a:r>
              <a:rPr lang="en-US" dirty="0" err="1"/>
              <a:t>auta</a:t>
            </a:r>
            <a:r>
              <a:rPr lang="en-US" dirty="0"/>
              <a:t>?</a:t>
            </a:r>
          </a:p>
          <a:p>
            <a:pPr lvl="1"/>
            <a:r>
              <a:rPr lang="cs-CZ" dirty="0"/>
              <a:t>Ano, pro časté střídání obsazenosti bych využil jinou síť. </a:t>
            </a:r>
            <a:r>
              <a:rPr lang="cs-CZ" dirty="0" err="1"/>
              <a:t>LoRa</a:t>
            </a:r>
            <a:r>
              <a:rPr lang="cs-CZ" dirty="0"/>
              <a:t> případně NB-</a:t>
            </a:r>
            <a:r>
              <a:rPr lang="cs-CZ" dirty="0" err="1"/>
              <a:t>IoT</a:t>
            </a:r>
            <a:r>
              <a:rPr lang="cs-CZ" dirty="0"/>
              <a:t> </a:t>
            </a:r>
            <a:r>
              <a:rPr lang="en-US" dirty="0"/>
              <a:t>(s </a:t>
            </a:r>
            <a:r>
              <a:rPr lang="en-US" dirty="0" err="1"/>
              <a:t>upd</a:t>
            </a:r>
            <a:r>
              <a:rPr lang="en-US" dirty="0"/>
              <a:t>. FW)</a:t>
            </a:r>
            <a:r>
              <a:rPr lang="cs-CZ" dirty="0"/>
              <a:t>.</a:t>
            </a:r>
          </a:p>
          <a:p>
            <a:pPr lvl="1"/>
            <a:endParaRPr lang="en-US" sz="1000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byste</a:t>
            </a:r>
            <a:r>
              <a:rPr lang="en-US" dirty="0"/>
              <a:t> </a:t>
            </a:r>
            <a:r>
              <a:rPr lang="en-US" dirty="0" err="1"/>
              <a:t>řešil</a:t>
            </a:r>
            <a:r>
              <a:rPr lang="en-US" dirty="0"/>
              <a:t> </a:t>
            </a:r>
            <a:r>
              <a:rPr lang="en-US" dirty="0" err="1"/>
              <a:t>rezervační</a:t>
            </a:r>
            <a:r>
              <a:rPr lang="en-US" dirty="0"/>
              <a:t> UC, </a:t>
            </a:r>
            <a:r>
              <a:rPr lang="en-US" dirty="0" err="1"/>
              <a:t>kdy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zákazník</a:t>
            </a:r>
            <a:r>
              <a:rPr lang="en-US" dirty="0"/>
              <a:t> </a:t>
            </a:r>
            <a:r>
              <a:rPr lang="en-US" dirty="0" err="1"/>
              <a:t>zarezervuje</a:t>
            </a:r>
            <a:r>
              <a:rPr lang="en-US" dirty="0"/>
              <a:t> </a:t>
            </a:r>
            <a:r>
              <a:rPr lang="en-US" dirty="0" err="1"/>
              <a:t>místo</a:t>
            </a:r>
            <a:r>
              <a:rPr lang="en-US" dirty="0"/>
              <a:t>, ale </a:t>
            </a:r>
            <a:r>
              <a:rPr lang="en-US" dirty="0" err="1"/>
              <a:t>před</a:t>
            </a:r>
            <a:r>
              <a:rPr lang="en-US" dirty="0"/>
              <a:t> </a:t>
            </a:r>
            <a:r>
              <a:rPr lang="en-US" dirty="0" err="1"/>
              <a:t>ním</a:t>
            </a:r>
            <a:r>
              <a:rPr lang="en-US" dirty="0"/>
              <a:t> </a:t>
            </a:r>
            <a:r>
              <a:rPr lang="en-US" dirty="0" err="1"/>
              <a:t>stihne</a:t>
            </a:r>
            <a:r>
              <a:rPr lang="en-US" dirty="0"/>
              <a:t> </a:t>
            </a:r>
            <a:r>
              <a:rPr lang="en-US" dirty="0" err="1"/>
              <a:t>zaparkovat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místo</a:t>
            </a:r>
            <a:r>
              <a:rPr lang="en-US" dirty="0"/>
              <a:t> </a:t>
            </a:r>
            <a:r>
              <a:rPr lang="en-US" dirty="0" err="1"/>
              <a:t>někdo</a:t>
            </a:r>
            <a:r>
              <a:rPr lang="en-US" dirty="0"/>
              <a:t> </a:t>
            </a:r>
            <a:r>
              <a:rPr lang="en-US" dirty="0" err="1"/>
              <a:t>jiný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Dvojit</a:t>
            </a:r>
            <a:r>
              <a:rPr lang="cs-CZ" dirty="0"/>
              <a:t>á rezervace bude ošetřena pravidly. </a:t>
            </a:r>
          </a:p>
          <a:p>
            <a:pPr lvl="1"/>
            <a:r>
              <a:rPr lang="cs-CZ" dirty="0"/>
              <a:t>Ad-hoc zaparkování na rezervovaném místě těsně před rezervací – vyžaduje pomoc recepce.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4695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42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950268"/>
            <a:ext cx="11232000" cy="5472000"/>
          </a:xfrm>
        </p:spPr>
        <p:txBody>
          <a:bodyPr/>
          <a:lstStyle/>
          <a:p>
            <a:pPr marL="288000" lvl="1" indent="0">
              <a:buNone/>
              <a:defRPr/>
            </a:pPr>
            <a:r>
              <a:rPr lang="cs-CZ" b="1" dirty="0"/>
              <a:t>Pro teoretickou část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Antonín Majer – Řemeslník český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 err="1"/>
              <a:t>Gartner</a:t>
            </a:r>
            <a:r>
              <a:rPr lang="cs-CZ" dirty="0"/>
              <a:t> – analýzy a odhady ohledně </a:t>
            </a:r>
            <a:r>
              <a:rPr lang="cs-CZ" dirty="0" err="1"/>
              <a:t>IoT</a:t>
            </a:r>
            <a:endParaRPr lang="cs-CZ" dirty="0"/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 err="1"/>
              <a:t>Alibaba</a:t>
            </a:r>
            <a:r>
              <a:rPr lang="cs-CZ" dirty="0"/>
              <a:t> - </a:t>
            </a:r>
            <a:r>
              <a:rPr lang="en-US" dirty="0"/>
              <a:t>Parking Lot Guidance System with Key-TS07 ultrasonic sensor integrated with LED indicators</a:t>
            </a:r>
            <a:endParaRPr lang="cs-CZ" dirty="0"/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 err="1"/>
              <a:t>Spel</a:t>
            </a:r>
            <a:r>
              <a:rPr lang="cs-CZ" dirty="0"/>
              <a:t> Smart – Smart parking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 err="1"/>
              <a:t>Unicorn</a:t>
            </a:r>
            <a:r>
              <a:rPr lang="cs-CZ" dirty="0"/>
              <a:t> </a:t>
            </a:r>
            <a:r>
              <a:rPr lang="cs-CZ" dirty="0" err="1"/>
              <a:t>College</a:t>
            </a:r>
            <a:r>
              <a:rPr lang="cs-CZ" dirty="0"/>
              <a:t> skripty k předmětu programování </a:t>
            </a:r>
            <a:r>
              <a:rPr lang="cs-CZ" dirty="0" err="1"/>
              <a:t>Arduino</a:t>
            </a:r>
            <a:endParaRPr lang="cs-CZ" dirty="0"/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endParaRPr lang="cs-CZ" dirty="0"/>
          </a:p>
          <a:p>
            <a:pPr marL="288000" lvl="1" indent="0">
              <a:buNone/>
              <a:defRPr/>
            </a:pPr>
            <a:r>
              <a:rPr lang="cs-CZ" b="1" dirty="0"/>
              <a:t>Pro praktickou část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 err="1"/>
              <a:t>Hardwario</a:t>
            </a:r>
            <a:r>
              <a:rPr lang="cs-CZ" dirty="0"/>
              <a:t> - SDK a vzorové příklady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Glen </a:t>
            </a:r>
            <a:r>
              <a:rPr lang="cs-CZ" dirty="0" err="1"/>
              <a:t>Schatz</a:t>
            </a:r>
            <a:r>
              <a:rPr lang="cs-CZ" dirty="0"/>
              <a:t> – </a:t>
            </a:r>
            <a:r>
              <a:rPr lang="cs-CZ" dirty="0" err="1"/>
              <a:t>SigFox</a:t>
            </a:r>
            <a:r>
              <a:rPr lang="cs-CZ" dirty="0"/>
              <a:t> vs. Lora</a:t>
            </a:r>
          </a:p>
        </p:txBody>
      </p:sp>
    </p:spTree>
    <p:extLst>
      <p:ext uri="{BB962C8B-B14F-4D97-AF65-F5344CB8AC3E}">
        <p14:creationId xmlns:p14="http://schemas.microsoft.com/office/powerpoint/2010/main" val="134904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77979" indent="-377979" defTabSz="503972" fontAlgn="auto">
              <a:spcBef>
                <a:spcPts val="1102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cs-CZ" altLang="en-US" sz="2800" dirty="0">
                <a:solidFill>
                  <a:srgbClr val="000000"/>
                </a:solidFill>
                <a:latin typeface="Liberation Sans"/>
              </a:rPr>
              <a:t>Téma bakalářské práce</a:t>
            </a:r>
          </a:p>
          <a:p>
            <a:pPr marL="377979" indent="-377979" defTabSz="503972" fontAlgn="auto">
              <a:spcBef>
                <a:spcPts val="1102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cs-CZ" altLang="en-US" sz="2800" dirty="0">
                <a:solidFill>
                  <a:srgbClr val="000000"/>
                </a:solidFill>
                <a:latin typeface="Liberation Sans"/>
              </a:rPr>
              <a:t>Struktura práce</a:t>
            </a:r>
          </a:p>
          <a:p>
            <a:pPr marL="377979" indent="-377979" defTabSz="503972" fontAlgn="auto">
              <a:spcBef>
                <a:spcPts val="1102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cs-CZ" altLang="en-US" sz="2800" dirty="0">
                <a:solidFill>
                  <a:srgbClr val="000000"/>
                </a:solidFill>
                <a:latin typeface="Liberation Sans"/>
              </a:rPr>
              <a:t>Výstupy z praktické části - koncept řešení, DAQ uzel, agregátor</a:t>
            </a:r>
          </a:p>
          <a:p>
            <a:pPr marL="377979" indent="-377979" defTabSz="503972" fontAlgn="auto">
              <a:spcBef>
                <a:spcPts val="1102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cs-CZ" altLang="en-US" sz="2800" dirty="0">
                <a:solidFill>
                  <a:srgbClr val="000000"/>
                </a:solidFill>
                <a:latin typeface="Liberation Sans"/>
              </a:rPr>
              <a:t>Výzvy</a:t>
            </a:r>
          </a:p>
          <a:p>
            <a:pPr marL="377979" indent="-377979" defTabSz="503972">
              <a:spcBef>
                <a:spcPts val="1102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cs-CZ" altLang="en-US" sz="2800" dirty="0">
                <a:solidFill>
                  <a:srgbClr val="000000"/>
                </a:solidFill>
                <a:latin typeface="Liberation Sans"/>
              </a:rPr>
              <a:t>Detaily k řešení vybrané výzvy</a:t>
            </a:r>
          </a:p>
          <a:p>
            <a:pPr marL="377979" indent="-377979" defTabSz="503972">
              <a:spcBef>
                <a:spcPts val="1102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cs-CZ" altLang="en-US" sz="2800" dirty="0">
                <a:solidFill>
                  <a:srgbClr val="000000"/>
                </a:solidFill>
                <a:latin typeface="Liberation Sans"/>
              </a:rPr>
              <a:t>Shrnutí</a:t>
            </a:r>
          </a:p>
          <a:p>
            <a:pPr marL="377979" indent="-377979" defTabSz="503972" fontAlgn="auto">
              <a:spcBef>
                <a:spcPts val="1102"/>
              </a:spcBef>
              <a:spcAft>
                <a:spcPts val="0"/>
              </a:spcAft>
              <a:buFontTx/>
              <a:buAutoNum type="arabicPeriod"/>
              <a:defRPr/>
            </a:pPr>
            <a:endParaRPr lang="cs-CZ" altLang="en-US" dirty="0">
              <a:solidFill>
                <a:srgbClr val="000000"/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076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 bakalářské práce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79999" y="1080000"/>
            <a:ext cx="11543387" cy="54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 err="1"/>
              <a:t>IoT</a:t>
            </a:r>
            <a:r>
              <a:rPr lang="cs-CZ" sz="2800" dirty="0"/>
              <a:t> technologie s praktickou aplikací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Návrh systému pro sledování parkovacích míst UCL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altLang="en-US" sz="2400" kern="0" dirty="0"/>
              <a:t>pro použití v garážích UCL,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altLang="en-US" sz="2400" kern="0" dirty="0"/>
              <a:t>s použitím </a:t>
            </a:r>
            <a:r>
              <a:rPr lang="cs-CZ" altLang="en-US" sz="2400" kern="0" dirty="0" err="1"/>
              <a:t>IoT</a:t>
            </a:r>
            <a:r>
              <a:rPr lang="cs-CZ" altLang="en-US" sz="2400" kern="0" dirty="0"/>
              <a:t> technologií,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altLang="en-US" sz="2400" kern="0" dirty="0"/>
              <a:t>s použitím stavebnice </a:t>
            </a:r>
            <a:r>
              <a:rPr lang="cs-CZ" altLang="en-US" sz="2400" kern="0" dirty="0" err="1"/>
              <a:t>BigClown</a:t>
            </a:r>
            <a:r>
              <a:rPr lang="cs-CZ" altLang="en-US" sz="2400" kern="0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altLang="en-US" sz="2400" kern="0" dirty="0"/>
              <a:t>s výrobou prototypu.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		 	</a:t>
            </a:r>
          </a:p>
          <a:p>
            <a:pPr marL="0" indent="0">
              <a:buNone/>
            </a:pPr>
            <a:r>
              <a:rPr lang="cs-CZ" dirty="0"/>
              <a:t>				                         zdroj: www.alibaba.com - Parking Lot </a:t>
            </a:r>
            <a:r>
              <a:rPr lang="cs-CZ" dirty="0" err="1"/>
              <a:t>Guidance</a:t>
            </a:r>
            <a:r>
              <a:rPr lang="cs-CZ" dirty="0"/>
              <a:t>   </a:t>
            </a:r>
            <a:br>
              <a:rPr lang="cs-CZ" dirty="0"/>
            </a:br>
            <a:r>
              <a:rPr lang="cs-CZ" dirty="0"/>
              <a:t>                                                                              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Key-TS07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1710-224F-42F0-8C71-60A915B699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81" y="2481326"/>
            <a:ext cx="5943600" cy="317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4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Copyright © Unicorn College s.r.o.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Struktura práce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Teoretická část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rámcové představení Průmyslu 4.0 a </a:t>
            </a:r>
            <a:r>
              <a:rPr lang="cs-CZ" dirty="0" err="1"/>
              <a:t>IoT</a:t>
            </a:r>
            <a:r>
              <a:rPr lang="cs-CZ" dirty="0"/>
              <a:t>, 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historie a očekávání,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komponenty v </a:t>
            </a:r>
            <a:r>
              <a:rPr lang="cs-CZ" dirty="0" err="1"/>
              <a:t>IoT</a:t>
            </a:r>
            <a:r>
              <a:rPr lang="cs-CZ" dirty="0"/>
              <a:t> řešeních a toky dat,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problematika sledování parkovacích míst,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 err="1"/>
              <a:t>mikrokontroléry</a:t>
            </a:r>
            <a:r>
              <a:rPr lang="cs-CZ" dirty="0"/>
              <a:t> a senzory,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komunikační rozhraní a </a:t>
            </a:r>
            <a:r>
              <a:rPr lang="cs-CZ" dirty="0" err="1"/>
              <a:t>SigFox</a:t>
            </a:r>
            <a:r>
              <a:rPr lang="cs-CZ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Praktická část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definování cíle, sběr a analýza detailnějších 200 požadavků, 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analýza případů užití, aktérů a jejich rolí,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návrh architektury celého systému a toku dat,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detailní návrh 2 komponent (část v garáži)..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Prototyp řešení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sestrojení DAQ uzlu (HW) a vývoj firmware (SW) – sběr dat z každého místa,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sestrojení agregátoru (HW) a vývoj firmware (SW) – agregace sebraných dat a odeslání do cloudu.</a:t>
            </a:r>
          </a:p>
        </p:txBody>
      </p:sp>
    </p:spTree>
    <p:extLst>
      <p:ext uri="{BB962C8B-B14F-4D97-AF65-F5344CB8AC3E}">
        <p14:creationId xmlns:p14="http://schemas.microsoft.com/office/powerpoint/2010/main" val="260291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Výstupy z praktické části</a:t>
            </a:r>
            <a:r>
              <a:rPr lang="en-US" dirty="0"/>
              <a:t> - k</a:t>
            </a:r>
            <a:r>
              <a:rPr lang="cs-CZ" dirty="0" err="1"/>
              <a:t>oncept</a:t>
            </a:r>
            <a:r>
              <a:rPr lang="cs-CZ" dirty="0"/>
              <a:t> řešení</a:t>
            </a:r>
          </a:p>
        </p:txBody>
      </p:sp>
      <p:pic>
        <p:nvPicPr>
          <p:cNvPr id="7" name="Picture 6" descr="C:\Users\pavelma\AppData\Local\Microsoft\Windows\INetCache\Content.Word\uuBMLDrawDiagram (1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1" y="878191"/>
            <a:ext cx="11885143" cy="5680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2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Výstupy z praktické části – DAQ uzel</a:t>
            </a:r>
          </a:p>
        </p:txBody>
      </p:sp>
      <p:pic>
        <p:nvPicPr>
          <p:cNvPr id="6" name="Picture 5" descr="C:\Users\pavelma\AppData\Local\Microsoft\Windows\INetCache\Content.Word\BAKU DAQ node wiring diagram (1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208"/>
            <a:ext cx="12192000" cy="6035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40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Výstupy z praktické části – agregátor</a:t>
            </a:r>
          </a:p>
        </p:txBody>
      </p:sp>
      <p:pic>
        <p:nvPicPr>
          <p:cNvPr id="7" name="Picture 6" descr="C:\Users\pavelma\AppData\Local\Microsoft\Windows\INetCache\Content.Word\BAKU DAQ node wiring diagram (2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208"/>
            <a:ext cx="12192000" cy="6035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48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Výzvy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Programování v C a použití BigClown SDK</a:t>
            </a:r>
            <a:endParaRPr lang="en-US" b="1" dirty="0"/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BC SDK je specifický a dokumentace je teprve ve vývoji – nutná analýza jiných příkladů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BC SDK bylo vícekrát změněno bez zpětné kompatibility</a:t>
            </a:r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práce s BigClown rádiem vč. párování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Řešení omezení </a:t>
            </a:r>
            <a:r>
              <a:rPr lang="cs-CZ" b="1" dirty="0" err="1"/>
              <a:t>SigFox</a:t>
            </a:r>
            <a:r>
              <a:rPr lang="cs-CZ" b="1" dirty="0"/>
              <a:t> sítě </a:t>
            </a:r>
            <a:endParaRPr lang="cs-CZ" dirty="0"/>
          </a:p>
          <a:p>
            <a:pPr marL="573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140 zpráv za den, s velikostí 12 </a:t>
            </a:r>
            <a:r>
              <a:rPr lang="cs-CZ" dirty="0" err="1"/>
              <a:t>Batjů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b="1" dirty="0"/>
              <a:t>Logika úspory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Nalezení způsobu pro finanční úsporu - není třeba instalovat </a:t>
            </a:r>
            <a:r>
              <a:rPr lang="cs-CZ" dirty="0" err="1"/>
              <a:t>SigFox</a:t>
            </a:r>
            <a:r>
              <a:rPr lang="cs-CZ" dirty="0"/>
              <a:t> ke každému stání,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Nalezení způsobu pro úsporu baterií - uspávání v závislosti na světle,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Nalezení mechanismu pro zjišťování chyb - pomocí </a:t>
            </a:r>
            <a:r>
              <a:rPr lang="cs-CZ" dirty="0" err="1"/>
              <a:t>heartbeatů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63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Výzva – </a:t>
            </a:r>
            <a:r>
              <a:rPr lang="cs-CZ" dirty="0" err="1"/>
              <a:t>SigFox</a:t>
            </a:r>
            <a:r>
              <a:rPr lang="cs-CZ" dirty="0"/>
              <a:t> omezení 12 Bajtů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722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s-CZ" dirty="0"/>
              <a:t>Možnosti řešení – uložení od 1 do 8 stavů parkovacích do každého Bajtu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959EB-C425-4894-9977-2F010E6CF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147"/>
            <a:ext cx="12059478" cy="54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5967"/>
      </p:ext>
    </p:extLst>
  </p:cSld>
  <p:clrMapOvr>
    <a:masterClrMapping/>
  </p:clrMapOvr>
</p:sld>
</file>

<file path=ppt/theme/theme1.xml><?xml version="1.0" encoding="utf-8"?>
<a:theme xmlns:a="http://schemas.openxmlformats.org/drawingml/2006/main" name="UCL Open_prezentace_16ku9_VGD170534">
  <a:themeElements>
    <a:clrScheme name="Unicorn">
      <a:dk1>
        <a:srgbClr val="FFFFFF"/>
      </a:dk1>
      <a:lt1>
        <a:srgbClr val="FFFFFF"/>
      </a:lt1>
      <a:dk2>
        <a:srgbClr val="001E6E"/>
      </a:dk2>
      <a:lt2>
        <a:srgbClr val="FFFFFF"/>
      </a:lt2>
      <a:accent1>
        <a:srgbClr val="D21428"/>
      </a:accent1>
      <a:accent2>
        <a:srgbClr val="3EDBFF"/>
      </a:accent2>
      <a:accent3>
        <a:srgbClr val="FFFFFF"/>
      </a:accent3>
      <a:accent4>
        <a:srgbClr val="BDC5D1"/>
      </a:accent4>
      <a:accent5>
        <a:srgbClr val="8993A3"/>
      </a:accent5>
      <a:accent6>
        <a:srgbClr val="5D6C82"/>
      </a:accent6>
      <a:hlink>
        <a:srgbClr val="3EDBFF"/>
      </a:hlink>
      <a:folHlink>
        <a:srgbClr val="5D6C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 Open_2017-11-03_prezentace_16ku9_001_01.potx" id="{69B67E64-9327-4E2E-AA4E-C0AFD2F05CE6}" vid="{223CE466-4DE0-45F5-930B-5E82ABD46B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UCL Open_prezentace_16ku9_VGD170534</Template>
  <TotalTime>1079</TotalTime>
  <Words>1032</Words>
  <Application>Microsoft Office PowerPoint</Application>
  <PresentationFormat>Widescreen</PresentationFormat>
  <Paragraphs>157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Liberation Sans</vt:lpstr>
      <vt:lpstr>Wingdings</vt:lpstr>
      <vt:lpstr>UCL Open_prezentace_16ku9_VGD170534</vt:lpstr>
      <vt:lpstr>Systém monitorování parkovacích míst s pomocí IoT technologií a platformy BigClown</vt:lpstr>
      <vt:lpstr>Obsah</vt:lpstr>
      <vt:lpstr>Téma bakalářské práce</vt:lpstr>
      <vt:lpstr>Struktura práce</vt:lpstr>
      <vt:lpstr>Výstupy z praktické části - koncept řešení</vt:lpstr>
      <vt:lpstr>Výstupy z praktické části – DAQ uzel</vt:lpstr>
      <vt:lpstr>Výstupy z praktické části – agregátor</vt:lpstr>
      <vt:lpstr>Výzvy</vt:lpstr>
      <vt:lpstr>Výzva – SigFox omezení 12 Bajtů</vt:lpstr>
      <vt:lpstr>Shrnutí</vt:lpstr>
      <vt:lpstr>Q &amp; A</vt:lpstr>
      <vt:lpstr>Otázky vedoucího práce</vt:lpstr>
      <vt:lpstr>Otázky oponenta práce </vt:lpstr>
      <vt:lpstr>PowerPoint Presentation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College Open</dc:title>
  <dc:creator>Jan Voksa</dc:creator>
  <cp:lastModifiedBy>Pavel Majer</cp:lastModifiedBy>
  <cp:revision>65</cp:revision>
  <cp:lastPrinted>2018-03-18T07:06:47Z</cp:lastPrinted>
  <dcterms:created xsi:type="dcterms:W3CDTF">2018-01-03T08:24:16Z</dcterms:created>
  <dcterms:modified xsi:type="dcterms:W3CDTF">2018-06-11T11:21:56Z</dcterms:modified>
</cp:coreProperties>
</file>