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8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0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3.xml" ContentType="application/vnd.openxmlformats-officedocument.presentationml.tags+xml"/>
  <Override PartName="/ppt/notesSlides/notesSlide16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8.xml" ContentType="application/vnd.openxmlformats-officedocument.presentationml.notesSlide+xml"/>
  <Override PartName="/ppt/tags/tag59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7" r:id="rId2"/>
  </p:sldMasterIdLst>
  <p:notesMasterIdLst>
    <p:notesMasterId r:id="rId22"/>
  </p:notesMasterIdLst>
  <p:sldIdLst>
    <p:sldId id="256" r:id="rId3"/>
    <p:sldId id="1163" r:id="rId4"/>
    <p:sldId id="353" r:id="rId5"/>
    <p:sldId id="274" r:id="rId6"/>
    <p:sldId id="397" r:id="rId7"/>
    <p:sldId id="543" r:id="rId8"/>
    <p:sldId id="507" r:id="rId9"/>
    <p:sldId id="964" r:id="rId10"/>
    <p:sldId id="330" r:id="rId11"/>
    <p:sldId id="542" r:id="rId12"/>
    <p:sldId id="1183" r:id="rId13"/>
    <p:sldId id="1184" r:id="rId14"/>
    <p:sldId id="1185" r:id="rId15"/>
    <p:sldId id="1186" r:id="rId16"/>
    <p:sldId id="1187" r:id="rId17"/>
    <p:sldId id="1188" r:id="rId18"/>
    <p:sldId id="1189" r:id="rId19"/>
    <p:sldId id="1182" r:id="rId20"/>
    <p:sldId id="1168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56C"/>
    <a:srgbClr val="E2A39E"/>
    <a:srgbClr val="D86C72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667" y="62"/>
      </p:cViewPr>
      <p:guideLst>
        <p:guide orient="horz" pos="2179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0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E71C2-A431-4537-9052-D3864E2EEB31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EB051-0EAA-4D5B-A3A5-DCA1A1082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B051-0EAA-4D5B-A3A5-DCA1A1082C1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BE63A-3E3A-4D1B-9AF5-E5B92FE7F4D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B051-0EAA-4D5B-A3A5-DCA1A1082C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96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语法分析器的总体流程如下图所示，同时也是按照这个思路按顺序来编写语法分析器的程序</a:t>
            </a:r>
            <a:r>
              <a:rPr lang="en-US" altLang="zh-CN" dirty="0"/>
              <a:t>syntax.py</a:t>
            </a:r>
            <a:r>
              <a:rPr lang="zh-CN" altLang="en-US" dirty="0"/>
              <a:t>的，第一步先读入文法</a:t>
            </a:r>
            <a:r>
              <a:rPr lang="en-US" altLang="zh-CN" dirty="0"/>
              <a:t>grammar.txt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BE63A-3E3A-4D1B-9AF5-E5B92FE7F4D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372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具体实现如右图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BE63A-3E3A-4D1B-9AF5-E5B92FE7F4D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59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BE63A-3E3A-4D1B-9AF5-E5B92FE7F4D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214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42556C"/>
                </a:solidFill>
                <a:cs typeface="+mn-ea"/>
                <a:sym typeface="+mn-lt"/>
              </a:rPr>
              <a:t>使用了三个</a:t>
            </a:r>
            <a:r>
              <a:rPr lang="en-US" altLang="zh-CN" sz="1200" dirty="0">
                <a:solidFill>
                  <a:srgbClr val="42556C"/>
                </a:solidFill>
                <a:cs typeface="+mn-ea"/>
                <a:sym typeface="+mn-lt"/>
              </a:rPr>
              <a:t>Python</a:t>
            </a:r>
            <a:r>
              <a:rPr lang="zh-CN" altLang="en-US" sz="1200" dirty="0">
                <a:solidFill>
                  <a:srgbClr val="42556C"/>
                </a:solidFill>
                <a:cs typeface="+mn-ea"/>
                <a:sym typeface="+mn-lt"/>
              </a:rPr>
              <a:t>中的 </a:t>
            </a:r>
            <a:r>
              <a:rPr lang="en-US" altLang="zh-CN" sz="1200" dirty="0">
                <a:solidFill>
                  <a:srgbClr val="42556C"/>
                </a:solidFill>
                <a:cs typeface="+mn-ea"/>
                <a:sym typeface="+mn-lt"/>
              </a:rPr>
              <a:t>deque </a:t>
            </a:r>
            <a:r>
              <a:rPr lang="zh-CN" altLang="en-US" sz="1200" dirty="0">
                <a:solidFill>
                  <a:srgbClr val="42556C"/>
                </a:solidFill>
                <a:cs typeface="+mn-ea"/>
                <a:sym typeface="+mn-lt"/>
              </a:rPr>
              <a:t>栈来实现整个移进归约的过程并存储结果，</a:t>
            </a:r>
            <a:r>
              <a:rPr lang="zh-CN" altLang="en-US" dirty="0"/>
              <a:t>具体实现如右图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BE63A-3E3A-4D1B-9AF5-E5B92FE7F4D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174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语法分析器实现了从输入</a:t>
            </a:r>
            <a:r>
              <a:rPr lang="en-US" altLang="zh-CN" dirty="0"/>
              <a:t>lex.txt</a:t>
            </a:r>
            <a:r>
              <a:rPr lang="zh-CN" altLang="en-US" dirty="0"/>
              <a:t>和</a:t>
            </a:r>
            <a:r>
              <a:rPr lang="en-US" altLang="zh-CN" dirty="0"/>
              <a:t>grammar.txt</a:t>
            </a:r>
            <a:r>
              <a:rPr lang="zh-CN" altLang="en-US" dirty="0"/>
              <a:t>到输出</a:t>
            </a:r>
            <a:r>
              <a:rPr lang="en-US" altLang="zh-CN" dirty="0"/>
              <a:t>gra.txt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BE63A-3E3A-4D1B-9AF5-E5B92FE7F4D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57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BE63A-3E3A-4D1B-9AF5-E5B92FE7F4D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809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BE63A-3E3A-4D1B-9AF5-E5B92FE7F4D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B051-0EAA-4D5B-A3A5-DCA1A1082C1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B051-0EAA-4D5B-A3A5-DCA1A1082C1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BE63A-3E3A-4D1B-9AF5-E5B92FE7F4D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3145-1009-4294-847F-02D784154AA0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BE63A-3E3A-4D1B-9AF5-E5B92FE7F4D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BE63A-3E3A-4D1B-9AF5-E5B92FE7F4D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11676-FB79-48AF-A849-2CC62E1677D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4146331"/>
            <a:ext cx="12192000" cy="2711669"/>
          </a:xfrm>
          <a:custGeom>
            <a:avLst/>
            <a:gdLst>
              <a:gd name="connsiteX0" fmla="*/ 0 w 12192000"/>
              <a:gd name="connsiteY0" fmla="*/ 0 h 2711669"/>
              <a:gd name="connsiteX1" fmla="*/ 12192000 w 12192000"/>
              <a:gd name="connsiteY1" fmla="*/ 0 h 2711669"/>
              <a:gd name="connsiteX2" fmla="*/ 12192000 w 12192000"/>
              <a:gd name="connsiteY2" fmla="*/ 2711669 h 2711669"/>
              <a:gd name="connsiteX3" fmla="*/ 0 w 12192000"/>
              <a:gd name="connsiteY3" fmla="*/ 2711669 h 2711669"/>
              <a:gd name="connsiteX4" fmla="*/ 0 w 12192000"/>
              <a:gd name="connsiteY4" fmla="*/ 0 h 2711669"/>
              <a:gd name="connsiteX0-1" fmla="*/ 0 w 12192000"/>
              <a:gd name="connsiteY0-2" fmla="*/ 0 h 2711669"/>
              <a:gd name="connsiteX1-3" fmla="*/ 5912069 w 12192000"/>
              <a:gd name="connsiteY1-4" fmla="*/ 0 h 2711669"/>
              <a:gd name="connsiteX2-5" fmla="*/ 12192000 w 12192000"/>
              <a:gd name="connsiteY2-6" fmla="*/ 0 h 2711669"/>
              <a:gd name="connsiteX3-7" fmla="*/ 12192000 w 12192000"/>
              <a:gd name="connsiteY3-8" fmla="*/ 2711669 h 2711669"/>
              <a:gd name="connsiteX4-9" fmla="*/ 0 w 12192000"/>
              <a:gd name="connsiteY4-10" fmla="*/ 2711669 h 2711669"/>
              <a:gd name="connsiteX5" fmla="*/ 0 w 12192000"/>
              <a:gd name="connsiteY5" fmla="*/ 0 h 2711669"/>
              <a:gd name="connsiteX0-11" fmla="*/ 0 w 12192000"/>
              <a:gd name="connsiteY0-12" fmla="*/ 0 h 2711669"/>
              <a:gd name="connsiteX1-13" fmla="*/ 5927835 w 12192000"/>
              <a:gd name="connsiteY1-14" fmla="*/ 1166648 h 2711669"/>
              <a:gd name="connsiteX2-15" fmla="*/ 12192000 w 12192000"/>
              <a:gd name="connsiteY2-16" fmla="*/ 0 h 2711669"/>
              <a:gd name="connsiteX3-17" fmla="*/ 12192000 w 12192000"/>
              <a:gd name="connsiteY3-18" fmla="*/ 2711669 h 2711669"/>
              <a:gd name="connsiteX4-19" fmla="*/ 0 w 12192000"/>
              <a:gd name="connsiteY4-20" fmla="*/ 2711669 h 2711669"/>
              <a:gd name="connsiteX5-21" fmla="*/ 0 w 12192000"/>
              <a:gd name="connsiteY5-22" fmla="*/ 0 h 2711669"/>
              <a:gd name="connsiteX0-23" fmla="*/ 0 w 12192000"/>
              <a:gd name="connsiteY0-24" fmla="*/ 0 h 2711669"/>
              <a:gd name="connsiteX1-25" fmla="*/ 5927835 w 12192000"/>
              <a:gd name="connsiteY1-26" fmla="*/ 1277007 h 2711669"/>
              <a:gd name="connsiteX2-27" fmla="*/ 12192000 w 12192000"/>
              <a:gd name="connsiteY2-28" fmla="*/ 0 h 2711669"/>
              <a:gd name="connsiteX3-29" fmla="*/ 12192000 w 12192000"/>
              <a:gd name="connsiteY3-30" fmla="*/ 2711669 h 2711669"/>
              <a:gd name="connsiteX4-31" fmla="*/ 0 w 12192000"/>
              <a:gd name="connsiteY4-32" fmla="*/ 2711669 h 2711669"/>
              <a:gd name="connsiteX5-33" fmla="*/ 0 w 12192000"/>
              <a:gd name="connsiteY5-34" fmla="*/ 0 h 2711669"/>
              <a:gd name="connsiteX0-35" fmla="*/ 0 w 12192000"/>
              <a:gd name="connsiteY0-36" fmla="*/ 0 h 2711669"/>
              <a:gd name="connsiteX1-37" fmla="*/ 5959366 w 12192000"/>
              <a:gd name="connsiteY1-38" fmla="*/ 1277007 h 2711669"/>
              <a:gd name="connsiteX2-39" fmla="*/ 12192000 w 12192000"/>
              <a:gd name="connsiteY2-40" fmla="*/ 0 h 2711669"/>
              <a:gd name="connsiteX3-41" fmla="*/ 12192000 w 12192000"/>
              <a:gd name="connsiteY3-42" fmla="*/ 2711669 h 2711669"/>
              <a:gd name="connsiteX4-43" fmla="*/ 0 w 12192000"/>
              <a:gd name="connsiteY4-44" fmla="*/ 2711669 h 2711669"/>
              <a:gd name="connsiteX5-45" fmla="*/ 0 w 12192000"/>
              <a:gd name="connsiteY5-46" fmla="*/ 0 h 27116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711669">
                <a:moveTo>
                  <a:pt x="0" y="0"/>
                </a:moveTo>
                <a:lnTo>
                  <a:pt x="5959366" y="1277007"/>
                </a:lnTo>
                <a:lnTo>
                  <a:pt x="12192000" y="0"/>
                </a:lnTo>
                <a:lnTo>
                  <a:pt x="12192000" y="2711669"/>
                </a:lnTo>
                <a:lnTo>
                  <a:pt x="0" y="2711669"/>
                </a:lnTo>
                <a:lnTo>
                  <a:pt x="0" y="0"/>
                </a:lnTo>
                <a:close/>
              </a:path>
            </a:pathLst>
          </a:custGeom>
          <a:solidFill>
            <a:srgbClr val="42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2023/5/28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619298" y="0"/>
            <a:ext cx="7575129" cy="6858000"/>
          </a:xfrm>
          <a:custGeom>
            <a:avLst/>
            <a:gdLst>
              <a:gd name="connsiteX0" fmla="*/ 0 w 7575129"/>
              <a:gd name="connsiteY0" fmla="*/ 0 h 6858000"/>
              <a:gd name="connsiteX1" fmla="*/ 7575129 w 7575129"/>
              <a:gd name="connsiteY1" fmla="*/ 0 h 6858000"/>
              <a:gd name="connsiteX2" fmla="*/ 7575129 w 7575129"/>
              <a:gd name="connsiteY2" fmla="*/ 6858000 h 6858000"/>
              <a:gd name="connsiteX3" fmla="*/ 0 w 7575129"/>
              <a:gd name="connsiteY3" fmla="*/ 6858000 h 6858000"/>
              <a:gd name="connsiteX4" fmla="*/ 0 w 7575129"/>
              <a:gd name="connsiteY4" fmla="*/ 0 h 6858000"/>
              <a:gd name="connsiteX0-1" fmla="*/ 31532 w 7606661"/>
              <a:gd name="connsiteY0-2" fmla="*/ 0 h 6858000"/>
              <a:gd name="connsiteX1-3" fmla="*/ 7606661 w 7606661"/>
              <a:gd name="connsiteY1-4" fmla="*/ 0 h 6858000"/>
              <a:gd name="connsiteX2-5" fmla="*/ 7606661 w 7606661"/>
              <a:gd name="connsiteY2-6" fmla="*/ 6858000 h 6858000"/>
              <a:gd name="connsiteX3-7" fmla="*/ 31532 w 7606661"/>
              <a:gd name="connsiteY3-8" fmla="*/ 6858000 h 6858000"/>
              <a:gd name="connsiteX4-9" fmla="*/ 0 w 7606661"/>
              <a:gd name="connsiteY4-10" fmla="*/ 3153103 h 6858000"/>
              <a:gd name="connsiteX5" fmla="*/ 31532 w 7606661"/>
              <a:gd name="connsiteY5" fmla="*/ 0 h 6858000"/>
              <a:gd name="connsiteX0-11" fmla="*/ 0 w 7575129"/>
              <a:gd name="connsiteY0-12" fmla="*/ 0 h 6858000"/>
              <a:gd name="connsiteX1-13" fmla="*/ 7575129 w 7575129"/>
              <a:gd name="connsiteY1-14" fmla="*/ 0 h 6858000"/>
              <a:gd name="connsiteX2-15" fmla="*/ 7575129 w 7575129"/>
              <a:gd name="connsiteY2-16" fmla="*/ 6858000 h 6858000"/>
              <a:gd name="connsiteX3-17" fmla="*/ 0 w 7575129"/>
              <a:gd name="connsiteY3-18" fmla="*/ 6858000 h 6858000"/>
              <a:gd name="connsiteX4-19" fmla="*/ 1261240 w 7575129"/>
              <a:gd name="connsiteY4-20" fmla="*/ 3421117 h 6858000"/>
              <a:gd name="connsiteX5-21" fmla="*/ 0 w 7575129"/>
              <a:gd name="connsiteY5-22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575129" h="6858000">
                <a:moveTo>
                  <a:pt x="0" y="0"/>
                </a:moveTo>
                <a:lnTo>
                  <a:pt x="7575129" y="0"/>
                </a:lnTo>
                <a:lnTo>
                  <a:pt x="7575129" y="6858000"/>
                </a:lnTo>
                <a:lnTo>
                  <a:pt x="0" y="6858000"/>
                </a:lnTo>
                <a:lnTo>
                  <a:pt x="1261240" y="3421117"/>
                </a:lnTo>
                <a:lnTo>
                  <a:pt x="0" y="0"/>
                </a:lnTo>
                <a:close/>
              </a:path>
            </a:pathLst>
          </a:custGeom>
          <a:solidFill>
            <a:srgbClr val="42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2602523"/>
            <a:ext cx="301451" cy="1899139"/>
          </a:xfrm>
          <a:prstGeom prst="rect">
            <a:avLst/>
          </a:prstGeom>
          <a:solidFill>
            <a:srgbClr val="42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636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2023/5/28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3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5.xml"/><Relationship Id="rId7" Type="http://schemas.openxmlformats.org/officeDocument/2006/relationships/image" Target="../media/image10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4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3" Type="http://schemas.openxmlformats.org/officeDocument/2006/relationships/tags" Target="../tags/tag11.xml"/><Relationship Id="rId21" Type="http://schemas.openxmlformats.org/officeDocument/2006/relationships/tags" Target="../tags/tag29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5" Type="http://schemas.openxmlformats.org/officeDocument/2006/relationships/image" Target="../media/image3.png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tags" Target="../tags/tag28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notesSlide" Target="../notesSlides/notesSlide3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23" Type="http://schemas.openxmlformats.org/officeDocument/2006/relationships/slideLayout" Target="../slideLayouts/slideLayout3.xml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9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117281" y="2604388"/>
            <a:ext cx="795743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42556C"/>
                </a:solidFill>
                <a:cs typeface="+mn-ea"/>
                <a:sym typeface="+mn-lt"/>
              </a:rPr>
              <a:t>C--</a:t>
            </a:r>
            <a:r>
              <a:rPr lang="zh-CN" altLang="en-US" sz="6000" b="1" dirty="0">
                <a:solidFill>
                  <a:srgbClr val="42556C"/>
                </a:solidFill>
                <a:cs typeface="+mn-ea"/>
                <a:sym typeface="+mn-lt"/>
              </a:rPr>
              <a:t>编译器前端的设计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79370" y="6040755"/>
            <a:ext cx="709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第二组成员：吴显宗</a:t>
            </a:r>
            <a:r>
              <a:rPr lang="en-US" altLang="zh-CN" spc="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刘宏伟</a:t>
            </a:r>
            <a:r>
              <a:rPr lang="en-US" altLang="zh-CN" spc="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吴金垚</a:t>
            </a:r>
            <a:r>
              <a:rPr lang="en-US" altLang="zh-CN" spc="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邱胜慧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229808" y="3864315"/>
            <a:ext cx="573238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——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编译原理大作业</a:t>
            </a:r>
          </a:p>
        </p:txBody>
      </p:sp>
      <p:sp>
        <p:nvSpPr>
          <p:cNvPr id="50" name="矩形 49"/>
          <p:cNvSpPr/>
          <p:nvPr>
            <p:custDataLst>
              <p:tags r:id="rId1"/>
            </p:custDataLst>
          </p:nvPr>
        </p:nvSpPr>
        <p:spPr>
          <a:xfrm>
            <a:off x="5379152" y="982481"/>
            <a:ext cx="1434083" cy="146163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参考资料</a:t>
            </a:r>
          </a:p>
        </p:txBody>
      </p:sp>
      <p:grpSp>
        <p:nvGrpSpPr>
          <p:cNvPr id="95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96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803845" y="1528372"/>
            <a:ext cx="545622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406857" y="1831254"/>
            <a:ext cx="6238473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程序设计语言编译原理_第3版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现代编译原理C语言描述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github.com/tjujingzong/TJU-C--compiler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94775" y="1629410"/>
            <a:ext cx="2614930" cy="3712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022975" y="1628775"/>
            <a:ext cx="2613660" cy="3716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16284" y="2950364"/>
            <a:ext cx="339495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42556C"/>
                </a:solidFill>
                <a:cs typeface="+mn-ea"/>
                <a:sym typeface="+mn-lt"/>
              </a:rPr>
              <a:t>第二部分：</a:t>
            </a:r>
          </a:p>
          <a:p>
            <a:pPr algn="dist"/>
            <a:r>
              <a:rPr lang="zh-CN" altLang="en-US" sz="4800" b="1" dirty="0">
                <a:solidFill>
                  <a:srgbClr val="42556C"/>
                </a:solidFill>
                <a:cs typeface="+mn-ea"/>
                <a:sym typeface="+mn-lt"/>
              </a:rPr>
              <a:t>语法分析器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775907" y="905598"/>
            <a:ext cx="3167222" cy="829752"/>
            <a:chOff x="5537867" y="1288203"/>
            <a:chExt cx="3167222" cy="829752"/>
          </a:xfrm>
        </p:grpSpPr>
        <p:sp>
          <p:nvSpPr>
            <p:cNvPr id="2" name="椭圆 1"/>
            <p:cNvSpPr/>
            <p:nvPr/>
          </p:nvSpPr>
          <p:spPr>
            <a:xfrm>
              <a:off x="5537867" y="1288203"/>
              <a:ext cx="829752" cy="829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673763" y="1379914"/>
              <a:ext cx="203132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总体流程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732170" y="1379914"/>
              <a:ext cx="47000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solidFill>
                    <a:srgbClr val="42556C"/>
                  </a:solidFill>
                  <a:cs typeface="+mn-ea"/>
                  <a:sym typeface="+mn-lt"/>
                </a:rPr>
                <a:t>1</a:t>
              </a:r>
              <a:endParaRPr lang="zh-CN" altLang="en-US" sz="3600" dirty="0">
                <a:solidFill>
                  <a:srgbClr val="42556C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>
            <a:off x="6159383" y="2345435"/>
            <a:ext cx="843548" cy="8435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79233" y="2369563"/>
            <a:ext cx="2490699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算法实现</a:t>
            </a:r>
          </a:p>
        </p:txBody>
      </p:sp>
      <p:sp>
        <p:nvSpPr>
          <p:cNvPr id="27" name="矩形 26"/>
          <p:cNvSpPr/>
          <p:nvPr/>
        </p:nvSpPr>
        <p:spPr>
          <a:xfrm>
            <a:off x="6360625" y="2457806"/>
            <a:ext cx="48325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42556C"/>
                </a:solidFill>
                <a:cs typeface="+mn-ea"/>
                <a:sym typeface="+mn-lt"/>
              </a:rPr>
              <a:t>2</a:t>
            </a:r>
            <a:endParaRPr lang="zh-CN" altLang="en-US" sz="36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61703" y="3851627"/>
            <a:ext cx="3348856" cy="829752"/>
            <a:chOff x="5537867" y="1288203"/>
            <a:chExt cx="3348856" cy="829752"/>
          </a:xfrm>
        </p:grpSpPr>
        <p:sp>
          <p:nvSpPr>
            <p:cNvPr id="12" name="椭圆 11"/>
            <p:cNvSpPr/>
            <p:nvPr>
              <p:custDataLst>
                <p:tags r:id="rId4"/>
              </p:custDataLst>
            </p:nvPr>
          </p:nvSpPr>
          <p:spPr>
            <a:xfrm>
              <a:off x="5537867" y="1288203"/>
              <a:ext cx="829752" cy="829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5"/>
              </p:custDataLst>
            </p:nvPr>
          </p:nvSpPr>
          <p:spPr>
            <a:xfrm>
              <a:off x="6855397" y="1379914"/>
              <a:ext cx="203132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运行结果</a:t>
              </a:r>
            </a:p>
          </p:txBody>
        </p:sp>
        <p:sp>
          <p:nvSpPr>
            <p:cNvPr id="14" name="矩形 13"/>
            <p:cNvSpPr/>
            <p:nvPr>
              <p:custDataLst>
                <p:tags r:id="rId6"/>
              </p:custDataLst>
            </p:nvPr>
          </p:nvSpPr>
          <p:spPr>
            <a:xfrm>
              <a:off x="5732170" y="1379914"/>
              <a:ext cx="47000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solidFill>
                    <a:srgbClr val="42556C"/>
                  </a:solidFill>
                  <a:cs typeface="+mn-ea"/>
                  <a:sym typeface="+mn-lt"/>
                </a:rPr>
                <a:t>3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3F5856B-AE8C-4BB5-8C88-9944DCC69A14}"/>
              </a:ext>
            </a:extLst>
          </p:cNvPr>
          <p:cNvGrpSpPr/>
          <p:nvPr/>
        </p:nvGrpSpPr>
        <p:grpSpPr>
          <a:xfrm>
            <a:off x="5713179" y="5315592"/>
            <a:ext cx="3165604" cy="829752"/>
            <a:chOff x="5537867" y="1288203"/>
            <a:chExt cx="3165604" cy="82975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59EC95F-8A88-47EB-A2C1-A616A4E2CC16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537867" y="1288203"/>
              <a:ext cx="829752" cy="829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8C68515-8644-493A-93FC-11D2034D844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672145" y="1379914"/>
              <a:ext cx="203132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参考资料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1218CDD-A8D6-479C-A9C1-EE0B55DBA59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32170" y="1379914"/>
              <a:ext cx="47000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solidFill>
                    <a:srgbClr val="42556C"/>
                  </a:solidFill>
                  <a:cs typeface="+mn-ea"/>
                  <a:sym typeface="+mn-lt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64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总体流程图</a:t>
            </a:r>
          </a:p>
        </p:txBody>
      </p:sp>
      <p:grpSp>
        <p:nvGrpSpPr>
          <p:cNvPr id="34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36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2342D1D1-D903-4112-B42A-FC50CC7D4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4" y="1203325"/>
            <a:ext cx="11518002" cy="4423034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B0D6A087-9C8C-4679-9591-7DA182CEBFEF}"/>
              </a:ext>
            </a:extLst>
          </p:cNvPr>
          <p:cNvSpPr txBox="1"/>
          <p:nvPr/>
        </p:nvSpPr>
        <p:spPr>
          <a:xfrm>
            <a:off x="712410" y="1811450"/>
            <a:ext cx="169489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顺序执行</a:t>
            </a:r>
            <a:endParaRPr lang="en-US" altLang="zh-CN" sz="28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EA5A087-3959-4309-898F-AF3C9D7F39AC}"/>
              </a:ext>
            </a:extLst>
          </p:cNvPr>
          <p:cNvSpPr txBox="1"/>
          <p:nvPr/>
        </p:nvSpPr>
        <p:spPr>
          <a:xfrm>
            <a:off x="649549" y="3422299"/>
            <a:ext cx="4819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①</a:t>
            </a:r>
            <a:endParaRPr lang="en-US" altLang="zh-CN" sz="28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203C47-D1A3-4776-9A8A-827CBD304489}"/>
              </a:ext>
            </a:extLst>
          </p:cNvPr>
          <p:cNvSpPr txBox="1"/>
          <p:nvPr/>
        </p:nvSpPr>
        <p:spPr>
          <a:xfrm>
            <a:off x="3293242" y="2760817"/>
            <a:ext cx="4819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②</a:t>
            </a:r>
            <a:endParaRPr lang="en-US" altLang="zh-CN" sz="28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9197855-0CD8-4611-9FC5-BB0F3E2862ED}"/>
              </a:ext>
            </a:extLst>
          </p:cNvPr>
          <p:cNvSpPr txBox="1"/>
          <p:nvPr/>
        </p:nvSpPr>
        <p:spPr>
          <a:xfrm>
            <a:off x="3193716" y="5364749"/>
            <a:ext cx="4819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③</a:t>
            </a:r>
            <a:endParaRPr lang="en-US" altLang="zh-CN" sz="28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F67C124-485D-4D87-9D8F-3BDDB3E31A53}"/>
              </a:ext>
            </a:extLst>
          </p:cNvPr>
          <p:cNvSpPr txBox="1"/>
          <p:nvPr/>
        </p:nvSpPr>
        <p:spPr>
          <a:xfrm>
            <a:off x="6848206" y="3840014"/>
            <a:ext cx="4819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④</a:t>
            </a:r>
            <a:endParaRPr lang="en-US" altLang="zh-CN" sz="28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C933C74-4187-4DF2-9821-FD49CE88BDE1}"/>
              </a:ext>
            </a:extLst>
          </p:cNvPr>
          <p:cNvSpPr txBox="1"/>
          <p:nvPr/>
        </p:nvSpPr>
        <p:spPr>
          <a:xfrm>
            <a:off x="8994247" y="2924864"/>
            <a:ext cx="4819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⑤</a:t>
            </a:r>
            <a:endParaRPr lang="en-US" altLang="zh-CN" sz="28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BBB964D-9022-4A39-8127-B00696CD1F45}"/>
              </a:ext>
            </a:extLst>
          </p:cNvPr>
          <p:cNvSpPr txBox="1"/>
          <p:nvPr/>
        </p:nvSpPr>
        <p:spPr>
          <a:xfrm>
            <a:off x="6214595" y="2237597"/>
            <a:ext cx="4819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⑥</a:t>
            </a:r>
            <a:endParaRPr lang="en-US" altLang="zh-CN" sz="2800" dirty="0">
              <a:solidFill>
                <a:srgbClr val="42556C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76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算法实现（部分）</a:t>
            </a:r>
          </a:p>
        </p:txBody>
      </p:sp>
      <p:grpSp>
        <p:nvGrpSpPr>
          <p:cNvPr id="34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36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B0D6A087-9C8C-4679-9591-7DA182CEBFEF}"/>
              </a:ext>
            </a:extLst>
          </p:cNvPr>
          <p:cNvSpPr txBox="1"/>
          <p:nvPr/>
        </p:nvSpPr>
        <p:spPr>
          <a:xfrm>
            <a:off x="623888" y="1484879"/>
            <a:ext cx="580968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文法</a:t>
            </a:r>
            <a:r>
              <a:rPr lang="en-US" altLang="zh-CN" sz="2800" dirty="0">
                <a:solidFill>
                  <a:srgbClr val="42556C"/>
                </a:solidFill>
                <a:cs typeface="+mn-ea"/>
                <a:sym typeface="+mn-lt"/>
              </a:rPr>
              <a:t>grammar.txt</a:t>
            </a:r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的读取与处理</a:t>
            </a:r>
            <a:endParaRPr lang="en-US" altLang="zh-CN" sz="28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0264A7-3F55-4981-895A-34DAD39521D7}"/>
              </a:ext>
            </a:extLst>
          </p:cNvPr>
          <p:cNvSpPr txBox="1"/>
          <p:nvPr/>
        </p:nvSpPr>
        <p:spPr>
          <a:xfrm>
            <a:off x="675898" y="2423318"/>
            <a:ext cx="5809688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读取文法后，使用了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Python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提供的多种数据结构来存储相关的信息，主要提取了它的以下关键信息：</a:t>
            </a:r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    符号信息（包括所有涉及的符号、非终结符与终结符）</a:t>
            </a:r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    原始信息（可以按行号遍历所有文法，方便后期求闭包等）</a:t>
            </a:r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    产生式头部及其产生式列表（可以以非终结符为索引获取与其相关的产生式等）</a:t>
            </a:r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B5A46F-03E3-43D4-8F9D-9292B2566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153" y="1116304"/>
            <a:ext cx="5159187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4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算法实现（部分）</a:t>
            </a:r>
          </a:p>
        </p:txBody>
      </p:sp>
      <p:grpSp>
        <p:nvGrpSpPr>
          <p:cNvPr id="34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36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B0D6A087-9C8C-4679-9591-7DA182CEBFEF}"/>
              </a:ext>
            </a:extLst>
          </p:cNvPr>
          <p:cNvSpPr txBox="1"/>
          <p:nvPr/>
        </p:nvSpPr>
        <p:spPr>
          <a:xfrm>
            <a:off x="623888" y="1484879"/>
            <a:ext cx="580968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构造</a:t>
            </a:r>
            <a:r>
              <a:rPr lang="en-US" altLang="zh-CN" sz="2800" dirty="0">
                <a:solidFill>
                  <a:srgbClr val="42556C"/>
                </a:solidFill>
                <a:cs typeface="+mn-ea"/>
                <a:sym typeface="+mn-lt"/>
              </a:rPr>
              <a:t>SLR(1)</a:t>
            </a:r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分析表</a:t>
            </a:r>
            <a:endParaRPr lang="en-US" altLang="zh-CN" sz="28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0264A7-3F55-4981-895A-34DAD39521D7}"/>
              </a:ext>
            </a:extLst>
          </p:cNvPr>
          <p:cNvSpPr txBox="1"/>
          <p:nvPr/>
        </p:nvSpPr>
        <p:spPr>
          <a:xfrm>
            <a:off x="7106383" y="609127"/>
            <a:ext cx="4461729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首先计算 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FIRST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集和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FOLLOW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集</a:t>
            </a:r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然后构造文法的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LR(0)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项目集规范族</a:t>
            </a:r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然后就可以构造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SLR(1)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分析表的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ACTION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表，并且使用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Python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提供的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pandas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库将其转换为形式易于理解和使用的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csv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格式</a:t>
            </a:r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B35C5B-18C5-4E50-B530-15FD307F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32" y="2734366"/>
            <a:ext cx="5903104" cy="32256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CFF713-F563-4D24-9AD0-06DCB4BDE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96" y="3318454"/>
            <a:ext cx="3179445" cy="297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6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算法实现（部分）</a:t>
            </a:r>
          </a:p>
        </p:txBody>
      </p:sp>
      <p:grpSp>
        <p:nvGrpSpPr>
          <p:cNvPr id="34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36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B0D6A087-9C8C-4679-9591-7DA182CEBFEF}"/>
              </a:ext>
            </a:extLst>
          </p:cNvPr>
          <p:cNvSpPr txBox="1"/>
          <p:nvPr/>
        </p:nvSpPr>
        <p:spPr>
          <a:xfrm>
            <a:off x="623888" y="1484879"/>
            <a:ext cx="580968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移进归约过程</a:t>
            </a:r>
            <a:endParaRPr lang="en-US" altLang="zh-CN" sz="28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0264A7-3F55-4981-895A-34DAD39521D7}"/>
              </a:ext>
            </a:extLst>
          </p:cNvPr>
          <p:cNvSpPr txBox="1"/>
          <p:nvPr/>
        </p:nvSpPr>
        <p:spPr>
          <a:xfrm>
            <a:off x="640066" y="2423318"/>
            <a:ext cx="5455934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使用了三个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Python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中的 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deque 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栈来实现整个移进归约的过程。</a:t>
            </a:r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分析动作根据栈顶状态和当前输入符号确定。以此为索引访问 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SLR 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分析表。在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SLR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分析表中：对于终结符，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acc 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表示接受，</a:t>
            </a:r>
            <a:r>
              <a:rPr lang="en-US" altLang="zh-CN" sz="2000" dirty="0" err="1">
                <a:solidFill>
                  <a:srgbClr val="42556C"/>
                </a:solidFill>
                <a:cs typeface="+mn-ea"/>
                <a:sym typeface="+mn-lt"/>
              </a:rPr>
              <a:t>sj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表示移进并转移到状态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j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。</a:t>
            </a:r>
            <a:r>
              <a:rPr lang="en-US" altLang="zh-CN" sz="2000" dirty="0" err="1">
                <a:solidFill>
                  <a:srgbClr val="42556C"/>
                </a:solidFill>
                <a:cs typeface="+mn-ea"/>
                <a:sym typeface="+mn-lt"/>
              </a:rPr>
              <a:t>rj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表示使用第 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j 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个产生式进行归约。对于非终结符，只记录转移状态 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j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。</a:t>
            </a:r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  <a:p>
            <a:endParaRPr lang="zh-CN" altLang="en-US" sz="2000" dirty="0">
              <a:solidFill>
                <a:srgbClr val="42556C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从而得到当前应该采取的动作。按照 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LR 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分析器的分析过程进行移进归约。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21A2F5-B05E-4458-B2C2-BFEF7D734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983" y="634097"/>
            <a:ext cx="3904872" cy="576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0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运行结果</a:t>
            </a:r>
          </a:p>
        </p:txBody>
      </p:sp>
      <p:grpSp>
        <p:nvGrpSpPr>
          <p:cNvPr id="95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96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803845" y="1528372"/>
            <a:ext cx="545622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8C66ED-C68A-457E-B47C-23906449C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21" y="1528372"/>
            <a:ext cx="1363539" cy="4919178"/>
          </a:xfrm>
          <a:prstGeom prst="rect">
            <a:avLst/>
          </a:prstGeom>
        </p:spPr>
      </p:pic>
      <p:sp>
        <p:nvSpPr>
          <p:cNvPr id="6" name="十字形 5">
            <a:extLst>
              <a:ext uri="{FF2B5EF4-FFF2-40B4-BE49-F238E27FC236}">
                <a16:creationId xmlns:a16="http://schemas.microsoft.com/office/drawing/2014/main" id="{74581D6C-7FB6-4613-98F7-5F312781A7DA}"/>
              </a:ext>
            </a:extLst>
          </p:cNvPr>
          <p:cNvSpPr/>
          <p:nvPr/>
        </p:nvSpPr>
        <p:spPr>
          <a:xfrm>
            <a:off x="2500604" y="2945803"/>
            <a:ext cx="1054360" cy="1047700"/>
          </a:xfrm>
          <a:prstGeom prst="plus">
            <a:avLst>
              <a:gd name="adj" fmla="val 39152"/>
            </a:avLst>
          </a:prstGeom>
          <a:solidFill>
            <a:srgbClr val="4255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EC11E4-5895-4858-B027-933ECB8F2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960" y="1417614"/>
            <a:ext cx="3693852" cy="500870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E8356416-5D7C-47D2-AA20-4BA3A9BE165A}"/>
              </a:ext>
            </a:extLst>
          </p:cNvPr>
          <p:cNvSpPr/>
          <p:nvPr/>
        </p:nvSpPr>
        <p:spPr>
          <a:xfrm>
            <a:off x="7754808" y="3091763"/>
            <a:ext cx="1129004" cy="755780"/>
          </a:xfrm>
          <a:prstGeom prst="rightArrow">
            <a:avLst/>
          </a:prstGeom>
          <a:solidFill>
            <a:srgbClr val="4255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9A4B2D5-5C8B-48B3-AA22-F9D756C5B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4184" y="1396881"/>
            <a:ext cx="2240474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8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参考资料</a:t>
            </a:r>
          </a:p>
        </p:txBody>
      </p:sp>
      <p:grpSp>
        <p:nvGrpSpPr>
          <p:cNvPr id="95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96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803845" y="1528372"/>
            <a:ext cx="545622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623888" y="2916067"/>
            <a:ext cx="6238473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程序设计语言编译原理_第3版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38975" y="1777295"/>
            <a:ext cx="2613660" cy="371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8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en-US" altLang="zh-CN" sz="4000" b="1" dirty="0">
                <a:solidFill>
                  <a:srgbClr val="42556C"/>
                </a:solidFill>
                <a:cs typeface="+mn-ea"/>
                <a:sym typeface="+mn-lt"/>
              </a:rPr>
              <a:t>about</a:t>
            </a: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中间代码生成</a:t>
            </a:r>
            <a:endParaRPr lang="en-US" altLang="zh-CN" sz="4000" b="1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grpSp>
        <p:nvGrpSpPr>
          <p:cNvPr id="95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96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591810" y="1772920"/>
            <a:ext cx="6163310" cy="358013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07035" y="1844675"/>
            <a:ext cx="494665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将语法分析器的输出转换为中间代码的过程涉及遍历语法分析树、根据语法规则生成相应的中间代码指令、处理控制流和符号表等。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需要对源代码的语义和控制流进行准确的理解和转换，以确保生成的中间代码能够准确地反映源代码的逻辑和功能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17281" y="2311653"/>
            <a:ext cx="795743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42556C"/>
                </a:solidFill>
                <a:cs typeface="+mn-ea"/>
                <a:sym typeface="+mn-lt"/>
              </a:rPr>
              <a:t>Thanks for listening!</a:t>
            </a:r>
            <a:endParaRPr lang="zh-CN" altLang="en-US" sz="6000" b="1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>
            <p:custDataLst>
              <p:tags r:id="rId1"/>
            </p:custDataLst>
          </p:nvPr>
        </p:nvSpPr>
        <p:spPr>
          <a:xfrm>
            <a:off x="5379152" y="849766"/>
            <a:ext cx="1434083" cy="146163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6985" y="4054475"/>
            <a:ext cx="12198350" cy="2786380"/>
          </a:xfrm>
          <a:prstGeom prst="rect">
            <a:avLst/>
          </a:prstGeom>
          <a:solidFill>
            <a:srgbClr val="4255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85010" y="4379595"/>
            <a:ext cx="872934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300" dirty="0">
                <a:solidFill>
                  <a:schemeClr val="bg1"/>
                </a:solidFill>
                <a:cs typeface="+mn-ea"/>
                <a:sym typeface="+mn-lt"/>
              </a:rPr>
              <a:t>小组分工：</a:t>
            </a:r>
            <a:endParaRPr lang="zh-CN" altLang="en-US" sz="2400" spc="3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400" spc="300" dirty="0">
                <a:solidFill>
                  <a:schemeClr val="bg1"/>
                </a:solidFill>
                <a:cs typeface="+mn-ea"/>
                <a:sym typeface="+mn-lt"/>
              </a:rPr>
              <a:t>吴显宗：词法分析器，中间代码，编写报告，</a:t>
            </a:r>
            <a:r>
              <a:rPr lang="en-US" altLang="zh-CN" sz="2400" spc="3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2400" spc="300" dirty="0">
                <a:solidFill>
                  <a:schemeClr val="bg1"/>
                </a:solidFill>
                <a:cs typeface="+mn-ea"/>
                <a:sym typeface="+mn-lt"/>
              </a:rPr>
              <a:t>展示</a:t>
            </a:r>
          </a:p>
          <a:p>
            <a:pPr algn="ctr"/>
            <a:r>
              <a:rPr lang="zh-CN" altLang="en-US" sz="2400" spc="300" dirty="0">
                <a:solidFill>
                  <a:schemeClr val="bg1"/>
                </a:solidFill>
                <a:cs typeface="+mn-ea"/>
                <a:sym typeface="+mn-lt"/>
              </a:rPr>
              <a:t>刘宏伟：语法分析器，统筹思路，编写报告，</a:t>
            </a:r>
            <a:r>
              <a:rPr lang="en-US" altLang="zh-CN" sz="2400" spc="3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2400" spc="300" dirty="0">
                <a:solidFill>
                  <a:schemeClr val="bg1"/>
                </a:solidFill>
                <a:cs typeface="+mn-ea"/>
                <a:sym typeface="+mn-lt"/>
              </a:rPr>
              <a:t>展示</a:t>
            </a:r>
          </a:p>
          <a:p>
            <a:pPr algn="ctr"/>
            <a:r>
              <a:rPr lang="zh-CN" altLang="en-US" sz="2400" spc="300" dirty="0">
                <a:solidFill>
                  <a:schemeClr val="bg1"/>
                </a:solidFill>
                <a:cs typeface="+mn-ea"/>
                <a:sym typeface="+mn-lt"/>
              </a:rPr>
              <a:t>吴金垚：画图，编写报告</a:t>
            </a:r>
          </a:p>
          <a:p>
            <a:pPr algn="ctr"/>
            <a:r>
              <a:rPr lang="zh-CN" altLang="en-US" sz="2400" spc="300" dirty="0">
                <a:solidFill>
                  <a:schemeClr val="bg1"/>
                </a:solidFill>
                <a:cs typeface="+mn-ea"/>
                <a:sym typeface="+mn-lt"/>
              </a:rPr>
              <a:t>邱胜慧：测试样例数据</a:t>
            </a:r>
          </a:p>
          <a:p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16284" y="2950364"/>
            <a:ext cx="339495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42556C"/>
                </a:solidFill>
                <a:cs typeface="+mn-ea"/>
                <a:sym typeface="+mn-lt"/>
              </a:rPr>
              <a:t>第一部分：</a:t>
            </a:r>
          </a:p>
          <a:p>
            <a:pPr algn="dist"/>
            <a:r>
              <a:rPr lang="zh-CN" altLang="en-US" sz="4800" b="1" dirty="0">
                <a:solidFill>
                  <a:srgbClr val="42556C"/>
                </a:solidFill>
                <a:cs typeface="+mn-ea"/>
                <a:sym typeface="+mn-lt"/>
              </a:rPr>
              <a:t>词法分析器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706142" y="201004"/>
            <a:ext cx="3277572" cy="881901"/>
            <a:chOff x="5537867" y="1236054"/>
            <a:chExt cx="3277572" cy="881901"/>
          </a:xfrm>
        </p:grpSpPr>
        <p:sp>
          <p:nvSpPr>
            <p:cNvPr id="2" name="椭圆 1"/>
            <p:cNvSpPr/>
            <p:nvPr/>
          </p:nvSpPr>
          <p:spPr>
            <a:xfrm>
              <a:off x="5537867" y="1288203"/>
              <a:ext cx="829752" cy="829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784113" y="1236054"/>
              <a:ext cx="203132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总体架构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732170" y="1379914"/>
              <a:ext cx="47000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solidFill>
                    <a:srgbClr val="42556C"/>
                  </a:solidFill>
                  <a:cs typeface="+mn-ea"/>
                  <a:sym typeface="+mn-lt"/>
                </a:rPr>
                <a:t>1</a:t>
              </a:r>
              <a:endParaRPr lang="zh-CN" altLang="en-US" sz="3600" dirty="0">
                <a:solidFill>
                  <a:srgbClr val="42556C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>
            <a:off x="6551327" y="3598118"/>
            <a:ext cx="843548" cy="8435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854950" y="3537585"/>
            <a:ext cx="341376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算法设计</a:t>
            </a:r>
          </a:p>
        </p:txBody>
      </p:sp>
      <p:sp>
        <p:nvSpPr>
          <p:cNvPr id="27" name="矩形 26"/>
          <p:cNvSpPr/>
          <p:nvPr/>
        </p:nvSpPr>
        <p:spPr>
          <a:xfrm>
            <a:off x="6724577" y="3711074"/>
            <a:ext cx="48325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42556C"/>
                </a:solidFill>
                <a:cs typeface="+mn-ea"/>
                <a:sym typeface="+mn-lt"/>
              </a:rPr>
              <a:t>4</a:t>
            </a:r>
            <a:endParaRPr lang="zh-CN" altLang="en-US" sz="36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248017" y="4628301"/>
            <a:ext cx="3277572" cy="881901"/>
            <a:chOff x="5537867" y="1236054"/>
            <a:chExt cx="3277572" cy="881901"/>
          </a:xfrm>
        </p:grpSpPr>
        <p:sp>
          <p:nvSpPr>
            <p:cNvPr id="45" name="椭圆 44"/>
            <p:cNvSpPr/>
            <p:nvPr/>
          </p:nvSpPr>
          <p:spPr>
            <a:xfrm>
              <a:off x="5537867" y="1288203"/>
              <a:ext cx="829752" cy="829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784113" y="1236054"/>
              <a:ext cx="203132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运行结果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5732170" y="1379914"/>
              <a:ext cx="47000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solidFill>
                    <a:srgbClr val="42556C"/>
                  </a:solidFill>
                  <a:cs typeface="+mn-ea"/>
                  <a:sym typeface="+mn-lt"/>
                </a:rPr>
                <a:t>5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49556" y="2397623"/>
            <a:ext cx="3739237" cy="881901"/>
            <a:chOff x="5537867" y="1236054"/>
            <a:chExt cx="3739237" cy="881901"/>
          </a:xfrm>
        </p:grpSpPr>
        <p:sp>
          <p:nvSpPr>
            <p:cNvPr id="51" name="椭圆 50"/>
            <p:cNvSpPr/>
            <p:nvPr/>
          </p:nvSpPr>
          <p:spPr>
            <a:xfrm>
              <a:off x="5537867" y="1288203"/>
              <a:ext cx="829752" cy="829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784113" y="1236054"/>
              <a:ext cx="2492991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扫描器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732170" y="1379914"/>
              <a:ext cx="47000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solidFill>
                    <a:srgbClr val="42556C"/>
                  </a:solidFill>
                  <a:cs typeface="+mn-ea"/>
                  <a:sym typeface="+mn-lt"/>
                </a:rPr>
                <a:t>3</a:t>
              </a:r>
              <a:endParaRPr lang="zh-CN" altLang="en-US" sz="3600" dirty="0">
                <a:solidFill>
                  <a:srgbClr val="42556C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48017" y="1302806"/>
            <a:ext cx="3277572" cy="881901"/>
            <a:chOff x="5537867" y="1236054"/>
            <a:chExt cx="3277572" cy="881901"/>
          </a:xfrm>
        </p:grpSpPr>
        <p:sp>
          <p:nvSpPr>
            <p:cNvPr id="4" name="椭圆 3"/>
            <p:cNvSpPr/>
            <p:nvPr>
              <p:custDataLst>
                <p:tags r:id="rId4"/>
              </p:custDataLst>
            </p:nvPr>
          </p:nvSpPr>
          <p:spPr>
            <a:xfrm>
              <a:off x="5537867" y="1288203"/>
              <a:ext cx="829752" cy="829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5"/>
              </p:custDataLst>
            </p:nvPr>
          </p:nvSpPr>
          <p:spPr>
            <a:xfrm>
              <a:off x="6784113" y="1236054"/>
              <a:ext cx="203132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符号表</a:t>
              </a:r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5732170" y="1379914"/>
              <a:ext cx="47000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solidFill>
                    <a:srgbClr val="42556C"/>
                  </a:solidFill>
                  <a:cs typeface="+mn-ea"/>
                  <a:sym typeface="+mn-lt"/>
                </a:rPr>
                <a:t>2</a:t>
              </a:r>
              <a:endParaRPr lang="zh-CN" altLang="en-US" sz="3600" dirty="0">
                <a:solidFill>
                  <a:srgbClr val="42556C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06142" y="5719154"/>
            <a:ext cx="3277572" cy="881901"/>
            <a:chOff x="5537867" y="1236054"/>
            <a:chExt cx="3277572" cy="881901"/>
          </a:xfrm>
        </p:grpSpPr>
        <p:sp>
          <p:nvSpPr>
            <p:cNvPr id="12" name="椭圆 11"/>
            <p:cNvSpPr/>
            <p:nvPr>
              <p:custDataLst>
                <p:tags r:id="rId1"/>
              </p:custDataLst>
            </p:nvPr>
          </p:nvSpPr>
          <p:spPr>
            <a:xfrm>
              <a:off x="5537867" y="1288203"/>
              <a:ext cx="829752" cy="829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2"/>
              </p:custDataLst>
            </p:nvPr>
          </p:nvSpPr>
          <p:spPr>
            <a:xfrm>
              <a:off x="6784113" y="1236054"/>
              <a:ext cx="203132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参考资料</a:t>
              </a:r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5732170" y="1379914"/>
              <a:ext cx="47000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solidFill>
                    <a:srgbClr val="42556C"/>
                  </a:solidFill>
                  <a:cs typeface="+mn-ea"/>
                  <a:sym typeface="+mn-lt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总体流程图</a:t>
            </a:r>
          </a:p>
        </p:txBody>
      </p:sp>
      <p:grpSp>
        <p:nvGrpSpPr>
          <p:cNvPr id="34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36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49935" y="2458085"/>
            <a:ext cx="760095" cy="93726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66725" y="3538855"/>
            <a:ext cx="1326515" cy="77660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485775" y="3604260"/>
            <a:ext cx="1307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input</a:t>
            </a:r>
          </a:p>
          <a:p>
            <a:pPr algn="ctr"/>
            <a:r>
              <a:rPr lang="en-US" altLang="zh-CN"/>
              <a:t>text2.txt</a:t>
            </a: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113280" y="3744595"/>
            <a:ext cx="1701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Pars</a:t>
            </a:r>
            <a:r>
              <a:rPr lang="en-US" altLang="zh-CN"/>
              <a:t>e</a:t>
            </a:r>
            <a:r>
              <a:rPr lang="zh-CN" altLang="en-US"/>
              <a:t> config</a:t>
            </a:r>
          </a:p>
        </p:txBody>
      </p:sp>
      <p:cxnSp>
        <p:nvCxnSpPr>
          <p:cNvPr id="10" name="直接箭头连接符 9"/>
          <p:cNvCxnSpPr>
            <a:stCxn id="8" idx="3"/>
          </p:cNvCxnSpPr>
          <p:nvPr>
            <p:custDataLst>
              <p:tags r:id="rId5"/>
            </p:custDataLst>
          </p:nvPr>
        </p:nvCxnSpPr>
        <p:spPr>
          <a:xfrm flipV="1">
            <a:off x="1793240" y="3916045"/>
            <a:ext cx="430530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6"/>
            </p:custDataLst>
          </p:nvPr>
        </p:nvCxnSpPr>
        <p:spPr>
          <a:xfrm>
            <a:off x="3477895" y="3934460"/>
            <a:ext cx="44513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7"/>
            </p:custDataLst>
          </p:nvPr>
        </p:nvCxnSpPr>
        <p:spPr>
          <a:xfrm flipH="1">
            <a:off x="4709795" y="3276600"/>
            <a:ext cx="6985" cy="5441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2594610" y="4597400"/>
            <a:ext cx="1290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config file</a:t>
            </a: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3923030" y="3744595"/>
            <a:ext cx="1896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g</a:t>
            </a:r>
            <a:r>
              <a:rPr lang="zh-CN" altLang="en-US"/>
              <a:t>enerate NFA</a:t>
            </a:r>
          </a:p>
        </p:txBody>
      </p: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5927725" y="3744595"/>
            <a:ext cx="1715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generate </a:t>
            </a:r>
            <a:r>
              <a:rPr lang="zh-CN" altLang="en-US"/>
              <a:t>DFA</a:t>
            </a:r>
          </a:p>
        </p:txBody>
      </p:sp>
      <p:cxnSp>
        <p:nvCxnSpPr>
          <p:cNvPr id="20" name="直接箭头连接符 19"/>
          <p:cNvCxnSpPr/>
          <p:nvPr>
            <p:custDataLst>
              <p:tags r:id="rId11"/>
            </p:custDataLst>
          </p:nvPr>
        </p:nvCxnSpPr>
        <p:spPr>
          <a:xfrm>
            <a:off x="5529580" y="3926840"/>
            <a:ext cx="470535" cy="177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7947660" y="3744595"/>
            <a:ext cx="1729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m</a:t>
            </a:r>
            <a:r>
              <a:rPr lang="zh-CN" altLang="en-US"/>
              <a:t>inimize DFA</a:t>
            </a:r>
          </a:p>
        </p:txBody>
      </p:sp>
      <p:cxnSp>
        <p:nvCxnSpPr>
          <p:cNvPr id="22" name="直接箭头连接符 21"/>
          <p:cNvCxnSpPr/>
          <p:nvPr>
            <p:custDataLst>
              <p:tags r:id="rId13"/>
            </p:custDataLst>
          </p:nvPr>
        </p:nvCxnSpPr>
        <p:spPr>
          <a:xfrm flipV="1">
            <a:off x="7517130" y="3916045"/>
            <a:ext cx="430530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4"/>
            </p:custDataLst>
          </p:nvPr>
        </p:nvSpPr>
        <p:spPr>
          <a:xfrm>
            <a:off x="9895205" y="3726180"/>
            <a:ext cx="2124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t</a:t>
            </a:r>
            <a:r>
              <a:rPr lang="zh-CN" altLang="en-US"/>
              <a:t>oken matching</a:t>
            </a:r>
          </a:p>
        </p:txBody>
      </p:sp>
      <p:cxnSp>
        <p:nvCxnSpPr>
          <p:cNvPr id="25" name="直接箭头连接符 24"/>
          <p:cNvCxnSpPr/>
          <p:nvPr>
            <p:custDataLst>
              <p:tags r:id="rId15"/>
            </p:custDataLst>
          </p:nvPr>
        </p:nvCxnSpPr>
        <p:spPr>
          <a:xfrm flipV="1">
            <a:off x="9513570" y="3905250"/>
            <a:ext cx="430530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>
            <p:custDataLst>
              <p:tags r:id="rId16"/>
            </p:custDataLst>
          </p:nvPr>
        </p:nvCxnSpPr>
        <p:spPr>
          <a:xfrm flipV="1">
            <a:off x="10810875" y="3304540"/>
            <a:ext cx="6985" cy="484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>
            <p:custDataLst>
              <p:tags r:id="rId17"/>
            </p:custDataLst>
          </p:nvPr>
        </p:nvSpPr>
        <p:spPr>
          <a:xfrm>
            <a:off x="10151110" y="2499995"/>
            <a:ext cx="1326515" cy="77660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>
            <p:custDataLst>
              <p:tags r:id="rId18"/>
            </p:custDataLst>
          </p:nvPr>
        </p:nvSpPr>
        <p:spPr>
          <a:xfrm>
            <a:off x="10170160" y="2565400"/>
            <a:ext cx="1307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output</a:t>
            </a:r>
          </a:p>
          <a:p>
            <a:pPr algn="ctr"/>
            <a:r>
              <a:rPr lang="en-US" altLang="zh-CN"/>
              <a:t>2lex.txt</a:t>
            </a:r>
          </a:p>
        </p:txBody>
      </p:sp>
      <p:cxnSp>
        <p:nvCxnSpPr>
          <p:cNvPr id="5" name="直接箭头连接符 4"/>
          <p:cNvCxnSpPr/>
          <p:nvPr>
            <p:custDataLst>
              <p:tags r:id="rId19"/>
            </p:custDataLst>
          </p:nvPr>
        </p:nvCxnSpPr>
        <p:spPr>
          <a:xfrm flipV="1">
            <a:off x="3071495" y="4112895"/>
            <a:ext cx="6985" cy="484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20"/>
            </p:custDataLst>
          </p:nvPr>
        </p:nvSpPr>
        <p:spPr>
          <a:xfrm>
            <a:off x="4223385" y="2924810"/>
            <a:ext cx="1192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dijkstra</a:t>
            </a:r>
          </a:p>
        </p:txBody>
      </p:sp>
      <p:cxnSp>
        <p:nvCxnSpPr>
          <p:cNvPr id="14" name="直接箭头连接符 13"/>
          <p:cNvCxnSpPr/>
          <p:nvPr>
            <p:custDataLst>
              <p:tags r:id="rId21"/>
            </p:custDataLst>
          </p:nvPr>
        </p:nvCxnSpPr>
        <p:spPr>
          <a:xfrm flipV="1">
            <a:off x="6782435" y="4127500"/>
            <a:ext cx="6985" cy="484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22"/>
            </p:custDataLst>
          </p:nvPr>
        </p:nvSpPr>
        <p:spPr>
          <a:xfrm>
            <a:off x="5846445" y="4641215"/>
            <a:ext cx="210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cal_nxt</a:t>
            </a:r>
          </a:p>
          <a:p>
            <a:pPr algn="ctr"/>
            <a:r>
              <a:rPr lang="en-US" altLang="zh-CN"/>
              <a:t>epsilon_closure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符号表</a:t>
            </a:r>
          </a:p>
        </p:txBody>
      </p:sp>
      <p:grpSp>
        <p:nvGrpSpPr>
          <p:cNvPr id="20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21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10640" y="1520825"/>
            <a:ext cx="2667000" cy="403034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375705" y="1412697"/>
            <a:ext cx="5181901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定义了一个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config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文件，里面包括了所有关键字、运算符、界符、标识符和整数的定义。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使用分隔符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“~”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切分</a:t>
            </a:r>
            <a:r>
              <a:rPr 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每行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，得到</a:t>
            </a:r>
            <a:r>
              <a:rPr 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类型名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、正则表达式和</a:t>
            </a:r>
            <a:r>
              <a:rPr 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序号。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其中采用了INT~$(非零数$+所有数$*$)$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$(-$+非零数$+所有数$*$)~INT的方式定义了正整数和负整数。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扫描器</a:t>
            </a:r>
          </a:p>
        </p:txBody>
      </p:sp>
      <p:grpSp>
        <p:nvGrpSpPr>
          <p:cNvPr id="64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65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8370" y="2971800"/>
            <a:ext cx="4379595" cy="115316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519420" y="1721485"/>
            <a:ext cx="56191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采用类似《程序设计语言编译原理》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3.2.2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节中介绍到的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超前搜索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方法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采用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两个指示器，一个指向当前正在识别的单词的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首字符，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另一个向前搜索以寻找单词的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点。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如果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搜索指示器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没有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发现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更远的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可行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终态，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返回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机制会触发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，快速回到前一个有效状态。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en-US" altLang="zh-CN" sz="4000" b="1" dirty="0">
                <a:solidFill>
                  <a:srgbClr val="42556C"/>
                </a:solidFill>
                <a:cs typeface="+mn-ea"/>
                <a:sym typeface="+mn-lt"/>
              </a:rPr>
              <a:t>NFA</a:t>
            </a: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生成</a:t>
            </a:r>
          </a:p>
        </p:txBody>
      </p:sp>
      <p:grpSp>
        <p:nvGrpSpPr>
          <p:cNvPr id="130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131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2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3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99735" y="933450"/>
            <a:ext cx="6016625" cy="49911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31165" y="1929130"/>
            <a:ext cx="575691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构建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非确定性有限状态自动机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NFA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使用Dijkstra双栈法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生成语法树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应用汤普森算法将表达式转换为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相应的ε-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NFA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en-US" altLang="zh-CN" sz="4000" b="1" dirty="0">
                <a:solidFill>
                  <a:srgbClr val="42556C"/>
                </a:solidFill>
                <a:cs typeface="+mn-ea"/>
                <a:sym typeface="+mn-lt"/>
              </a:rPr>
              <a:t>DFA</a:t>
            </a: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确定化</a:t>
            </a:r>
          </a:p>
        </p:txBody>
      </p:sp>
      <p:grpSp>
        <p:nvGrpSpPr>
          <p:cNvPr id="44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45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31165" y="1929130"/>
            <a:ext cx="110699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def cal_nxt(now: DState, sheet, all_D, endNodes)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该函数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根据给定节点集合和输入字符生成下一个节点集合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def epsilon_closure(input, endNodes)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该函数计算给定节点集合的ε闭包。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总的来说，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DFA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确定化的第一步就是把输入数据模块化，再分别识别关键字、运算符、界符、标识符和整数。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en-US" altLang="zh-CN" sz="4000" b="1" dirty="0">
                <a:solidFill>
                  <a:srgbClr val="42556C"/>
                </a:solidFill>
                <a:cs typeface="+mn-ea"/>
                <a:sym typeface="+mn-lt"/>
              </a:rPr>
              <a:t>DFA</a:t>
            </a: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最小化</a:t>
            </a:r>
          </a:p>
        </p:txBody>
      </p:sp>
      <p:grpSp>
        <p:nvGrpSpPr>
          <p:cNvPr id="38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39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65200" y="1917065"/>
            <a:ext cx="494665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通过根据等价关系拆分原始状态集，DFA最小化确保了同一子集中的状态元素是相等的，并且可以区分不同子集中的状态元素。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此外在实现中还使用了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合并和搜索操作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来优化集合，这通过将查找、更改和删除集合及其元素的时间复杂性降低到O（1）。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339840" y="1421765"/>
            <a:ext cx="5389880" cy="3984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运行结果展示</a:t>
            </a:r>
          </a:p>
        </p:txBody>
      </p:sp>
      <p:grpSp>
        <p:nvGrpSpPr>
          <p:cNvPr id="83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84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56970" y="2564765"/>
            <a:ext cx="2766695" cy="2005965"/>
          </a:xfrm>
          <a:prstGeom prst="rect">
            <a:avLst/>
          </a:prstGeom>
        </p:spPr>
      </p:pic>
      <p:sp>
        <p:nvSpPr>
          <p:cNvPr id="5" name="右箭头 4"/>
          <p:cNvSpPr/>
          <p:nvPr>
            <p:custDataLst>
              <p:tags r:id="rId2"/>
            </p:custDataLst>
          </p:nvPr>
        </p:nvSpPr>
        <p:spPr>
          <a:xfrm>
            <a:off x="5015865" y="2924810"/>
            <a:ext cx="2232025" cy="648335"/>
          </a:xfrm>
          <a:prstGeom prst="rightArrow">
            <a:avLst/>
          </a:prstGeom>
          <a:solidFill>
            <a:srgbClr val="0070C0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 sz="1400" b="1" i="1" dirty="0">
              <a:latin typeface="Calibri" panose="020F0502020204030204" pitchFamily="34" charset="0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679690" y="308610"/>
            <a:ext cx="1617345" cy="6228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f7567d8-9b1c-48c5-8cf8-9285d73a8738"/>
  <p:tag name="COMMONDATA" val="eyJoZGlkIjoiYTMyMWE4ZjI1MzhkYTQ3YzY1ZWViNTYyNzg3Y2ZkYj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8230,&quot;width&quot;:14170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1s0evq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Microsoft Office PowerPoint</Application>
  <PresentationFormat>宽屏</PresentationFormat>
  <Paragraphs>143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lastModifiedBy/>
  <cp:revision>4</cp:revision>
  <dcterms:created xsi:type="dcterms:W3CDTF">2020-11-12T02:15:00Z</dcterms:created>
  <dcterms:modified xsi:type="dcterms:W3CDTF">2023-05-27T17:28:59Z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3454B69D58384A2C89B8757F2A3BA5FB_13</vt:lpwstr>
  </property>
  <property fmtid="{D5CDD505-2E9C-101B-9397-08002B2CF9AE}" pid="3" name="KSOProductBuildVer">
    <vt:lpwstr>2052-11.1.0.14309</vt:lpwstr>
  </property>
</Properties>
</file>