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D893-3E4D-4BD0-A4AE-628BB4418EA6}" type="datetimeFigureOut">
              <a:rPr lang="es-ES" smtClean="0"/>
              <a:pPr/>
              <a:t>03/11/2014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DF78C-85B1-4B4E-8B3D-100C1206E55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6100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757-0907-4E2E-810F-6FF0050163EE}" type="datetime1">
              <a:rPr lang="es-ES" smtClean="0"/>
              <a:pPr/>
              <a:t>03/11/2014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TP WebSockets - Tecnologías de Desarrollo de Software IDE - Aiup, Garófolo, López Adriano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481-EA19-4643-AF46-B8424A7F446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8528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7037-5169-443C-AAEC-F9032D5E5A80}" type="datetime1">
              <a:rPr lang="es-ES" smtClean="0"/>
              <a:pPr/>
              <a:t>03/11/2014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TP WebSockets - Tecnologías de Desarrollo de Software IDE - Aiup, Garófolo, López Adriano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481-EA19-4643-AF46-B8424A7F446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672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98F3-569D-424D-953D-182DA925163D}" type="datetime1">
              <a:rPr lang="es-ES" smtClean="0"/>
              <a:pPr/>
              <a:t>03/11/2014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TP WebSockets - Tecnologías de Desarrollo de Software IDE - Aiup, Garófolo, López Adriano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481-EA19-4643-AF46-B8424A7F446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496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39CB-2A2E-46D2-B8EE-9365F76C6EF7}" type="datetime1">
              <a:rPr lang="es-ES" smtClean="0"/>
              <a:pPr/>
              <a:t>03/11/2014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TP WebSockets - Tecnologías de Desarrollo de Software IDE - Aiup, Garófolo, López Adriano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481-EA19-4643-AF46-B8424A7F446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9931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12DC-281D-4AE9-B36D-2E24D1EFD4BD}" type="datetime1">
              <a:rPr lang="es-ES" smtClean="0"/>
              <a:pPr/>
              <a:t>03/11/2014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TP WebSockets - Tecnologías de Desarrollo de Software IDE - Aiup, Garófolo, López Adriano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481-EA19-4643-AF46-B8424A7F446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5691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5B2C-8093-421A-A572-D98AEDA2A714}" type="datetime1">
              <a:rPr lang="es-ES" smtClean="0"/>
              <a:pPr/>
              <a:t>03/11/2014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TP WebSockets - Tecnologías de Desarrollo de Software IDE - Aiup, Garófolo, López Adriano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481-EA19-4643-AF46-B8424A7F446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0143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409F-F04B-4B06-BC33-46E931A601B4}" type="datetime1">
              <a:rPr lang="es-ES" smtClean="0"/>
              <a:pPr/>
              <a:t>03/11/2014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TP WebSockets - Tecnologías de Desarrollo de Software IDE - Aiup, Garófolo, López Adriano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481-EA19-4643-AF46-B8424A7F446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82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81E7-C5A2-450B-93A0-8AECE96DAD1F}" type="datetime1">
              <a:rPr lang="es-ES" smtClean="0"/>
              <a:pPr/>
              <a:t>03/11/2014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TP WebSockets - Tecnologías de Desarrollo de Software IDE - Aiup, Garófolo, López Adriano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481-EA19-4643-AF46-B8424A7F446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1696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530F-D82B-489D-A741-E06E2AF4D602}" type="datetime1">
              <a:rPr lang="es-ES" smtClean="0"/>
              <a:pPr/>
              <a:t>03/11/2014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TP WebSockets - Tecnologías de Desarrollo de Software IDE - Aiup, Garófolo, López Adriano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481-EA19-4643-AF46-B8424A7F446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498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78A6-7371-4773-A46C-C85FACB75CC0}" type="datetime1">
              <a:rPr lang="es-ES" smtClean="0"/>
              <a:pPr/>
              <a:t>03/11/2014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TP WebSockets - Tecnologías de Desarrollo de Software IDE - Aiup, Garófolo, López Adriano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481-EA19-4643-AF46-B8424A7F446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856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8C32-3220-44BC-B3E1-A81A92EFF113}" type="datetime1">
              <a:rPr lang="es-ES" smtClean="0"/>
              <a:pPr/>
              <a:t>03/11/2014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TP WebSockets - Tecnologías de Desarrollo de Software IDE - Aiup, Garófolo, López Adriano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481-EA19-4643-AF46-B8424A7F446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2567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7117-0E3D-4918-A231-452C47C4DD1B}" type="datetime1">
              <a:rPr lang="es-ES" smtClean="0"/>
              <a:pPr/>
              <a:t>03/11/2014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TP WebSockets - Tecnologías de Desarrollo de Software IDE - Aiup, Garófolo, López Adriano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E6481-EA19-4643-AF46-B8424A7F446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6972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WebSockets</a:t>
            </a:r>
            <a:endParaRPr lang="es-ES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</a:rPr>
              <a:t>Modelo Cliente-Servidor: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Comunicación sincrónica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Necesidad de dinamizar la web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Tecnologías de Desarrollo de Software IDE  |  </a:t>
            </a:r>
            <a:r>
              <a:rPr lang="es-ES" sz="1400" b="1" dirty="0" err="1" smtClean="0">
                <a:solidFill>
                  <a:schemeClr val="bg1"/>
                </a:solidFill>
              </a:rPr>
              <a:t>WebSockets</a:t>
            </a:r>
            <a:r>
              <a:rPr lang="es-ES" sz="1400" b="1" dirty="0" smtClean="0">
                <a:solidFill>
                  <a:schemeClr val="bg1"/>
                </a:solidFill>
              </a:rPr>
              <a:t>  |  </a:t>
            </a:r>
            <a:r>
              <a:rPr lang="es-ES" sz="1400" b="1" dirty="0" err="1" smtClean="0">
                <a:solidFill>
                  <a:schemeClr val="bg1"/>
                </a:solidFill>
              </a:rPr>
              <a:t>Aiup</a:t>
            </a:r>
            <a:r>
              <a:rPr lang="es-ES" sz="1400" b="1" dirty="0" smtClean="0">
                <a:solidFill>
                  <a:schemeClr val="bg1"/>
                </a:solidFill>
              </a:rPr>
              <a:t> – </a:t>
            </a:r>
            <a:r>
              <a:rPr lang="es-ES" sz="1400" b="1" dirty="0" err="1" smtClean="0">
                <a:solidFill>
                  <a:schemeClr val="bg1"/>
                </a:solidFill>
              </a:rPr>
              <a:t>Garófolo</a:t>
            </a:r>
            <a:r>
              <a:rPr lang="es-ES" sz="1400" b="1" dirty="0" smtClean="0">
                <a:solidFill>
                  <a:schemeClr val="bg1"/>
                </a:solidFill>
              </a:rPr>
              <a:t> - López Adriano</a:t>
            </a:r>
            <a:endParaRPr lang="es-E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27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WebSockets</a:t>
            </a:r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</a:rPr>
              <a:t>Funcionamiento del Protocolo </a:t>
            </a:r>
            <a:r>
              <a:rPr lang="es-ES" b="1" dirty="0" err="1" smtClean="0">
                <a:solidFill>
                  <a:schemeClr val="bg1"/>
                </a:solidFill>
              </a:rPr>
              <a:t>WebSocket</a:t>
            </a:r>
            <a:r>
              <a:rPr lang="es-ES" b="1" dirty="0" smtClean="0">
                <a:solidFill>
                  <a:schemeClr val="bg1"/>
                </a:solidFill>
              </a:rPr>
              <a:t/>
            </a:r>
            <a:br>
              <a:rPr lang="es-ES" b="1" dirty="0" smtClean="0">
                <a:solidFill>
                  <a:schemeClr val="bg1"/>
                </a:solidFill>
              </a:rPr>
            </a:br>
            <a:r>
              <a:rPr lang="es-E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Establecimiento de conexión (</a:t>
            </a:r>
            <a:r>
              <a:rPr lang="es-ES" sz="28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handshake</a:t>
            </a:r>
            <a:r>
              <a:rPr lang="es-E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es-ES" sz="2800" dirty="0" smtClean="0">
                <a:solidFill>
                  <a:schemeClr val="bg1"/>
                </a:solidFill>
              </a:rPr>
              <a:t>La </a:t>
            </a:r>
            <a:r>
              <a:rPr lang="es-ES" sz="2800" dirty="0">
                <a:solidFill>
                  <a:schemeClr val="bg1"/>
                </a:solidFill>
              </a:rPr>
              <a:t>aplicación cliente </a:t>
            </a:r>
            <a:r>
              <a:rPr lang="es-ES" sz="2800" dirty="0" smtClean="0">
                <a:solidFill>
                  <a:schemeClr val="bg1"/>
                </a:solidFill>
              </a:rPr>
              <a:t>y servidor deben conocer </a:t>
            </a:r>
            <a:r>
              <a:rPr lang="es-ES" sz="2800" dirty="0">
                <a:solidFill>
                  <a:schemeClr val="bg1"/>
                </a:solidFill>
              </a:rPr>
              <a:t>los detalles del </a:t>
            </a:r>
            <a:r>
              <a:rPr lang="es-ES" sz="2800" dirty="0" smtClean="0">
                <a:solidFill>
                  <a:schemeClr val="bg1"/>
                </a:solidFill>
              </a:rPr>
              <a:t>protocolo.</a:t>
            </a:r>
          </a:p>
          <a:p>
            <a:r>
              <a:rPr lang="es-ES" sz="2800" dirty="0" smtClean="0">
                <a:solidFill>
                  <a:schemeClr val="bg1"/>
                </a:solidFill>
              </a:rPr>
              <a:t>Comienza con </a:t>
            </a:r>
            <a:r>
              <a:rPr lang="es-ES" sz="2800" dirty="0">
                <a:solidFill>
                  <a:schemeClr val="bg1"/>
                </a:solidFill>
              </a:rPr>
              <a:t>una </a:t>
            </a:r>
            <a:r>
              <a:rPr lang="es-ES" sz="2800" dirty="0" smtClean="0">
                <a:solidFill>
                  <a:schemeClr val="bg1"/>
                </a:solidFill>
              </a:rPr>
              <a:t>solicitud </a:t>
            </a:r>
            <a:r>
              <a:rPr lang="es-ES" sz="2800" dirty="0">
                <a:solidFill>
                  <a:schemeClr val="bg1"/>
                </a:solidFill>
              </a:rPr>
              <a:t>HTTP que el cliente envía al servidor web</a:t>
            </a:r>
            <a:r>
              <a:rPr lang="es-ES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s-ES" sz="2800" dirty="0" err="1" smtClean="0">
                <a:solidFill>
                  <a:schemeClr val="bg1"/>
                </a:solidFill>
              </a:rPr>
              <a:t>Upgrade</a:t>
            </a:r>
            <a:r>
              <a:rPr lang="es-ES" sz="2800" dirty="0" smtClean="0">
                <a:solidFill>
                  <a:schemeClr val="bg1"/>
                </a:solidFill>
              </a:rPr>
              <a:t>: </a:t>
            </a:r>
            <a:r>
              <a:rPr lang="es-ES" sz="2800" dirty="0" err="1" smtClean="0">
                <a:solidFill>
                  <a:schemeClr val="bg1"/>
                </a:solidFill>
              </a:rPr>
              <a:t>websocket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>
                <a:solidFill>
                  <a:schemeClr val="bg1"/>
                </a:solidFill>
              </a:rPr>
              <a:t>indica que el cliente </a:t>
            </a:r>
            <a:r>
              <a:rPr lang="es-ES" sz="2800" dirty="0" smtClean="0">
                <a:solidFill>
                  <a:schemeClr val="bg1"/>
                </a:solidFill>
              </a:rPr>
              <a:t>solicita </a:t>
            </a:r>
            <a:r>
              <a:rPr lang="es-ES" sz="2800" dirty="0">
                <a:solidFill>
                  <a:schemeClr val="bg1"/>
                </a:solidFill>
              </a:rPr>
              <a:t>un cambio de protocolo al </a:t>
            </a:r>
            <a:r>
              <a:rPr lang="es-ES" sz="2800" dirty="0" smtClean="0">
                <a:solidFill>
                  <a:schemeClr val="bg1"/>
                </a:solidFill>
              </a:rPr>
              <a:t>servidor.</a:t>
            </a:r>
          </a:p>
          <a:p>
            <a:r>
              <a:rPr lang="es-ES" sz="2800" dirty="0">
                <a:solidFill>
                  <a:schemeClr val="bg1"/>
                </a:solidFill>
              </a:rPr>
              <a:t>El código de </a:t>
            </a:r>
            <a:r>
              <a:rPr lang="es-ES" sz="2800" dirty="0" smtClean="0">
                <a:solidFill>
                  <a:schemeClr val="bg1"/>
                </a:solidFill>
              </a:rPr>
              <a:t>response </a:t>
            </a:r>
            <a:r>
              <a:rPr lang="es-ES" sz="2800" dirty="0">
                <a:solidFill>
                  <a:schemeClr val="bg1"/>
                </a:solidFill>
              </a:rPr>
              <a:t>satisfactorio </a:t>
            </a:r>
            <a:r>
              <a:rPr lang="es-ES" sz="2800" dirty="0" smtClean="0">
                <a:solidFill>
                  <a:schemeClr val="bg1"/>
                </a:solidFill>
              </a:rPr>
              <a:t>es 101.</a:t>
            </a:r>
          </a:p>
          <a:p>
            <a:r>
              <a:rPr lang="es-ES" sz="2800" dirty="0" smtClean="0">
                <a:solidFill>
                  <a:schemeClr val="bg1"/>
                </a:solidFill>
              </a:rPr>
              <a:t>Cualquier </a:t>
            </a:r>
            <a:r>
              <a:rPr lang="es-ES" sz="2800" dirty="0">
                <a:solidFill>
                  <a:schemeClr val="bg1"/>
                </a:solidFill>
              </a:rPr>
              <a:t>otro código de estado se interpreta como una negativa a cambiar al protocolo </a:t>
            </a:r>
            <a:r>
              <a:rPr lang="es-ES" sz="2800" dirty="0" err="1" smtClean="0">
                <a:solidFill>
                  <a:schemeClr val="bg1"/>
                </a:solidFill>
              </a:rPr>
              <a:t>WebSocket</a:t>
            </a:r>
            <a:r>
              <a:rPr lang="es-ES" sz="2800" dirty="0" smtClean="0">
                <a:solidFill>
                  <a:schemeClr val="bg1"/>
                </a:solidFill>
              </a:rPr>
              <a:t>.</a:t>
            </a:r>
          </a:p>
          <a:p>
            <a:endParaRPr lang="es-ES" sz="2800" dirty="0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Tecnologías de Desarrollo de Software IDE  |  </a:t>
            </a:r>
            <a:r>
              <a:rPr lang="es-ES" sz="1400" b="1" dirty="0" err="1" smtClean="0">
                <a:solidFill>
                  <a:schemeClr val="bg1"/>
                </a:solidFill>
              </a:rPr>
              <a:t>WebSockets</a:t>
            </a:r>
            <a:r>
              <a:rPr lang="es-ES" sz="1400" b="1" dirty="0" smtClean="0">
                <a:solidFill>
                  <a:schemeClr val="bg1"/>
                </a:solidFill>
              </a:rPr>
              <a:t>  |  </a:t>
            </a:r>
            <a:r>
              <a:rPr lang="es-ES" sz="1400" b="1" dirty="0" err="1" smtClean="0">
                <a:solidFill>
                  <a:schemeClr val="bg1"/>
                </a:solidFill>
              </a:rPr>
              <a:t>Aiup</a:t>
            </a:r>
            <a:r>
              <a:rPr lang="es-ES" sz="1400" b="1" dirty="0" smtClean="0">
                <a:solidFill>
                  <a:schemeClr val="bg1"/>
                </a:solidFill>
              </a:rPr>
              <a:t> – </a:t>
            </a:r>
            <a:r>
              <a:rPr lang="es-ES" sz="1400" b="1" dirty="0" err="1" smtClean="0">
                <a:solidFill>
                  <a:schemeClr val="bg1"/>
                </a:solidFill>
              </a:rPr>
              <a:t>Garófolo</a:t>
            </a:r>
            <a:r>
              <a:rPr lang="es-ES" sz="1400" b="1" dirty="0" smtClean="0">
                <a:solidFill>
                  <a:schemeClr val="bg1"/>
                </a:solidFill>
              </a:rPr>
              <a:t> - López Adriano</a:t>
            </a:r>
            <a:endParaRPr lang="es-E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18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WebSockets</a:t>
            </a:r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6747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</a:rPr>
              <a:t>Funcionamiento del Protocolo </a:t>
            </a:r>
            <a:r>
              <a:rPr lang="es-ES" b="1" dirty="0" err="1" smtClean="0">
                <a:solidFill>
                  <a:schemeClr val="bg1"/>
                </a:solidFill>
              </a:rPr>
              <a:t>WebSocket</a:t>
            </a:r>
            <a:r>
              <a:rPr lang="es-ES" b="1" dirty="0" smtClean="0">
                <a:solidFill>
                  <a:schemeClr val="bg1"/>
                </a:solidFill>
              </a:rPr>
              <a:t/>
            </a:r>
            <a:br>
              <a:rPr lang="es-ES" b="1" dirty="0" smtClean="0">
                <a:solidFill>
                  <a:schemeClr val="bg1"/>
                </a:solidFill>
              </a:rPr>
            </a:br>
            <a:r>
              <a:rPr lang="es-E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Comunicación con el servidor</a:t>
            </a:r>
          </a:p>
          <a:p>
            <a:pPr marL="0" indent="0">
              <a:buNone/>
            </a:pPr>
            <a:endParaRPr lang="es-ES" sz="2800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800" i="1" dirty="0" smtClean="0">
                <a:solidFill>
                  <a:schemeClr val="bg1"/>
                </a:solidFill>
              </a:rPr>
              <a:t>//Constructor</a:t>
            </a:r>
          </a:p>
          <a:p>
            <a:pPr marL="0" indent="0">
              <a:buNone/>
            </a:pPr>
            <a:r>
              <a:rPr lang="es-ES" sz="2800" dirty="0" err="1" smtClean="0">
                <a:solidFill>
                  <a:schemeClr val="bg1"/>
                </a:solidFill>
              </a:rPr>
              <a:t>var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err="1" smtClean="0">
                <a:solidFill>
                  <a:schemeClr val="bg1"/>
                </a:solidFill>
              </a:rPr>
              <a:t>myWebSocket</a:t>
            </a:r>
            <a:r>
              <a:rPr lang="es-ES" sz="2800" dirty="0" smtClean="0">
                <a:solidFill>
                  <a:schemeClr val="bg1"/>
                </a:solidFill>
              </a:rPr>
              <a:t> = new </a:t>
            </a:r>
            <a:r>
              <a:rPr lang="es-ES" sz="2800" dirty="0" err="1" smtClean="0">
                <a:solidFill>
                  <a:schemeClr val="bg1"/>
                </a:solidFill>
              </a:rPr>
              <a:t>WebSocket</a:t>
            </a:r>
            <a:r>
              <a:rPr lang="es-ES" sz="2800" dirty="0" smtClean="0">
                <a:solidFill>
                  <a:schemeClr val="bg1"/>
                </a:solidFill>
              </a:rPr>
              <a:t>("</a:t>
            </a:r>
            <a:r>
              <a:rPr lang="es-ES" sz="2800" dirty="0" err="1" smtClean="0">
                <a:solidFill>
                  <a:schemeClr val="bg1"/>
                </a:solidFill>
              </a:rPr>
              <a:t>ws</a:t>
            </a:r>
            <a:r>
              <a:rPr lang="es-ES" sz="2800" dirty="0" smtClean="0">
                <a:solidFill>
                  <a:schemeClr val="bg1"/>
                </a:solidFill>
              </a:rPr>
              <a:t>://www.websocket.org");</a:t>
            </a:r>
          </a:p>
          <a:p>
            <a:pPr marL="0" indent="0">
              <a:buNone/>
            </a:pPr>
            <a:endParaRPr lang="es-E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800" dirty="0" err="1" smtClean="0">
                <a:solidFill>
                  <a:schemeClr val="bg1"/>
                </a:solidFill>
              </a:rPr>
              <a:t>connection.</a:t>
            </a:r>
            <a:r>
              <a:rPr lang="es-ES" sz="2800" b="1" dirty="0" err="1" smtClean="0">
                <a:solidFill>
                  <a:schemeClr val="bg1"/>
                </a:solidFill>
              </a:rPr>
              <a:t>onopen</a:t>
            </a:r>
            <a:r>
              <a:rPr lang="es-ES" sz="2800" dirty="0" smtClean="0">
                <a:solidFill>
                  <a:schemeClr val="bg1"/>
                </a:solidFill>
              </a:rPr>
              <a:t> = </a:t>
            </a:r>
            <a:r>
              <a:rPr lang="es-ES" sz="2800" dirty="0" err="1" smtClean="0">
                <a:solidFill>
                  <a:schemeClr val="bg1"/>
                </a:solidFill>
              </a:rPr>
              <a:t>function</a:t>
            </a:r>
            <a:r>
              <a:rPr lang="es-ES" sz="2800" dirty="0" smtClean="0">
                <a:solidFill>
                  <a:schemeClr val="bg1"/>
                </a:solidFill>
              </a:rPr>
              <a:t> () {</a:t>
            </a:r>
            <a:br>
              <a:rPr lang="es-ES" sz="2800" dirty="0" smtClean="0">
                <a:solidFill>
                  <a:schemeClr val="bg1"/>
                </a:solidFill>
              </a:rPr>
            </a:br>
            <a:r>
              <a:rPr lang="es-ES" sz="2800" dirty="0" smtClean="0">
                <a:solidFill>
                  <a:schemeClr val="bg1"/>
                </a:solidFill>
              </a:rPr>
              <a:t>	</a:t>
            </a:r>
            <a:r>
              <a:rPr lang="es-ES" sz="2800" dirty="0" err="1" smtClean="0">
                <a:solidFill>
                  <a:schemeClr val="bg1"/>
                </a:solidFill>
              </a:rPr>
              <a:t>connection.send</a:t>
            </a:r>
            <a:r>
              <a:rPr lang="es-ES" sz="2800" dirty="0" smtClean="0">
                <a:solidFill>
                  <a:schemeClr val="bg1"/>
                </a:solidFill>
              </a:rPr>
              <a:t>('Ping'); </a:t>
            </a:r>
          </a:p>
          <a:p>
            <a:pPr marL="0" indent="0">
              <a:buNone/>
            </a:pPr>
            <a:r>
              <a:rPr lang="es-ES" sz="2800" dirty="0" smtClean="0">
                <a:solidFill>
                  <a:schemeClr val="bg1"/>
                </a:solidFill>
              </a:rPr>
              <a:t>};</a:t>
            </a:r>
          </a:p>
          <a:p>
            <a:pPr marL="0" indent="0">
              <a:buNone/>
            </a:pPr>
            <a:endParaRPr lang="es-E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800" dirty="0" err="1" smtClean="0">
                <a:solidFill>
                  <a:schemeClr val="bg1"/>
                </a:solidFill>
              </a:rPr>
              <a:t>connection.</a:t>
            </a:r>
            <a:r>
              <a:rPr lang="es-ES" sz="2800" b="1" dirty="0" err="1" smtClean="0">
                <a:solidFill>
                  <a:schemeClr val="bg1"/>
                </a:solidFill>
              </a:rPr>
              <a:t>onmessage</a:t>
            </a:r>
            <a:r>
              <a:rPr lang="es-ES" sz="2800" dirty="0" smtClean="0">
                <a:solidFill>
                  <a:schemeClr val="bg1"/>
                </a:solidFill>
              </a:rPr>
              <a:t> = </a:t>
            </a:r>
            <a:r>
              <a:rPr lang="es-ES" sz="2800" dirty="0" err="1" smtClean="0">
                <a:solidFill>
                  <a:schemeClr val="bg1"/>
                </a:solidFill>
              </a:rPr>
              <a:t>function</a:t>
            </a:r>
            <a:r>
              <a:rPr lang="es-ES" sz="2800" dirty="0" smtClean="0">
                <a:solidFill>
                  <a:schemeClr val="bg1"/>
                </a:solidFill>
              </a:rPr>
              <a:t> (e) {</a:t>
            </a:r>
          </a:p>
          <a:p>
            <a:pPr marL="0" indent="0">
              <a:buNone/>
            </a:pPr>
            <a:r>
              <a:rPr lang="es-ES" sz="2800" dirty="0" smtClean="0">
                <a:solidFill>
                  <a:schemeClr val="bg1"/>
                </a:solidFill>
              </a:rPr>
              <a:t>	console.log('Mensaje del servidor: ' + </a:t>
            </a:r>
            <a:r>
              <a:rPr lang="es-ES" sz="2800" dirty="0" err="1" smtClean="0">
                <a:solidFill>
                  <a:schemeClr val="bg1"/>
                </a:solidFill>
              </a:rPr>
              <a:t>e.data</a:t>
            </a:r>
            <a:r>
              <a:rPr lang="es-ES" sz="2800" dirty="0" smtClean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s-ES" sz="2800" dirty="0" smtClean="0">
                <a:solidFill>
                  <a:schemeClr val="bg1"/>
                </a:solidFill>
              </a:rPr>
              <a:t>};</a:t>
            </a:r>
          </a:p>
          <a:p>
            <a:pPr marL="0" indent="0">
              <a:buNone/>
            </a:pPr>
            <a:endParaRPr lang="es-E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800" dirty="0" err="1" smtClean="0">
                <a:solidFill>
                  <a:schemeClr val="bg1"/>
                </a:solidFill>
              </a:rPr>
              <a:t>connection.</a:t>
            </a:r>
            <a:r>
              <a:rPr lang="es-ES" sz="2800" b="1" dirty="0" err="1" smtClean="0">
                <a:solidFill>
                  <a:schemeClr val="bg1"/>
                </a:solidFill>
              </a:rPr>
              <a:t>onerror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smtClean="0">
                <a:solidFill>
                  <a:schemeClr val="bg1"/>
                </a:solidFill>
              </a:rPr>
              <a:t>= </a:t>
            </a:r>
            <a:r>
              <a:rPr lang="es-ES" sz="2800" dirty="0" err="1" smtClean="0">
                <a:solidFill>
                  <a:schemeClr val="bg1"/>
                </a:solidFill>
              </a:rPr>
              <a:t>function</a:t>
            </a:r>
            <a:r>
              <a:rPr lang="es-ES" sz="2800" dirty="0" smtClean="0">
                <a:solidFill>
                  <a:schemeClr val="bg1"/>
                </a:solidFill>
              </a:rPr>
              <a:t> (error) {</a:t>
            </a:r>
            <a:br>
              <a:rPr lang="es-ES" sz="2800" dirty="0" smtClean="0">
                <a:solidFill>
                  <a:schemeClr val="bg1"/>
                </a:solidFill>
              </a:rPr>
            </a:br>
            <a:r>
              <a:rPr lang="es-ES" sz="2800" dirty="0" smtClean="0">
                <a:solidFill>
                  <a:schemeClr val="bg1"/>
                </a:solidFill>
              </a:rPr>
              <a:t>	console.log('Error en </a:t>
            </a:r>
            <a:r>
              <a:rPr lang="es-ES" sz="2800" dirty="0" err="1" smtClean="0">
                <a:solidFill>
                  <a:schemeClr val="bg1"/>
                </a:solidFill>
              </a:rPr>
              <a:t>WebSocket</a:t>
            </a:r>
            <a:r>
              <a:rPr lang="es-ES" sz="2800" dirty="0" smtClean="0">
                <a:solidFill>
                  <a:schemeClr val="bg1"/>
                </a:solidFill>
              </a:rPr>
              <a:t> ' + error);</a:t>
            </a:r>
          </a:p>
          <a:p>
            <a:pPr marL="0" indent="0">
              <a:buNone/>
            </a:pPr>
            <a:r>
              <a:rPr lang="es-ES" sz="2800" dirty="0" smtClean="0">
                <a:solidFill>
                  <a:schemeClr val="bg1"/>
                </a:solidFill>
              </a:rPr>
              <a:t>};</a:t>
            </a:r>
          </a:p>
          <a:p>
            <a:pPr marL="0" indent="0">
              <a:buNone/>
            </a:pPr>
            <a:endParaRPr lang="es-E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800" dirty="0" err="1" smtClean="0">
                <a:solidFill>
                  <a:schemeClr val="bg1"/>
                </a:solidFill>
              </a:rPr>
              <a:t>connection.</a:t>
            </a:r>
            <a:r>
              <a:rPr lang="es-ES" sz="2800" b="1" dirty="0" err="1" smtClean="0">
                <a:solidFill>
                  <a:schemeClr val="bg1"/>
                </a:solidFill>
              </a:rPr>
              <a:t>onclose</a:t>
            </a:r>
            <a:r>
              <a:rPr lang="es-ES" sz="2800" dirty="0" smtClean="0">
                <a:solidFill>
                  <a:schemeClr val="bg1"/>
                </a:solidFill>
              </a:rPr>
              <a:t> </a:t>
            </a:r>
            <a:r>
              <a:rPr lang="es-ES" sz="2800" dirty="0" smtClean="0">
                <a:solidFill>
                  <a:schemeClr val="bg1"/>
                </a:solidFill>
              </a:rPr>
              <a:t>= </a:t>
            </a:r>
            <a:r>
              <a:rPr lang="es-ES" sz="2800" dirty="0" err="1" smtClean="0">
                <a:solidFill>
                  <a:schemeClr val="bg1"/>
                </a:solidFill>
              </a:rPr>
              <a:t>function</a:t>
            </a:r>
            <a:r>
              <a:rPr lang="es-ES" sz="2800" dirty="0" smtClean="0">
                <a:solidFill>
                  <a:schemeClr val="bg1"/>
                </a:solidFill>
              </a:rPr>
              <a:t> (error) {</a:t>
            </a:r>
            <a:br>
              <a:rPr lang="es-ES" sz="2800" dirty="0" smtClean="0">
                <a:solidFill>
                  <a:schemeClr val="bg1"/>
                </a:solidFill>
              </a:rPr>
            </a:br>
            <a:r>
              <a:rPr lang="es-ES" sz="2800" dirty="0" smtClean="0">
                <a:solidFill>
                  <a:schemeClr val="bg1"/>
                </a:solidFill>
              </a:rPr>
              <a:t>	console.log</a:t>
            </a:r>
            <a:r>
              <a:rPr lang="es-ES" sz="2800" dirty="0" smtClean="0">
                <a:solidFill>
                  <a:schemeClr val="bg1"/>
                </a:solidFill>
              </a:rPr>
              <a:t>(‘Fin de la conexión' </a:t>
            </a:r>
            <a:r>
              <a:rPr lang="es-ES" sz="2800" dirty="0" smtClean="0">
                <a:solidFill>
                  <a:schemeClr val="bg1"/>
                </a:solidFill>
              </a:rPr>
              <a:t>+ error);</a:t>
            </a:r>
          </a:p>
          <a:p>
            <a:pPr marL="0" indent="0">
              <a:buNone/>
            </a:pPr>
            <a:r>
              <a:rPr lang="es-ES" sz="2800" dirty="0" smtClean="0">
                <a:solidFill>
                  <a:schemeClr val="bg1"/>
                </a:solidFill>
              </a:rPr>
              <a:t>};</a:t>
            </a:r>
          </a:p>
          <a:p>
            <a:pPr marL="0" indent="0">
              <a:buNone/>
            </a:pPr>
            <a:endParaRPr lang="es-ES" sz="2800" dirty="0" smtClean="0">
              <a:solidFill>
                <a:schemeClr val="bg1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Tecnologías de Desarrollo de Software IDE  |  </a:t>
            </a:r>
            <a:r>
              <a:rPr lang="es-ES" sz="1400" b="1" dirty="0" err="1" smtClean="0">
                <a:solidFill>
                  <a:schemeClr val="bg1"/>
                </a:solidFill>
              </a:rPr>
              <a:t>WebSockets</a:t>
            </a:r>
            <a:r>
              <a:rPr lang="es-ES" sz="1400" b="1" dirty="0" smtClean="0">
                <a:solidFill>
                  <a:schemeClr val="bg1"/>
                </a:solidFill>
              </a:rPr>
              <a:t>  |  </a:t>
            </a:r>
            <a:r>
              <a:rPr lang="es-ES" sz="1400" b="1" dirty="0" err="1" smtClean="0">
                <a:solidFill>
                  <a:schemeClr val="bg1"/>
                </a:solidFill>
              </a:rPr>
              <a:t>Aiup</a:t>
            </a:r>
            <a:r>
              <a:rPr lang="es-ES" sz="1400" b="1" dirty="0" smtClean="0">
                <a:solidFill>
                  <a:schemeClr val="bg1"/>
                </a:solidFill>
              </a:rPr>
              <a:t> – </a:t>
            </a:r>
            <a:r>
              <a:rPr lang="es-ES" sz="1400" b="1" dirty="0" err="1" smtClean="0">
                <a:solidFill>
                  <a:schemeClr val="bg1"/>
                </a:solidFill>
              </a:rPr>
              <a:t>Garófolo</a:t>
            </a:r>
            <a:r>
              <a:rPr lang="es-ES" sz="1400" b="1" dirty="0" smtClean="0">
                <a:solidFill>
                  <a:schemeClr val="bg1"/>
                </a:solidFill>
              </a:rPr>
              <a:t> - López Adriano</a:t>
            </a:r>
            <a:endParaRPr lang="es-E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445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WebSockets</a:t>
            </a:r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s-ES" b="1" dirty="0" smtClean="0">
                <a:solidFill>
                  <a:schemeClr val="bg1"/>
                </a:solidFill>
              </a:rPr>
              <a:t>¿Preguntas?</a:t>
            </a:r>
            <a:endParaRPr lang="es-ES" sz="2800" dirty="0" smtClean="0">
              <a:solidFill>
                <a:schemeClr val="bg1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Tecnologías de Desarrollo de Software IDE  |  </a:t>
            </a:r>
            <a:r>
              <a:rPr lang="es-ES" sz="1400" b="1" dirty="0" err="1" smtClean="0">
                <a:solidFill>
                  <a:schemeClr val="bg1"/>
                </a:solidFill>
              </a:rPr>
              <a:t>WebSockets</a:t>
            </a:r>
            <a:r>
              <a:rPr lang="es-ES" sz="1400" b="1" dirty="0" smtClean="0">
                <a:solidFill>
                  <a:schemeClr val="bg1"/>
                </a:solidFill>
              </a:rPr>
              <a:t>  |  </a:t>
            </a:r>
            <a:r>
              <a:rPr lang="es-ES" sz="1400" b="1" dirty="0" err="1" smtClean="0">
                <a:solidFill>
                  <a:schemeClr val="bg1"/>
                </a:solidFill>
              </a:rPr>
              <a:t>Aiup</a:t>
            </a:r>
            <a:r>
              <a:rPr lang="es-ES" sz="1400" b="1" dirty="0" smtClean="0">
                <a:solidFill>
                  <a:schemeClr val="bg1"/>
                </a:solidFill>
              </a:rPr>
              <a:t> – </a:t>
            </a:r>
            <a:r>
              <a:rPr lang="es-ES" sz="1400" b="1" dirty="0" err="1" smtClean="0">
                <a:solidFill>
                  <a:schemeClr val="bg1"/>
                </a:solidFill>
              </a:rPr>
              <a:t>Garófolo</a:t>
            </a:r>
            <a:r>
              <a:rPr lang="es-ES" sz="1400" b="1" dirty="0" smtClean="0">
                <a:solidFill>
                  <a:schemeClr val="bg1"/>
                </a:solidFill>
              </a:rPr>
              <a:t> - López Adriano</a:t>
            </a:r>
            <a:endParaRPr lang="es-E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51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WebSockets</a:t>
            </a:r>
            <a:endParaRPr lang="es-E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</a:rPr>
              <a:t>Modelos asincrónicos:</a:t>
            </a:r>
          </a:p>
          <a:p>
            <a:r>
              <a:rPr lang="es-ES" dirty="0" err="1" smtClean="0">
                <a:solidFill>
                  <a:schemeClr val="bg1"/>
                </a:solidFill>
              </a:rPr>
              <a:t>Iframes</a:t>
            </a:r>
            <a:r>
              <a:rPr lang="es-ES" dirty="0" smtClean="0">
                <a:solidFill>
                  <a:schemeClr val="bg1"/>
                </a:solidFill>
              </a:rPr>
              <a:t> ocultos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Ajax (objeto </a:t>
            </a:r>
            <a:r>
              <a:rPr lang="es-ES" dirty="0" err="1" smtClean="0">
                <a:solidFill>
                  <a:schemeClr val="bg1"/>
                </a:solidFill>
              </a:rPr>
              <a:t>XMLHttpRequest</a:t>
            </a:r>
            <a:r>
              <a:rPr lang="es-ES" dirty="0" smtClean="0">
                <a:solidFill>
                  <a:schemeClr val="bg1"/>
                </a:solidFill>
              </a:rPr>
              <a:t>)</a:t>
            </a:r>
          </a:p>
          <a:p>
            <a:r>
              <a:rPr lang="es-ES" dirty="0" err="1" smtClean="0">
                <a:solidFill>
                  <a:schemeClr val="bg1"/>
                </a:solidFill>
              </a:rPr>
              <a:t>Polling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Long </a:t>
            </a:r>
            <a:r>
              <a:rPr lang="es-ES" dirty="0" err="1" smtClean="0">
                <a:solidFill>
                  <a:schemeClr val="bg1"/>
                </a:solidFill>
              </a:rPr>
              <a:t>Polling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err="1" smtClean="0">
                <a:solidFill>
                  <a:schemeClr val="bg1"/>
                </a:solidFill>
              </a:rPr>
              <a:t>Etc</a:t>
            </a:r>
            <a:r>
              <a:rPr lang="es-ES" dirty="0" smtClean="0">
                <a:solidFill>
                  <a:schemeClr val="bg1"/>
                </a:solidFill>
              </a:rPr>
              <a:t>	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Tecnologías de Desarrollo de Software IDE  |  </a:t>
            </a:r>
            <a:r>
              <a:rPr lang="es-ES" sz="1400" b="1" dirty="0" err="1" smtClean="0">
                <a:solidFill>
                  <a:schemeClr val="bg1"/>
                </a:solidFill>
              </a:rPr>
              <a:t>WebSockets</a:t>
            </a:r>
            <a:r>
              <a:rPr lang="es-ES" sz="1400" b="1" dirty="0" smtClean="0">
                <a:solidFill>
                  <a:schemeClr val="bg1"/>
                </a:solidFill>
              </a:rPr>
              <a:t>  |  </a:t>
            </a:r>
            <a:r>
              <a:rPr lang="es-ES" sz="1400" b="1" dirty="0" err="1" smtClean="0">
                <a:solidFill>
                  <a:schemeClr val="bg1"/>
                </a:solidFill>
              </a:rPr>
              <a:t>Aiup</a:t>
            </a:r>
            <a:r>
              <a:rPr lang="es-ES" sz="1400" b="1" dirty="0" smtClean="0">
                <a:solidFill>
                  <a:schemeClr val="bg1"/>
                </a:solidFill>
              </a:rPr>
              <a:t> – </a:t>
            </a:r>
            <a:r>
              <a:rPr lang="es-ES" sz="1400" b="1" dirty="0" err="1" smtClean="0">
                <a:solidFill>
                  <a:schemeClr val="bg1"/>
                </a:solidFill>
              </a:rPr>
              <a:t>Garófolo</a:t>
            </a:r>
            <a:r>
              <a:rPr lang="es-ES" sz="1400" b="1" dirty="0" smtClean="0">
                <a:solidFill>
                  <a:schemeClr val="bg1"/>
                </a:solidFill>
              </a:rPr>
              <a:t> - López Adriano</a:t>
            </a:r>
            <a:endParaRPr lang="es-E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84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WebSockets</a:t>
            </a:r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</a:rPr>
              <a:t>Problemas: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La conexión siempre comienza en el cliente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Alto tiempo de respuesta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Sobrecarga del servidor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Utilización innecesaria de tráfico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Esquemas </a:t>
            </a:r>
            <a:r>
              <a:rPr lang="es-ES" dirty="0" err="1" smtClean="0">
                <a:solidFill>
                  <a:schemeClr val="bg1"/>
                </a:solidFill>
              </a:rPr>
              <a:t>Half-Duplex</a:t>
            </a:r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Tecnologías de Desarrollo de Software IDE  |  </a:t>
            </a:r>
            <a:r>
              <a:rPr lang="es-ES" sz="1400" b="1" dirty="0" err="1" smtClean="0">
                <a:solidFill>
                  <a:schemeClr val="bg1"/>
                </a:solidFill>
              </a:rPr>
              <a:t>WebSockets</a:t>
            </a:r>
            <a:r>
              <a:rPr lang="es-ES" sz="1400" b="1" dirty="0" smtClean="0">
                <a:solidFill>
                  <a:schemeClr val="bg1"/>
                </a:solidFill>
              </a:rPr>
              <a:t>  |  </a:t>
            </a:r>
            <a:r>
              <a:rPr lang="es-ES" sz="1400" b="1" dirty="0" err="1" smtClean="0">
                <a:solidFill>
                  <a:schemeClr val="bg1"/>
                </a:solidFill>
              </a:rPr>
              <a:t>Aiup</a:t>
            </a:r>
            <a:r>
              <a:rPr lang="es-ES" sz="1400" b="1" dirty="0" smtClean="0">
                <a:solidFill>
                  <a:schemeClr val="bg1"/>
                </a:solidFill>
              </a:rPr>
              <a:t> – </a:t>
            </a:r>
            <a:r>
              <a:rPr lang="es-ES" sz="1400" b="1" dirty="0" err="1" smtClean="0">
                <a:solidFill>
                  <a:schemeClr val="bg1"/>
                </a:solidFill>
              </a:rPr>
              <a:t>Garófolo</a:t>
            </a:r>
            <a:r>
              <a:rPr lang="es-ES" sz="1400" b="1" dirty="0" smtClean="0">
                <a:solidFill>
                  <a:schemeClr val="bg1"/>
                </a:solidFill>
              </a:rPr>
              <a:t> - López Adriano</a:t>
            </a:r>
            <a:endParaRPr lang="es-E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WebSockets</a:t>
            </a:r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</a:rPr>
              <a:t>Modelos de comunicación</a:t>
            </a:r>
            <a:br>
              <a:rPr lang="es-ES" b="1" dirty="0" smtClean="0">
                <a:solidFill>
                  <a:schemeClr val="bg1"/>
                </a:solidFill>
              </a:rPr>
            </a:br>
            <a:r>
              <a:rPr lang="es-E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Http </a:t>
            </a:r>
            <a:r>
              <a:rPr lang="es-ES" sz="28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estandar</a:t>
            </a:r>
            <a:r>
              <a:rPr lang="es-E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s-ES" b="1" dirty="0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Tecnologías de Desarrollo de Software IDE  |  </a:t>
            </a:r>
            <a:r>
              <a:rPr lang="es-ES" sz="1400" b="1" dirty="0" err="1" smtClean="0">
                <a:solidFill>
                  <a:schemeClr val="bg1"/>
                </a:solidFill>
              </a:rPr>
              <a:t>WebSockets</a:t>
            </a:r>
            <a:r>
              <a:rPr lang="es-ES" sz="1400" b="1" dirty="0" smtClean="0">
                <a:solidFill>
                  <a:schemeClr val="bg1"/>
                </a:solidFill>
              </a:rPr>
              <a:t>  |  </a:t>
            </a:r>
            <a:r>
              <a:rPr lang="es-ES" sz="1400" b="1" dirty="0" err="1" smtClean="0">
                <a:solidFill>
                  <a:schemeClr val="bg1"/>
                </a:solidFill>
              </a:rPr>
              <a:t>Aiup</a:t>
            </a:r>
            <a:r>
              <a:rPr lang="es-ES" sz="1400" b="1" dirty="0" smtClean="0">
                <a:solidFill>
                  <a:schemeClr val="bg1"/>
                </a:solidFill>
              </a:rPr>
              <a:t> – </a:t>
            </a:r>
            <a:r>
              <a:rPr lang="es-ES" sz="1400" b="1" dirty="0" err="1" smtClean="0">
                <a:solidFill>
                  <a:schemeClr val="bg1"/>
                </a:solidFill>
              </a:rPr>
              <a:t>Garófolo</a:t>
            </a:r>
            <a:r>
              <a:rPr lang="es-ES" sz="1400" b="1" dirty="0" smtClean="0">
                <a:solidFill>
                  <a:schemeClr val="bg1"/>
                </a:solidFill>
              </a:rPr>
              <a:t> - López Adriano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2221" y="3200772"/>
            <a:ext cx="7576203" cy="21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88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WebSockets</a:t>
            </a:r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</a:rPr>
              <a:t>Modelos de comunicación</a:t>
            </a:r>
            <a:br>
              <a:rPr lang="es-ES" b="1" dirty="0" smtClean="0">
                <a:solidFill>
                  <a:schemeClr val="bg1"/>
                </a:solidFill>
              </a:rPr>
            </a:br>
            <a:r>
              <a:rPr lang="es-E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AJAX </a:t>
            </a:r>
            <a:r>
              <a:rPr lang="es-ES" sz="28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Polling</a:t>
            </a:r>
            <a:r>
              <a:rPr lang="es-E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s-ES" b="1" dirty="0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Tecnologías de Desarrollo de Software IDE  |  </a:t>
            </a:r>
            <a:r>
              <a:rPr lang="es-ES" sz="1400" b="1" dirty="0" err="1" smtClean="0">
                <a:solidFill>
                  <a:schemeClr val="bg1"/>
                </a:solidFill>
              </a:rPr>
              <a:t>WebSockets</a:t>
            </a:r>
            <a:r>
              <a:rPr lang="es-ES" sz="1400" b="1" dirty="0" smtClean="0">
                <a:solidFill>
                  <a:schemeClr val="bg1"/>
                </a:solidFill>
              </a:rPr>
              <a:t>  |  </a:t>
            </a:r>
            <a:r>
              <a:rPr lang="es-ES" sz="1400" b="1" dirty="0" err="1" smtClean="0">
                <a:solidFill>
                  <a:schemeClr val="bg1"/>
                </a:solidFill>
              </a:rPr>
              <a:t>Aiup</a:t>
            </a:r>
            <a:r>
              <a:rPr lang="es-ES" sz="1400" b="1" dirty="0" smtClean="0">
                <a:solidFill>
                  <a:schemeClr val="bg1"/>
                </a:solidFill>
              </a:rPr>
              <a:t> – </a:t>
            </a:r>
            <a:r>
              <a:rPr lang="es-ES" sz="1400" b="1" dirty="0" err="1" smtClean="0">
                <a:solidFill>
                  <a:schemeClr val="bg1"/>
                </a:solidFill>
              </a:rPr>
              <a:t>Garófolo</a:t>
            </a:r>
            <a:r>
              <a:rPr lang="es-ES" sz="1400" b="1" dirty="0" smtClean="0">
                <a:solidFill>
                  <a:schemeClr val="bg1"/>
                </a:solidFill>
              </a:rPr>
              <a:t> - López Adriano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2981" y="2564904"/>
            <a:ext cx="6274684" cy="353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45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WebSockets</a:t>
            </a:r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</a:rPr>
              <a:t>Modelos de comunicación</a:t>
            </a:r>
            <a:br>
              <a:rPr lang="es-ES" b="1" dirty="0" smtClean="0">
                <a:solidFill>
                  <a:schemeClr val="bg1"/>
                </a:solidFill>
              </a:rPr>
            </a:br>
            <a:r>
              <a:rPr lang="es-E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AJAX Long </a:t>
            </a:r>
            <a:r>
              <a:rPr lang="es-ES" sz="28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Polling</a:t>
            </a:r>
            <a:r>
              <a:rPr lang="es-E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s-ES" b="1" dirty="0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Tecnologías de Desarrollo de Software IDE  |  </a:t>
            </a:r>
            <a:r>
              <a:rPr lang="es-ES" sz="1400" b="1" dirty="0" err="1" smtClean="0">
                <a:solidFill>
                  <a:schemeClr val="bg1"/>
                </a:solidFill>
              </a:rPr>
              <a:t>WebSockets</a:t>
            </a:r>
            <a:r>
              <a:rPr lang="es-ES" sz="1400" b="1" dirty="0" smtClean="0">
                <a:solidFill>
                  <a:schemeClr val="bg1"/>
                </a:solidFill>
              </a:rPr>
              <a:t>  |  </a:t>
            </a:r>
            <a:r>
              <a:rPr lang="es-ES" sz="1400" b="1" dirty="0" err="1" smtClean="0">
                <a:solidFill>
                  <a:schemeClr val="bg1"/>
                </a:solidFill>
              </a:rPr>
              <a:t>Aiup</a:t>
            </a:r>
            <a:r>
              <a:rPr lang="es-ES" sz="1400" b="1" dirty="0" smtClean="0">
                <a:solidFill>
                  <a:schemeClr val="bg1"/>
                </a:solidFill>
              </a:rPr>
              <a:t> – </a:t>
            </a:r>
            <a:r>
              <a:rPr lang="es-ES" sz="1400" b="1" dirty="0" err="1" smtClean="0">
                <a:solidFill>
                  <a:schemeClr val="bg1"/>
                </a:solidFill>
              </a:rPr>
              <a:t>Garófolo</a:t>
            </a:r>
            <a:r>
              <a:rPr lang="es-ES" sz="1400" b="1" dirty="0" smtClean="0">
                <a:solidFill>
                  <a:schemeClr val="bg1"/>
                </a:solidFill>
              </a:rPr>
              <a:t> - López Adriano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2981" y="2564905"/>
            <a:ext cx="6274684" cy="35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47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WebSockets</a:t>
            </a:r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</a:rPr>
              <a:t>Modelos de comunicación</a:t>
            </a:r>
            <a:br>
              <a:rPr lang="es-ES" b="1" dirty="0" smtClean="0">
                <a:solidFill>
                  <a:schemeClr val="bg1"/>
                </a:solidFill>
              </a:rPr>
            </a:br>
            <a:r>
              <a:rPr lang="es-E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HTML5 Server </a:t>
            </a:r>
            <a:r>
              <a:rPr lang="es-ES" sz="28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Side</a:t>
            </a:r>
            <a:r>
              <a:rPr lang="es-E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28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Events</a:t>
            </a:r>
            <a:r>
              <a:rPr lang="es-E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(SSE):</a:t>
            </a:r>
          </a:p>
          <a:p>
            <a:pPr marL="0" indent="0">
              <a:buNone/>
            </a:pPr>
            <a:endParaRPr lang="es-ES" b="1" dirty="0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Tecnologías de Desarrollo de Software IDE  |  </a:t>
            </a:r>
            <a:r>
              <a:rPr lang="es-ES" sz="1400" b="1" dirty="0" err="1" smtClean="0">
                <a:solidFill>
                  <a:schemeClr val="bg1"/>
                </a:solidFill>
              </a:rPr>
              <a:t>WebSockets</a:t>
            </a:r>
            <a:r>
              <a:rPr lang="es-ES" sz="1400" b="1" dirty="0" smtClean="0">
                <a:solidFill>
                  <a:schemeClr val="bg1"/>
                </a:solidFill>
              </a:rPr>
              <a:t>  |  </a:t>
            </a:r>
            <a:r>
              <a:rPr lang="es-ES" sz="1400" b="1" dirty="0" err="1" smtClean="0">
                <a:solidFill>
                  <a:schemeClr val="bg1"/>
                </a:solidFill>
              </a:rPr>
              <a:t>Aiup</a:t>
            </a:r>
            <a:r>
              <a:rPr lang="es-ES" sz="1400" b="1" dirty="0" smtClean="0">
                <a:solidFill>
                  <a:schemeClr val="bg1"/>
                </a:solidFill>
              </a:rPr>
              <a:t> – </a:t>
            </a:r>
            <a:r>
              <a:rPr lang="es-ES" sz="1400" b="1" dirty="0" err="1" smtClean="0">
                <a:solidFill>
                  <a:schemeClr val="bg1"/>
                </a:solidFill>
              </a:rPr>
              <a:t>Garófolo</a:t>
            </a:r>
            <a:r>
              <a:rPr lang="es-ES" sz="1400" b="1" dirty="0" smtClean="0">
                <a:solidFill>
                  <a:schemeClr val="bg1"/>
                </a:solidFill>
              </a:rPr>
              <a:t> - López Adriano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2981" y="2564905"/>
            <a:ext cx="6274683" cy="35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01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WebSockets</a:t>
            </a:r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</a:rPr>
              <a:t>Modelos de comunicación</a:t>
            </a:r>
            <a:br>
              <a:rPr lang="es-ES" b="1" dirty="0" smtClean="0">
                <a:solidFill>
                  <a:schemeClr val="bg1"/>
                </a:solidFill>
              </a:rPr>
            </a:br>
            <a:r>
              <a:rPr lang="es-ES" sz="28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WebSockets</a:t>
            </a:r>
            <a:r>
              <a:rPr lang="es-E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s-ES" b="1" dirty="0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Tecnologías de Desarrollo de Software IDE  |  </a:t>
            </a:r>
            <a:r>
              <a:rPr lang="es-ES" sz="1400" b="1" dirty="0" err="1" smtClean="0">
                <a:solidFill>
                  <a:schemeClr val="bg1"/>
                </a:solidFill>
              </a:rPr>
              <a:t>WebSockets</a:t>
            </a:r>
            <a:r>
              <a:rPr lang="es-ES" sz="1400" b="1" dirty="0" smtClean="0">
                <a:solidFill>
                  <a:schemeClr val="bg1"/>
                </a:solidFill>
              </a:rPr>
              <a:t>  |  </a:t>
            </a:r>
            <a:r>
              <a:rPr lang="es-ES" sz="1400" b="1" dirty="0" err="1" smtClean="0">
                <a:solidFill>
                  <a:schemeClr val="bg1"/>
                </a:solidFill>
              </a:rPr>
              <a:t>Aiup</a:t>
            </a:r>
            <a:r>
              <a:rPr lang="es-ES" sz="1400" b="1" dirty="0" smtClean="0">
                <a:solidFill>
                  <a:schemeClr val="bg1"/>
                </a:solidFill>
              </a:rPr>
              <a:t> – </a:t>
            </a:r>
            <a:r>
              <a:rPr lang="es-ES" sz="1400" b="1" dirty="0" err="1" smtClean="0">
                <a:solidFill>
                  <a:schemeClr val="bg1"/>
                </a:solidFill>
              </a:rPr>
              <a:t>Garófolo</a:t>
            </a:r>
            <a:r>
              <a:rPr lang="es-ES" sz="1400" b="1" dirty="0" smtClean="0">
                <a:solidFill>
                  <a:schemeClr val="bg1"/>
                </a:solidFill>
              </a:rPr>
              <a:t> - López Adriano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2981" y="2564905"/>
            <a:ext cx="6274683" cy="353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8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WebSockets</a:t>
            </a:r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</a:rPr>
              <a:t>Especificación </a:t>
            </a:r>
            <a:r>
              <a:rPr lang="es-ES" b="1" dirty="0" err="1" smtClean="0">
                <a:solidFill>
                  <a:schemeClr val="bg1"/>
                </a:solidFill>
              </a:rPr>
              <a:t>WebSocket</a:t>
            </a:r>
            <a:r>
              <a:rPr lang="es-ES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s-ES" dirty="0" err="1" smtClean="0">
                <a:solidFill>
                  <a:schemeClr val="bg1"/>
                </a:solidFill>
              </a:rPr>
              <a:t>Esteblace</a:t>
            </a:r>
            <a:r>
              <a:rPr lang="es-ES" dirty="0" smtClean="0">
                <a:solidFill>
                  <a:schemeClr val="bg1"/>
                </a:solidFill>
              </a:rPr>
              <a:t> una conexión persistente entre el cliente y el servidor.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Ambas partes pueden enviar datos en cualquier momento (Comunicación Full-</a:t>
            </a:r>
            <a:r>
              <a:rPr lang="es-ES" dirty="0" err="1" smtClean="0">
                <a:solidFill>
                  <a:schemeClr val="bg1"/>
                </a:solidFill>
              </a:rPr>
              <a:t>Duplex</a:t>
            </a:r>
            <a:r>
              <a:rPr lang="es-ES" dirty="0" smtClean="0">
                <a:solidFill>
                  <a:schemeClr val="bg1"/>
                </a:solidFill>
              </a:rPr>
              <a:t>)</a:t>
            </a:r>
          </a:p>
          <a:p>
            <a:r>
              <a:rPr lang="es-ES" dirty="0" err="1" smtClean="0">
                <a:solidFill>
                  <a:schemeClr val="bg1"/>
                </a:solidFill>
              </a:rPr>
              <a:t>Multiplexa</a:t>
            </a:r>
            <a:r>
              <a:rPr lang="es-ES" dirty="0" smtClean="0">
                <a:solidFill>
                  <a:schemeClr val="bg1"/>
                </a:solidFill>
              </a:rPr>
              <a:t> varios servicios </a:t>
            </a:r>
            <a:r>
              <a:rPr lang="es-ES" dirty="0" err="1" smtClean="0">
                <a:solidFill>
                  <a:schemeClr val="bg1"/>
                </a:solidFill>
              </a:rPr>
              <a:t>WebSocket</a:t>
            </a:r>
            <a:r>
              <a:rPr lang="es-ES" dirty="0" smtClean="0">
                <a:solidFill>
                  <a:schemeClr val="bg1"/>
                </a:solidFill>
              </a:rPr>
              <a:t> en un solo puerto TCP.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Tecnologías de Desarrollo de Software IDE  |  </a:t>
            </a:r>
            <a:r>
              <a:rPr lang="es-ES" sz="1400" b="1" dirty="0" err="1" smtClean="0">
                <a:solidFill>
                  <a:schemeClr val="bg1"/>
                </a:solidFill>
              </a:rPr>
              <a:t>WebSockets</a:t>
            </a:r>
            <a:r>
              <a:rPr lang="es-ES" sz="1400" b="1" dirty="0" smtClean="0">
                <a:solidFill>
                  <a:schemeClr val="bg1"/>
                </a:solidFill>
              </a:rPr>
              <a:t>  |  </a:t>
            </a:r>
            <a:r>
              <a:rPr lang="es-ES" sz="1400" b="1" dirty="0" err="1" smtClean="0">
                <a:solidFill>
                  <a:schemeClr val="bg1"/>
                </a:solidFill>
              </a:rPr>
              <a:t>Aiup</a:t>
            </a:r>
            <a:r>
              <a:rPr lang="es-ES" sz="1400" b="1" dirty="0" smtClean="0">
                <a:solidFill>
                  <a:schemeClr val="bg1"/>
                </a:solidFill>
              </a:rPr>
              <a:t> – </a:t>
            </a:r>
            <a:r>
              <a:rPr lang="es-ES" sz="1400" b="1" dirty="0" err="1" smtClean="0">
                <a:solidFill>
                  <a:schemeClr val="bg1"/>
                </a:solidFill>
              </a:rPr>
              <a:t>Garófolo</a:t>
            </a:r>
            <a:r>
              <a:rPr lang="es-ES" sz="1400" b="1" dirty="0" smtClean="0">
                <a:solidFill>
                  <a:schemeClr val="bg1"/>
                </a:solidFill>
              </a:rPr>
              <a:t> - López Adriano</a:t>
            </a:r>
            <a:endParaRPr lang="es-E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19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300</Words>
  <Application>Microsoft Office PowerPoint</Application>
  <PresentationFormat>Presentación en pantalla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WebSockets</vt:lpstr>
      <vt:lpstr>WebSockets</vt:lpstr>
      <vt:lpstr>WebSockets</vt:lpstr>
      <vt:lpstr>WebSockets</vt:lpstr>
      <vt:lpstr>WebSockets</vt:lpstr>
      <vt:lpstr>WebSockets</vt:lpstr>
      <vt:lpstr>WebSockets</vt:lpstr>
      <vt:lpstr>WebSockets</vt:lpstr>
      <vt:lpstr>WebSockets</vt:lpstr>
      <vt:lpstr>WebSockets</vt:lpstr>
      <vt:lpstr>WebSockets</vt:lpstr>
      <vt:lpstr>WebSockets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</dc:title>
  <dc:creator>Esteban</dc:creator>
  <cp:lastModifiedBy>zeus_mobile</cp:lastModifiedBy>
  <cp:revision>17</cp:revision>
  <dcterms:created xsi:type="dcterms:W3CDTF">2014-10-27T19:32:41Z</dcterms:created>
  <dcterms:modified xsi:type="dcterms:W3CDTF">2014-11-03T22:09:13Z</dcterms:modified>
</cp:coreProperties>
</file>