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3" r:id="rId7"/>
    <p:sldId id="265" r:id="rId8"/>
    <p:sldId id="266" r:id="rId9"/>
    <p:sldId id="267" r:id="rId10"/>
    <p:sldId id="272" r:id="rId11"/>
    <p:sldId id="268" r:id="rId12"/>
    <p:sldId id="269" r:id="rId13"/>
    <p:sldId id="270" r:id="rId14"/>
    <p:sldId id="273" r:id="rId15"/>
    <p:sldId id="275" r:id="rId16"/>
    <p:sldId id="280" r:id="rId17"/>
    <p:sldId id="276" r:id="rId18"/>
    <p:sldId id="277" r:id="rId19"/>
    <p:sldId id="278" r:id="rId20"/>
    <p:sldId id="279" r:id="rId21"/>
    <p:sldId id="281" r:id="rId22"/>
    <p:sldId id="282"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0020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243840" y="0"/>
            <a:ext cx="11734292" cy="1096645"/>
          </a:xfrm>
          <a:prstGeom prst="rect">
            <a:avLst/>
          </a:prstGeom>
        </p:spPr>
      </p:pic>
      <p:sp>
        <p:nvSpPr>
          <p:cNvPr id="2" name="Holder 2"/>
          <p:cNvSpPr>
            <a:spLocks noGrp="1"/>
          </p:cNvSpPr>
          <p:nvPr>
            <p:ph type="title"/>
          </p:nvPr>
        </p:nvSpPr>
        <p:spPr>
          <a:xfrm>
            <a:off x="1125727" y="1249426"/>
            <a:ext cx="9940544" cy="1111250"/>
          </a:xfrm>
          <a:prstGeom prst="rect">
            <a:avLst/>
          </a:prstGeom>
        </p:spPr>
        <p:txBody>
          <a:bodyPr wrap="square" lIns="0" tIns="0" rIns="0" bIns="0">
            <a:spAutoFit/>
          </a:bodyPr>
          <a:lstStyle>
            <a:lvl1pPr>
              <a:defRPr sz="3600" b="0" i="0">
                <a:solidFill>
                  <a:schemeClr val="tx1"/>
                </a:solidFill>
                <a:latin typeface="Cambria"/>
                <a:cs typeface="Cambria"/>
              </a:defRPr>
            </a:lvl1pPr>
          </a:lstStyle>
          <a:p>
            <a:endParaRPr/>
          </a:p>
        </p:txBody>
      </p:sp>
      <p:sp>
        <p:nvSpPr>
          <p:cNvPr id="3" name="Holder 3"/>
          <p:cNvSpPr>
            <a:spLocks noGrp="1"/>
          </p:cNvSpPr>
          <p:nvPr>
            <p:ph type="body" idx="1"/>
          </p:nvPr>
        </p:nvSpPr>
        <p:spPr>
          <a:xfrm>
            <a:off x="215900" y="1721485"/>
            <a:ext cx="11760200" cy="39992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73040" y="3399535"/>
            <a:ext cx="1532128" cy="1389380"/>
          </a:xfrm>
          <a:prstGeom prst="rect">
            <a:avLst/>
          </a:prstGeom>
        </p:spPr>
      </p:pic>
      <p:sp>
        <p:nvSpPr>
          <p:cNvPr id="3" name="object 3"/>
          <p:cNvSpPr txBox="1"/>
          <p:nvPr/>
        </p:nvSpPr>
        <p:spPr>
          <a:xfrm>
            <a:off x="4197222" y="1203096"/>
            <a:ext cx="3766185" cy="821055"/>
          </a:xfrm>
          <a:prstGeom prst="rect">
            <a:avLst/>
          </a:prstGeom>
        </p:spPr>
        <p:txBody>
          <a:bodyPr vert="horz" wrap="square" lIns="0" tIns="12700" rIns="0" bIns="0" rtlCol="0">
            <a:spAutoFit/>
          </a:bodyPr>
          <a:lstStyle/>
          <a:p>
            <a:pPr marL="636905" marR="629285" algn="ctr">
              <a:lnSpc>
                <a:spcPct val="134600"/>
              </a:lnSpc>
              <a:spcBef>
                <a:spcPts val="100"/>
              </a:spcBef>
            </a:pPr>
            <a:r>
              <a:rPr sz="1300" b="1" spc="114" dirty="0">
                <a:solidFill>
                  <a:srgbClr val="001F5F"/>
                </a:solidFill>
                <a:latin typeface="Cambria"/>
                <a:cs typeface="Cambria"/>
              </a:rPr>
              <a:t>BACHELOR</a:t>
            </a:r>
            <a:r>
              <a:rPr sz="1300" b="1" spc="40" dirty="0">
                <a:solidFill>
                  <a:srgbClr val="001F5F"/>
                </a:solidFill>
                <a:latin typeface="Cambria"/>
                <a:cs typeface="Cambria"/>
              </a:rPr>
              <a:t> </a:t>
            </a:r>
            <a:r>
              <a:rPr sz="1300" b="1" spc="105" dirty="0">
                <a:solidFill>
                  <a:srgbClr val="001F5F"/>
                </a:solidFill>
                <a:latin typeface="Cambria"/>
                <a:cs typeface="Cambria"/>
              </a:rPr>
              <a:t>OF</a:t>
            </a:r>
            <a:r>
              <a:rPr sz="1300" b="1" spc="45" dirty="0">
                <a:solidFill>
                  <a:srgbClr val="001F5F"/>
                </a:solidFill>
                <a:latin typeface="Cambria"/>
                <a:cs typeface="Cambria"/>
              </a:rPr>
              <a:t> </a:t>
            </a:r>
            <a:r>
              <a:rPr sz="1300" b="1" spc="114" dirty="0">
                <a:solidFill>
                  <a:srgbClr val="001F5F"/>
                </a:solidFill>
                <a:latin typeface="Cambria"/>
                <a:cs typeface="Cambria"/>
              </a:rPr>
              <a:t>TECHNOLOGY </a:t>
            </a:r>
            <a:r>
              <a:rPr sz="1300" b="1" spc="-270" dirty="0">
                <a:solidFill>
                  <a:srgbClr val="001F5F"/>
                </a:solidFill>
                <a:latin typeface="Cambria"/>
                <a:cs typeface="Cambria"/>
              </a:rPr>
              <a:t> </a:t>
            </a:r>
            <a:r>
              <a:rPr sz="1300" b="1" spc="65" dirty="0">
                <a:solidFill>
                  <a:srgbClr val="001F5F"/>
                </a:solidFill>
                <a:latin typeface="Cambria"/>
                <a:cs typeface="Cambria"/>
              </a:rPr>
              <a:t>IN</a:t>
            </a:r>
            <a:endParaRPr sz="1300">
              <a:latin typeface="Cambria"/>
              <a:cs typeface="Cambria"/>
            </a:endParaRPr>
          </a:p>
          <a:p>
            <a:pPr algn="ctr">
              <a:lnSpc>
                <a:spcPct val="100000"/>
              </a:lnSpc>
              <a:spcBef>
                <a:spcPts val="505"/>
              </a:spcBef>
            </a:pPr>
            <a:r>
              <a:rPr sz="1300" b="1" spc="45" dirty="0">
                <a:solidFill>
                  <a:srgbClr val="001F5F"/>
                </a:solidFill>
                <a:latin typeface="Cambria"/>
                <a:cs typeface="Cambria"/>
              </a:rPr>
              <a:t>Artificial</a:t>
            </a:r>
            <a:r>
              <a:rPr sz="1300" b="1" spc="175" dirty="0">
                <a:solidFill>
                  <a:srgbClr val="001F5F"/>
                </a:solidFill>
                <a:latin typeface="Cambria"/>
                <a:cs typeface="Cambria"/>
              </a:rPr>
              <a:t> </a:t>
            </a:r>
            <a:r>
              <a:rPr sz="1300" b="1" spc="55" dirty="0">
                <a:solidFill>
                  <a:srgbClr val="001F5F"/>
                </a:solidFill>
                <a:latin typeface="Cambria"/>
                <a:cs typeface="Cambria"/>
              </a:rPr>
              <a:t>Intelligence</a:t>
            </a:r>
            <a:r>
              <a:rPr sz="1300" b="1" spc="195" dirty="0">
                <a:solidFill>
                  <a:srgbClr val="001F5F"/>
                </a:solidFill>
                <a:latin typeface="Cambria"/>
                <a:cs typeface="Cambria"/>
              </a:rPr>
              <a:t> </a:t>
            </a:r>
            <a:r>
              <a:rPr sz="1300" b="1" spc="70" dirty="0">
                <a:solidFill>
                  <a:srgbClr val="001F5F"/>
                </a:solidFill>
                <a:latin typeface="Cambria"/>
                <a:cs typeface="Cambria"/>
              </a:rPr>
              <a:t>and</a:t>
            </a:r>
            <a:r>
              <a:rPr sz="1300" b="1" spc="245" dirty="0">
                <a:solidFill>
                  <a:srgbClr val="001F5F"/>
                </a:solidFill>
                <a:latin typeface="Cambria"/>
                <a:cs typeface="Cambria"/>
              </a:rPr>
              <a:t> </a:t>
            </a:r>
            <a:r>
              <a:rPr sz="1300" b="1" spc="65" dirty="0">
                <a:solidFill>
                  <a:srgbClr val="001F5F"/>
                </a:solidFill>
                <a:latin typeface="Cambria"/>
                <a:cs typeface="Cambria"/>
              </a:rPr>
              <a:t>Machine</a:t>
            </a:r>
            <a:r>
              <a:rPr sz="1300" b="1" spc="254" dirty="0">
                <a:solidFill>
                  <a:srgbClr val="001F5F"/>
                </a:solidFill>
                <a:latin typeface="Cambria"/>
                <a:cs typeface="Cambria"/>
              </a:rPr>
              <a:t> </a:t>
            </a:r>
            <a:r>
              <a:rPr sz="1300" b="1" spc="55" dirty="0">
                <a:solidFill>
                  <a:srgbClr val="001F5F"/>
                </a:solidFill>
                <a:latin typeface="Cambria"/>
                <a:cs typeface="Cambria"/>
              </a:rPr>
              <a:t>Learning</a:t>
            </a:r>
            <a:endParaRPr sz="1300">
              <a:latin typeface="Cambria"/>
              <a:cs typeface="Cambria"/>
            </a:endParaRPr>
          </a:p>
        </p:txBody>
      </p:sp>
      <p:sp>
        <p:nvSpPr>
          <p:cNvPr id="4" name="object 4"/>
          <p:cNvSpPr txBox="1"/>
          <p:nvPr/>
        </p:nvSpPr>
        <p:spPr>
          <a:xfrm>
            <a:off x="7189089" y="2584830"/>
            <a:ext cx="1618615" cy="208279"/>
          </a:xfrm>
          <a:prstGeom prst="rect">
            <a:avLst/>
          </a:prstGeom>
        </p:spPr>
        <p:txBody>
          <a:bodyPr vert="horz" wrap="square" lIns="0" tIns="12700" rIns="0" bIns="0" rtlCol="0">
            <a:spAutoFit/>
          </a:bodyPr>
          <a:lstStyle/>
          <a:p>
            <a:pPr marL="12700">
              <a:lnSpc>
                <a:spcPct val="100000"/>
              </a:lnSpc>
              <a:spcBef>
                <a:spcPts val="100"/>
              </a:spcBef>
            </a:pPr>
            <a:r>
              <a:rPr sz="1200" spc="80" dirty="0">
                <a:latin typeface="Cambria"/>
                <a:cs typeface="Cambria"/>
              </a:rPr>
              <a:t>Batch</a:t>
            </a:r>
            <a:r>
              <a:rPr sz="1200" spc="114" dirty="0">
                <a:latin typeface="Cambria"/>
                <a:cs typeface="Cambria"/>
              </a:rPr>
              <a:t> </a:t>
            </a:r>
            <a:r>
              <a:rPr sz="1200" spc="85" dirty="0">
                <a:latin typeface="Cambria"/>
                <a:cs typeface="Cambria"/>
              </a:rPr>
              <a:t>Number:GT-05</a:t>
            </a:r>
            <a:endParaRPr sz="1200">
              <a:latin typeface="Cambria"/>
              <a:cs typeface="Cambria"/>
            </a:endParaRPr>
          </a:p>
        </p:txBody>
      </p:sp>
      <p:sp>
        <p:nvSpPr>
          <p:cNvPr id="5" name="object 5"/>
          <p:cNvSpPr txBox="1"/>
          <p:nvPr/>
        </p:nvSpPr>
        <p:spPr>
          <a:xfrm>
            <a:off x="1031239" y="3345307"/>
            <a:ext cx="1882139" cy="223520"/>
          </a:xfrm>
          <a:prstGeom prst="rect">
            <a:avLst/>
          </a:prstGeom>
        </p:spPr>
        <p:txBody>
          <a:bodyPr vert="horz" wrap="square" lIns="0" tIns="12065" rIns="0" bIns="0" rtlCol="0">
            <a:spAutoFit/>
          </a:bodyPr>
          <a:lstStyle/>
          <a:p>
            <a:pPr marL="12700">
              <a:lnSpc>
                <a:spcPct val="100000"/>
              </a:lnSpc>
              <a:spcBef>
                <a:spcPts val="95"/>
              </a:spcBef>
            </a:pPr>
            <a:r>
              <a:rPr sz="1300" spc="60" dirty="0">
                <a:latin typeface="Cambria"/>
                <a:cs typeface="Cambria"/>
              </a:rPr>
              <a:t>P</a:t>
            </a:r>
            <a:r>
              <a:rPr sz="1300" spc="55" dirty="0">
                <a:latin typeface="Cambria"/>
                <a:cs typeface="Cambria"/>
              </a:rPr>
              <a:t>r</a:t>
            </a:r>
            <a:r>
              <a:rPr sz="1300" spc="50" dirty="0">
                <a:latin typeface="Cambria"/>
                <a:cs typeface="Cambria"/>
              </a:rPr>
              <a:t>o</a:t>
            </a:r>
            <a:r>
              <a:rPr sz="1300" spc="35" dirty="0">
                <a:latin typeface="Cambria"/>
                <a:cs typeface="Cambria"/>
              </a:rPr>
              <a:t>j</a:t>
            </a:r>
            <a:r>
              <a:rPr sz="1300" spc="70" dirty="0">
                <a:latin typeface="Cambria"/>
                <a:cs typeface="Cambria"/>
              </a:rPr>
              <a:t>e</a:t>
            </a:r>
            <a:r>
              <a:rPr sz="1300" spc="40" dirty="0">
                <a:latin typeface="Cambria"/>
                <a:cs typeface="Cambria"/>
              </a:rPr>
              <a:t>ct</a:t>
            </a:r>
            <a:r>
              <a:rPr sz="1300" dirty="0">
                <a:latin typeface="Cambria"/>
                <a:cs typeface="Cambria"/>
              </a:rPr>
              <a:t> </a:t>
            </a:r>
            <a:r>
              <a:rPr sz="1300" spc="-40" dirty="0">
                <a:latin typeface="Cambria"/>
                <a:cs typeface="Cambria"/>
              </a:rPr>
              <a:t> </a:t>
            </a:r>
            <a:r>
              <a:rPr sz="1300" spc="75" dirty="0">
                <a:latin typeface="Cambria"/>
                <a:cs typeface="Cambria"/>
              </a:rPr>
              <a:t>G</a:t>
            </a:r>
            <a:r>
              <a:rPr sz="1300" spc="55" dirty="0">
                <a:latin typeface="Cambria"/>
                <a:cs typeface="Cambria"/>
              </a:rPr>
              <a:t>u</a:t>
            </a:r>
            <a:r>
              <a:rPr sz="1300" spc="40" dirty="0">
                <a:latin typeface="Cambria"/>
                <a:cs typeface="Cambria"/>
              </a:rPr>
              <a:t>i</a:t>
            </a:r>
            <a:r>
              <a:rPr sz="1300" spc="65" dirty="0">
                <a:latin typeface="Cambria"/>
                <a:cs typeface="Cambria"/>
              </a:rPr>
              <a:t>d</a:t>
            </a:r>
            <a:r>
              <a:rPr sz="1300" spc="55" dirty="0">
                <a:latin typeface="Cambria"/>
                <a:cs typeface="Cambria"/>
              </a:rPr>
              <a:t>e</a:t>
            </a:r>
            <a:r>
              <a:rPr sz="1300" spc="-60" dirty="0">
                <a:latin typeface="Cambria"/>
                <a:cs typeface="Cambria"/>
              </a:rPr>
              <a:t> </a:t>
            </a:r>
            <a:r>
              <a:rPr sz="1300" spc="30" dirty="0">
                <a:latin typeface="Cambria"/>
                <a:cs typeface="Cambria"/>
              </a:rPr>
              <a:t>:</a:t>
            </a:r>
            <a:r>
              <a:rPr sz="1300" spc="-60" dirty="0">
                <a:latin typeface="Cambria"/>
                <a:cs typeface="Cambria"/>
              </a:rPr>
              <a:t> </a:t>
            </a:r>
            <a:r>
              <a:rPr sz="1300" spc="20" dirty="0">
                <a:latin typeface="Cambria"/>
                <a:cs typeface="Cambria"/>
              </a:rPr>
              <a:t>R</a:t>
            </a:r>
            <a:r>
              <a:rPr sz="1300" spc="-20" dirty="0">
                <a:latin typeface="Cambria"/>
                <a:cs typeface="Cambria"/>
              </a:rPr>
              <a:t>.</a:t>
            </a:r>
            <a:r>
              <a:rPr sz="1300" spc="20" dirty="0">
                <a:latin typeface="Cambria"/>
                <a:cs typeface="Cambria"/>
              </a:rPr>
              <a:t>Ka</a:t>
            </a:r>
            <a:r>
              <a:rPr sz="1300" dirty="0">
                <a:latin typeface="Cambria"/>
                <a:cs typeface="Cambria"/>
              </a:rPr>
              <a:t>rth</a:t>
            </a:r>
            <a:r>
              <a:rPr sz="1300" spc="-15" dirty="0">
                <a:latin typeface="Cambria"/>
                <a:cs typeface="Cambria"/>
              </a:rPr>
              <a:t>i</a:t>
            </a:r>
            <a:r>
              <a:rPr sz="1300" spc="55" dirty="0">
                <a:latin typeface="Cambria"/>
                <a:cs typeface="Cambria"/>
              </a:rPr>
              <a:t>k</a:t>
            </a:r>
            <a:endParaRPr sz="1300">
              <a:latin typeface="Cambria"/>
              <a:cs typeface="Cambria"/>
            </a:endParaRPr>
          </a:p>
        </p:txBody>
      </p:sp>
      <p:sp>
        <p:nvSpPr>
          <p:cNvPr id="6" name="object 6"/>
          <p:cNvSpPr txBox="1"/>
          <p:nvPr/>
        </p:nvSpPr>
        <p:spPr>
          <a:xfrm>
            <a:off x="7623429" y="3345307"/>
            <a:ext cx="2419985" cy="223520"/>
          </a:xfrm>
          <a:prstGeom prst="rect">
            <a:avLst/>
          </a:prstGeom>
        </p:spPr>
        <p:txBody>
          <a:bodyPr vert="horz" wrap="square" lIns="0" tIns="12065" rIns="0" bIns="0" rtlCol="0">
            <a:spAutoFit/>
          </a:bodyPr>
          <a:lstStyle/>
          <a:p>
            <a:pPr marL="12700">
              <a:lnSpc>
                <a:spcPct val="100000"/>
              </a:lnSpc>
              <a:spcBef>
                <a:spcPts val="95"/>
              </a:spcBef>
            </a:pPr>
            <a:r>
              <a:rPr sz="1300" spc="85" dirty="0">
                <a:latin typeface="Cambria"/>
                <a:cs typeface="Cambria"/>
              </a:rPr>
              <a:t>Batch</a:t>
            </a:r>
            <a:r>
              <a:rPr sz="1300" spc="100" dirty="0">
                <a:latin typeface="Cambria"/>
                <a:cs typeface="Cambria"/>
              </a:rPr>
              <a:t> </a:t>
            </a:r>
            <a:r>
              <a:rPr sz="1300" spc="105" dirty="0">
                <a:latin typeface="Cambria"/>
                <a:cs typeface="Cambria"/>
              </a:rPr>
              <a:t>Names</a:t>
            </a:r>
            <a:r>
              <a:rPr sz="1300" spc="75" dirty="0">
                <a:latin typeface="Cambria"/>
                <a:cs typeface="Cambria"/>
              </a:rPr>
              <a:t> </a:t>
            </a:r>
            <a:r>
              <a:rPr sz="1300" spc="114" dirty="0">
                <a:latin typeface="Cambria"/>
                <a:cs typeface="Cambria"/>
              </a:rPr>
              <a:t>&amp;</a:t>
            </a:r>
            <a:r>
              <a:rPr sz="1300" spc="85" dirty="0">
                <a:latin typeface="Cambria"/>
                <a:cs typeface="Cambria"/>
              </a:rPr>
              <a:t> </a:t>
            </a:r>
            <a:r>
              <a:rPr sz="1300" spc="75" dirty="0">
                <a:latin typeface="Cambria"/>
                <a:cs typeface="Cambria"/>
              </a:rPr>
              <a:t>Roll</a:t>
            </a:r>
            <a:r>
              <a:rPr sz="1300" spc="105" dirty="0">
                <a:latin typeface="Cambria"/>
                <a:cs typeface="Cambria"/>
              </a:rPr>
              <a:t> </a:t>
            </a:r>
            <a:r>
              <a:rPr sz="1300" spc="90" dirty="0">
                <a:latin typeface="Cambria"/>
                <a:cs typeface="Cambria"/>
              </a:rPr>
              <a:t>Numbers</a:t>
            </a:r>
            <a:endParaRPr sz="1300">
              <a:latin typeface="Cambria"/>
              <a:cs typeface="Cambria"/>
            </a:endParaRPr>
          </a:p>
        </p:txBody>
      </p:sp>
      <p:sp>
        <p:nvSpPr>
          <p:cNvPr id="7" name="object 7"/>
          <p:cNvSpPr txBox="1"/>
          <p:nvPr/>
        </p:nvSpPr>
        <p:spPr>
          <a:xfrm>
            <a:off x="7867268" y="3732657"/>
            <a:ext cx="2531745" cy="997585"/>
          </a:xfrm>
          <a:prstGeom prst="rect">
            <a:avLst/>
          </a:prstGeom>
        </p:spPr>
        <p:txBody>
          <a:bodyPr vert="horz" wrap="square" lIns="0" tIns="22860" rIns="0" bIns="0" rtlCol="0">
            <a:spAutoFit/>
          </a:bodyPr>
          <a:lstStyle/>
          <a:p>
            <a:pPr marL="12700" marR="603885">
              <a:lnSpc>
                <a:spcPts val="1520"/>
              </a:lnSpc>
              <a:spcBef>
                <a:spcPts val="180"/>
              </a:spcBef>
            </a:pPr>
            <a:r>
              <a:rPr sz="1300" spc="-10" dirty="0">
                <a:latin typeface="Cambria"/>
                <a:cs typeface="Cambria"/>
              </a:rPr>
              <a:t>R.J</a:t>
            </a:r>
            <a:r>
              <a:rPr sz="1300" dirty="0">
                <a:latin typeface="Cambria"/>
                <a:cs typeface="Cambria"/>
              </a:rPr>
              <a:t>y</a:t>
            </a:r>
            <a:r>
              <a:rPr sz="1300" spc="-10" dirty="0">
                <a:latin typeface="Cambria"/>
                <a:cs typeface="Cambria"/>
              </a:rPr>
              <a:t>os</a:t>
            </a:r>
            <a:r>
              <a:rPr sz="1300" spc="10" dirty="0">
                <a:latin typeface="Cambria"/>
                <a:cs typeface="Cambria"/>
              </a:rPr>
              <a:t>h</a:t>
            </a:r>
            <a:r>
              <a:rPr sz="1300" spc="-10" dirty="0">
                <a:latin typeface="Cambria"/>
                <a:cs typeface="Cambria"/>
              </a:rPr>
              <a:t>na(211</a:t>
            </a:r>
            <a:r>
              <a:rPr sz="1300" spc="-5" dirty="0">
                <a:latin typeface="Cambria"/>
                <a:cs typeface="Cambria"/>
              </a:rPr>
              <a:t>1C</a:t>
            </a:r>
            <a:r>
              <a:rPr sz="1300" dirty="0">
                <a:latin typeface="Cambria"/>
                <a:cs typeface="Cambria"/>
              </a:rPr>
              <a:t>S</a:t>
            </a:r>
            <a:r>
              <a:rPr sz="1300" spc="-5" dirty="0">
                <a:latin typeface="Cambria"/>
                <a:cs typeface="Cambria"/>
              </a:rPr>
              <a:t>0</a:t>
            </a:r>
            <a:r>
              <a:rPr sz="1300" spc="5" dirty="0">
                <a:latin typeface="Cambria"/>
                <a:cs typeface="Cambria"/>
              </a:rPr>
              <a:t>2</a:t>
            </a:r>
            <a:r>
              <a:rPr sz="1300" spc="-5" dirty="0">
                <a:latin typeface="Cambria"/>
                <a:cs typeface="Cambria"/>
              </a:rPr>
              <a:t>0194)  B.Jyothi(2111CS020195)</a:t>
            </a:r>
            <a:endParaRPr sz="1300">
              <a:latin typeface="Cambria"/>
              <a:cs typeface="Cambria"/>
            </a:endParaRPr>
          </a:p>
          <a:p>
            <a:pPr marL="12700" marR="5080">
              <a:lnSpc>
                <a:spcPts val="1520"/>
              </a:lnSpc>
              <a:spcBef>
                <a:spcPts val="5"/>
              </a:spcBef>
            </a:pPr>
            <a:r>
              <a:rPr sz="1300" spc="-5" dirty="0">
                <a:latin typeface="Cambria"/>
                <a:cs typeface="Cambria"/>
              </a:rPr>
              <a:t>T.Karthik Yadav(2111CS020201) </a:t>
            </a:r>
            <a:r>
              <a:rPr sz="1300" dirty="0">
                <a:latin typeface="Cambria"/>
                <a:cs typeface="Cambria"/>
              </a:rPr>
              <a:t> </a:t>
            </a:r>
            <a:r>
              <a:rPr sz="1300" spc="-10" dirty="0">
                <a:latin typeface="Cambria"/>
                <a:cs typeface="Cambria"/>
              </a:rPr>
              <a:t>P.Sandhya</a:t>
            </a:r>
            <a:r>
              <a:rPr sz="1300" spc="5" dirty="0">
                <a:latin typeface="Cambria"/>
                <a:cs typeface="Cambria"/>
              </a:rPr>
              <a:t> </a:t>
            </a:r>
            <a:r>
              <a:rPr sz="1300" spc="-5" dirty="0">
                <a:latin typeface="Cambria"/>
                <a:cs typeface="Cambria"/>
              </a:rPr>
              <a:t>Kumari(2111CS020254) </a:t>
            </a:r>
            <a:r>
              <a:rPr sz="1300" spc="-270" dirty="0">
                <a:latin typeface="Cambria"/>
                <a:cs typeface="Cambria"/>
              </a:rPr>
              <a:t> </a:t>
            </a:r>
            <a:r>
              <a:rPr sz="1300" spc="-5" dirty="0">
                <a:latin typeface="Cambria"/>
                <a:cs typeface="Cambria"/>
              </a:rPr>
              <a:t>S.Mahaboob</a:t>
            </a:r>
            <a:r>
              <a:rPr sz="1300" spc="-10" dirty="0">
                <a:latin typeface="Cambria"/>
                <a:cs typeface="Cambria"/>
              </a:rPr>
              <a:t> </a:t>
            </a:r>
            <a:r>
              <a:rPr sz="1300" spc="-5" dirty="0">
                <a:latin typeface="Cambria"/>
                <a:cs typeface="Cambria"/>
              </a:rPr>
              <a:t>Vali(2111CS020257)</a:t>
            </a:r>
            <a:endParaRPr sz="1300">
              <a:latin typeface="Cambria"/>
              <a:cs typeface="Cambria"/>
            </a:endParaRPr>
          </a:p>
        </p:txBody>
      </p:sp>
      <p:sp>
        <p:nvSpPr>
          <p:cNvPr id="8" name="object 8"/>
          <p:cNvSpPr txBox="1"/>
          <p:nvPr/>
        </p:nvSpPr>
        <p:spPr>
          <a:xfrm>
            <a:off x="3509517" y="5965150"/>
            <a:ext cx="4862195" cy="636905"/>
          </a:xfrm>
          <a:prstGeom prst="rect">
            <a:avLst/>
          </a:prstGeom>
        </p:spPr>
        <p:txBody>
          <a:bodyPr vert="horz" wrap="square" lIns="0" tIns="100330" rIns="0" bIns="0" rtlCol="0">
            <a:spAutoFit/>
          </a:bodyPr>
          <a:lstStyle/>
          <a:p>
            <a:pPr marL="12700">
              <a:lnSpc>
                <a:spcPct val="100000"/>
              </a:lnSpc>
              <a:spcBef>
                <a:spcPts val="790"/>
              </a:spcBef>
            </a:pPr>
            <a:r>
              <a:rPr sz="1700" b="1" spc="90" dirty="0">
                <a:solidFill>
                  <a:srgbClr val="6E2E9F"/>
                </a:solidFill>
                <a:latin typeface="Cambria"/>
                <a:cs typeface="Cambria"/>
              </a:rPr>
              <a:t>Department</a:t>
            </a:r>
            <a:r>
              <a:rPr sz="1700" b="1" spc="315" dirty="0">
                <a:solidFill>
                  <a:srgbClr val="6E2E9F"/>
                </a:solidFill>
                <a:latin typeface="Cambria"/>
                <a:cs typeface="Cambria"/>
              </a:rPr>
              <a:t> </a:t>
            </a:r>
            <a:r>
              <a:rPr sz="1700" b="1" spc="75" dirty="0">
                <a:solidFill>
                  <a:srgbClr val="6E2E9F"/>
                </a:solidFill>
                <a:latin typeface="Cambria"/>
                <a:cs typeface="Cambria"/>
              </a:rPr>
              <a:t>of</a:t>
            </a:r>
            <a:r>
              <a:rPr sz="1700" b="1" spc="305" dirty="0">
                <a:solidFill>
                  <a:srgbClr val="6E2E9F"/>
                </a:solidFill>
                <a:latin typeface="Cambria"/>
                <a:cs typeface="Cambria"/>
              </a:rPr>
              <a:t> </a:t>
            </a:r>
            <a:r>
              <a:rPr sz="1700" b="1" spc="80" dirty="0">
                <a:solidFill>
                  <a:srgbClr val="6E2E9F"/>
                </a:solidFill>
                <a:latin typeface="Cambria"/>
                <a:cs typeface="Cambria"/>
              </a:rPr>
              <a:t>AIML,</a:t>
            </a:r>
            <a:r>
              <a:rPr sz="1700" b="1" spc="295" dirty="0">
                <a:solidFill>
                  <a:srgbClr val="6E2E9F"/>
                </a:solidFill>
                <a:latin typeface="Cambria"/>
                <a:cs typeface="Cambria"/>
              </a:rPr>
              <a:t> </a:t>
            </a:r>
            <a:r>
              <a:rPr sz="1700" b="1" spc="85" dirty="0">
                <a:solidFill>
                  <a:srgbClr val="6E2E9F"/>
                </a:solidFill>
                <a:latin typeface="Cambria"/>
                <a:cs typeface="Cambria"/>
              </a:rPr>
              <a:t>School</a:t>
            </a:r>
            <a:r>
              <a:rPr sz="1700" b="1" spc="300" dirty="0">
                <a:solidFill>
                  <a:srgbClr val="6E2E9F"/>
                </a:solidFill>
                <a:latin typeface="Cambria"/>
                <a:cs typeface="Cambria"/>
              </a:rPr>
              <a:t> </a:t>
            </a:r>
            <a:r>
              <a:rPr sz="1700" b="1" spc="75" dirty="0">
                <a:solidFill>
                  <a:srgbClr val="6E2E9F"/>
                </a:solidFill>
                <a:latin typeface="Cambria"/>
                <a:cs typeface="Cambria"/>
              </a:rPr>
              <a:t>of</a:t>
            </a:r>
            <a:r>
              <a:rPr sz="1700" b="1" spc="285" dirty="0">
                <a:solidFill>
                  <a:srgbClr val="6E2E9F"/>
                </a:solidFill>
                <a:latin typeface="Cambria"/>
                <a:cs typeface="Cambria"/>
              </a:rPr>
              <a:t> </a:t>
            </a:r>
            <a:r>
              <a:rPr sz="1700" b="1" spc="70" dirty="0">
                <a:solidFill>
                  <a:srgbClr val="6E2E9F"/>
                </a:solidFill>
                <a:latin typeface="Cambria"/>
                <a:cs typeface="Cambria"/>
              </a:rPr>
              <a:t>Engineering</a:t>
            </a:r>
            <a:endParaRPr sz="1700">
              <a:latin typeface="Cambria"/>
              <a:cs typeface="Cambria"/>
            </a:endParaRPr>
          </a:p>
          <a:p>
            <a:pPr marL="282575" algn="ctr">
              <a:lnSpc>
                <a:spcPct val="100000"/>
              </a:lnSpc>
              <a:spcBef>
                <a:spcPts val="520"/>
              </a:spcBef>
            </a:pPr>
            <a:r>
              <a:rPr sz="1300" b="1" spc="60" dirty="0">
                <a:solidFill>
                  <a:srgbClr val="6E2E9F"/>
                </a:solidFill>
                <a:latin typeface="Cambria"/>
                <a:cs typeface="Cambria"/>
              </a:rPr>
              <a:t>Malla</a:t>
            </a:r>
            <a:r>
              <a:rPr sz="1300" b="1" spc="120" dirty="0">
                <a:solidFill>
                  <a:srgbClr val="6E2E9F"/>
                </a:solidFill>
                <a:latin typeface="Cambria"/>
                <a:cs typeface="Cambria"/>
              </a:rPr>
              <a:t> </a:t>
            </a:r>
            <a:r>
              <a:rPr sz="1300" b="1" spc="70" dirty="0">
                <a:solidFill>
                  <a:srgbClr val="6E2E9F"/>
                </a:solidFill>
                <a:latin typeface="Cambria"/>
                <a:cs typeface="Cambria"/>
              </a:rPr>
              <a:t>Reddy</a:t>
            </a:r>
            <a:r>
              <a:rPr sz="1300" b="1" spc="125" dirty="0">
                <a:solidFill>
                  <a:srgbClr val="6E2E9F"/>
                </a:solidFill>
                <a:latin typeface="Cambria"/>
                <a:cs typeface="Cambria"/>
              </a:rPr>
              <a:t> </a:t>
            </a:r>
            <a:r>
              <a:rPr sz="1300" b="1" spc="50" dirty="0">
                <a:solidFill>
                  <a:srgbClr val="6E2E9F"/>
                </a:solidFill>
                <a:latin typeface="Cambria"/>
                <a:cs typeface="Cambria"/>
              </a:rPr>
              <a:t>University</a:t>
            </a:r>
            <a:endParaRPr sz="13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AD75-B88A-F0D1-870D-261CED98A853}"/>
              </a:ext>
            </a:extLst>
          </p:cNvPr>
          <p:cNvSpPr>
            <a:spLocks noGrp="1"/>
          </p:cNvSpPr>
          <p:nvPr>
            <p:ph type="title"/>
          </p:nvPr>
        </p:nvSpPr>
        <p:spPr>
          <a:xfrm>
            <a:off x="457200" y="1249426"/>
            <a:ext cx="10609071" cy="553998"/>
          </a:xfrm>
        </p:spPr>
        <p:txBody>
          <a:bodyPr/>
          <a:lstStyle/>
          <a:p>
            <a:r>
              <a:rPr lang="en-IN" dirty="0"/>
              <a:t>Flow Chart</a:t>
            </a:r>
          </a:p>
        </p:txBody>
      </p:sp>
      <p:pic>
        <p:nvPicPr>
          <p:cNvPr id="4" name="Picture 3">
            <a:extLst>
              <a:ext uri="{FF2B5EF4-FFF2-40B4-BE49-F238E27FC236}">
                <a16:creationId xmlns:a16="http://schemas.microsoft.com/office/drawing/2014/main" id="{A2F25830-F625-9CDF-888D-E59209924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776385"/>
            <a:ext cx="7162800" cy="4844951"/>
          </a:xfrm>
          <a:prstGeom prst="rect">
            <a:avLst/>
          </a:prstGeom>
        </p:spPr>
      </p:pic>
    </p:spTree>
    <p:extLst>
      <p:ext uri="{BB962C8B-B14F-4D97-AF65-F5344CB8AC3E}">
        <p14:creationId xmlns:p14="http://schemas.microsoft.com/office/powerpoint/2010/main" val="1804161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1063497"/>
            <a:ext cx="1408430" cy="422275"/>
          </a:xfrm>
          <a:prstGeom prst="rect">
            <a:avLst/>
          </a:prstGeom>
        </p:spPr>
        <p:txBody>
          <a:bodyPr vert="horz" wrap="square" lIns="0" tIns="13335" rIns="0" bIns="0" rtlCol="0">
            <a:spAutoFit/>
          </a:bodyPr>
          <a:lstStyle/>
          <a:p>
            <a:pPr marL="12700">
              <a:lnSpc>
                <a:spcPct val="100000"/>
              </a:lnSpc>
              <a:spcBef>
                <a:spcPts val="105"/>
              </a:spcBef>
            </a:pPr>
            <a:r>
              <a:rPr sz="2600" b="1" dirty="0">
                <a:latin typeface="Cambria"/>
                <a:cs typeface="Cambria"/>
              </a:rPr>
              <a:t>M</a:t>
            </a:r>
            <a:r>
              <a:rPr sz="2600" b="1" spc="-5" dirty="0">
                <a:latin typeface="Cambria"/>
                <a:cs typeface="Cambria"/>
              </a:rPr>
              <a:t>odule</a:t>
            </a:r>
            <a:r>
              <a:rPr sz="2600" b="1" spc="-20" dirty="0">
                <a:latin typeface="Cambria"/>
                <a:cs typeface="Cambria"/>
              </a:rPr>
              <a:t>s</a:t>
            </a:r>
            <a:r>
              <a:rPr sz="2600" b="1" dirty="0">
                <a:latin typeface="Cambria"/>
                <a:cs typeface="Cambria"/>
              </a:rPr>
              <a:t>:</a:t>
            </a:r>
            <a:endParaRPr sz="2600">
              <a:latin typeface="Cambria"/>
              <a:cs typeface="Cambria"/>
            </a:endParaRPr>
          </a:p>
        </p:txBody>
      </p:sp>
      <p:sp>
        <p:nvSpPr>
          <p:cNvPr id="3" name="object 3"/>
          <p:cNvSpPr txBox="1"/>
          <p:nvPr/>
        </p:nvSpPr>
        <p:spPr>
          <a:xfrm>
            <a:off x="215900" y="1721485"/>
            <a:ext cx="9902190" cy="3999229"/>
          </a:xfrm>
          <a:prstGeom prst="rect">
            <a:avLst/>
          </a:prstGeom>
        </p:spPr>
        <p:txBody>
          <a:bodyPr vert="horz" wrap="square" lIns="0" tIns="12700" rIns="0" bIns="0" rtlCol="0">
            <a:spAutoFit/>
          </a:bodyPr>
          <a:lstStyle/>
          <a:p>
            <a:pPr marL="12700" marR="337185">
              <a:lnSpc>
                <a:spcPct val="143500"/>
              </a:lnSpc>
              <a:spcBef>
                <a:spcPts val="100"/>
              </a:spcBef>
            </a:pPr>
            <a:r>
              <a:rPr sz="1800" b="1" dirty="0">
                <a:latin typeface="Times New Roman"/>
                <a:cs typeface="Times New Roman"/>
              </a:rPr>
              <a:t>TensorFlow:</a:t>
            </a:r>
            <a:r>
              <a:rPr sz="1800" b="1" spc="10" dirty="0">
                <a:latin typeface="Times New Roman"/>
                <a:cs typeface="Times New Roman"/>
              </a:rPr>
              <a:t> </a:t>
            </a:r>
            <a:r>
              <a:rPr sz="1800" spc="-5" dirty="0">
                <a:latin typeface="Times New Roman"/>
                <a:cs typeface="Times New Roman"/>
              </a:rPr>
              <a:t>TensorFlow</a:t>
            </a:r>
            <a:r>
              <a:rPr sz="1800" spc="5" dirty="0">
                <a:latin typeface="Times New Roman"/>
                <a:cs typeface="Times New Roman"/>
              </a:rPr>
              <a:t> </a:t>
            </a:r>
            <a:r>
              <a:rPr sz="1800" spc="-5" dirty="0">
                <a:latin typeface="Times New Roman"/>
                <a:cs typeface="Times New Roman"/>
              </a:rPr>
              <a:t>is</a:t>
            </a:r>
            <a:r>
              <a:rPr sz="1800" spc="5"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spc="-5" dirty="0">
                <a:latin typeface="Times New Roman"/>
                <a:cs typeface="Times New Roman"/>
              </a:rPr>
              <a:t>machine</a:t>
            </a:r>
            <a:r>
              <a:rPr sz="1800" spc="10" dirty="0">
                <a:latin typeface="Times New Roman"/>
                <a:cs typeface="Times New Roman"/>
              </a:rPr>
              <a:t> </a:t>
            </a:r>
            <a:r>
              <a:rPr sz="1800" spc="-5" dirty="0">
                <a:latin typeface="Times New Roman"/>
                <a:cs typeface="Times New Roman"/>
              </a:rPr>
              <a:t>learning</a:t>
            </a:r>
            <a:r>
              <a:rPr sz="1800" spc="15" dirty="0">
                <a:latin typeface="Times New Roman"/>
                <a:cs typeface="Times New Roman"/>
              </a:rPr>
              <a:t> </a:t>
            </a:r>
            <a:r>
              <a:rPr sz="1800" spc="-5" dirty="0">
                <a:latin typeface="Times New Roman"/>
                <a:cs typeface="Times New Roman"/>
              </a:rPr>
              <a:t>framework</a:t>
            </a:r>
            <a:r>
              <a:rPr sz="1800" spc="10" dirty="0">
                <a:latin typeface="Times New Roman"/>
                <a:cs typeface="Times New Roman"/>
              </a:rPr>
              <a:t> </a:t>
            </a:r>
            <a:r>
              <a:rPr sz="1800" spc="-5" dirty="0">
                <a:latin typeface="Times New Roman"/>
                <a:cs typeface="Times New Roman"/>
              </a:rPr>
              <a:t>developed</a:t>
            </a:r>
            <a:r>
              <a:rPr sz="1800" spc="10" dirty="0">
                <a:latin typeface="Times New Roman"/>
                <a:cs typeface="Times New Roman"/>
              </a:rPr>
              <a:t> </a:t>
            </a:r>
            <a:r>
              <a:rPr sz="1800" dirty="0">
                <a:latin typeface="Times New Roman"/>
                <a:cs typeface="Times New Roman"/>
              </a:rPr>
              <a:t>by</a:t>
            </a:r>
            <a:r>
              <a:rPr sz="1800" spc="5" dirty="0">
                <a:latin typeface="Times New Roman"/>
                <a:cs typeface="Times New Roman"/>
              </a:rPr>
              <a:t> </a:t>
            </a:r>
            <a:r>
              <a:rPr sz="1800" spc="-5" dirty="0">
                <a:latin typeface="Times New Roman"/>
                <a:cs typeface="Times New Roman"/>
              </a:rPr>
              <a:t>Google,</a:t>
            </a:r>
            <a:r>
              <a:rPr sz="1800" spc="5" dirty="0">
                <a:latin typeface="Times New Roman"/>
                <a:cs typeface="Times New Roman"/>
              </a:rPr>
              <a:t> </a:t>
            </a:r>
            <a:r>
              <a:rPr sz="1800" spc="-5" dirty="0">
                <a:latin typeface="Times New Roman"/>
                <a:cs typeface="Times New Roman"/>
              </a:rPr>
              <a:t>used</a:t>
            </a:r>
            <a:r>
              <a:rPr sz="1800" spc="10" dirty="0">
                <a:latin typeface="Times New Roman"/>
                <a:cs typeface="Times New Roman"/>
              </a:rPr>
              <a:t> </a:t>
            </a:r>
            <a:r>
              <a:rPr sz="1800" dirty="0">
                <a:latin typeface="Times New Roman"/>
                <a:cs typeface="Times New Roman"/>
              </a:rPr>
              <a:t>for</a:t>
            </a:r>
            <a:r>
              <a:rPr sz="1800" spc="-5" dirty="0">
                <a:latin typeface="Times New Roman"/>
                <a:cs typeface="Times New Roman"/>
              </a:rPr>
              <a:t> building</a:t>
            </a:r>
            <a:r>
              <a:rPr sz="1800" spc="5" dirty="0">
                <a:latin typeface="Times New Roman"/>
                <a:cs typeface="Times New Roman"/>
              </a:rPr>
              <a:t> </a:t>
            </a:r>
            <a:r>
              <a:rPr sz="1800" dirty="0">
                <a:latin typeface="Times New Roman"/>
                <a:cs typeface="Times New Roman"/>
              </a:rPr>
              <a:t>and </a:t>
            </a:r>
            <a:r>
              <a:rPr sz="1800" spc="-434" dirty="0">
                <a:latin typeface="Times New Roman"/>
                <a:cs typeface="Times New Roman"/>
              </a:rPr>
              <a:t> </a:t>
            </a:r>
            <a:r>
              <a:rPr sz="1800" dirty="0">
                <a:latin typeface="Times New Roman"/>
                <a:cs typeface="Times New Roman"/>
              </a:rPr>
              <a:t>deploying</a:t>
            </a:r>
            <a:r>
              <a:rPr sz="1800" spc="-10" dirty="0">
                <a:latin typeface="Times New Roman"/>
                <a:cs typeface="Times New Roman"/>
              </a:rPr>
              <a:t> </a:t>
            </a:r>
            <a:r>
              <a:rPr sz="1800" spc="-5" dirty="0">
                <a:latin typeface="Times New Roman"/>
                <a:cs typeface="Times New Roman"/>
              </a:rPr>
              <a:t>machine</a:t>
            </a:r>
            <a:r>
              <a:rPr sz="1800" spc="5" dirty="0">
                <a:latin typeface="Times New Roman"/>
                <a:cs typeface="Times New Roman"/>
              </a:rPr>
              <a:t> </a:t>
            </a:r>
            <a:r>
              <a:rPr sz="1800" spc="-5" dirty="0">
                <a:latin typeface="Times New Roman"/>
                <a:cs typeface="Times New Roman"/>
              </a:rPr>
              <a:t>learning</a:t>
            </a:r>
            <a:r>
              <a:rPr sz="1800" dirty="0">
                <a:latin typeface="Times New Roman"/>
                <a:cs typeface="Times New Roman"/>
              </a:rPr>
              <a:t> </a:t>
            </a:r>
            <a:r>
              <a:rPr sz="1800" spc="-5" dirty="0">
                <a:latin typeface="Times New Roman"/>
                <a:cs typeface="Times New Roman"/>
              </a:rPr>
              <a:t>models,</a:t>
            </a:r>
            <a:r>
              <a:rPr sz="1800" dirty="0">
                <a:latin typeface="Times New Roman"/>
                <a:cs typeface="Times New Roman"/>
              </a:rPr>
              <a:t> </a:t>
            </a:r>
            <a:r>
              <a:rPr sz="1800" spc="-5" dirty="0">
                <a:latin typeface="Times New Roman"/>
                <a:cs typeface="Times New Roman"/>
              </a:rPr>
              <a:t>especially</a:t>
            </a:r>
            <a:r>
              <a:rPr sz="1800" spc="5" dirty="0">
                <a:latin typeface="Times New Roman"/>
                <a:cs typeface="Times New Roman"/>
              </a:rPr>
              <a:t> </a:t>
            </a:r>
            <a:r>
              <a:rPr sz="1800" spc="-10" dirty="0">
                <a:latin typeface="Times New Roman"/>
                <a:cs typeface="Times New Roman"/>
              </a:rPr>
              <a:t>deep</a:t>
            </a:r>
            <a:r>
              <a:rPr sz="1800" spc="10" dirty="0">
                <a:latin typeface="Times New Roman"/>
                <a:cs typeface="Times New Roman"/>
              </a:rPr>
              <a:t> </a:t>
            </a:r>
            <a:r>
              <a:rPr sz="1800" spc="-5" dirty="0">
                <a:latin typeface="Times New Roman"/>
                <a:cs typeface="Times New Roman"/>
              </a:rPr>
              <a:t>learning models.</a:t>
            </a:r>
            <a:endParaRPr sz="1800">
              <a:latin typeface="Times New Roman"/>
              <a:cs typeface="Times New Roman"/>
            </a:endParaRPr>
          </a:p>
          <a:p>
            <a:pPr marL="12700" marR="812800">
              <a:lnSpc>
                <a:spcPct val="143900"/>
              </a:lnSpc>
            </a:pPr>
            <a:r>
              <a:rPr sz="1800" b="1" dirty="0">
                <a:latin typeface="Times New Roman"/>
                <a:cs typeface="Times New Roman"/>
              </a:rPr>
              <a:t>Pillow (PIL): </a:t>
            </a:r>
            <a:r>
              <a:rPr sz="1800" spc="-5" dirty="0">
                <a:latin typeface="Times New Roman"/>
                <a:cs typeface="Times New Roman"/>
              </a:rPr>
              <a:t>Pillow is </a:t>
            </a:r>
            <a:r>
              <a:rPr sz="1800" dirty="0">
                <a:latin typeface="Times New Roman"/>
                <a:cs typeface="Times New Roman"/>
              </a:rPr>
              <a:t>a Python Imaging </a:t>
            </a:r>
            <a:r>
              <a:rPr sz="1800" spc="-5" dirty="0">
                <a:latin typeface="Times New Roman"/>
                <a:cs typeface="Times New Roman"/>
              </a:rPr>
              <a:t>Library </a:t>
            </a:r>
            <a:r>
              <a:rPr sz="1800" dirty="0">
                <a:latin typeface="Times New Roman"/>
                <a:cs typeface="Times New Roman"/>
              </a:rPr>
              <a:t>(PIL) fork that provides </a:t>
            </a:r>
            <a:r>
              <a:rPr sz="1800" spc="-5" dirty="0">
                <a:latin typeface="Times New Roman"/>
                <a:cs typeface="Times New Roman"/>
              </a:rPr>
              <a:t>capabilities </a:t>
            </a:r>
            <a:r>
              <a:rPr sz="1800" dirty="0">
                <a:latin typeface="Times New Roman"/>
                <a:cs typeface="Times New Roman"/>
              </a:rPr>
              <a:t>for </a:t>
            </a:r>
            <a:r>
              <a:rPr sz="1800" spc="-5" dirty="0">
                <a:latin typeface="Times New Roman"/>
                <a:cs typeface="Times New Roman"/>
              </a:rPr>
              <a:t>opening, </a:t>
            </a:r>
            <a:r>
              <a:rPr sz="1800" spc="-434" dirty="0">
                <a:latin typeface="Times New Roman"/>
                <a:cs typeface="Times New Roman"/>
              </a:rPr>
              <a:t> </a:t>
            </a:r>
            <a:r>
              <a:rPr sz="1800" spc="-5" dirty="0">
                <a:latin typeface="Times New Roman"/>
                <a:cs typeface="Times New Roman"/>
              </a:rPr>
              <a:t>manipulating,</a:t>
            </a:r>
            <a:r>
              <a:rPr sz="1800" spc="-10" dirty="0">
                <a:latin typeface="Times New Roman"/>
                <a:cs typeface="Times New Roman"/>
              </a:rPr>
              <a:t> </a:t>
            </a:r>
            <a:r>
              <a:rPr sz="1800" spc="-5" dirty="0">
                <a:latin typeface="Times New Roman"/>
                <a:cs typeface="Times New Roman"/>
              </a:rPr>
              <a:t>and</a:t>
            </a:r>
            <a:r>
              <a:rPr sz="1800" dirty="0">
                <a:latin typeface="Times New Roman"/>
                <a:cs typeface="Times New Roman"/>
              </a:rPr>
              <a:t> saving</a:t>
            </a:r>
            <a:r>
              <a:rPr sz="1800" spc="5" dirty="0">
                <a:latin typeface="Times New Roman"/>
                <a:cs typeface="Times New Roman"/>
              </a:rPr>
              <a:t> </a:t>
            </a:r>
            <a:r>
              <a:rPr sz="1800" spc="-5" dirty="0">
                <a:latin typeface="Times New Roman"/>
                <a:cs typeface="Times New Roman"/>
              </a:rPr>
              <a:t>various</a:t>
            </a:r>
            <a:r>
              <a:rPr sz="1800" spc="-15" dirty="0">
                <a:latin typeface="Times New Roman"/>
                <a:cs typeface="Times New Roman"/>
              </a:rPr>
              <a:t> </a:t>
            </a:r>
            <a:r>
              <a:rPr sz="1800" dirty="0">
                <a:latin typeface="Times New Roman"/>
                <a:cs typeface="Times New Roman"/>
              </a:rPr>
              <a:t>image file</a:t>
            </a:r>
            <a:r>
              <a:rPr sz="1800" spc="-5" dirty="0">
                <a:latin typeface="Times New Roman"/>
                <a:cs typeface="Times New Roman"/>
              </a:rPr>
              <a:t> </a:t>
            </a:r>
            <a:r>
              <a:rPr sz="1800" dirty="0">
                <a:latin typeface="Times New Roman"/>
                <a:cs typeface="Times New Roman"/>
              </a:rPr>
              <a:t>formats.</a:t>
            </a:r>
            <a:endParaRPr sz="1800">
              <a:latin typeface="Times New Roman"/>
              <a:cs typeface="Times New Roman"/>
            </a:endParaRPr>
          </a:p>
          <a:p>
            <a:pPr marL="12700" marR="9525">
              <a:lnSpc>
                <a:spcPct val="143400"/>
              </a:lnSpc>
              <a:spcBef>
                <a:spcPts val="10"/>
              </a:spcBef>
            </a:pPr>
            <a:r>
              <a:rPr sz="1800" b="1" spc="-5" dirty="0">
                <a:latin typeface="Times New Roman"/>
                <a:cs typeface="Times New Roman"/>
              </a:rPr>
              <a:t>CV2:</a:t>
            </a:r>
            <a:r>
              <a:rPr sz="1800" b="1" spc="5" dirty="0">
                <a:latin typeface="Times New Roman"/>
                <a:cs typeface="Times New Roman"/>
              </a:rPr>
              <a:t> </a:t>
            </a:r>
            <a:r>
              <a:rPr sz="1800" dirty="0">
                <a:latin typeface="Times New Roman"/>
                <a:cs typeface="Times New Roman"/>
              </a:rPr>
              <a:t>OpenCV</a:t>
            </a:r>
            <a:r>
              <a:rPr sz="1800" spc="5" dirty="0">
                <a:latin typeface="Times New Roman"/>
                <a:cs typeface="Times New Roman"/>
              </a:rPr>
              <a:t> </a:t>
            </a:r>
            <a:r>
              <a:rPr sz="1800" dirty="0">
                <a:latin typeface="Times New Roman"/>
                <a:cs typeface="Times New Roman"/>
              </a:rPr>
              <a:t>(Open</a:t>
            </a:r>
            <a:r>
              <a:rPr sz="1800" spc="10" dirty="0">
                <a:latin typeface="Times New Roman"/>
                <a:cs typeface="Times New Roman"/>
              </a:rPr>
              <a:t> </a:t>
            </a:r>
            <a:r>
              <a:rPr sz="1800" dirty="0">
                <a:latin typeface="Times New Roman"/>
                <a:cs typeface="Times New Roman"/>
              </a:rPr>
              <a:t>Source Computer </a:t>
            </a:r>
            <a:r>
              <a:rPr sz="1800" spc="-5" dirty="0">
                <a:latin typeface="Times New Roman"/>
                <a:cs typeface="Times New Roman"/>
              </a:rPr>
              <a:t>Vision</a:t>
            </a:r>
            <a:r>
              <a:rPr sz="1800" spc="5" dirty="0">
                <a:latin typeface="Times New Roman"/>
                <a:cs typeface="Times New Roman"/>
              </a:rPr>
              <a:t> </a:t>
            </a:r>
            <a:r>
              <a:rPr sz="1800" spc="-5" dirty="0">
                <a:latin typeface="Times New Roman"/>
                <a:cs typeface="Times New Roman"/>
              </a:rPr>
              <a:t>Library)</a:t>
            </a:r>
            <a:r>
              <a:rPr sz="1800" spc="10" dirty="0">
                <a:latin typeface="Times New Roman"/>
                <a:cs typeface="Times New Roman"/>
              </a:rPr>
              <a:t> </a:t>
            </a:r>
            <a:r>
              <a:rPr sz="1800" spc="-5" dirty="0">
                <a:latin typeface="Times New Roman"/>
                <a:cs typeface="Times New Roman"/>
              </a:rPr>
              <a:t>provides</a:t>
            </a:r>
            <a:r>
              <a:rPr sz="1800" spc="-15" dirty="0">
                <a:latin typeface="Times New Roman"/>
                <a:cs typeface="Times New Roman"/>
              </a:rPr>
              <a:t> </a:t>
            </a:r>
            <a:r>
              <a:rPr sz="1800" dirty="0">
                <a:latin typeface="Times New Roman"/>
                <a:cs typeface="Times New Roman"/>
              </a:rPr>
              <a:t>functions</a:t>
            </a:r>
            <a:r>
              <a:rPr sz="1800" spc="5" dirty="0">
                <a:latin typeface="Times New Roman"/>
                <a:cs typeface="Times New Roman"/>
              </a:rPr>
              <a:t> </a:t>
            </a:r>
            <a:r>
              <a:rPr sz="1800" dirty="0">
                <a:latin typeface="Times New Roman"/>
                <a:cs typeface="Times New Roman"/>
              </a:rPr>
              <a:t>for</a:t>
            </a:r>
            <a:r>
              <a:rPr sz="1800" spc="-5" dirty="0">
                <a:latin typeface="Times New Roman"/>
                <a:cs typeface="Times New Roman"/>
              </a:rPr>
              <a:t> </a:t>
            </a:r>
            <a:r>
              <a:rPr sz="1800" dirty="0">
                <a:latin typeface="Times New Roman"/>
                <a:cs typeface="Times New Roman"/>
              </a:rPr>
              <a:t>image</a:t>
            </a:r>
            <a:r>
              <a:rPr sz="1800" spc="10" dirty="0">
                <a:latin typeface="Times New Roman"/>
                <a:cs typeface="Times New Roman"/>
              </a:rPr>
              <a:t> </a:t>
            </a:r>
            <a:r>
              <a:rPr sz="1800" spc="-5" dirty="0">
                <a:latin typeface="Times New Roman"/>
                <a:cs typeface="Times New Roman"/>
              </a:rPr>
              <a:t>processing, </a:t>
            </a:r>
            <a:r>
              <a:rPr sz="1800" dirty="0">
                <a:latin typeface="Times New Roman"/>
                <a:cs typeface="Times New Roman"/>
              </a:rPr>
              <a:t>computer </a:t>
            </a:r>
            <a:r>
              <a:rPr sz="1800" spc="-434" dirty="0">
                <a:latin typeface="Times New Roman"/>
                <a:cs typeface="Times New Roman"/>
              </a:rPr>
              <a:t> </a:t>
            </a:r>
            <a:r>
              <a:rPr sz="1800" dirty="0">
                <a:latin typeface="Times New Roman"/>
                <a:cs typeface="Times New Roman"/>
              </a:rPr>
              <a:t>vision</a:t>
            </a:r>
            <a:r>
              <a:rPr sz="1800" spc="5" dirty="0">
                <a:latin typeface="Times New Roman"/>
                <a:cs typeface="Times New Roman"/>
              </a:rPr>
              <a:t> </a:t>
            </a:r>
            <a:r>
              <a:rPr sz="1800" spc="-5" dirty="0">
                <a:latin typeface="Times New Roman"/>
                <a:cs typeface="Times New Roman"/>
              </a:rPr>
              <a:t>tasks,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machine </a:t>
            </a:r>
            <a:r>
              <a:rPr sz="1800" spc="-5" dirty="0">
                <a:latin typeface="Times New Roman"/>
                <a:cs typeface="Times New Roman"/>
              </a:rPr>
              <a:t>learning</a:t>
            </a:r>
            <a:r>
              <a:rPr sz="1800" dirty="0">
                <a:latin typeface="Times New Roman"/>
                <a:cs typeface="Times New Roman"/>
              </a:rPr>
              <a:t> </a:t>
            </a:r>
            <a:r>
              <a:rPr sz="1800" spc="-5" dirty="0">
                <a:latin typeface="Times New Roman"/>
                <a:cs typeface="Times New Roman"/>
              </a:rPr>
              <a:t>algorithms</a:t>
            </a:r>
            <a:r>
              <a:rPr sz="1800" dirty="0">
                <a:latin typeface="Times New Roman"/>
                <a:cs typeface="Times New Roman"/>
              </a:rPr>
              <a:t> </a:t>
            </a:r>
            <a:r>
              <a:rPr sz="1800" spc="-5" dirty="0">
                <a:latin typeface="Times New Roman"/>
                <a:cs typeface="Times New Roman"/>
              </a:rPr>
              <a:t>related</a:t>
            </a:r>
            <a:r>
              <a:rPr sz="1800" spc="-10"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spc="-5" dirty="0">
                <a:latin typeface="Times New Roman"/>
                <a:cs typeface="Times New Roman"/>
              </a:rPr>
              <a:t>image</a:t>
            </a:r>
            <a:r>
              <a:rPr sz="1800" spc="5" dirty="0">
                <a:latin typeface="Times New Roman"/>
                <a:cs typeface="Times New Roman"/>
              </a:rPr>
              <a:t> </a:t>
            </a:r>
            <a:r>
              <a:rPr sz="1800" spc="-5" dirty="0">
                <a:latin typeface="Times New Roman"/>
                <a:cs typeface="Times New Roman"/>
              </a:rPr>
              <a:t>analysis.</a:t>
            </a:r>
            <a:endParaRPr sz="1800">
              <a:latin typeface="Times New Roman"/>
              <a:cs typeface="Times New Roman"/>
            </a:endParaRPr>
          </a:p>
          <a:p>
            <a:pPr marL="12700" marR="403860">
              <a:lnSpc>
                <a:spcPct val="143900"/>
              </a:lnSpc>
            </a:pPr>
            <a:r>
              <a:rPr sz="1800" b="1" spc="-5" dirty="0">
                <a:latin typeface="Times New Roman"/>
                <a:cs typeface="Times New Roman"/>
              </a:rPr>
              <a:t>Numpy</a:t>
            </a:r>
            <a:r>
              <a:rPr sz="1800" b="1" spc="10" dirty="0">
                <a:latin typeface="Times New Roman"/>
                <a:cs typeface="Times New Roman"/>
              </a:rPr>
              <a:t> </a:t>
            </a:r>
            <a:r>
              <a:rPr sz="1800" b="1" dirty="0">
                <a:latin typeface="Times New Roman"/>
                <a:cs typeface="Times New Roman"/>
              </a:rPr>
              <a:t>:</a:t>
            </a:r>
            <a:r>
              <a:rPr sz="1800" b="1" spc="10" dirty="0">
                <a:latin typeface="Times New Roman"/>
                <a:cs typeface="Times New Roman"/>
              </a:rPr>
              <a:t> </a:t>
            </a:r>
            <a:r>
              <a:rPr sz="1800" dirty="0">
                <a:latin typeface="Times New Roman"/>
                <a:cs typeface="Times New Roman"/>
              </a:rPr>
              <a:t>NumPy</a:t>
            </a:r>
            <a:r>
              <a:rPr sz="1800" spc="5" dirty="0">
                <a:latin typeface="Times New Roman"/>
                <a:cs typeface="Times New Roman"/>
              </a:rPr>
              <a:t>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5" dirty="0">
                <a:latin typeface="Times New Roman"/>
                <a:cs typeface="Times New Roman"/>
              </a:rPr>
              <a:t>fundamental</a:t>
            </a:r>
            <a:r>
              <a:rPr sz="1800" spc="15" dirty="0">
                <a:latin typeface="Times New Roman"/>
                <a:cs typeface="Times New Roman"/>
              </a:rPr>
              <a:t> </a:t>
            </a:r>
            <a:r>
              <a:rPr sz="1800" spc="-5" dirty="0">
                <a:latin typeface="Times New Roman"/>
                <a:cs typeface="Times New Roman"/>
              </a:rPr>
              <a:t>package</a:t>
            </a:r>
            <a:r>
              <a:rPr sz="1800" spc="15" dirty="0">
                <a:latin typeface="Times New Roman"/>
                <a:cs typeface="Times New Roman"/>
              </a:rPr>
              <a:t> </a:t>
            </a:r>
            <a:r>
              <a:rPr sz="1800" dirty="0">
                <a:latin typeface="Times New Roman"/>
                <a:cs typeface="Times New Roman"/>
              </a:rPr>
              <a:t>for</a:t>
            </a:r>
            <a:r>
              <a:rPr sz="1800" spc="-5" dirty="0">
                <a:latin typeface="Times New Roman"/>
                <a:cs typeface="Times New Roman"/>
              </a:rPr>
              <a:t> scientific</a:t>
            </a:r>
            <a:r>
              <a:rPr sz="1800" spc="5" dirty="0">
                <a:latin typeface="Times New Roman"/>
                <a:cs typeface="Times New Roman"/>
              </a:rPr>
              <a:t> </a:t>
            </a:r>
            <a:r>
              <a:rPr sz="1800" spc="-5" dirty="0">
                <a:latin typeface="Times New Roman"/>
                <a:cs typeface="Times New Roman"/>
              </a:rPr>
              <a:t>computing</a:t>
            </a:r>
            <a:r>
              <a:rPr sz="1800" spc="10" dirty="0">
                <a:latin typeface="Times New Roman"/>
                <a:cs typeface="Times New Roman"/>
              </a:rPr>
              <a:t> </a:t>
            </a:r>
            <a:r>
              <a:rPr sz="1800" dirty="0">
                <a:latin typeface="Times New Roman"/>
                <a:cs typeface="Times New Roman"/>
              </a:rPr>
              <a:t>with</a:t>
            </a:r>
            <a:r>
              <a:rPr sz="1800" spc="10" dirty="0">
                <a:latin typeface="Times New Roman"/>
                <a:cs typeface="Times New Roman"/>
              </a:rPr>
              <a:t> </a:t>
            </a:r>
            <a:r>
              <a:rPr sz="1800" spc="-5" dirty="0">
                <a:latin typeface="Times New Roman"/>
                <a:cs typeface="Times New Roman"/>
              </a:rPr>
              <a:t>Python,</a:t>
            </a:r>
            <a:r>
              <a:rPr sz="1800" dirty="0">
                <a:latin typeface="Times New Roman"/>
                <a:cs typeface="Times New Roman"/>
              </a:rPr>
              <a:t> providing</a:t>
            </a:r>
            <a:r>
              <a:rPr sz="1800" spc="10" dirty="0">
                <a:latin typeface="Times New Roman"/>
                <a:cs typeface="Times New Roman"/>
              </a:rPr>
              <a:t> </a:t>
            </a:r>
            <a:r>
              <a:rPr sz="1800" spc="-5" dirty="0">
                <a:latin typeface="Times New Roman"/>
                <a:cs typeface="Times New Roman"/>
              </a:rPr>
              <a:t>support</a:t>
            </a:r>
            <a:r>
              <a:rPr sz="1800" spc="10" dirty="0">
                <a:latin typeface="Times New Roman"/>
                <a:cs typeface="Times New Roman"/>
              </a:rPr>
              <a:t> </a:t>
            </a:r>
            <a:r>
              <a:rPr sz="1800" dirty="0">
                <a:latin typeface="Times New Roman"/>
                <a:cs typeface="Times New Roman"/>
              </a:rPr>
              <a:t>for </a:t>
            </a:r>
            <a:r>
              <a:rPr sz="1800" spc="-434" dirty="0">
                <a:latin typeface="Times New Roman"/>
                <a:cs typeface="Times New Roman"/>
              </a:rPr>
              <a:t> </a:t>
            </a:r>
            <a:r>
              <a:rPr sz="1800" spc="-5" dirty="0">
                <a:latin typeface="Times New Roman"/>
                <a:cs typeface="Times New Roman"/>
              </a:rPr>
              <a:t>multidimensional</a:t>
            </a:r>
            <a:r>
              <a:rPr sz="1800" spc="5" dirty="0">
                <a:latin typeface="Times New Roman"/>
                <a:cs typeface="Times New Roman"/>
              </a:rPr>
              <a:t> </a:t>
            </a:r>
            <a:r>
              <a:rPr sz="1800" spc="-5" dirty="0">
                <a:latin typeface="Times New Roman"/>
                <a:cs typeface="Times New Roman"/>
              </a:rPr>
              <a:t>arrays,</a:t>
            </a:r>
            <a:r>
              <a:rPr sz="1800" dirty="0">
                <a:latin typeface="Times New Roman"/>
                <a:cs typeface="Times New Roman"/>
              </a:rPr>
              <a:t> </a:t>
            </a:r>
            <a:r>
              <a:rPr sz="1800" spc="-5" dirty="0">
                <a:latin typeface="Times New Roman"/>
                <a:cs typeface="Times New Roman"/>
              </a:rPr>
              <a:t>matrices,</a:t>
            </a:r>
            <a:r>
              <a:rPr sz="1800" spc="5" dirty="0">
                <a:latin typeface="Times New Roman"/>
                <a:cs typeface="Times New Roman"/>
              </a:rPr>
              <a:t> </a:t>
            </a:r>
            <a:r>
              <a:rPr sz="1800" spc="-5" dirty="0">
                <a:latin typeface="Times New Roman"/>
                <a:cs typeface="Times New Roman"/>
              </a:rPr>
              <a:t>mathematical</a:t>
            </a:r>
            <a:r>
              <a:rPr sz="1800" spc="5" dirty="0">
                <a:latin typeface="Times New Roman"/>
                <a:cs typeface="Times New Roman"/>
              </a:rPr>
              <a:t> </a:t>
            </a:r>
            <a:r>
              <a:rPr sz="1800" dirty="0">
                <a:latin typeface="Times New Roman"/>
                <a:cs typeface="Times New Roman"/>
              </a:rPr>
              <a:t>functions,</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more.</a:t>
            </a:r>
            <a:endParaRPr sz="1800">
              <a:latin typeface="Times New Roman"/>
              <a:cs typeface="Times New Roman"/>
            </a:endParaRPr>
          </a:p>
          <a:p>
            <a:pPr marL="12700" marR="5080">
              <a:lnSpc>
                <a:spcPct val="143600"/>
              </a:lnSpc>
              <a:spcBef>
                <a:spcPts val="5"/>
              </a:spcBef>
            </a:pPr>
            <a:r>
              <a:rPr sz="1800" b="1" dirty="0">
                <a:latin typeface="Times New Roman"/>
                <a:cs typeface="Times New Roman"/>
              </a:rPr>
              <a:t>Scikit-learn</a:t>
            </a:r>
            <a:r>
              <a:rPr sz="1800" b="1" spc="-5" dirty="0">
                <a:latin typeface="Times New Roman"/>
                <a:cs typeface="Times New Roman"/>
              </a:rPr>
              <a:t> </a:t>
            </a:r>
            <a:r>
              <a:rPr sz="1800" b="1" dirty="0">
                <a:latin typeface="Times New Roman"/>
                <a:cs typeface="Times New Roman"/>
              </a:rPr>
              <a:t>:</a:t>
            </a:r>
            <a:r>
              <a:rPr sz="1800" b="1" spc="10" dirty="0">
                <a:latin typeface="Times New Roman"/>
                <a:cs typeface="Times New Roman"/>
              </a:rPr>
              <a:t> </a:t>
            </a:r>
            <a:r>
              <a:rPr sz="1800" spc="-5" dirty="0">
                <a:latin typeface="Times New Roman"/>
                <a:cs typeface="Times New Roman"/>
              </a:rPr>
              <a:t>Scikit-learn</a:t>
            </a:r>
            <a:r>
              <a:rPr sz="1800" spc="5" dirty="0">
                <a:latin typeface="Times New Roman"/>
                <a:cs typeface="Times New Roman"/>
              </a:rPr>
              <a:t> </a:t>
            </a:r>
            <a:r>
              <a:rPr sz="1800" spc="-5" dirty="0">
                <a:latin typeface="Times New Roman"/>
                <a:cs typeface="Times New Roman"/>
              </a:rPr>
              <a:t>is </a:t>
            </a:r>
            <a:r>
              <a:rPr sz="1800" dirty="0">
                <a:latin typeface="Times New Roman"/>
                <a:cs typeface="Times New Roman"/>
              </a:rPr>
              <a:t>a </a:t>
            </a:r>
            <a:r>
              <a:rPr sz="1800" spc="-5" dirty="0">
                <a:latin typeface="Times New Roman"/>
                <a:cs typeface="Times New Roman"/>
              </a:rPr>
              <a:t>machine</a:t>
            </a:r>
            <a:r>
              <a:rPr sz="1800" spc="10" dirty="0">
                <a:latin typeface="Times New Roman"/>
                <a:cs typeface="Times New Roman"/>
              </a:rPr>
              <a:t> </a:t>
            </a:r>
            <a:r>
              <a:rPr sz="1800" spc="-5" dirty="0">
                <a:latin typeface="Times New Roman"/>
                <a:cs typeface="Times New Roman"/>
              </a:rPr>
              <a:t>learning</a:t>
            </a:r>
            <a:r>
              <a:rPr sz="1800" spc="5" dirty="0">
                <a:latin typeface="Times New Roman"/>
                <a:cs typeface="Times New Roman"/>
              </a:rPr>
              <a:t> </a:t>
            </a:r>
            <a:r>
              <a:rPr sz="1800" spc="-5" dirty="0">
                <a:latin typeface="Times New Roman"/>
                <a:cs typeface="Times New Roman"/>
              </a:rPr>
              <a:t>library</a:t>
            </a:r>
            <a:r>
              <a:rPr sz="1800" spc="5" dirty="0">
                <a:latin typeface="Times New Roman"/>
                <a:cs typeface="Times New Roman"/>
              </a:rPr>
              <a:t> </a:t>
            </a:r>
            <a:r>
              <a:rPr sz="1800" dirty="0">
                <a:latin typeface="Times New Roman"/>
                <a:cs typeface="Times New Roman"/>
              </a:rPr>
              <a:t>in Python</a:t>
            </a:r>
            <a:r>
              <a:rPr sz="1800" spc="5" dirty="0">
                <a:latin typeface="Times New Roman"/>
                <a:cs typeface="Times New Roman"/>
              </a:rPr>
              <a:t> </a:t>
            </a:r>
            <a:r>
              <a:rPr sz="1800" dirty="0">
                <a:latin typeface="Times New Roman"/>
                <a:cs typeface="Times New Roman"/>
              </a:rPr>
              <a:t>that</a:t>
            </a:r>
            <a:r>
              <a:rPr sz="1800" spc="-10" dirty="0">
                <a:latin typeface="Times New Roman"/>
                <a:cs typeface="Times New Roman"/>
              </a:rPr>
              <a:t> </a:t>
            </a:r>
            <a:r>
              <a:rPr sz="1800" dirty="0">
                <a:latin typeface="Times New Roman"/>
                <a:cs typeface="Times New Roman"/>
              </a:rPr>
              <a:t>offers</a:t>
            </a:r>
            <a:r>
              <a:rPr sz="1800" spc="-5" dirty="0">
                <a:latin typeface="Times New Roman"/>
                <a:cs typeface="Times New Roman"/>
              </a:rPr>
              <a:t> </a:t>
            </a:r>
            <a:r>
              <a:rPr sz="1800" dirty="0">
                <a:latin typeface="Times New Roman"/>
                <a:cs typeface="Times New Roman"/>
              </a:rPr>
              <a:t>tools</a:t>
            </a:r>
            <a:r>
              <a:rPr sz="1800" spc="-1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data </a:t>
            </a:r>
            <a:r>
              <a:rPr sz="1800" spc="-5" dirty="0">
                <a:latin typeface="Times New Roman"/>
                <a:cs typeface="Times New Roman"/>
              </a:rPr>
              <a:t>mining,</a:t>
            </a:r>
            <a:r>
              <a:rPr sz="1800" dirty="0">
                <a:latin typeface="Times New Roman"/>
                <a:cs typeface="Times New Roman"/>
              </a:rPr>
              <a:t> analysis, </a:t>
            </a:r>
            <a:r>
              <a:rPr sz="1800" spc="-434"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modeling, including</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5" dirty="0">
                <a:latin typeface="Times New Roman"/>
                <a:cs typeface="Times New Roman"/>
              </a:rPr>
              <a:t>wide</a:t>
            </a:r>
            <a:r>
              <a:rPr sz="1800" spc="5" dirty="0">
                <a:latin typeface="Times New Roman"/>
                <a:cs typeface="Times New Roman"/>
              </a:rPr>
              <a:t> </a:t>
            </a:r>
            <a:r>
              <a:rPr sz="1800" spc="-5" dirty="0">
                <a:latin typeface="Times New Roman"/>
                <a:cs typeface="Times New Roman"/>
              </a:rPr>
              <a:t>range</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spc="-5" dirty="0">
                <a:latin typeface="Times New Roman"/>
                <a:cs typeface="Times New Roman"/>
              </a:rPr>
              <a:t>machine </a:t>
            </a:r>
            <a:r>
              <a:rPr sz="1800" dirty="0">
                <a:latin typeface="Times New Roman"/>
                <a:cs typeface="Times New Roman"/>
              </a:rPr>
              <a:t>learning</a:t>
            </a:r>
            <a:r>
              <a:rPr sz="1800" spc="-10" dirty="0">
                <a:latin typeface="Times New Roman"/>
                <a:cs typeface="Times New Roman"/>
              </a:rPr>
              <a:t> </a:t>
            </a:r>
            <a:r>
              <a:rPr sz="1800" dirty="0">
                <a:latin typeface="Times New Roman"/>
                <a:cs typeface="Times New Roman"/>
              </a:rPr>
              <a:t>algorithms</a:t>
            </a:r>
            <a:r>
              <a:rPr sz="2000" dirty="0">
                <a:latin typeface="Cambria"/>
                <a:cs typeface="Cambria"/>
              </a:rPr>
              <a:t>.</a:t>
            </a:r>
            <a:endParaRPr sz="2000">
              <a:latin typeface="Cambria"/>
              <a:cs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900" y="1033627"/>
            <a:ext cx="10126345" cy="2376170"/>
          </a:xfrm>
          <a:prstGeom prst="rect">
            <a:avLst/>
          </a:prstGeom>
        </p:spPr>
        <p:txBody>
          <a:bodyPr vert="horz" wrap="square" lIns="0" tIns="12700" rIns="0" bIns="0" rtlCol="0">
            <a:spAutoFit/>
          </a:bodyPr>
          <a:lstStyle/>
          <a:p>
            <a:pPr marL="12700" marR="224790">
              <a:lnSpc>
                <a:spcPct val="110000"/>
              </a:lnSpc>
              <a:spcBef>
                <a:spcPts val="100"/>
              </a:spcBef>
            </a:pPr>
            <a:r>
              <a:rPr sz="2000" b="1" dirty="0">
                <a:latin typeface="Times New Roman"/>
                <a:cs typeface="Times New Roman"/>
              </a:rPr>
              <a:t>Matplotlib</a:t>
            </a:r>
            <a:r>
              <a:rPr sz="2000" b="1" spc="5" dirty="0">
                <a:latin typeface="Times New Roman"/>
                <a:cs typeface="Times New Roman"/>
              </a:rPr>
              <a:t> </a:t>
            </a:r>
            <a:r>
              <a:rPr sz="2000" b="1" dirty="0">
                <a:latin typeface="Times New Roman"/>
                <a:cs typeface="Times New Roman"/>
              </a:rPr>
              <a:t>:</a:t>
            </a:r>
            <a:r>
              <a:rPr sz="2000" b="1" spc="-10" dirty="0">
                <a:latin typeface="Times New Roman"/>
                <a:cs typeface="Times New Roman"/>
              </a:rPr>
              <a:t> </a:t>
            </a:r>
            <a:r>
              <a:rPr sz="2000" spc="-5" dirty="0">
                <a:latin typeface="Times New Roman"/>
                <a:cs typeface="Times New Roman"/>
              </a:rPr>
              <a:t>Matplotlib</a:t>
            </a:r>
            <a:r>
              <a:rPr sz="2000" spc="1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plotting</a:t>
            </a:r>
            <a:r>
              <a:rPr sz="2000" spc="5" dirty="0">
                <a:latin typeface="Times New Roman"/>
                <a:cs typeface="Times New Roman"/>
              </a:rPr>
              <a:t> </a:t>
            </a:r>
            <a:r>
              <a:rPr sz="2000" spc="-5" dirty="0">
                <a:latin typeface="Times New Roman"/>
                <a:cs typeface="Times New Roman"/>
              </a:rPr>
              <a:t>library</a:t>
            </a:r>
            <a:r>
              <a:rPr sz="2000" spc="10" dirty="0">
                <a:latin typeface="Times New Roman"/>
                <a:cs typeface="Times New Roman"/>
              </a:rPr>
              <a:t> </a:t>
            </a:r>
            <a:r>
              <a:rPr sz="2000" dirty="0">
                <a:latin typeface="Times New Roman"/>
                <a:cs typeface="Times New Roman"/>
              </a:rPr>
              <a:t>for</a:t>
            </a:r>
            <a:r>
              <a:rPr sz="2000" spc="-5" dirty="0">
                <a:latin typeface="Times New Roman"/>
                <a:cs typeface="Times New Roman"/>
              </a:rPr>
              <a:t> Python</a:t>
            </a:r>
            <a:r>
              <a:rPr sz="2000" spc="15" dirty="0">
                <a:latin typeface="Times New Roman"/>
                <a:cs typeface="Times New Roman"/>
              </a:rPr>
              <a:t> </a:t>
            </a:r>
            <a:r>
              <a:rPr sz="2000" spc="-10" dirty="0">
                <a:latin typeface="Times New Roman"/>
                <a:cs typeface="Times New Roman"/>
              </a:rPr>
              <a:t>that</a:t>
            </a:r>
            <a:r>
              <a:rPr sz="2000" spc="10" dirty="0">
                <a:latin typeface="Times New Roman"/>
                <a:cs typeface="Times New Roman"/>
              </a:rPr>
              <a:t> </a:t>
            </a:r>
            <a:r>
              <a:rPr sz="2000" spc="-5" dirty="0">
                <a:latin typeface="Times New Roman"/>
                <a:cs typeface="Times New Roman"/>
              </a:rPr>
              <a:t>provides</a:t>
            </a:r>
            <a:r>
              <a:rPr sz="2000" spc="5" dirty="0">
                <a:latin typeface="Times New Roman"/>
                <a:cs typeface="Times New Roman"/>
              </a:rPr>
              <a:t> </a:t>
            </a:r>
            <a:r>
              <a:rPr sz="2000" dirty="0">
                <a:latin typeface="Times New Roman"/>
                <a:cs typeface="Times New Roman"/>
              </a:rPr>
              <a:t>functions for</a:t>
            </a:r>
            <a:r>
              <a:rPr sz="2000" spc="10" dirty="0">
                <a:latin typeface="Times New Roman"/>
                <a:cs typeface="Times New Roman"/>
              </a:rPr>
              <a:t> </a:t>
            </a:r>
            <a:r>
              <a:rPr sz="2000" spc="-5" dirty="0">
                <a:latin typeface="Times New Roman"/>
                <a:cs typeface="Times New Roman"/>
              </a:rPr>
              <a:t>creating</a:t>
            </a:r>
            <a:r>
              <a:rPr sz="2000" spc="10" dirty="0">
                <a:latin typeface="Times New Roman"/>
                <a:cs typeface="Times New Roman"/>
              </a:rPr>
              <a:t> </a:t>
            </a:r>
            <a:r>
              <a:rPr sz="2000" spc="-5" dirty="0">
                <a:latin typeface="Times New Roman"/>
                <a:cs typeface="Times New Roman"/>
              </a:rPr>
              <a:t>static, </a:t>
            </a:r>
            <a:r>
              <a:rPr sz="2000" spc="-484" dirty="0">
                <a:latin typeface="Times New Roman"/>
                <a:cs typeface="Times New Roman"/>
              </a:rPr>
              <a:t> </a:t>
            </a:r>
            <a:r>
              <a:rPr sz="2000" dirty="0">
                <a:latin typeface="Times New Roman"/>
                <a:cs typeface="Times New Roman"/>
              </a:rPr>
              <a:t>animated, </a:t>
            </a:r>
            <a:r>
              <a:rPr sz="2000" spc="-5" dirty="0">
                <a:latin typeface="Times New Roman"/>
                <a:cs typeface="Times New Roman"/>
              </a:rPr>
              <a:t>and</a:t>
            </a:r>
            <a:r>
              <a:rPr sz="2000" spc="10" dirty="0">
                <a:latin typeface="Times New Roman"/>
                <a:cs typeface="Times New Roman"/>
              </a:rPr>
              <a:t> </a:t>
            </a:r>
            <a:r>
              <a:rPr sz="2000" spc="-5" dirty="0">
                <a:latin typeface="Times New Roman"/>
                <a:cs typeface="Times New Roman"/>
              </a:rPr>
              <a:t>interactive</a:t>
            </a:r>
            <a:r>
              <a:rPr sz="2000" spc="5" dirty="0">
                <a:latin typeface="Times New Roman"/>
                <a:cs typeface="Times New Roman"/>
              </a:rPr>
              <a:t> </a:t>
            </a:r>
            <a:r>
              <a:rPr sz="2000" spc="-5" dirty="0">
                <a:latin typeface="Times New Roman"/>
                <a:cs typeface="Times New Roman"/>
              </a:rPr>
              <a:t>visualizations,</a:t>
            </a:r>
            <a:r>
              <a:rPr sz="2000" spc="5" dirty="0">
                <a:latin typeface="Times New Roman"/>
                <a:cs typeface="Times New Roman"/>
              </a:rPr>
              <a:t> </a:t>
            </a:r>
            <a:r>
              <a:rPr sz="2000" spc="-5" dirty="0">
                <a:latin typeface="Times New Roman"/>
                <a:cs typeface="Times New Roman"/>
              </a:rPr>
              <a:t>widely</a:t>
            </a:r>
            <a:r>
              <a:rPr sz="2000" spc="10" dirty="0">
                <a:latin typeface="Times New Roman"/>
                <a:cs typeface="Times New Roman"/>
              </a:rPr>
              <a:t> </a:t>
            </a:r>
            <a:r>
              <a:rPr sz="2000" spc="-5" dirty="0">
                <a:latin typeface="Times New Roman"/>
                <a:cs typeface="Times New Roman"/>
              </a:rPr>
              <a:t>used</a:t>
            </a:r>
            <a:r>
              <a:rPr sz="2000" spc="5" dirty="0">
                <a:latin typeface="Times New Roman"/>
                <a:cs typeface="Times New Roman"/>
              </a:rPr>
              <a:t> </a:t>
            </a:r>
            <a:r>
              <a:rPr sz="2000" spc="-5" dirty="0">
                <a:latin typeface="Times New Roman"/>
                <a:cs typeface="Times New Roman"/>
              </a:rPr>
              <a:t>for</a:t>
            </a:r>
            <a:r>
              <a:rPr sz="2000" spc="5" dirty="0">
                <a:latin typeface="Times New Roman"/>
                <a:cs typeface="Times New Roman"/>
              </a:rPr>
              <a:t> </a:t>
            </a:r>
            <a:r>
              <a:rPr sz="2000" spc="-5" dirty="0">
                <a:latin typeface="Times New Roman"/>
                <a:cs typeface="Times New Roman"/>
              </a:rPr>
              <a:t>data</a:t>
            </a:r>
            <a:r>
              <a:rPr sz="2000" dirty="0">
                <a:latin typeface="Times New Roman"/>
                <a:cs typeface="Times New Roman"/>
              </a:rPr>
              <a:t> visualization</a:t>
            </a:r>
            <a:r>
              <a:rPr sz="2000" spc="25" dirty="0">
                <a:latin typeface="Times New Roman"/>
                <a:cs typeface="Times New Roman"/>
              </a:rPr>
              <a:t> </a:t>
            </a:r>
            <a:r>
              <a:rPr sz="2000" dirty="0">
                <a:latin typeface="Times New Roman"/>
                <a:cs typeface="Times New Roman"/>
              </a:rPr>
              <a:t>&amp;</a:t>
            </a:r>
            <a:r>
              <a:rPr sz="2000" spc="10" dirty="0">
                <a:latin typeface="Times New Roman"/>
                <a:cs typeface="Times New Roman"/>
              </a:rPr>
              <a:t> </a:t>
            </a:r>
            <a:r>
              <a:rPr sz="2000" spc="-5" dirty="0">
                <a:latin typeface="Times New Roman"/>
                <a:cs typeface="Times New Roman"/>
              </a:rPr>
              <a:t>analysis.</a:t>
            </a:r>
            <a:endParaRPr sz="2000">
              <a:latin typeface="Times New Roman"/>
              <a:cs typeface="Times New Roman"/>
            </a:endParaRPr>
          </a:p>
          <a:p>
            <a:pPr>
              <a:lnSpc>
                <a:spcPct val="100000"/>
              </a:lnSpc>
            </a:pPr>
            <a:endParaRPr sz="2300">
              <a:latin typeface="Times New Roman"/>
              <a:cs typeface="Times New Roman"/>
            </a:endParaRPr>
          </a:p>
          <a:p>
            <a:pPr marL="12700" marR="5080">
              <a:lnSpc>
                <a:spcPct val="110200"/>
              </a:lnSpc>
              <a:spcBef>
                <a:spcPts val="5"/>
              </a:spcBef>
            </a:pPr>
            <a:r>
              <a:rPr sz="2000" b="1" dirty="0">
                <a:latin typeface="Times New Roman"/>
                <a:cs typeface="Times New Roman"/>
              </a:rPr>
              <a:t>Keras :</a:t>
            </a:r>
            <a:r>
              <a:rPr sz="2000" b="1" spc="5" dirty="0">
                <a:latin typeface="Times New Roman"/>
                <a:cs typeface="Times New Roman"/>
              </a:rPr>
              <a:t> </a:t>
            </a:r>
            <a:r>
              <a:rPr sz="2000" dirty="0">
                <a:latin typeface="Times New Roman"/>
                <a:cs typeface="Times New Roman"/>
              </a:rPr>
              <a:t>It</a:t>
            </a:r>
            <a:r>
              <a:rPr sz="2000" spc="5"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a</a:t>
            </a:r>
            <a:r>
              <a:rPr sz="2000" spc="-5" dirty="0">
                <a:latin typeface="Times New Roman"/>
                <a:cs typeface="Times New Roman"/>
              </a:rPr>
              <a:t> user-friendly</a:t>
            </a:r>
            <a:r>
              <a:rPr sz="2000" spc="5" dirty="0">
                <a:latin typeface="Times New Roman"/>
                <a:cs typeface="Times New Roman"/>
              </a:rPr>
              <a:t> </a:t>
            </a:r>
            <a:r>
              <a:rPr sz="2000" spc="-5" dirty="0">
                <a:latin typeface="Times New Roman"/>
                <a:cs typeface="Times New Roman"/>
              </a:rPr>
              <a:t>deep</a:t>
            </a:r>
            <a:r>
              <a:rPr sz="2000" spc="10" dirty="0">
                <a:latin typeface="Times New Roman"/>
                <a:cs typeface="Times New Roman"/>
              </a:rPr>
              <a:t> </a:t>
            </a:r>
            <a:r>
              <a:rPr sz="2000" dirty="0">
                <a:latin typeface="Times New Roman"/>
                <a:cs typeface="Times New Roman"/>
              </a:rPr>
              <a:t>learning</a:t>
            </a:r>
            <a:r>
              <a:rPr sz="2000" spc="10" dirty="0">
                <a:latin typeface="Times New Roman"/>
                <a:cs typeface="Times New Roman"/>
              </a:rPr>
              <a:t> </a:t>
            </a:r>
            <a:r>
              <a:rPr sz="2000" spc="-5" dirty="0">
                <a:latin typeface="Times New Roman"/>
                <a:cs typeface="Times New Roman"/>
              </a:rPr>
              <a:t>library</a:t>
            </a:r>
            <a:r>
              <a:rPr sz="2000" spc="5"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spc="-5" dirty="0">
                <a:latin typeface="Times New Roman"/>
                <a:cs typeface="Times New Roman"/>
              </a:rPr>
              <a:t>Python.</a:t>
            </a:r>
            <a:r>
              <a:rPr sz="2000" dirty="0">
                <a:latin typeface="Times New Roman"/>
                <a:cs typeface="Times New Roman"/>
              </a:rPr>
              <a:t> It</a:t>
            </a:r>
            <a:r>
              <a:rPr sz="2000" spc="10" dirty="0">
                <a:latin typeface="Times New Roman"/>
                <a:cs typeface="Times New Roman"/>
              </a:rPr>
              <a:t> </a:t>
            </a:r>
            <a:r>
              <a:rPr sz="2000" spc="-5" dirty="0">
                <a:latin typeface="Times New Roman"/>
                <a:cs typeface="Times New Roman"/>
              </a:rPr>
              <a:t>offers</a:t>
            </a:r>
            <a:r>
              <a:rPr sz="2000" spc="1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simple</a:t>
            </a:r>
            <a:r>
              <a:rPr sz="2000" spc="5" dirty="0">
                <a:latin typeface="Times New Roman"/>
                <a:cs typeface="Times New Roman"/>
              </a:rPr>
              <a:t> </a:t>
            </a:r>
            <a:r>
              <a:rPr sz="2000" dirty="0">
                <a:latin typeface="Times New Roman"/>
                <a:cs typeface="Times New Roman"/>
              </a:rPr>
              <a:t>interface</a:t>
            </a:r>
            <a:r>
              <a:rPr sz="2000" spc="-5" dirty="0">
                <a:latin typeface="Times New Roman"/>
                <a:cs typeface="Times New Roman"/>
              </a:rPr>
              <a:t> </a:t>
            </a:r>
            <a:r>
              <a:rPr sz="2000" dirty="0">
                <a:latin typeface="Times New Roman"/>
                <a:cs typeface="Times New Roman"/>
              </a:rPr>
              <a:t>for</a:t>
            </a:r>
            <a:r>
              <a:rPr sz="2000" spc="5" dirty="0">
                <a:latin typeface="Times New Roman"/>
                <a:cs typeface="Times New Roman"/>
              </a:rPr>
              <a:t> </a:t>
            </a:r>
            <a:r>
              <a:rPr sz="2000" spc="-5" dirty="0">
                <a:latin typeface="Times New Roman"/>
                <a:cs typeface="Times New Roman"/>
              </a:rPr>
              <a:t>building </a:t>
            </a:r>
            <a:r>
              <a:rPr sz="2000" spc="-484" dirty="0">
                <a:latin typeface="Times New Roman"/>
                <a:cs typeface="Times New Roman"/>
              </a:rPr>
              <a:t> </a:t>
            </a:r>
            <a:r>
              <a:rPr sz="2000" dirty="0">
                <a:latin typeface="Times New Roman"/>
                <a:cs typeface="Times New Roman"/>
              </a:rPr>
              <a:t>neural</a:t>
            </a:r>
            <a:r>
              <a:rPr sz="2000" spc="-5" dirty="0">
                <a:latin typeface="Times New Roman"/>
                <a:cs typeface="Times New Roman"/>
              </a:rPr>
              <a:t> networks</a:t>
            </a:r>
            <a:r>
              <a:rPr sz="2000" spc="1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spc="-5" dirty="0">
                <a:latin typeface="Times New Roman"/>
                <a:cs typeface="Times New Roman"/>
              </a:rPr>
              <a:t>includes</a:t>
            </a:r>
            <a:r>
              <a:rPr sz="2000" dirty="0">
                <a:latin typeface="Times New Roman"/>
                <a:cs typeface="Times New Roman"/>
              </a:rPr>
              <a:t> </a:t>
            </a:r>
            <a:r>
              <a:rPr sz="2000" spc="-5" dirty="0">
                <a:latin typeface="Times New Roman"/>
                <a:cs typeface="Times New Roman"/>
              </a:rPr>
              <a:t>utilities</a:t>
            </a:r>
            <a:r>
              <a:rPr sz="2000" spc="15" dirty="0">
                <a:latin typeface="Times New Roman"/>
                <a:cs typeface="Times New Roman"/>
              </a:rPr>
              <a:t> </a:t>
            </a:r>
            <a:r>
              <a:rPr sz="2000" dirty="0">
                <a:latin typeface="Times New Roman"/>
                <a:cs typeface="Times New Roman"/>
              </a:rPr>
              <a:t>for</a:t>
            </a:r>
            <a:r>
              <a:rPr sz="2000" spc="10" dirty="0">
                <a:latin typeface="Times New Roman"/>
                <a:cs typeface="Times New Roman"/>
              </a:rPr>
              <a:t> </a:t>
            </a:r>
            <a:r>
              <a:rPr sz="2000" spc="-5" dirty="0">
                <a:latin typeface="Times New Roman"/>
                <a:cs typeface="Times New Roman"/>
              </a:rPr>
              <a:t>data</a:t>
            </a:r>
            <a:r>
              <a:rPr sz="2000" spc="15" dirty="0">
                <a:latin typeface="Times New Roman"/>
                <a:cs typeface="Times New Roman"/>
              </a:rPr>
              <a:t> </a:t>
            </a:r>
            <a:r>
              <a:rPr sz="2000" spc="-5" dirty="0">
                <a:latin typeface="Times New Roman"/>
                <a:cs typeface="Times New Roman"/>
              </a:rPr>
              <a:t>preprocessing</a:t>
            </a:r>
            <a:r>
              <a:rPr sz="2000" spc="15" dirty="0">
                <a:latin typeface="Times New Roman"/>
                <a:cs typeface="Times New Roman"/>
              </a:rPr>
              <a:t> </a:t>
            </a:r>
            <a:r>
              <a:rPr sz="2000" spc="-5" dirty="0">
                <a:latin typeface="Times New Roman"/>
                <a:cs typeface="Times New Roman"/>
              </a:rPr>
              <a:t>and</a:t>
            </a:r>
            <a:r>
              <a:rPr sz="2000" spc="15" dirty="0">
                <a:latin typeface="Times New Roman"/>
                <a:cs typeface="Times New Roman"/>
              </a:rPr>
              <a:t> </a:t>
            </a:r>
            <a:r>
              <a:rPr sz="2000" dirty="0">
                <a:latin typeface="Times New Roman"/>
                <a:cs typeface="Times New Roman"/>
              </a:rPr>
              <a:t>model</a:t>
            </a:r>
            <a:r>
              <a:rPr sz="2000" spc="5" dirty="0">
                <a:latin typeface="Times New Roman"/>
                <a:cs typeface="Times New Roman"/>
              </a:rPr>
              <a:t> </a:t>
            </a:r>
            <a:r>
              <a:rPr sz="2000" spc="-5" dirty="0">
                <a:latin typeface="Times New Roman"/>
                <a:cs typeface="Times New Roman"/>
              </a:rPr>
              <a:t>evaluation.</a:t>
            </a:r>
            <a:r>
              <a:rPr sz="2000" spc="5" dirty="0">
                <a:latin typeface="Times New Roman"/>
                <a:cs typeface="Times New Roman"/>
              </a:rPr>
              <a:t> </a:t>
            </a:r>
            <a:r>
              <a:rPr sz="2000" dirty="0">
                <a:latin typeface="Times New Roman"/>
                <a:cs typeface="Times New Roman"/>
              </a:rPr>
              <a:t>It's</a:t>
            </a:r>
            <a:r>
              <a:rPr sz="2000" spc="-5" dirty="0">
                <a:latin typeface="Times New Roman"/>
                <a:cs typeface="Times New Roman"/>
              </a:rPr>
              <a:t> </a:t>
            </a:r>
            <a:r>
              <a:rPr sz="2000" dirty="0">
                <a:latin typeface="Times New Roman"/>
                <a:cs typeface="Times New Roman"/>
              </a:rPr>
              <a:t>widely</a:t>
            </a:r>
            <a:r>
              <a:rPr sz="2000" spc="5" dirty="0">
                <a:latin typeface="Times New Roman"/>
                <a:cs typeface="Times New Roman"/>
              </a:rPr>
              <a:t> </a:t>
            </a:r>
            <a:r>
              <a:rPr sz="2000" spc="-5" dirty="0">
                <a:latin typeface="Times New Roman"/>
                <a:cs typeface="Times New Roman"/>
              </a:rPr>
              <a:t>used </a:t>
            </a:r>
            <a:r>
              <a:rPr sz="2000" spc="-484" dirty="0">
                <a:latin typeface="Times New Roman"/>
                <a:cs typeface="Times New Roman"/>
              </a:rPr>
              <a:t> </a:t>
            </a:r>
            <a:r>
              <a:rPr sz="2000" dirty="0">
                <a:latin typeface="Times New Roman"/>
                <a:cs typeface="Times New Roman"/>
              </a:rPr>
              <a:t>for</a:t>
            </a:r>
            <a:r>
              <a:rPr sz="2000" spc="5" dirty="0">
                <a:latin typeface="Times New Roman"/>
                <a:cs typeface="Times New Roman"/>
              </a:rPr>
              <a:t> </a:t>
            </a:r>
            <a:r>
              <a:rPr sz="2000" spc="-5" dirty="0">
                <a:latin typeface="Times New Roman"/>
                <a:cs typeface="Times New Roman"/>
              </a:rPr>
              <a:t>training deep</a:t>
            </a:r>
            <a:r>
              <a:rPr sz="2000" spc="10" dirty="0">
                <a:latin typeface="Times New Roman"/>
                <a:cs typeface="Times New Roman"/>
              </a:rPr>
              <a:t> </a:t>
            </a:r>
            <a:r>
              <a:rPr sz="2000" spc="-5" dirty="0">
                <a:latin typeface="Times New Roman"/>
                <a:cs typeface="Times New Roman"/>
              </a:rPr>
              <a:t>learning </a:t>
            </a:r>
            <a:r>
              <a:rPr sz="2000" dirty="0">
                <a:latin typeface="Times New Roman"/>
                <a:cs typeface="Times New Roman"/>
              </a:rPr>
              <a:t>models</a:t>
            </a:r>
            <a:r>
              <a:rPr sz="2000" spc="5" dirty="0">
                <a:latin typeface="Times New Roman"/>
                <a:cs typeface="Times New Roman"/>
              </a:rPr>
              <a:t> </a:t>
            </a:r>
            <a:r>
              <a:rPr sz="2000" spc="-5" dirty="0">
                <a:latin typeface="Times New Roman"/>
                <a:cs typeface="Times New Roman"/>
              </a:rPr>
              <a:t>and</a:t>
            </a:r>
            <a:r>
              <a:rPr sz="2000" spc="5" dirty="0">
                <a:latin typeface="Times New Roman"/>
                <a:cs typeface="Times New Roman"/>
              </a:rPr>
              <a:t> </a:t>
            </a:r>
            <a:r>
              <a:rPr sz="2000" dirty="0">
                <a:latin typeface="Times New Roman"/>
                <a:cs typeface="Times New Roman"/>
              </a:rPr>
              <a:t>supports data</a:t>
            </a:r>
            <a:r>
              <a:rPr sz="2000" spc="5" dirty="0">
                <a:latin typeface="Times New Roman"/>
                <a:cs typeface="Times New Roman"/>
              </a:rPr>
              <a:t> </a:t>
            </a:r>
            <a:r>
              <a:rPr sz="2000" spc="-5" dirty="0">
                <a:latin typeface="Times New Roman"/>
                <a:cs typeface="Times New Roman"/>
              </a:rPr>
              <a:t>augmentation</a:t>
            </a:r>
            <a:r>
              <a:rPr sz="2000" spc="15" dirty="0">
                <a:latin typeface="Times New Roman"/>
                <a:cs typeface="Times New Roman"/>
              </a:rPr>
              <a:t> </a:t>
            </a:r>
            <a:r>
              <a:rPr sz="2000" spc="-5" dirty="0">
                <a:latin typeface="Times New Roman"/>
                <a:cs typeface="Times New Roman"/>
              </a:rPr>
              <a:t>through</a:t>
            </a:r>
            <a:r>
              <a:rPr sz="2000" spc="5" dirty="0">
                <a:latin typeface="Times New Roman"/>
                <a:cs typeface="Times New Roman"/>
              </a:rPr>
              <a:t> </a:t>
            </a:r>
            <a:r>
              <a:rPr sz="2000" spc="-5" dirty="0">
                <a:latin typeface="Times New Roman"/>
                <a:cs typeface="Times New Roman"/>
              </a:rPr>
              <a:t>the</a:t>
            </a:r>
            <a:r>
              <a:rPr sz="2000" spc="5" dirty="0">
                <a:latin typeface="Times New Roman"/>
                <a:cs typeface="Times New Roman"/>
              </a:rPr>
              <a:t> </a:t>
            </a:r>
            <a:r>
              <a:rPr sz="2000" spc="-5" dirty="0">
                <a:latin typeface="Times New Roman"/>
                <a:cs typeface="Times New Roman"/>
              </a:rPr>
              <a:t>Image</a:t>
            </a:r>
            <a:r>
              <a:rPr sz="2000" spc="5" dirty="0">
                <a:latin typeface="Times New Roman"/>
                <a:cs typeface="Times New Roman"/>
              </a:rPr>
              <a:t> </a:t>
            </a:r>
            <a:r>
              <a:rPr sz="2000" dirty="0">
                <a:latin typeface="Times New Roman"/>
                <a:cs typeface="Times New Roman"/>
              </a:rPr>
              <a:t>Data </a:t>
            </a:r>
            <a:r>
              <a:rPr sz="2000" spc="5" dirty="0">
                <a:latin typeface="Times New Roman"/>
                <a:cs typeface="Times New Roman"/>
              </a:rPr>
              <a:t> </a:t>
            </a:r>
            <a:r>
              <a:rPr sz="2000" spc="-5" dirty="0">
                <a:latin typeface="Times New Roman"/>
                <a:cs typeface="Times New Roman"/>
              </a:rPr>
              <a:t>Generator</a:t>
            </a:r>
            <a:r>
              <a:rPr sz="2000" dirty="0">
                <a:latin typeface="Times New Roman"/>
                <a:cs typeface="Times New Roman"/>
              </a:rPr>
              <a:t> </a:t>
            </a:r>
            <a:r>
              <a:rPr sz="2000" spc="-5" dirty="0">
                <a:latin typeface="Times New Roman"/>
                <a:cs typeface="Times New Roman"/>
              </a:rPr>
              <a:t>class.</a:t>
            </a:r>
            <a:endParaRPr sz="2000">
              <a:latin typeface="Times New Roman"/>
              <a:cs typeface="Times New Roman"/>
            </a:endParaRPr>
          </a:p>
        </p:txBody>
      </p:sp>
      <p:pic>
        <p:nvPicPr>
          <p:cNvPr id="3" name="object 3"/>
          <p:cNvPicPr/>
          <p:nvPr/>
        </p:nvPicPr>
        <p:blipFill>
          <a:blip r:embed="rId2" cstate="print"/>
          <a:stretch>
            <a:fillRect/>
          </a:stretch>
        </p:blipFill>
        <p:spPr>
          <a:xfrm>
            <a:off x="2819400" y="4471377"/>
            <a:ext cx="6713220" cy="16300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1065021"/>
            <a:ext cx="10375900" cy="1428596"/>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mbria"/>
                <a:cs typeface="Cambria"/>
              </a:rPr>
              <a:t>Output</a:t>
            </a:r>
            <a:r>
              <a:rPr sz="2400" b="1" spc="-85" dirty="0">
                <a:latin typeface="Cambria"/>
                <a:cs typeface="Cambria"/>
              </a:rPr>
              <a:t> </a:t>
            </a:r>
            <a:r>
              <a:rPr sz="2400" b="1" spc="-5" dirty="0">
                <a:latin typeface="Cambria"/>
                <a:cs typeface="Cambria"/>
              </a:rPr>
              <a:t>Screens:</a:t>
            </a:r>
            <a:br>
              <a:rPr lang="en-IN" sz="2400" b="1" spc="-5" dirty="0">
                <a:latin typeface="Cambria"/>
                <a:cs typeface="Cambria"/>
              </a:rPr>
            </a:br>
            <a:br>
              <a:rPr lang="en-IN" sz="1200" b="1" spc="-5" dirty="0">
                <a:latin typeface="Cambria"/>
                <a:cs typeface="Cambria"/>
              </a:rPr>
            </a:br>
            <a:r>
              <a:rPr lang="en-IN" sz="2000" b="1" spc="-5" dirty="0">
                <a:latin typeface="Cambria"/>
                <a:cs typeface="Cambria"/>
              </a:rPr>
              <a:t>Image Dataset:</a:t>
            </a:r>
            <a:br>
              <a:rPr lang="en-IN" sz="2000" b="1" spc="-5" dirty="0">
                <a:latin typeface="Cambria"/>
                <a:cs typeface="Cambria"/>
              </a:rPr>
            </a:br>
            <a:br>
              <a:rPr lang="en-IN" sz="1200" b="1" spc="-5" dirty="0">
                <a:latin typeface="Cambria"/>
                <a:cs typeface="Cambria"/>
              </a:rPr>
            </a:br>
            <a:endParaRPr sz="2400" dirty="0">
              <a:latin typeface="Cambria"/>
              <a:cs typeface="Cambria"/>
            </a:endParaRPr>
          </a:p>
        </p:txBody>
      </p:sp>
      <p:pic>
        <p:nvPicPr>
          <p:cNvPr id="4" name="Picture 3">
            <a:extLst>
              <a:ext uri="{FF2B5EF4-FFF2-40B4-BE49-F238E27FC236}">
                <a16:creationId xmlns:a16="http://schemas.microsoft.com/office/drawing/2014/main" id="{CAF427DC-98ED-2EA9-1D17-EA0B9F0E9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097237"/>
            <a:ext cx="11225233" cy="45342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48DB-1B10-5C1F-A162-27CD2A49F397}"/>
              </a:ext>
            </a:extLst>
          </p:cNvPr>
          <p:cNvSpPr>
            <a:spLocks noGrp="1"/>
          </p:cNvSpPr>
          <p:nvPr>
            <p:ph type="title"/>
          </p:nvPr>
        </p:nvSpPr>
        <p:spPr>
          <a:xfrm>
            <a:off x="228600" y="1143000"/>
            <a:ext cx="11277600" cy="615553"/>
          </a:xfrm>
        </p:spPr>
        <p:txBody>
          <a:bodyPr/>
          <a:lstStyle/>
          <a:p>
            <a:r>
              <a:rPr lang="en-IN" sz="2000" b="1" dirty="0"/>
              <a:t>After the Data Augmentation:</a:t>
            </a:r>
            <a:br>
              <a:rPr lang="en-IN" sz="2000" b="1" dirty="0"/>
            </a:br>
            <a:endParaRPr lang="en-IN" sz="2000" b="1" dirty="0"/>
          </a:p>
        </p:txBody>
      </p:sp>
      <p:pic>
        <p:nvPicPr>
          <p:cNvPr id="4" name="Picture 3">
            <a:extLst>
              <a:ext uri="{FF2B5EF4-FFF2-40B4-BE49-F238E27FC236}">
                <a16:creationId xmlns:a16="http://schemas.microsoft.com/office/drawing/2014/main" id="{6C21735E-BC64-0CA6-CBA8-29838C816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35121"/>
            <a:ext cx="11811000" cy="5322879"/>
          </a:xfrm>
          <a:prstGeom prst="rect">
            <a:avLst/>
          </a:prstGeom>
        </p:spPr>
      </p:pic>
    </p:spTree>
    <p:extLst>
      <p:ext uri="{BB962C8B-B14F-4D97-AF65-F5344CB8AC3E}">
        <p14:creationId xmlns:p14="http://schemas.microsoft.com/office/powerpoint/2010/main" val="336020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067076-1448-9F55-41D9-FFE8D9A4372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7975" y="2032532"/>
            <a:ext cx="5864225" cy="3866086"/>
          </a:xfrm>
          <a:prstGeom prst="rect">
            <a:avLst/>
          </a:prstGeom>
          <a:noFill/>
          <a:ln>
            <a:noFill/>
          </a:ln>
        </p:spPr>
      </p:pic>
      <p:pic>
        <p:nvPicPr>
          <p:cNvPr id="6" name="Content Placeholder 5">
            <a:extLst>
              <a:ext uri="{FF2B5EF4-FFF2-40B4-BE49-F238E27FC236}">
                <a16:creationId xmlns:a16="http://schemas.microsoft.com/office/drawing/2014/main" id="{B1E7F1F5-686B-F1DB-9EAF-8DFE199B7E5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43175"/>
            <a:ext cx="5711825" cy="4077707"/>
          </a:xfrm>
          <a:prstGeom prst="rect">
            <a:avLst/>
          </a:prstGeom>
          <a:noFill/>
          <a:ln>
            <a:noFill/>
          </a:ln>
        </p:spPr>
      </p:pic>
      <p:sp>
        <p:nvSpPr>
          <p:cNvPr id="7" name="TextBox 6">
            <a:extLst>
              <a:ext uri="{FF2B5EF4-FFF2-40B4-BE49-F238E27FC236}">
                <a16:creationId xmlns:a16="http://schemas.microsoft.com/office/drawing/2014/main" id="{35BE73A6-8E6F-3B30-ABA0-057937C78C2E}"/>
              </a:ext>
            </a:extLst>
          </p:cNvPr>
          <p:cNvSpPr txBox="1"/>
          <p:nvPr/>
        </p:nvSpPr>
        <p:spPr>
          <a:xfrm>
            <a:off x="3380791" y="6131525"/>
            <a:ext cx="5430417" cy="338554"/>
          </a:xfrm>
          <a:prstGeom prst="rect">
            <a:avLst/>
          </a:prstGeom>
          <a:noFill/>
        </p:spPr>
        <p:txBody>
          <a:bodyPr wrap="square" rtlCol="0">
            <a:spAutoFit/>
          </a:bodyPr>
          <a:lstStyle/>
          <a:p>
            <a:pPr algn="ctr"/>
            <a:r>
              <a:rPr lang="en-IN" sz="1600" dirty="0" err="1"/>
              <a:t>Fig:Emphyesema</a:t>
            </a:r>
            <a:r>
              <a:rPr lang="en-IN" sz="1600" dirty="0"/>
              <a:t> Detection Images </a:t>
            </a:r>
          </a:p>
        </p:txBody>
      </p:sp>
    </p:spTree>
    <p:extLst>
      <p:ext uri="{BB962C8B-B14F-4D97-AF65-F5344CB8AC3E}">
        <p14:creationId xmlns:p14="http://schemas.microsoft.com/office/powerpoint/2010/main" val="1913151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16E341-2E4D-F689-E005-0228B56CAD12}"/>
              </a:ext>
            </a:extLst>
          </p:cNvPr>
          <p:cNvSpPr txBox="1"/>
          <p:nvPr/>
        </p:nvSpPr>
        <p:spPr>
          <a:xfrm>
            <a:off x="615821" y="3832592"/>
            <a:ext cx="4198776" cy="338554"/>
          </a:xfrm>
          <a:prstGeom prst="rect">
            <a:avLst/>
          </a:prstGeom>
          <a:noFill/>
        </p:spPr>
        <p:txBody>
          <a:bodyPr wrap="square" rtlCol="0">
            <a:spAutoFit/>
          </a:bodyPr>
          <a:lstStyle/>
          <a:p>
            <a:pPr algn="ctr"/>
            <a:r>
              <a:rPr lang="en-IN" sz="1600" dirty="0"/>
              <a:t>Fig: Classification report of Densenet121 Model</a:t>
            </a:r>
          </a:p>
        </p:txBody>
      </p:sp>
      <p:pic>
        <p:nvPicPr>
          <p:cNvPr id="8" name="Picture 7">
            <a:extLst>
              <a:ext uri="{FF2B5EF4-FFF2-40B4-BE49-F238E27FC236}">
                <a16:creationId xmlns:a16="http://schemas.microsoft.com/office/drawing/2014/main" id="{D94A1C87-F3B6-9E1C-296C-1011AEFB9B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1969" y="1219200"/>
            <a:ext cx="5775960" cy="2277061"/>
          </a:xfrm>
          <a:prstGeom prst="rect">
            <a:avLst/>
          </a:prstGeom>
          <a:noFill/>
          <a:ln>
            <a:noFill/>
          </a:ln>
        </p:spPr>
      </p:pic>
      <p:sp>
        <p:nvSpPr>
          <p:cNvPr id="9" name="TextBox 8">
            <a:extLst>
              <a:ext uri="{FF2B5EF4-FFF2-40B4-BE49-F238E27FC236}">
                <a16:creationId xmlns:a16="http://schemas.microsoft.com/office/drawing/2014/main" id="{4E882A83-78E4-A63C-CA19-C0949B0D0AE4}"/>
              </a:ext>
            </a:extLst>
          </p:cNvPr>
          <p:cNvSpPr txBox="1"/>
          <p:nvPr/>
        </p:nvSpPr>
        <p:spPr>
          <a:xfrm>
            <a:off x="6699380" y="3666931"/>
            <a:ext cx="4538413" cy="338554"/>
          </a:xfrm>
          <a:prstGeom prst="rect">
            <a:avLst/>
          </a:prstGeom>
          <a:noFill/>
        </p:spPr>
        <p:txBody>
          <a:bodyPr wrap="square" rtlCol="0">
            <a:spAutoFit/>
          </a:bodyPr>
          <a:lstStyle/>
          <a:p>
            <a:pPr algn="ctr"/>
            <a:r>
              <a:rPr lang="en-IN" sz="1600" dirty="0"/>
              <a:t>Fig: Classification report of V16 Model</a:t>
            </a:r>
          </a:p>
        </p:txBody>
      </p:sp>
      <p:pic>
        <p:nvPicPr>
          <p:cNvPr id="10" name="Picture 9">
            <a:extLst>
              <a:ext uri="{FF2B5EF4-FFF2-40B4-BE49-F238E27FC236}">
                <a16:creationId xmlns:a16="http://schemas.microsoft.com/office/drawing/2014/main" id="{E9D2057C-4950-4326-D433-09C07F53B2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256" y="4275520"/>
            <a:ext cx="5204460" cy="2090420"/>
          </a:xfrm>
          <a:prstGeom prst="rect">
            <a:avLst/>
          </a:prstGeom>
          <a:noFill/>
          <a:ln>
            <a:noFill/>
          </a:ln>
        </p:spPr>
      </p:pic>
      <p:sp>
        <p:nvSpPr>
          <p:cNvPr id="11" name="TextBox 10">
            <a:extLst>
              <a:ext uri="{FF2B5EF4-FFF2-40B4-BE49-F238E27FC236}">
                <a16:creationId xmlns:a16="http://schemas.microsoft.com/office/drawing/2014/main" id="{5E9BFC9E-B937-0141-344C-1C85B106FD2E}"/>
              </a:ext>
            </a:extLst>
          </p:cNvPr>
          <p:cNvSpPr txBox="1"/>
          <p:nvPr/>
        </p:nvSpPr>
        <p:spPr>
          <a:xfrm>
            <a:off x="3312367" y="6365940"/>
            <a:ext cx="4301413" cy="338554"/>
          </a:xfrm>
          <a:prstGeom prst="rect">
            <a:avLst/>
          </a:prstGeom>
          <a:noFill/>
        </p:spPr>
        <p:txBody>
          <a:bodyPr wrap="square" rtlCol="0">
            <a:spAutoFit/>
          </a:bodyPr>
          <a:lstStyle/>
          <a:p>
            <a:r>
              <a:rPr lang="en-IN" sz="1600" dirty="0"/>
              <a:t>Fig: Classification report of InceptionV3 Model</a:t>
            </a:r>
          </a:p>
        </p:txBody>
      </p:sp>
      <p:pic>
        <p:nvPicPr>
          <p:cNvPr id="13" name="Picture 12">
            <a:extLst>
              <a:ext uri="{FF2B5EF4-FFF2-40B4-BE49-F238E27FC236}">
                <a16:creationId xmlns:a16="http://schemas.microsoft.com/office/drawing/2014/main" id="{1F2C0171-1D54-5182-7244-A6F4522EC7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031828"/>
            <a:ext cx="4867552" cy="2635104"/>
          </a:xfrm>
          <a:prstGeom prst="rect">
            <a:avLst/>
          </a:prstGeom>
        </p:spPr>
      </p:pic>
    </p:spTree>
    <p:extLst>
      <p:ext uri="{BB962C8B-B14F-4D97-AF65-F5344CB8AC3E}">
        <p14:creationId xmlns:p14="http://schemas.microsoft.com/office/powerpoint/2010/main" val="40524210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C0C1-52FE-D4F0-10EE-D420313F7E28}"/>
              </a:ext>
            </a:extLst>
          </p:cNvPr>
          <p:cNvSpPr>
            <a:spLocks noGrp="1"/>
          </p:cNvSpPr>
          <p:nvPr>
            <p:ph type="title"/>
          </p:nvPr>
        </p:nvSpPr>
        <p:spPr>
          <a:xfrm>
            <a:off x="685800" y="1219200"/>
            <a:ext cx="10598020" cy="76492"/>
          </a:xfrm>
        </p:spPr>
        <p:txBody>
          <a:bodyPr>
            <a:noAutofit/>
          </a:bodyPr>
          <a:lstStyle/>
          <a:p>
            <a:r>
              <a:rPr lang="en-US" sz="3100" dirty="0"/>
              <a:t>Web GUI’s Development &amp; Integration</a:t>
            </a:r>
            <a:br>
              <a:rPr lang="en-US" sz="4400" dirty="0"/>
            </a:br>
            <a:endParaRPr lang="en-IN" dirty="0"/>
          </a:p>
        </p:txBody>
      </p:sp>
      <p:pic>
        <p:nvPicPr>
          <p:cNvPr id="8" name="Content Placeholder 7">
            <a:extLst>
              <a:ext uri="{FF2B5EF4-FFF2-40B4-BE49-F238E27FC236}">
                <a16:creationId xmlns:a16="http://schemas.microsoft.com/office/drawing/2014/main" id="{8B1C3757-FDE5-085D-9431-D6696AA3F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379" y="1785111"/>
            <a:ext cx="9209314" cy="4578367"/>
          </a:xfrm>
        </p:spPr>
      </p:pic>
      <p:sp>
        <p:nvSpPr>
          <p:cNvPr id="9" name="TextBox 8">
            <a:extLst>
              <a:ext uri="{FF2B5EF4-FFF2-40B4-BE49-F238E27FC236}">
                <a16:creationId xmlns:a16="http://schemas.microsoft.com/office/drawing/2014/main" id="{56B5D23C-0F6D-6CDB-2122-92409A8B34C4}"/>
              </a:ext>
            </a:extLst>
          </p:cNvPr>
          <p:cNvSpPr txBox="1"/>
          <p:nvPr/>
        </p:nvSpPr>
        <p:spPr>
          <a:xfrm>
            <a:off x="4030824" y="6363478"/>
            <a:ext cx="3116425" cy="338554"/>
          </a:xfrm>
          <a:prstGeom prst="rect">
            <a:avLst/>
          </a:prstGeom>
          <a:noFill/>
        </p:spPr>
        <p:txBody>
          <a:bodyPr wrap="square" rtlCol="0">
            <a:spAutoFit/>
          </a:bodyPr>
          <a:lstStyle/>
          <a:p>
            <a:pPr algn="ctr"/>
            <a:r>
              <a:rPr lang="en-IN" sz="1600" dirty="0"/>
              <a:t>Fig: Front Page</a:t>
            </a:r>
          </a:p>
        </p:txBody>
      </p:sp>
    </p:spTree>
    <p:extLst>
      <p:ext uri="{BB962C8B-B14F-4D97-AF65-F5344CB8AC3E}">
        <p14:creationId xmlns:p14="http://schemas.microsoft.com/office/powerpoint/2010/main" val="3404305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D2EA81-3356-CD5A-1EA1-E4A7D796C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753" y="1193800"/>
            <a:ext cx="10364519" cy="5449888"/>
          </a:xfrm>
        </p:spPr>
      </p:pic>
      <p:sp>
        <p:nvSpPr>
          <p:cNvPr id="6" name="TextBox 5">
            <a:extLst>
              <a:ext uri="{FF2B5EF4-FFF2-40B4-BE49-F238E27FC236}">
                <a16:creationId xmlns:a16="http://schemas.microsoft.com/office/drawing/2014/main" id="{850F457A-F961-0E0A-7BDE-FF375CCF6EAC}"/>
              </a:ext>
            </a:extLst>
          </p:cNvPr>
          <p:cNvSpPr txBox="1"/>
          <p:nvPr/>
        </p:nvSpPr>
        <p:spPr>
          <a:xfrm>
            <a:off x="4357395" y="6148873"/>
            <a:ext cx="3946849" cy="338554"/>
          </a:xfrm>
          <a:prstGeom prst="rect">
            <a:avLst/>
          </a:prstGeom>
          <a:noFill/>
        </p:spPr>
        <p:txBody>
          <a:bodyPr wrap="square" rtlCol="0">
            <a:spAutoFit/>
          </a:bodyPr>
          <a:lstStyle/>
          <a:p>
            <a:pPr algn="ctr"/>
            <a:r>
              <a:rPr lang="en-IN" sz="1600" dirty="0" err="1"/>
              <a:t>Fig:Upload</a:t>
            </a:r>
            <a:r>
              <a:rPr lang="en-IN" sz="1600" dirty="0"/>
              <a:t> CT Scan</a:t>
            </a:r>
          </a:p>
        </p:txBody>
      </p:sp>
    </p:spTree>
    <p:extLst>
      <p:ext uri="{BB962C8B-B14F-4D97-AF65-F5344CB8AC3E}">
        <p14:creationId xmlns:p14="http://schemas.microsoft.com/office/powerpoint/2010/main" val="1134936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E8E557-BB46-E2D9-58B0-CF442A9EC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579" y="1092200"/>
            <a:ext cx="10208156" cy="5228115"/>
          </a:xfrm>
        </p:spPr>
      </p:pic>
      <p:sp>
        <p:nvSpPr>
          <p:cNvPr id="7" name="TextBox 6">
            <a:extLst>
              <a:ext uri="{FF2B5EF4-FFF2-40B4-BE49-F238E27FC236}">
                <a16:creationId xmlns:a16="http://schemas.microsoft.com/office/drawing/2014/main" id="{7BCC90D4-B017-A425-73C5-C4FC0E15A4D8}"/>
              </a:ext>
            </a:extLst>
          </p:cNvPr>
          <p:cNvSpPr txBox="1"/>
          <p:nvPr/>
        </p:nvSpPr>
        <p:spPr>
          <a:xfrm>
            <a:off x="4329404" y="6391469"/>
            <a:ext cx="2995127" cy="338554"/>
          </a:xfrm>
          <a:prstGeom prst="rect">
            <a:avLst/>
          </a:prstGeom>
          <a:noFill/>
        </p:spPr>
        <p:txBody>
          <a:bodyPr wrap="square" rtlCol="0">
            <a:spAutoFit/>
          </a:bodyPr>
          <a:lstStyle/>
          <a:p>
            <a:pPr algn="ctr"/>
            <a:r>
              <a:rPr lang="en-IN" sz="1600" dirty="0"/>
              <a:t>Fig: User upload their Image</a:t>
            </a:r>
          </a:p>
        </p:txBody>
      </p:sp>
    </p:spTree>
    <p:extLst>
      <p:ext uri="{BB962C8B-B14F-4D97-AF65-F5344CB8AC3E}">
        <p14:creationId xmlns:p14="http://schemas.microsoft.com/office/powerpoint/2010/main" val="776710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195" rIns="0" bIns="0" rtlCol="0">
            <a:spAutoFit/>
          </a:bodyPr>
          <a:lstStyle/>
          <a:p>
            <a:pPr marL="2526030" marR="5080" indent="-2513330">
              <a:lnSpc>
                <a:spcPts val="4230"/>
              </a:lnSpc>
              <a:spcBef>
                <a:spcPts val="285"/>
              </a:spcBef>
            </a:pPr>
            <a:r>
              <a:rPr spc="-5" dirty="0"/>
              <a:t>Early </a:t>
            </a:r>
            <a:r>
              <a:rPr dirty="0"/>
              <a:t>Classification Of </a:t>
            </a:r>
            <a:r>
              <a:rPr spc="-5" dirty="0"/>
              <a:t>Emphysema In </a:t>
            </a:r>
            <a:r>
              <a:rPr dirty="0"/>
              <a:t>CT </a:t>
            </a:r>
            <a:r>
              <a:rPr spc="-5" dirty="0"/>
              <a:t>Scans </a:t>
            </a:r>
            <a:r>
              <a:rPr spc="-780" dirty="0"/>
              <a:t> </a:t>
            </a:r>
            <a:r>
              <a:rPr dirty="0"/>
              <a:t>Using</a:t>
            </a:r>
            <a:r>
              <a:rPr spc="-10" dirty="0"/>
              <a:t> </a:t>
            </a:r>
            <a:r>
              <a:rPr dirty="0"/>
              <a:t>Deep </a:t>
            </a:r>
            <a:r>
              <a:rPr spc="-10" dirty="0"/>
              <a:t>Learning</a:t>
            </a:r>
          </a:p>
        </p:txBody>
      </p:sp>
      <p:pic>
        <p:nvPicPr>
          <p:cNvPr id="3" name="object 3"/>
          <p:cNvPicPr/>
          <p:nvPr/>
        </p:nvPicPr>
        <p:blipFill>
          <a:blip r:embed="rId2" cstate="print"/>
          <a:stretch>
            <a:fillRect/>
          </a:stretch>
        </p:blipFill>
        <p:spPr>
          <a:xfrm>
            <a:off x="3939540" y="2894025"/>
            <a:ext cx="5219700" cy="30966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008C4D-9F7A-8183-6962-CA6606CBF0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461" y="998538"/>
            <a:ext cx="9741340" cy="5178425"/>
          </a:xfrm>
        </p:spPr>
      </p:pic>
      <p:sp>
        <p:nvSpPr>
          <p:cNvPr id="6" name="TextBox 5">
            <a:extLst>
              <a:ext uri="{FF2B5EF4-FFF2-40B4-BE49-F238E27FC236}">
                <a16:creationId xmlns:a16="http://schemas.microsoft.com/office/drawing/2014/main" id="{AD23AFF0-893C-FC16-E4F9-28DDD42D6914}"/>
              </a:ext>
            </a:extLst>
          </p:cNvPr>
          <p:cNvSpPr txBox="1"/>
          <p:nvPr/>
        </p:nvSpPr>
        <p:spPr>
          <a:xfrm>
            <a:off x="4068148" y="6176963"/>
            <a:ext cx="3088432" cy="338554"/>
          </a:xfrm>
          <a:prstGeom prst="rect">
            <a:avLst/>
          </a:prstGeom>
          <a:noFill/>
        </p:spPr>
        <p:txBody>
          <a:bodyPr wrap="square" rtlCol="0">
            <a:spAutoFit/>
          </a:bodyPr>
          <a:lstStyle/>
          <a:p>
            <a:pPr algn="ctr"/>
            <a:r>
              <a:rPr lang="en-IN" sz="1600" dirty="0" err="1"/>
              <a:t>Fig:Output</a:t>
            </a:r>
            <a:endParaRPr lang="en-IN" sz="1600" dirty="0"/>
          </a:p>
        </p:txBody>
      </p:sp>
    </p:spTree>
    <p:extLst>
      <p:ext uri="{BB962C8B-B14F-4D97-AF65-F5344CB8AC3E}">
        <p14:creationId xmlns:p14="http://schemas.microsoft.com/office/powerpoint/2010/main" val="3150640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BB1D-AEC4-CF6D-B220-FCD4EC0553B6}"/>
              </a:ext>
            </a:extLst>
          </p:cNvPr>
          <p:cNvSpPr>
            <a:spLocks noGrp="1"/>
          </p:cNvSpPr>
          <p:nvPr>
            <p:ph type="title"/>
          </p:nvPr>
        </p:nvSpPr>
        <p:spPr>
          <a:xfrm>
            <a:off x="685800" y="1219201"/>
            <a:ext cx="10668000" cy="471488"/>
          </a:xfrm>
        </p:spPr>
        <p:txBody>
          <a:bodyPr>
            <a:normAutofit fontScale="90000"/>
          </a:bodyPr>
          <a:lstStyle/>
          <a:p>
            <a:r>
              <a:rPr lang="en-US" sz="3100" b="1" dirty="0"/>
              <a:t>Project conclusion</a:t>
            </a:r>
            <a:br>
              <a:rPr lang="en-IN" sz="4400" dirty="0"/>
            </a:br>
            <a:endParaRPr lang="en-IN" dirty="0"/>
          </a:p>
        </p:txBody>
      </p:sp>
      <p:sp>
        <p:nvSpPr>
          <p:cNvPr id="3" name="Content Placeholder 2">
            <a:extLst>
              <a:ext uri="{FF2B5EF4-FFF2-40B4-BE49-F238E27FC236}">
                <a16:creationId xmlns:a16="http://schemas.microsoft.com/office/drawing/2014/main" id="{D786F7DF-1401-A3FD-0F91-F99AF6493451}"/>
              </a:ext>
            </a:extLst>
          </p:cNvPr>
          <p:cNvSpPr>
            <a:spLocks noGrp="1"/>
          </p:cNvSpPr>
          <p:nvPr>
            <p:ph idx="1"/>
          </p:nvPr>
        </p:nvSpPr>
        <p:spPr>
          <a:xfrm>
            <a:off x="381000" y="1828800"/>
            <a:ext cx="11595100" cy="4532629"/>
          </a:xfrm>
        </p:spPr>
        <p:txBody>
          <a:bodyPr/>
          <a:lstStyle/>
          <a:p>
            <a:pPr marL="0" indent="0" algn="just">
              <a:buNone/>
            </a:pPr>
            <a:r>
              <a:rPr lang="en-IN" sz="2000" dirty="0">
                <a:effectLst/>
                <a:latin typeface="Times New Roman" panose="02020603050405020304" pitchFamily="18" charset="0"/>
                <a:ea typeface="Times New Roman" panose="02020603050405020304" pitchFamily="18" charset="0"/>
              </a:rPr>
              <a:t>In conclusion, the emphysema detection project, leveraging deep learning techniques on CT scans, marks a significant advancement in respiratory health diagnostics. Through the fusion of deep learning algorithms and high-resolution CT imaging, the project has showcased remarkable efficacy in precisely identifying and characterizing emphysema-related anomalies within lung scans. This innovative approach not only aids in the early detection of emphysema but also offers insights into disease progression and severity. By harnessing the entirety of information provided by CT scans, including subtle structural changes and spatial distributions, the developed model demonstrates its potential to revolutionize clinical practice by providing accurate and timely diagnoses. Moving forward, continued refinement and validation of the deep learning models across diverse patient cohorts will be essential to ensure robust performance and widespread applicability in real-world healthcare settings. Ultimately, this project underscores the transformative impact of deep learning in advancing medical imaging and enhancing the management of respiratory conditions like emphysema.</a:t>
            </a:r>
          </a:p>
          <a:p>
            <a:endParaRPr lang="en-IN" dirty="0"/>
          </a:p>
        </p:txBody>
      </p:sp>
    </p:spTree>
    <p:extLst>
      <p:ext uri="{BB962C8B-B14F-4D97-AF65-F5344CB8AC3E}">
        <p14:creationId xmlns:p14="http://schemas.microsoft.com/office/powerpoint/2010/main" val="60029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5155-DF42-891D-2F0A-F2813336E4BF}"/>
              </a:ext>
            </a:extLst>
          </p:cNvPr>
          <p:cNvSpPr>
            <a:spLocks noGrp="1"/>
          </p:cNvSpPr>
          <p:nvPr>
            <p:ph type="title"/>
          </p:nvPr>
        </p:nvSpPr>
        <p:spPr>
          <a:xfrm>
            <a:off x="838200" y="1394570"/>
            <a:ext cx="10515600" cy="431055"/>
          </a:xfrm>
        </p:spPr>
        <p:txBody>
          <a:bodyPr>
            <a:normAutofit fontScale="90000"/>
          </a:bodyPr>
          <a:lstStyle/>
          <a:p>
            <a:r>
              <a:rPr lang="en-US" sz="3100" b="1" dirty="0"/>
              <a:t>Future Scope</a:t>
            </a:r>
            <a:br>
              <a:rPr lang="en-US" sz="4400" dirty="0"/>
            </a:br>
            <a:endParaRPr lang="en-IN" dirty="0"/>
          </a:p>
        </p:txBody>
      </p:sp>
      <p:sp>
        <p:nvSpPr>
          <p:cNvPr id="3" name="Content Placeholder 2">
            <a:extLst>
              <a:ext uri="{FF2B5EF4-FFF2-40B4-BE49-F238E27FC236}">
                <a16:creationId xmlns:a16="http://schemas.microsoft.com/office/drawing/2014/main" id="{8CE7835F-F5BD-F94E-10FA-372818A7EFD4}"/>
              </a:ext>
            </a:extLst>
          </p:cNvPr>
          <p:cNvSpPr>
            <a:spLocks noGrp="1"/>
          </p:cNvSpPr>
          <p:nvPr>
            <p:ph idx="1"/>
          </p:nvPr>
        </p:nvSpPr>
        <p:spPr>
          <a:xfrm>
            <a:off x="838200" y="1825625"/>
            <a:ext cx="10515600" cy="4565844"/>
          </a:xfrm>
        </p:spPr>
        <p:txBody>
          <a:bodyPr>
            <a:noAutofit/>
          </a:bodyPr>
          <a:lstStyle/>
          <a:p>
            <a:pPr marL="0" indent="0" algn="just">
              <a:buNone/>
            </a:pPr>
            <a:r>
              <a:rPr lang="en-US" sz="1800" dirty="0">
                <a:effectLst/>
                <a:latin typeface="Times New Roman" panose="02020603050405020304" pitchFamily="18" charset="0"/>
                <a:ea typeface="Times New Roman" panose="02020603050405020304" pitchFamily="18" charset="0"/>
              </a:rPr>
              <a:t>In the realm of medical image analysis, particularly concerning lung diseases like Chronic Obstructive Pulmonary Disease (COPD) and emphysema, there exists a burgeoning interest in leveraging deep learning techniques for classification and prediction tasks. While traditional methods have made strides, they often grapple with the semantic gap between low-level visual information from imaging devices and high-level semantic understanding needed for accurate diagnosis. Deep convolutional neural networks (CNNs) have emerged as a promising solution to bridge this gap, showcasing remarkable results in computer vision and medical engineering. Looking ahead, future enhancements could encompass a multifaceted approach. Firstly, integrating multi-modal data sources such as CT scans, X-rays, and clinical records could provide a more holistic view of the disease. Transfer learning techniques may aid in adapting pre-trained models to specific lung disease classification tasks, potentially reducing the need for extensive annotated datasets. Moreover, incorporating methods for uncertainty estimation, explainability, and interpretability is crucial for building trust in these models among healthcare professionals. Longitudinal analysis could offer insights into disease progression over time, while advanced data augmentation and synthesis techniques could enhance model generalization. Additionally, exploring semi-supervised and weakly supervised learning approaches may leverage large amounts of unlabeled or weakly labeled data, making the development process more cost-effective. Ultimately, collaboration with medical experts and rigorous validation through clinical trials are paramount to ensuring the clinical relevance and efficacy of these deep learning models in improving patient outcomes and healthcare delivery</a:t>
            </a:r>
            <a:endParaRPr lang="en-IN" sz="1800" dirty="0"/>
          </a:p>
        </p:txBody>
      </p:sp>
    </p:spTree>
    <p:extLst>
      <p:ext uri="{BB962C8B-B14F-4D97-AF65-F5344CB8AC3E}">
        <p14:creationId xmlns:p14="http://schemas.microsoft.com/office/powerpoint/2010/main" val="1647760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1430782"/>
            <a:ext cx="12617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Abstract:</a:t>
            </a:r>
            <a:endParaRPr sz="2400">
              <a:latin typeface="Times New Roman"/>
              <a:cs typeface="Times New Roman"/>
            </a:endParaRPr>
          </a:p>
        </p:txBody>
      </p:sp>
      <p:sp>
        <p:nvSpPr>
          <p:cNvPr id="3" name="object 3"/>
          <p:cNvSpPr txBox="1"/>
          <p:nvPr/>
        </p:nvSpPr>
        <p:spPr>
          <a:xfrm>
            <a:off x="287527" y="2049906"/>
            <a:ext cx="9902190" cy="3178810"/>
          </a:xfrm>
          <a:prstGeom prst="rect">
            <a:avLst/>
          </a:prstGeom>
        </p:spPr>
        <p:txBody>
          <a:bodyPr vert="horz" wrap="square" lIns="0" tIns="11430" rIns="0" bIns="0" rtlCol="0">
            <a:spAutoFit/>
          </a:bodyPr>
          <a:lstStyle/>
          <a:p>
            <a:pPr marL="12700" marR="5080" indent="699135">
              <a:lnSpc>
                <a:spcPct val="143700"/>
              </a:lnSpc>
              <a:spcBef>
                <a:spcPts val="90"/>
              </a:spcBef>
            </a:pPr>
            <a:r>
              <a:rPr sz="1800" dirty="0">
                <a:latin typeface="Times New Roman"/>
                <a:cs typeface="Times New Roman"/>
              </a:rPr>
              <a:t>This</a:t>
            </a:r>
            <a:r>
              <a:rPr sz="1800" spc="5" dirty="0">
                <a:latin typeface="Times New Roman"/>
                <a:cs typeface="Times New Roman"/>
              </a:rPr>
              <a:t> </a:t>
            </a:r>
            <a:r>
              <a:rPr sz="1800" spc="-5" dirty="0">
                <a:latin typeface="Times New Roman"/>
                <a:cs typeface="Times New Roman"/>
              </a:rPr>
              <a:t>project</a:t>
            </a:r>
            <a:r>
              <a:rPr sz="1800" dirty="0">
                <a:latin typeface="Times New Roman"/>
                <a:cs typeface="Times New Roman"/>
              </a:rPr>
              <a:t> aims</a:t>
            </a:r>
            <a:r>
              <a:rPr sz="1800" spc="5" dirty="0">
                <a:latin typeface="Times New Roman"/>
                <a:cs typeface="Times New Roman"/>
              </a:rPr>
              <a:t> </a:t>
            </a:r>
            <a:r>
              <a:rPr sz="1800" dirty="0">
                <a:latin typeface="Times New Roman"/>
                <a:cs typeface="Times New Roman"/>
              </a:rPr>
              <a:t>to </a:t>
            </a:r>
            <a:r>
              <a:rPr sz="1800" spc="-5" dirty="0">
                <a:latin typeface="Times New Roman"/>
                <a:cs typeface="Times New Roman"/>
              </a:rPr>
              <a:t>develop</a:t>
            </a:r>
            <a:r>
              <a:rPr sz="1800" spc="5"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spc="-5" dirty="0">
                <a:latin typeface="Times New Roman"/>
                <a:cs typeface="Times New Roman"/>
              </a:rPr>
              <a:t>deep</a:t>
            </a:r>
            <a:r>
              <a:rPr sz="1800" dirty="0">
                <a:latin typeface="Times New Roman"/>
                <a:cs typeface="Times New Roman"/>
              </a:rPr>
              <a:t> learning-based</a:t>
            </a:r>
            <a:r>
              <a:rPr sz="1800" spc="5" dirty="0">
                <a:latin typeface="Times New Roman"/>
                <a:cs typeface="Times New Roman"/>
              </a:rPr>
              <a:t> </a:t>
            </a:r>
            <a:r>
              <a:rPr sz="1800" spc="-5" dirty="0">
                <a:latin typeface="Times New Roman"/>
                <a:cs typeface="Times New Roman"/>
              </a:rPr>
              <a:t>system</a:t>
            </a:r>
            <a:r>
              <a:rPr sz="1800" dirty="0">
                <a:latin typeface="Times New Roman"/>
                <a:cs typeface="Times New Roman"/>
              </a:rPr>
              <a:t> for</a:t>
            </a:r>
            <a:r>
              <a:rPr sz="1800" spc="10" dirty="0">
                <a:latin typeface="Times New Roman"/>
                <a:cs typeface="Times New Roman"/>
              </a:rPr>
              <a:t> </a:t>
            </a:r>
            <a:r>
              <a:rPr sz="1800" spc="-5" dirty="0">
                <a:latin typeface="Times New Roman"/>
                <a:cs typeface="Times New Roman"/>
              </a:rPr>
              <a:t>the</a:t>
            </a:r>
            <a:r>
              <a:rPr sz="1800" spc="10" dirty="0">
                <a:latin typeface="Times New Roman"/>
                <a:cs typeface="Times New Roman"/>
              </a:rPr>
              <a:t> </a:t>
            </a:r>
            <a:r>
              <a:rPr sz="1800" spc="-5" dirty="0">
                <a:latin typeface="Times New Roman"/>
                <a:cs typeface="Times New Roman"/>
              </a:rPr>
              <a:t>early</a:t>
            </a:r>
            <a:r>
              <a:rPr sz="1800" spc="15" dirty="0">
                <a:latin typeface="Times New Roman"/>
                <a:cs typeface="Times New Roman"/>
              </a:rPr>
              <a:t> </a:t>
            </a:r>
            <a:r>
              <a:rPr sz="1800" spc="-5" dirty="0">
                <a:latin typeface="Times New Roman"/>
                <a:cs typeface="Times New Roman"/>
              </a:rPr>
              <a:t>classification </a:t>
            </a:r>
            <a:r>
              <a:rPr sz="1800" dirty="0">
                <a:latin typeface="Times New Roman"/>
                <a:cs typeface="Times New Roman"/>
              </a:rPr>
              <a:t>of</a:t>
            </a:r>
            <a:r>
              <a:rPr sz="1800" spc="10" dirty="0">
                <a:latin typeface="Times New Roman"/>
                <a:cs typeface="Times New Roman"/>
              </a:rPr>
              <a:t> </a:t>
            </a:r>
            <a:r>
              <a:rPr sz="1800" spc="-5" dirty="0">
                <a:latin typeface="Times New Roman"/>
                <a:cs typeface="Times New Roman"/>
              </a:rPr>
              <a:t>emphysema </a:t>
            </a:r>
            <a:r>
              <a:rPr sz="1800" spc="-434" dirty="0">
                <a:latin typeface="Times New Roman"/>
                <a:cs typeface="Times New Roman"/>
              </a:rPr>
              <a:t> </a:t>
            </a:r>
            <a:r>
              <a:rPr sz="1800" dirty="0">
                <a:latin typeface="Times New Roman"/>
                <a:cs typeface="Times New Roman"/>
              </a:rPr>
              <a:t>using CT </a:t>
            </a:r>
            <a:r>
              <a:rPr sz="1800" spc="-5" dirty="0">
                <a:latin typeface="Times New Roman"/>
                <a:cs typeface="Times New Roman"/>
              </a:rPr>
              <a:t>scans. </a:t>
            </a:r>
            <a:r>
              <a:rPr sz="1800" dirty="0">
                <a:latin typeface="Times New Roman"/>
                <a:cs typeface="Times New Roman"/>
              </a:rPr>
              <a:t>Emphysema is a progressive lung disease </a:t>
            </a:r>
            <a:r>
              <a:rPr sz="1800" spc="-5" dirty="0">
                <a:latin typeface="Times New Roman"/>
                <a:cs typeface="Times New Roman"/>
              </a:rPr>
              <a:t>characterized </a:t>
            </a:r>
            <a:r>
              <a:rPr sz="1800" dirty="0">
                <a:latin typeface="Times New Roman"/>
                <a:cs typeface="Times New Roman"/>
              </a:rPr>
              <a:t>by the </a:t>
            </a:r>
            <a:r>
              <a:rPr sz="1800" spc="-5" dirty="0">
                <a:latin typeface="Times New Roman"/>
                <a:cs typeface="Times New Roman"/>
              </a:rPr>
              <a:t>destruction </a:t>
            </a:r>
            <a:r>
              <a:rPr sz="1800" dirty="0">
                <a:latin typeface="Times New Roman"/>
                <a:cs typeface="Times New Roman"/>
              </a:rPr>
              <a:t>of lung </a:t>
            </a:r>
            <a:r>
              <a:rPr sz="1800" spc="-5" dirty="0">
                <a:latin typeface="Times New Roman"/>
                <a:cs typeface="Times New Roman"/>
              </a:rPr>
              <a:t>tissue, </a:t>
            </a:r>
            <a:r>
              <a:rPr sz="1800" dirty="0">
                <a:latin typeface="Times New Roman"/>
                <a:cs typeface="Times New Roman"/>
              </a:rPr>
              <a:t> often</a:t>
            </a:r>
            <a:r>
              <a:rPr sz="1800" spc="-5" dirty="0">
                <a:latin typeface="Times New Roman"/>
                <a:cs typeface="Times New Roman"/>
              </a:rPr>
              <a:t> leading</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spc="-5" dirty="0">
                <a:latin typeface="Times New Roman"/>
                <a:cs typeface="Times New Roman"/>
              </a:rPr>
              <a:t>significant</a:t>
            </a:r>
            <a:r>
              <a:rPr sz="1800" spc="5" dirty="0">
                <a:latin typeface="Times New Roman"/>
                <a:cs typeface="Times New Roman"/>
              </a:rPr>
              <a:t> </a:t>
            </a:r>
            <a:r>
              <a:rPr sz="1800" spc="-5" dirty="0">
                <a:latin typeface="Times New Roman"/>
                <a:cs typeface="Times New Roman"/>
              </a:rPr>
              <a:t>morbidity</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mortality</a:t>
            </a:r>
            <a:r>
              <a:rPr sz="1800" spc="10" dirty="0">
                <a:latin typeface="Times New Roman"/>
                <a:cs typeface="Times New Roman"/>
              </a:rPr>
              <a:t> </a:t>
            </a:r>
            <a:r>
              <a:rPr sz="1800" dirty="0">
                <a:latin typeface="Times New Roman"/>
                <a:cs typeface="Times New Roman"/>
              </a:rPr>
              <a:t>if not</a:t>
            </a:r>
            <a:r>
              <a:rPr sz="1800" spc="10" dirty="0">
                <a:latin typeface="Times New Roman"/>
                <a:cs typeface="Times New Roman"/>
              </a:rPr>
              <a:t> </a:t>
            </a:r>
            <a:r>
              <a:rPr sz="1800" spc="-5" dirty="0">
                <a:latin typeface="Times New Roman"/>
                <a:cs typeface="Times New Roman"/>
              </a:rPr>
              <a:t>detected</a:t>
            </a:r>
            <a:r>
              <a:rPr sz="1800" dirty="0">
                <a:latin typeface="Times New Roman"/>
                <a:cs typeface="Times New Roman"/>
              </a:rPr>
              <a:t> </a:t>
            </a:r>
            <a:r>
              <a:rPr sz="1800" spc="-5" dirty="0">
                <a:latin typeface="Times New Roman"/>
                <a:cs typeface="Times New Roman"/>
              </a:rPr>
              <a:t>early.</a:t>
            </a:r>
            <a:r>
              <a:rPr sz="1800" spc="5" dirty="0">
                <a:latin typeface="Times New Roman"/>
                <a:cs typeface="Times New Roman"/>
              </a:rPr>
              <a:t> </a:t>
            </a:r>
            <a:r>
              <a:rPr sz="1800" dirty="0">
                <a:latin typeface="Times New Roman"/>
                <a:cs typeface="Times New Roman"/>
              </a:rPr>
              <a:t>Current</a:t>
            </a:r>
            <a:r>
              <a:rPr sz="1800" spc="-10" dirty="0">
                <a:latin typeface="Times New Roman"/>
                <a:cs typeface="Times New Roman"/>
              </a:rPr>
              <a:t> </a:t>
            </a:r>
            <a:r>
              <a:rPr sz="1800" dirty="0">
                <a:latin typeface="Times New Roman"/>
                <a:cs typeface="Times New Roman"/>
              </a:rPr>
              <a:t>methods</a:t>
            </a:r>
            <a:r>
              <a:rPr sz="1800" spc="5" dirty="0">
                <a:latin typeface="Times New Roman"/>
                <a:cs typeface="Times New Roman"/>
              </a:rPr>
              <a:t> </a:t>
            </a:r>
            <a:r>
              <a:rPr sz="1800" dirty="0">
                <a:latin typeface="Times New Roman"/>
                <a:cs typeface="Times New Roman"/>
              </a:rPr>
              <a:t>for </a:t>
            </a:r>
            <a:r>
              <a:rPr sz="1800" spc="-5" dirty="0">
                <a:latin typeface="Times New Roman"/>
                <a:cs typeface="Times New Roman"/>
              </a:rPr>
              <a:t>emphysema </a:t>
            </a:r>
            <a:r>
              <a:rPr sz="1800" dirty="0">
                <a:latin typeface="Times New Roman"/>
                <a:cs typeface="Times New Roman"/>
              </a:rPr>
              <a:t> detection</a:t>
            </a:r>
            <a:r>
              <a:rPr sz="1800" spc="-5" dirty="0">
                <a:latin typeface="Times New Roman"/>
                <a:cs typeface="Times New Roman"/>
              </a:rPr>
              <a:t> </a:t>
            </a:r>
            <a:r>
              <a:rPr sz="1800" dirty="0">
                <a:latin typeface="Times New Roman"/>
                <a:cs typeface="Times New Roman"/>
              </a:rPr>
              <a:t>rely </a:t>
            </a:r>
            <a:r>
              <a:rPr sz="1800" spc="-5" dirty="0">
                <a:latin typeface="Times New Roman"/>
                <a:cs typeface="Times New Roman"/>
              </a:rPr>
              <a:t>heavily </a:t>
            </a:r>
            <a:r>
              <a:rPr sz="1800" dirty="0">
                <a:latin typeface="Times New Roman"/>
                <a:cs typeface="Times New Roman"/>
              </a:rPr>
              <a:t>on</a:t>
            </a:r>
            <a:r>
              <a:rPr sz="1800" spc="10" dirty="0">
                <a:latin typeface="Times New Roman"/>
                <a:cs typeface="Times New Roman"/>
              </a:rPr>
              <a:t> </a:t>
            </a:r>
            <a:r>
              <a:rPr sz="1800" spc="-5" dirty="0">
                <a:latin typeface="Times New Roman"/>
                <a:cs typeface="Times New Roman"/>
              </a:rPr>
              <a:t>manual interpretation</a:t>
            </a:r>
            <a:r>
              <a:rPr sz="1800" spc="5" dirty="0">
                <a:latin typeface="Times New Roman"/>
                <a:cs typeface="Times New Roman"/>
              </a:rPr>
              <a:t> </a:t>
            </a:r>
            <a:r>
              <a:rPr sz="1800" dirty="0">
                <a:latin typeface="Times New Roman"/>
                <a:cs typeface="Times New Roman"/>
              </a:rPr>
              <a:t>by </a:t>
            </a:r>
            <a:r>
              <a:rPr sz="1800" spc="-5" dirty="0">
                <a:latin typeface="Times New Roman"/>
                <a:cs typeface="Times New Roman"/>
              </a:rPr>
              <a:t>radiologists,</a:t>
            </a:r>
            <a:r>
              <a:rPr sz="1800" spc="15" dirty="0">
                <a:latin typeface="Times New Roman"/>
                <a:cs typeface="Times New Roman"/>
              </a:rPr>
              <a:t> </a:t>
            </a:r>
            <a:r>
              <a:rPr sz="1800" spc="-5" dirty="0">
                <a:latin typeface="Times New Roman"/>
                <a:cs typeface="Times New Roman"/>
              </a:rPr>
              <a:t>which </a:t>
            </a:r>
            <a:r>
              <a:rPr sz="1800" dirty="0">
                <a:latin typeface="Times New Roman"/>
                <a:cs typeface="Times New Roman"/>
              </a:rPr>
              <a:t>can be</a:t>
            </a:r>
            <a:r>
              <a:rPr sz="1800" spc="10" dirty="0">
                <a:latin typeface="Times New Roman"/>
                <a:cs typeface="Times New Roman"/>
              </a:rPr>
              <a:t> </a:t>
            </a:r>
            <a:r>
              <a:rPr sz="1800" dirty="0">
                <a:latin typeface="Times New Roman"/>
                <a:cs typeface="Times New Roman"/>
              </a:rPr>
              <a:t>time-consuming</a:t>
            </a:r>
            <a:r>
              <a:rPr sz="1800" spc="-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prone</a:t>
            </a:r>
            <a:r>
              <a:rPr sz="1800" spc="15" dirty="0">
                <a:latin typeface="Times New Roman"/>
                <a:cs typeface="Times New Roman"/>
              </a:rPr>
              <a:t> </a:t>
            </a:r>
            <a:r>
              <a:rPr sz="1800" dirty="0">
                <a:latin typeface="Times New Roman"/>
                <a:cs typeface="Times New Roman"/>
              </a:rPr>
              <a:t>to </a:t>
            </a:r>
            <a:r>
              <a:rPr sz="1800" spc="5" dirty="0">
                <a:latin typeface="Times New Roman"/>
                <a:cs typeface="Times New Roman"/>
              </a:rPr>
              <a:t> </a:t>
            </a:r>
            <a:r>
              <a:rPr sz="1800" spc="-5" dirty="0">
                <a:latin typeface="Times New Roman"/>
                <a:cs typeface="Times New Roman"/>
              </a:rPr>
              <a:t>variability.</a:t>
            </a:r>
            <a:r>
              <a:rPr sz="1800" spc="5" dirty="0">
                <a:latin typeface="Times New Roman"/>
                <a:cs typeface="Times New Roman"/>
              </a:rPr>
              <a:t> </a:t>
            </a:r>
            <a:r>
              <a:rPr sz="1800" spc="-5" dirty="0">
                <a:latin typeface="Times New Roman"/>
                <a:cs typeface="Times New Roman"/>
              </a:rPr>
              <a:t>Leveraging</a:t>
            </a:r>
            <a:r>
              <a:rPr sz="1800" spc="10" dirty="0">
                <a:latin typeface="Times New Roman"/>
                <a:cs typeface="Times New Roman"/>
              </a:rPr>
              <a:t> </a:t>
            </a:r>
            <a:r>
              <a:rPr sz="1800" spc="-5" dirty="0">
                <a:latin typeface="Times New Roman"/>
                <a:cs typeface="Times New Roman"/>
              </a:rPr>
              <a:t>advancements</a:t>
            </a:r>
            <a:r>
              <a:rPr sz="1800" spc="10" dirty="0">
                <a:latin typeface="Times New Roman"/>
                <a:cs typeface="Times New Roman"/>
              </a:rPr>
              <a:t> </a:t>
            </a:r>
            <a:r>
              <a:rPr sz="1800" dirty="0">
                <a:latin typeface="Times New Roman"/>
                <a:cs typeface="Times New Roman"/>
              </a:rPr>
              <a:t>in </a:t>
            </a:r>
            <a:r>
              <a:rPr sz="1800" spc="-5" dirty="0">
                <a:latin typeface="Times New Roman"/>
                <a:cs typeface="Times New Roman"/>
              </a:rPr>
              <a:t>deep</a:t>
            </a:r>
            <a:r>
              <a:rPr sz="1800" spc="10" dirty="0">
                <a:latin typeface="Times New Roman"/>
                <a:cs typeface="Times New Roman"/>
              </a:rPr>
              <a:t> </a:t>
            </a:r>
            <a:r>
              <a:rPr sz="1800" dirty="0">
                <a:latin typeface="Times New Roman"/>
                <a:cs typeface="Times New Roman"/>
              </a:rPr>
              <a:t>learning</a:t>
            </a:r>
            <a:r>
              <a:rPr sz="1800" spc="15" dirty="0">
                <a:latin typeface="Times New Roman"/>
                <a:cs typeface="Times New Roman"/>
              </a:rPr>
              <a:t> </a:t>
            </a:r>
            <a:r>
              <a:rPr sz="1800" spc="-5" dirty="0">
                <a:latin typeface="Times New Roman"/>
                <a:cs typeface="Times New Roman"/>
              </a:rPr>
              <a:t>techniques,</a:t>
            </a:r>
            <a:r>
              <a:rPr sz="1800" spc="15" dirty="0">
                <a:latin typeface="Times New Roman"/>
                <a:cs typeface="Times New Roman"/>
              </a:rPr>
              <a:t> </a:t>
            </a:r>
            <a:r>
              <a:rPr sz="1800" dirty="0">
                <a:latin typeface="Times New Roman"/>
                <a:cs typeface="Times New Roman"/>
              </a:rPr>
              <a:t>our</a:t>
            </a:r>
            <a:r>
              <a:rPr sz="1800" spc="15" dirty="0">
                <a:latin typeface="Times New Roman"/>
                <a:cs typeface="Times New Roman"/>
              </a:rPr>
              <a:t> </a:t>
            </a:r>
            <a:r>
              <a:rPr sz="1800" dirty="0">
                <a:latin typeface="Times New Roman"/>
                <a:cs typeface="Times New Roman"/>
              </a:rPr>
              <a:t>proposed </a:t>
            </a:r>
            <a:r>
              <a:rPr sz="1800" spc="-5" dirty="0">
                <a:latin typeface="Times New Roman"/>
                <a:cs typeface="Times New Roman"/>
              </a:rPr>
              <a:t>system</a:t>
            </a:r>
            <a:r>
              <a:rPr sz="1800" spc="15" dirty="0">
                <a:latin typeface="Times New Roman"/>
                <a:cs typeface="Times New Roman"/>
              </a:rPr>
              <a:t> </a:t>
            </a:r>
            <a:r>
              <a:rPr sz="1800" spc="-5" dirty="0">
                <a:latin typeface="Times New Roman"/>
                <a:cs typeface="Times New Roman"/>
              </a:rPr>
              <a:t>will</a:t>
            </a:r>
            <a:r>
              <a:rPr sz="1800" spc="10" dirty="0">
                <a:latin typeface="Times New Roman"/>
                <a:cs typeface="Times New Roman"/>
              </a:rPr>
              <a:t> </a:t>
            </a:r>
            <a:r>
              <a:rPr sz="1800" dirty="0">
                <a:latin typeface="Times New Roman"/>
                <a:cs typeface="Times New Roman"/>
              </a:rPr>
              <a:t>automatically </a:t>
            </a:r>
            <a:r>
              <a:rPr sz="1800" spc="5" dirty="0">
                <a:latin typeface="Times New Roman"/>
                <a:cs typeface="Times New Roman"/>
              </a:rPr>
              <a:t> </a:t>
            </a:r>
            <a:r>
              <a:rPr sz="1800" spc="-5" dirty="0">
                <a:latin typeface="Times New Roman"/>
                <a:cs typeface="Times New Roman"/>
              </a:rPr>
              <a:t>analyze</a:t>
            </a:r>
            <a:r>
              <a:rPr sz="1800" spc="20" dirty="0">
                <a:latin typeface="Times New Roman"/>
                <a:cs typeface="Times New Roman"/>
              </a:rPr>
              <a:t> </a:t>
            </a:r>
            <a:r>
              <a:rPr sz="1800" spc="-10" dirty="0">
                <a:latin typeface="Times New Roman"/>
                <a:cs typeface="Times New Roman"/>
              </a:rPr>
              <a:t>CT</a:t>
            </a:r>
            <a:r>
              <a:rPr sz="1800" spc="15" dirty="0">
                <a:latin typeface="Times New Roman"/>
                <a:cs typeface="Times New Roman"/>
              </a:rPr>
              <a:t> </a:t>
            </a:r>
            <a:r>
              <a:rPr sz="1800" spc="-10" dirty="0">
                <a:latin typeface="Times New Roman"/>
                <a:cs typeface="Times New Roman"/>
              </a:rPr>
              <a:t>scans</a:t>
            </a:r>
            <a:r>
              <a:rPr sz="1800" spc="1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spc="-5" dirty="0">
                <a:latin typeface="Times New Roman"/>
                <a:cs typeface="Times New Roman"/>
              </a:rPr>
              <a:t>identify</a:t>
            </a:r>
            <a:r>
              <a:rPr sz="1800" spc="5" dirty="0">
                <a:latin typeface="Times New Roman"/>
                <a:cs typeface="Times New Roman"/>
              </a:rPr>
              <a:t> </a:t>
            </a:r>
            <a:r>
              <a:rPr sz="1800" dirty="0">
                <a:latin typeface="Times New Roman"/>
                <a:cs typeface="Times New Roman"/>
              </a:rPr>
              <a:t>and classify</a:t>
            </a:r>
            <a:r>
              <a:rPr sz="1800" spc="15" dirty="0">
                <a:latin typeface="Times New Roman"/>
                <a:cs typeface="Times New Roman"/>
              </a:rPr>
              <a:t> </a:t>
            </a:r>
            <a:r>
              <a:rPr sz="1800" spc="-5" dirty="0">
                <a:latin typeface="Times New Roman"/>
                <a:cs typeface="Times New Roman"/>
              </a:rPr>
              <a:t>regions</a:t>
            </a:r>
            <a:r>
              <a:rPr sz="1800" spc="10" dirty="0">
                <a:latin typeface="Times New Roman"/>
                <a:cs typeface="Times New Roman"/>
              </a:rPr>
              <a:t> </a:t>
            </a:r>
            <a:r>
              <a:rPr sz="1800" spc="-5" dirty="0">
                <a:latin typeface="Times New Roman"/>
                <a:cs typeface="Times New Roman"/>
              </a:rPr>
              <a:t>indicative</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spc="-5" dirty="0">
                <a:latin typeface="Times New Roman"/>
                <a:cs typeface="Times New Roman"/>
              </a:rPr>
              <a:t>emphysematous</a:t>
            </a:r>
            <a:r>
              <a:rPr sz="1800" dirty="0">
                <a:latin typeface="Times New Roman"/>
                <a:cs typeface="Times New Roman"/>
              </a:rPr>
              <a:t> changes.</a:t>
            </a:r>
            <a:r>
              <a:rPr sz="1800" spc="20" dirty="0">
                <a:latin typeface="Times New Roman"/>
                <a:cs typeface="Times New Roman"/>
              </a:rPr>
              <a:t> </a:t>
            </a:r>
            <a:r>
              <a:rPr sz="1800" dirty="0">
                <a:latin typeface="Times New Roman"/>
                <a:cs typeface="Times New Roman"/>
              </a:rPr>
              <a:t>By</a:t>
            </a:r>
            <a:r>
              <a:rPr sz="1800" spc="10" dirty="0">
                <a:latin typeface="Times New Roman"/>
                <a:cs typeface="Times New Roman"/>
              </a:rPr>
              <a:t> </a:t>
            </a:r>
            <a:r>
              <a:rPr sz="1800" spc="-5" dirty="0">
                <a:latin typeface="Times New Roman"/>
                <a:cs typeface="Times New Roman"/>
              </a:rPr>
              <a:t>providing</a:t>
            </a:r>
            <a:r>
              <a:rPr sz="1800" spc="10" dirty="0">
                <a:latin typeface="Times New Roman"/>
                <a:cs typeface="Times New Roman"/>
              </a:rPr>
              <a:t> </a:t>
            </a:r>
            <a:r>
              <a:rPr sz="1800" spc="-5" dirty="0">
                <a:latin typeface="Times New Roman"/>
                <a:cs typeface="Times New Roman"/>
              </a:rPr>
              <a:t>early </a:t>
            </a:r>
            <a:r>
              <a:rPr sz="1800" spc="-434"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spc="-5" dirty="0">
                <a:latin typeface="Times New Roman"/>
                <a:cs typeface="Times New Roman"/>
              </a:rPr>
              <a:t>accurate</a:t>
            </a:r>
            <a:r>
              <a:rPr sz="1800" spc="5" dirty="0">
                <a:latin typeface="Times New Roman"/>
                <a:cs typeface="Times New Roman"/>
              </a:rPr>
              <a:t> </a:t>
            </a:r>
            <a:r>
              <a:rPr sz="1800" spc="-5" dirty="0">
                <a:latin typeface="Times New Roman"/>
                <a:cs typeface="Times New Roman"/>
              </a:rPr>
              <a:t>classification </a:t>
            </a:r>
            <a:r>
              <a:rPr sz="1800" dirty="0">
                <a:latin typeface="Times New Roman"/>
                <a:cs typeface="Times New Roman"/>
              </a:rPr>
              <a:t>of</a:t>
            </a:r>
            <a:r>
              <a:rPr sz="1800" spc="10" dirty="0">
                <a:latin typeface="Times New Roman"/>
                <a:cs typeface="Times New Roman"/>
              </a:rPr>
              <a:t> </a:t>
            </a:r>
            <a:r>
              <a:rPr sz="1800" spc="-5" dirty="0">
                <a:latin typeface="Times New Roman"/>
                <a:cs typeface="Times New Roman"/>
              </a:rPr>
              <a:t>emphysema,</a:t>
            </a:r>
            <a:r>
              <a:rPr sz="1800" dirty="0">
                <a:latin typeface="Times New Roman"/>
                <a:cs typeface="Times New Roman"/>
              </a:rPr>
              <a:t> this</a:t>
            </a:r>
            <a:r>
              <a:rPr sz="1800" spc="-5" dirty="0">
                <a:latin typeface="Times New Roman"/>
                <a:cs typeface="Times New Roman"/>
              </a:rPr>
              <a:t> system</a:t>
            </a:r>
            <a:r>
              <a:rPr sz="1800" spc="10" dirty="0">
                <a:latin typeface="Times New Roman"/>
                <a:cs typeface="Times New Roman"/>
              </a:rPr>
              <a:t> </a:t>
            </a:r>
            <a:r>
              <a:rPr sz="1800" spc="-10" dirty="0">
                <a:latin typeface="Times New Roman"/>
                <a:cs typeface="Times New Roman"/>
              </a:rPr>
              <a:t>has</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potential</a:t>
            </a:r>
            <a:r>
              <a:rPr sz="1800" dirty="0">
                <a:latin typeface="Times New Roman"/>
                <a:cs typeface="Times New Roman"/>
              </a:rPr>
              <a:t> to</a:t>
            </a:r>
            <a:r>
              <a:rPr sz="1800" spc="10" dirty="0">
                <a:latin typeface="Times New Roman"/>
                <a:cs typeface="Times New Roman"/>
              </a:rPr>
              <a:t> </a:t>
            </a:r>
            <a:r>
              <a:rPr sz="1800" spc="-5" dirty="0">
                <a:latin typeface="Times New Roman"/>
                <a:cs typeface="Times New Roman"/>
              </a:rPr>
              <a:t>improve</a:t>
            </a:r>
            <a:r>
              <a:rPr sz="1800" spc="15" dirty="0">
                <a:latin typeface="Times New Roman"/>
                <a:cs typeface="Times New Roman"/>
              </a:rPr>
              <a:t> </a:t>
            </a:r>
            <a:r>
              <a:rPr sz="1800" spc="-5" dirty="0">
                <a:latin typeface="Times New Roman"/>
                <a:cs typeface="Times New Roman"/>
              </a:rPr>
              <a:t>patient</a:t>
            </a:r>
            <a:r>
              <a:rPr sz="1800" spc="15" dirty="0">
                <a:latin typeface="Times New Roman"/>
                <a:cs typeface="Times New Roman"/>
              </a:rPr>
              <a:t> </a:t>
            </a:r>
            <a:r>
              <a:rPr sz="1800" spc="-5" dirty="0">
                <a:latin typeface="Times New Roman"/>
                <a:cs typeface="Times New Roman"/>
              </a:rPr>
              <a:t>outcomes</a:t>
            </a:r>
            <a:r>
              <a:rPr sz="1800" spc="10" dirty="0">
                <a:latin typeface="Times New Roman"/>
                <a:cs typeface="Times New Roman"/>
              </a:rPr>
              <a:t> </a:t>
            </a:r>
            <a:r>
              <a:rPr sz="1800" dirty="0">
                <a:latin typeface="Times New Roman"/>
                <a:cs typeface="Times New Roman"/>
              </a:rPr>
              <a:t>by </a:t>
            </a:r>
            <a:r>
              <a:rPr sz="1800" spc="5" dirty="0">
                <a:latin typeface="Times New Roman"/>
                <a:cs typeface="Times New Roman"/>
              </a:rPr>
              <a:t> </a:t>
            </a:r>
            <a:r>
              <a:rPr sz="1800" dirty="0">
                <a:latin typeface="Times New Roman"/>
                <a:cs typeface="Times New Roman"/>
              </a:rPr>
              <a:t>enabling</a:t>
            </a:r>
            <a:r>
              <a:rPr sz="1800" spc="-10" dirty="0">
                <a:latin typeface="Times New Roman"/>
                <a:cs typeface="Times New Roman"/>
              </a:rPr>
              <a:t> </a:t>
            </a:r>
            <a:r>
              <a:rPr sz="1800" spc="-5" dirty="0">
                <a:latin typeface="Times New Roman"/>
                <a:cs typeface="Times New Roman"/>
              </a:rPr>
              <a:t>timely</a:t>
            </a:r>
            <a:r>
              <a:rPr sz="1800" spc="5" dirty="0">
                <a:latin typeface="Times New Roman"/>
                <a:cs typeface="Times New Roman"/>
              </a:rPr>
              <a:t> </a:t>
            </a:r>
            <a:r>
              <a:rPr sz="1800" spc="-5" dirty="0">
                <a:latin typeface="Times New Roman"/>
                <a:cs typeface="Times New Roman"/>
              </a:rPr>
              <a:t>interventions</a:t>
            </a:r>
            <a:r>
              <a:rPr sz="1800" dirty="0">
                <a:latin typeface="Times New Roman"/>
                <a:cs typeface="Times New Roman"/>
              </a:rPr>
              <a:t> and</a:t>
            </a:r>
            <a:r>
              <a:rPr sz="1800" spc="-10" dirty="0">
                <a:latin typeface="Times New Roman"/>
                <a:cs typeface="Times New Roman"/>
              </a:rPr>
              <a:t> </a:t>
            </a:r>
            <a:r>
              <a:rPr sz="1800" dirty="0">
                <a:latin typeface="Times New Roman"/>
                <a:cs typeface="Times New Roman"/>
              </a:rPr>
              <a:t>treatment </a:t>
            </a:r>
            <a:r>
              <a:rPr sz="1800" spc="-5" dirty="0">
                <a:latin typeface="Times New Roman"/>
                <a:cs typeface="Times New Roman"/>
              </a:rPr>
              <a:t>strategies.</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195" y="1641094"/>
            <a:ext cx="2860675" cy="422275"/>
          </a:xfrm>
          <a:prstGeom prst="rect">
            <a:avLst/>
          </a:prstGeom>
        </p:spPr>
        <p:txBody>
          <a:bodyPr vert="horz" wrap="square" lIns="0" tIns="13335" rIns="0" bIns="0" rtlCol="0">
            <a:spAutoFit/>
          </a:bodyPr>
          <a:lstStyle/>
          <a:p>
            <a:pPr marL="12700">
              <a:lnSpc>
                <a:spcPct val="100000"/>
              </a:lnSpc>
              <a:spcBef>
                <a:spcPts val="105"/>
              </a:spcBef>
            </a:pPr>
            <a:r>
              <a:rPr sz="2600" b="1" spc="-5" dirty="0">
                <a:latin typeface="Times New Roman"/>
                <a:cs typeface="Times New Roman"/>
              </a:rPr>
              <a:t>Problem</a:t>
            </a:r>
            <a:r>
              <a:rPr sz="2600" b="1" spc="-55" dirty="0">
                <a:latin typeface="Times New Roman"/>
                <a:cs typeface="Times New Roman"/>
              </a:rPr>
              <a:t> </a:t>
            </a:r>
            <a:r>
              <a:rPr sz="2600" b="1" dirty="0">
                <a:latin typeface="Times New Roman"/>
                <a:cs typeface="Times New Roman"/>
              </a:rPr>
              <a:t>Statement:</a:t>
            </a:r>
            <a:endParaRPr sz="2600">
              <a:latin typeface="Times New Roman"/>
              <a:cs typeface="Times New Roman"/>
            </a:endParaRPr>
          </a:p>
        </p:txBody>
      </p:sp>
      <p:sp>
        <p:nvSpPr>
          <p:cNvPr id="3" name="object 3"/>
          <p:cNvSpPr txBox="1"/>
          <p:nvPr/>
        </p:nvSpPr>
        <p:spPr>
          <a:xfrm>
            <a:off x="287527" y="2289175"/>
            <a:ext cx="9996170" cy="2392680"/>
          </a:xfrm>
          <a:prstGeom prst="rect">
            <a:avLst/>
          </a:prstGeom>
        </p:spPr>
        <p:txBody>
          <a:bodyPr vert="horz" wrap="square" lIns="0" tIns="12700" rIns="0" bIns="0" rtlCol="0">
            <a:spAutoFit/>
          </a:bodyPr>
          <a:lstStyle/>
          <a:p>
            <a:pPr marL="12700" marR="5080" indent="508634">
              <a:lnSpc>
                <a:spcPct val="143800"/>
              </a:lnSpc>
              <a:spcBef>
                <a:spcPts val="100"/>
              </a:spcBef>
            </a:pPr>
            <a:r>
              <a:rPr sz="1800" dirty="0">
                <a:latin typeface="Times New Roman"/>
                <a:cs typeface="Times New Roman"/>
              </a:rPr>
              <a:t>This</a:t>
            </a:r>
            <a:r>
              <a:rPr sz="1800" spc="5" dirty="0">
                <a:latin typeface="Times New Roman"/>
                <a:cs typeface="Times New Roman"/>
              </a:rPr>
              <a:t> </a:t>
            </a:r>
            <a:r>
              <a:rPr sz="1800" spc="-5" dirty="0">
                <a:latin typeface="Times New Roman"/>
                <a:cs typeface="Times New Roman"/>
              </a:rPr>
              <a:t>project</a:t>
            </a:r>
            <a:r>
              <a:rPr sz="1800" spc="15" dirty="0">
                <a:latin typeface="Times New Roman"/>
                <a:cs typeface="Times New Roman"/>
              </a:rPr>
              <a:t> </a:t>
            </a:r>
            <a:r>
              <a:rPr sz="1800" spc="-5" dirty="0">
                <a:latin typeface="Times New Roman"/>
                <a:cs typeface="Times New Roman"/>
              </a:rPr>
              <a:t>addresses</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spc="-5" dirty="0">
                <a:latin typeface="Times New Roman"/>
                <a:cs typeface="Times New Roman"/>
              </a:rPr>
              <a:t>overfitting</a:t>
            </a:r>
            <a:r>
              <a:rPr sz="1800" spc="5" dirty="0">
                <a:latin typeface="Times New Roman"/>
                <a:cs typeface="Times New Roman"/>
              </a:rPr>
              <a:t> </a:t>
            </a:r>
            <a:r>
              <a:rPr sz="1800" spc="-5" dirty="0">
                <a:latin typeface="Times New Roman"/>
                <a:cs typeface="Times New Roman"/>
              </a:rPr>
              <a:t>challenge</a:t>
            </a:r>
            <a:r>
              <a:rPr sz="1800" spc="15" dirty="0">
                <a:latin typeface="Times New Roman"/>
                <a:cs typeface="Times New Roman"/>
              </a:rPr>
              <a:t> </a:t>
            </a:r>
            <a:r>
              <a:rPr sz="1800" dirty="0">
                <a:latin typeface="Times New Roman"/>
                <a:cs typeface="Times New Roman"/>
              </a:rPr>
              <a:t>in </a:t>
            </a:r>
            <a:r>
              <a:rPr sz="1800" spc="-5" dirty="0">
                <a:latin typeface="Times New Roman"/>
                <a:cs typeface="Times New Roman"/>
              </a:rPr>
              <a:t>early</a:t>
            </a:r>
            <a:r>
              <a:rPr sz="1800" dirty="0">
                <a:latin typeface="Times New Roman"/>
                <a:cs typeface="Times New Roman"/>
              </a:rPr>
              <a:t> </a:t>
            </a:r>
            <a:r>
              <a:rPr sz="1800" spc="-5" dirty="0">
                <a:latin typeface="Times New Roman"/>
                <a:cs typeface="Times New Roman"/>
              </a:rPr>
              <a:t>classification</a:t>
            </a:r>
            <a:r>
              <a:rPr sz="1800" spc="15" dirty="0">
                <a:latin typeface="Times New Roman"/>
                <a:cs typeface="Times New Roman"/>
              </a:rPr>
              <a:t> </a:t>
            </a:r>
            <a:r>
              <a:rPr sz="1800" dirty="0">
                <a:latin typeface="Times New Roman"/>
                <a:cs typeface="Times New Roman"/>
              </a:rPr>
              <a:t>of</a:t>
            </a:r>
            <a:r>
              <a:rPr sz="1800" spc="-5" dirty="0">
                <a:latin typeface="Times New Roman"/>
                <a:cs typeface="Times New Roman"/>
              </a:rPr>
              <a:t> emphysema</a:t>
            </a:r>
            <a:r>
              <a:rPr sz="1800" spc="20" dirty="0">
                <a:latin typeface="Times New Roman"/>
                <a:cs typeface="Times New Roman"/>
              </a:rPr>
              <a:t> </a:t>
            </a:r>
            <a:r>
              <a:rPr sz="1800" dirty="0">
                <a:latin typeface="Times New Roman"/>
                <a:cs typeface="Times New Roman"/>
              </a:rPr>
              <a:t>using </a:t>
            </a:r>
            <a:r>
              <a:rPr sz="1800" spc="-10" dirty="0">
                <a:latin typeface="Times New Roman"/>
                <a:cs typeface="Times New Roman"/>
              </a:rPr>
              <a:t>CT</a:t>
            </a:r>
            <a:r>
              <a:rPr sz="1800" spc="15" dirty="0">
                <a:latin typeface="Times New Roman"/>
                <a:cs typeface="Times New Roman"/>
              </a:rPr>
              <a:t> </a:t>
            </a:r>
            <a:r>
              <a:rPr sz="1800" spc="-5" dirty="0">
                <a:latin typeface="Times New Roman"/>
                <a:cs typeface="Times New Roman"/>
              </a:rPr>
              <a:t>scans </a:t>
            </a:r>
            <a:r>
              <a:rPr sz="1800" dirty="0">
                <a:latin typeface="Times New Roman"/>
                <a:cs typeface="Times New Roman"/>
              </a:rPr>
              <a:t> </a:t>
            </a:r>
            <a:r>
              <a:rPr sz="1800" spc="-5" dirty="0">
                <a:latin typeface="Times New Roman"/>
                <a:cs typeface="Times New Roman"/>
              </a:rPr>
              <a:t>with</a:t>
            </a:r>
            <a:r>
              <a:rPr sz="1800" spc="5" dirty="0">
                <a:latin typeface="Times New Roman"/>
                <a:cs typeface="Times New Roman"/>
              </a:rPr>
              <a:t> </a:t>
            </a:r>
            <a:r>
              <a:rPr sz="1800" spc="-5" dirty="0">
                <a:latin typeface="Times New Roman"/>
                <a:cs typeface="Times New Roman"/>
              </a:rPr>
              <a:t>deep</a:t>
            </a:r>
            <a:r>
              <a:rPr sz="1800" spc="10" dirty="0">
                <a:latin typeface="Times New Roman"/>
                <a:cs typeface="Times New Roman"/>
              </a:rPr>
              <a:t> </a:t>
            </a:r>
            <a:r>
              <a:rPr sz="1800" spc="-5" dirty="0">
                <a:latin typeface="Times New Roman"/>
                <a:cs typeface="Times New Roman"/>
              </a:rPr>
              <a:t>learning</a:t>
            </a:r>
            <a:r>
              <a:rPr sz="1800" dirty="0">
                <a:latin typeface="Times New Roman"/>
                <a:cs typeface="Times New Roman"/>
              </a:rPr>
              <a:t> techniques.</a:t>
            </a:r>
            <a:r>
              <a:rPr sz="1800" spc="-5" dirty="0">
                <a:latin typeface="Times New Roman"/>
                <a:cs typeface="Times New Roman"/>
              </a:rPr>
              <a:t> </a:t>
            </a:r>
            <a:r>
              <a:rPr sz="1800" spc="-10" dirty="0">
                <a:latin typeface="Times New Roman"/>
                <a:cs typeface="Times New Roman"/>
              </a:rPr>
              <a:t>By</a:t>
            </a:r>
            <a:r>
              <a:rPr sz="1800" dirty="0">
                <a:latin typeface="Times New Roman"/>
                <a:cs typeface="Times New Roman"/>
              </a:rPr>
              <a:t> implementing</a:t>
            </a:r>
            <a:r>
              <a:rPr sz="1800" spc="-15" dirty="0">
                <a:latin typeface="Times New Roman"/>
                <a:cs typeface="Times New Roman"/>
              </a:rPr>
              <a:t> </a:t>
            </a:r>
            <a:r>
              <a:rPr sz="1800" dirty="0">
                <a:latin typeface="Times New Roman"/>
                <a:cs typeface="Times New Roman"/>
              </a:rPr>
              <a:t>strategies such</a:t>
            </a:r>
            <a:r>
              <a:rPr sz="1800" spc="-5" dirty="0">
                <a:latin typeface="Times New Roman"/>
                <a:cs typeface="Times New Roman"/>
              </a:rPr>
              <a:t> </a:t>
            </a:r>
            <a:r>
              <a:rPr sz="1800" spc="-10" dirty="0">
                <a:latin typeface="Times New Roman"/>
                <a:cs typeface="Times New Roman"/>
              </a:rPr>
              <a:t>as</a:t>
            </a:r>
            <a:r>
              <a:rPr sz="1800" spc="5" dirty="0">
                <a:latin typeface="Times New Roman"/>
                <a:cs typeface="Times New Roman"/>
              </a:rPr>
              <a:t> </a:t>
            </a:r>
            <a:r>
              <a:rPr sz="1800" dirty="0">
                <a:latin typeface="Times New Roman"/>
                <a:cs typeface="Times New Roman"/>
              </a:rPr>
              <a:t>data </a:t>
            </a:r>
            <a:r>
              <a:rPr sz="1800" spc="-5" dirty="0">
                <a:latin typeface="Times New Roman"/>
                <a:cs typeface="Times New Roman"/>
              </a:rPr>
              <a:t>augmentation,</a:t>
            </a:r>
            <a:r>
              <a:rPr sz="1800" spc="15" dirty="0">
                <a:latin typeface="Times New Roman"/>
                <a:cs typeface="Times New Roman"/>
              </a:rPr>
              <a:t> </a:t>
            </a:r>
            <a:r>
              <a:rPr sz="1800" spc="-5" dirty="0">
                <a:latin typeface="Times New Roman"/>
                <a:cs typeface="Times New Roman"/>
              </a:rPr>
              <a:t>regularization </a:t>
            </a:r>
            <a:r>
              <a:rPr sz="1800" dirty="0">
                <a:latin typeface="Times New Roman"/>
                <a:cs typeface="Times New Roman"/>
              </a:rPr>
              <a:t> </a:t>
            </a:r>
            <a:r>
              <a:rPr sz="1800" spc="-5" dirty="0">
                <a:latin typeface="Times New Roman"/>
                <a:cs typeface="Times New Roman"/>
              </a:rPr>
              <a:t>techniques</a:t>
            </a:r>
            <a:r>
              <a:rPr sz="1800" spc="10" dirty="0">
                <a:latin typeface="Times New Roman"/>
                <a:cs typeface="Times New Roman"/>
              </a:rPr>
              <a:t> </a:t>
            </a:r>
            <a:r>
              <a:rPr sz="1800" spc="-5" dirty="0">
                <a:latin typeface="Times New Roman"/>
                <a:cs typeface="Times New Roman"/>
              </a:rPr>
              <a:t>(e.g.,</a:t>
            </a:r>
            <a:r>
              <a:rPr sz="1800" dirty="0">
                <a:latin typeface="Times New Roman"/>
                <a:cs typeface="Times New Roman"/>
              </a:rPr>
              <a:t> dropout),</a:t>
            </a:r>
            <a:r>
              <a:rPr sz="1800" spc="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spc="-5" dirty="0">
                <a:latin typeface="Times New Roman"/>
                <a:cs typeface="Times New Roman"/>
              </a:rPr>
              <a:t>model</a:t>
            </a:r>
            <a:r>
              <a:rPr sz="1800" spc="5" dirty="0">
                <a:latin typeface="Times New Roman"/>
                <a:cs typeface="Times New Roman"/>
              </a:rPr>
              <a:t> </a:t>
            </a:r>
            <a:r>
              <a:rPr sz="1800" spc="-5" dirty="0">
                <a:latin typeface="Times New Roman"/>
                <a:cs typeface="Times New Roman"/>
              </a:rPr>
              <a:t>architecture</a:t>
            </a:r>
            <a:r>
              <a:rPr sz="1800" dirty="0">
                <a:latin typeface="Times New Roman"/>
                <a:cs typeface="Times New Roman"/>
              </a:rPr>
              <a:t> optimization,</a:t>
            </a:r>
            <a:r>
              <a:rPr sz="1800" spc="5" dirty="0">
                <a:latin typeface="Times New Roman"/>
                <a:cs typeface="Times New Roman"/>
              </a:rPr>
              <a:t> </a:t>
            </a:r>
            <a:r>
              <a:rPr sz="1800" spc="-5" dirty="0">
                <a:latin typeface="Times New Roman"/>
                <a:cs typeface="Times New Roman"/>
              </a:rPr>
              <a:t>the</a:t>
            </a:r>
            <a:r>
              <a:rPr sz="1800" spc="10" dirty="0">
                <a:latin typeface="Times New Roman"/>
                <a:cs typeface="Times New Roman"/>
              </a:rPr>
              <a:t> </a:t>
            </a:r>
            <a:r>
              <a:rPr sz="1800" spc="-5" dirty="0">
                <a:latin typeface="Times New Roman"/>
                <a:cs typeface="Times New Roman"/>
              </a:rPr>
              <a:t>aim</a:t>
            </a:r>
            <a:r>
              <a:rPr sz="1800" spc="5" dirty="0">
                <a:latin typeface="Times New Roman"/>
                <a:cs typeface="Times New Roman"/>
              </a:rPr>
              <a:t>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mitigate</a:t>
            </a:r>
            <a:r>
              <a:rPr sz="1800" dirty="0">
                <a:latin typeface="Times New Roman"/>
                <a:cs typeface="Times New Roman"/>
              </a:rPr>
              <a:t> </a:t>
            </a:r>
            <a:r>
              <a:rPr sz="1800" spc="-5" dirty="0">
                <a:latin typeface="Times New Roman"/>
                <a:cs typeface="Times New Roman"/>
              </a:rPr>
              <a:t>overfitting</a:t>
            </a:r>
            <a:r>
              <a:rPr sz="1800" dirty="0">
                <a:latin typeface="Times New Roman"/>
                <a:cs typeface="Times New Roman"/>
              </a:rPr>
              <a:t> </a:t>
            </a:r>
            <a:r>
              <a:rPr sz="1800" spc="-5" dirty="0">
                <a:latin typeface="Times New Roman"/>
                <a:cs typeface="Times New Roman"/>
              </a:rPr>
              <a:t>while </a:t>
            </a:r>
            <a:r>
              <a:rPr sz="1800" dirty="0">
                <a:latin typeface="Times New Roman"/>
                <a:cs typeface="Times New Roman"/>
              </a:rPr>
              <a:t> maximizing</a:t>
            </a:r>
            <a:r>
              <a:rPr sz="1800" spc="-5" dirty="0">
                <a:latin typeface="Times New Roman"/>
                <a:cs typeface="Times New Roman"/>
              </a:rPr>
              <a:t> the</a:t>
            </a:r>
            <a:r>
              <a:rPr sz="1800" spc="5" dirty="0">
                <a:latin typeface="Times New Roman"/>
                <a:cs typeface="Times New Roman"/>
              </a:rPr>
              <a:t> </a:t>
            </a:r>
            <a:r>
              <a:rPr sz="1800" dirty="0">
                <a:latin typeface="Times New Roman"/>
                <a:cs typeface="Times New Roman"/>
              </a:rPr>
              <a:t>model's ability</a:t>
            </a:r>
            <a:r>
              <a:rPr sz="1800" spc="-5" dirty="0">
                <a:latin typeface="Times New Roman"/>
                <a:cs typeface="Times New Roman"/>
              </a:rPr>
              <a:t> to</a:t>
            </a:r>
            <a:r>
              <a:rPr sz="1800" spc="10" dirty="0">
                <a:latin typeface="Times New Roman"/>
                <a:cs typeface="Times New Roman"/>
              </a:rPr>
              <a:t> </a:t>
            </a:r>
            <a:r>
              <a:rPr sz="1800" spc="-5" dirty="0">
                <a:latin typeface="Times New Roman"/>
                <a:cs typeface="Times New Roman"/>
              </a:rPr>
              <a:t>generalize</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unseen</a:t>
            </a:r>
            <a:r>
              <a:rPr sz="1800" spc="10" dirty="0">
                <a:latin typeface="Times New Roman"/>
                <a:cs typeface="Times New Roman"/>
              </a:rPr>
              <a:t> </a:t>
            </a:r>
            <a:r>
              <a:rPr sz="1800" spc="-5" dirty="0">
                <a:latin typeface="Times New Roman"/>
                <a:cs typeface="Times New Roman"/>
              </a:rPr>
              <a:t>data.</a:t>
            </a:r>
            <a:r>
              <a:rPr sz="1800" spc="10" dirty="0">
                <a:latin typeface="Times New Roman"/>
                <a:cs typeface="Times New Roman"/>
              </a:rPr>
              <a:t> </a:t>
            </a:r>
            <a:r>
              <a:rPr sz="1800" spc="-5" dirty="0">
                <a:latin typeface="Times New Roman"/>
                <a:cs typeface="Times New Roman"/>
              </a:rPr>
              <a:t>Through</a:t>
            </a:r>
            <a:r>
              <a:rPr sz="1800" spc="10" dirty="0">
                <a:latin typeface="Times New Roman"/>
                <a:cs typeface="Times New Roman"/>
              </a:rPr>
              <a:t> </a:t>
            </a:r>
            <a:r>
              <a:rPr sz="1800" spc="-5" dirty="0">
                <a:latin typeface="Times New Roman"/>
                <a:cs typeface="Times New Roman"/>
              </a:rPr>
              <a:t>careful </a:t>
            </a:r>
            <a:r>
              <a:rPr sz="1800" dirty="0">
                <a:latin typeface="Times New Roman"/>
                <a:cs typeface="Times New Roman"/>
              </a:rPr>
              <a:t>experimentation and</a:t>
            </a:r>
            <a:r>
              <a:rPr sz="1800" spc="-10" dirty="0">
                <a:latin typeface="Times New Roman"/>
                <a:cs typeface="Times New Roman"/>
              </a:rPr>
              <a:t> </a:t>
            </a:r>
            <a:r>
              <a:rPr sz="1800" spc="-5" dirty="0">
                <a:latin typeface="Times New Roman"/>
                <a:cs typeface="Times New Roman"/>
              </a:rPr>
              <a:t>validation, </a:t>
            </a:r>
            <a:r>
              <a:rPr sz="1800" spc="-434"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spc="-5" dirty="0">
                <a:latin typeface="Times New Roman"/>
                <a:cs typeface="Times New Roman"/>
              </a:rPr>
              <a:t>developed</a:t>
            </a:r>
            <a:r>
              <a:rPr sz="1800" spc="10" dirty="0">
                <a:latin typeface="Times New Roman"/>
                <a:cs typeface="Times New Roman"/>
              </a:rPr>
              <a:t> </a:t>
            </a:r>
            <a:r>
              <a:rPr sz="1800" spc="-5" dirty="0">
                <a:latin typeface="Times New Roman"/>
                <a:cs typeface="Times New Roman"/>
              </a:rPr>
              <a:t>system</a:t>
            </a:r>
            <a:r>
              <a:rPr sz="1800" spc="10" dirty="0">
                <a:latin typeface="Times New Roman"/>
                <a:cs typeface="Times New Roman"/>
              </a:rPr>
              <a:t> </a:t>
            </a:r>
            <a:r>
              <a:rPr sz="1800" spc="-5" dirty="0">
                <a:latin typeface="Times New Roman"/>
                <a:cs typeface="Times New Roman"/>
              </a:rPr>
              <a:t>seeks</a:t>
            </a:r>
            <a:r>
              <a:rPr sz="1800" spc="15" dirty="0">
                <a:latin typeface="Times New Roman"/>
                <a:cs typeface="Times New Roman"/>
              </a:rPr>
              <a:t> </a:t>
            </a:r>
            <a:r>
              <a:rPr sz="1800" dirty="0">
                <a:latin typeface="Times New Roman"/>
                <a:cs typeface="Times New Roman"/>
              </a:rPr>
              <a:t>to</a:t>
            </a:r>
            <a:r>
              <a:rPr sz="1800" spc="-5" dirty="0">
                <a:latin typeface="Times New Roman"/>
                <a:cs typeface="Times New Roman"/>
              </a:rPr>
              <a:t> provide</a:t>
            </a:r>
            <a:r>
              <a:rPr sz="1800" spc="15" dirty="0">
                <a:latin typeface="Times New Roman"/>
                <a:cs typeface="Times New Roman"/>
              </a:rPr>
              <a:t> </a:t>
            </a:r>
            <a:r>
              <a:rPr sz="1800" spc="-5" dirty="0">
                <a:latin typeface="Times New Roman"/>
                <a:cs typeface="Times New Roman"/>
              </a:rPr>
              <a:t>reliable</a:t>
            </a:r>
            <a:r>
              <a:rPr sz="1800" spc="5" dirty="0">
                <a:latin typeface="Times New Roman"/>
                <a:cs typeface="Times New Roman"/>
              </a:rPr>
              <a:t> </a:t>
            </a:r>
            <a:r>
              <a:rPr sz="1800" spc="-5" dirty="0">
                <a:latin typeface="Times New Roman"/>
                <a:cs typeface="Times New Roman"/>
              </a:rPr>
              <a:t>early</a:t>
            </a:r>
            <a:r>
              <a:rPr sz="1800" spc="10" dirty="0">
                <a:latin typeface="Times New Roman"/>
                <a:cs typeface="Times New Roman"/>
              </a:rPr>
              <a:t> </a:t>
            </a:r>
            <a:r>
              <a:rPr sz="1800" spc="-5" dirty="0">
                <a:latin typeface="Times New Roman"/>
                <a:cs typeface="Times New Roman"/>
              </a:rPr>
              <a:t>classification </a:t>
            </a:r>
            <a:r>
              <a:rPr sz="1800" dirty="0">
                <a:latin typeface="Times New Roman"/>
                <a:cs typeface="Times New Roman"/>
              </a:rPr>
              <a:t>of</a:t>
            </a:r>
            <a:r>
              <a:rPr sz="1800" spc="15" dirty="0">
                <a:latin typeface="Times New Roman"/>
                <a:cs typeface="Times New Roman"/>
              </a:rPr>
              <a:t> </a:t>
            </a:r>
            <a:r>
              <a:rPr sz="1800" spc="-5" dirty="0">
                <a:latin typeface="Times New Roman"/>
                <a:cs typeface="Times New Roman"/>
              </a:rPr>
              <a:t>emphysema,</a:t>
            </a:r>
            <a:r>
              <a:rPr sz="1800" spc="-10" dirty="0">
                <a:latin typeface="Times New Roman"/>
                <a:cs typeface="Times New Roman"/>
              </a:rPr>
              <a:t> </a:t>
            </a:r>
            <a:r>
              <a:rPr sz="1800" dirty="0">
                <a:latin typeface="Times New Roman"/>
                <a:cs typeface="Times New Roman"/>
              </a:rPr>
              <a:t>thus</a:t>
            </a:r>
            <a:r>
              <a:rPr sz="1800" spc="5" dirty="0">
                <a:latin typeface="Times New Roman"/>
                <a:cs typeface="Times New Roman"/>
              </a:rPr>
              <a:t> </a:t>
            </a:r>
            <a:r>
              <a:rPr sz="1800" dirty="0">
                <a:latin typeface="Times New Roman"/>
                <a:cs typeface="Times New Roman"/>
              </a:rPr>
              <a:t>improving</a:t>
            </a:r>
            <a:r>
              <a:rPr sz="1800" spc="40" dirty="0">
                <a:latin typeface="Times New Roman"/>
                <a:cs typeface="Times New Roman"/>
              </a:rPr>
              <a:t> </a:t>
            </a:r>
            <a:r>
              <a:rPr sz="1800" spc="-5" dirty="0">
                <a:latin typeface="Times New Roman"/>
                <a:cs typeface="Times New Roman"/>
              </a:rPr>
              <a:t>patient </a:t>
            </a:r>
            <a:r>
              <a:rPr sz="1800" dirty="0">
                <a:latin typeface="Times New Roman"/>
                <a:cs typeface="Times New Roman"/>
              </a:rPr>
              <a:t> outcomes</a:t>
            </a:r>
            <a:r>
              <a:rPr sz="1800" spc="-20" dirty="0">
                <a:latin typeface="Times New Roman"/>
                <a:cs typeface="Times New Roman"/>
              </a:rPr>
              <a:t> </a:t>
            </a:r>
            <a:r>
              <a:rPr sz="1800" dirty="0">
                <a:latin typeface="Times New Roman"/>
                <a:cs typeface="Times New Roman"/>
              </a:rPr>
              <a:t>by </a:t>
            </a:r>
            <a:r>
              <a:rPr sz="1800" spc="-5" dirty="0">
                <a:latin typeface="Times New Roman"/>
                <a:cs typeface="Times New Roman"/>
              </a:rPr>
              <a:t>enabling</a:t>
            </a:r>
            <a:r>
              <a:rPr sz="1800" dirty="0">
                <a:latin typeface="Times New Roman"/>
                <a:cs typeface="Times New Roman"/>
              </a:rPr>
              <a:t> </a:t>
            </a:r>
            <a:r>
              <a:rPr sz="1800" spc="-5" dirty="0">
                <a:latin typeface="Times New Roman"/>
                <a:cs typeface="Times New Roman"/>
              </a:rPr>
              <a:t>timely</a:t>
            </a:r>
            <a:r>
              <a:rPr sz="1800" dirty="0">
                <a:latin typeface="Times New Roman"/>
                <a:cs typeface="Times New Roman"/>
              </a:rPr>
              <a:t> interventions.</a:t>
            </a:r>
            <a:endParaRPr sz="1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195" y="1819402"/>
            <a:ext cx="256476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INTRODUCTION:</a:t>
            </a:r>
            <a:endParaRPr sz="2400">
              <a:latin typeface="Times New Roman"/>
              <a:cs typeface="Times New Roman"/>
            </a:endParaRPr>
          </a:p>
        </p:txBody>
      </p:sp>
      <p:sp>
        <p:nvSpPr>
          <p:cNvPr id="3" name="object 3"/>
          <p:cNvSpPr txBox="1"/>
          <p:nvPr/>
        </p:nvSpPr>
        <p:spPr>
          <a:xfrm>
            <a:off x="287527" y="2639694"/>
            <a:ext cx="10083800" cy="2787650"/>
          </a:xfrm>
          <a:prstGeom prst="rect">
            <a:avLst/>
          </a:prstGeom>
        </p:spPr>
        <p:txBody>
          <a:bodyPr vert="horz" wrap="square" lIns="0" tIns="12700" rIns="0" bIns="0" rtlCol="0">
            <a:spAutoFit/>
          </a:bodyPr>
          <a:lstStyle/>
          <a:p>
            <a:pPr marL="12700" marR="5080" indent="400685">
              <a:lnSpc>
                <a:spcPct val="143800"/>
              </a:lnSpc>
              <a:spcBef>
                <a:spcPts val="100"/>
              </a:spcBef>
            </a:pPr>
            <a:r>
              <a:rPr sz="1800" dirty="0">
                <a:latin typeface="Times New Roman"/>
                <a:cs typeface="Times New Roman"/>
              </a:rPr>
              <a:t>The </a:t>
            </a:r>
            <a:r>
              <a:rPr sz="1800" spc="-5" dirty="0">
                <a:latin typeface="Times New Roman"/>
                <a:cs typeface="Times New Roman"/>
              </a:rPr>
              <a:t>project focuses</a:t>
            </a:r>
            <a:r>
              <a:rPr sz="1800" spc="10" dirty="0">
                <a:latin typeface="Times New Roman"/>
                <a:cs typeface="Times New Roman"/>
              </a:rPr>
              <a:t> </a:t>
            </a:r>
            <a:r>
              <a:rPr sz="1800" dirty="0">
                <a:latin typeface="Times New Roman"/>
                <a:cs typeface="Times New Roman"/>
              </a:rPr>
              <a:t>on</a:t>
            </a:r>
            <a:r>
              <a:rPr sz="1800" spc="15" dirty="0">
                <a:latin typeface="Times New Roman"/>
                <a:cs typeface="Times New Roman"/>
              </a:rPr>
              <a:t> </a:t>
            </a:r>
            <a:r>
              <a:rPr sz="1800" spc="-5" dirty="0">
                <a:latin typeface="Times New Roman"/>
                <a:cs typeface="Times New Roman"/>
              </a:rPr>
              <a:t>the</a:t>
            </a:r>
            <a:r>
              <a:rPr sz="1800" spc="10" dirty="0">
                <a:latin typeface="Times New Roman"/>
                <a:cs typeface="Times New Roman"/>
              </a:rPr>
              <a:t> </a:t>
            </a:r>
            <a:r>
              <a:rPr sz="1800" spc="-5" dirty="0">
                <a:latin typeface="Times New Roman"/>
                <a:cs typeface="Times New Roman"/>
              </a:rPr>
              <a:t>early</a:t>
            </a:r>
            <a:r>
              <a:rPr sz="1800" dirty="0">
                <a:latin typeface="Times New Roman"/>
                <a:cs typeface="Times New Roman"/>
              </a:rPr>
              <a:t> </a:t>
            </a:r>
            <a:r>
              <a:rPr sz="1800" spc="-5" dirty="0">
                <a:latin typeface="Times New Roman"/>
                <a:cs typeface="Times New Roman"/>
              </a:rPr>
              <a:t>classification</a:t>
            </a:r>
            <a:r>
              <a:rPr sz="1800" spc="1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spc="-5" dirty="0">
                <a:latin typeface="Times New Roman"/>
                <a:cs typeface="Times New Roman"/>
              </a:rPr>
              <a:t>emphysema</a:t>
            </a:r>
            <a:r>
              <a:rPr sz="1800" dirty="0">
                <a:latin typeface="Times New Roman"/>
                <a:cs typeface="Times New Roman"/>
              </a:rPr>
              <a:t> in</a:t>
            </a:r>
            <a:r>
              <a:rPr sz="1800" spc="15" dirty="0">
                <a:latin typeface="Times New Roman"/>
                <a:cs typeface="Times New Roman"/>
              </a:rPr>
              <a:t> </a:t>
            </a:r>
            <a:r>
              <a:rPr sz="1800" spc="-10" dirty="0">
                <a:latin typeface="Times New Roman"/>
                <a:cs typeface="Times New Roman"/>
              </a:rPr>
              <a:t>CT</a:t>
            </a:r>
            <a:r>
              <a:rPr sz="1800" spc="15" dirty="0">
                <a:latin typeface="Times New Roman"/>
                <a:cs typeface="Times New Roman"/>
              </a:rPr>
              <a:t> </a:t>
            </a:r>
            <a:r>
              <a:rPr sz="1800" spc="-5" dirty="0">
                <a:latin typeface="Times New Roman"/>
                <a:cs typeface="Times New Roman"/>
              </a:rPr>
              <a:t>scans</a:t>
            </a:r>
            <a:r>
              <a:rPr sz="1800" spc="15" dirty="0">
                <a:latin typeface="Times New Roman"/>
                <a:cs typeface="Times New Roman"/>
              </a:rPr>
              <a:t> </a:t>
            </a:r>
            <a:r>
              <a:rPr sz="1800" spc="-5" dirty="0">
                <a:latin typeface="Times New Roman"/>
                <a:cs typeface="Times New Roman"/>
              </a:rPr>
              <a:t>using</a:t>
            </a:r>
            <a:r>
              <a:rPr sz="1800" spc="10" dirty="0">
                <a:latin typeface="Times New Roman"/>
                <a:cs typeface="Times New Roman"/>
              </a:rPr>
              <a:t> </a:t>
            </a:r>
            <a:r>
              <a:rPr sz="1800" dirty="0">
                <a:latin typeface="Times New Roman"/>
                <a:cs typeface="Times New Roman"/>
              </a:rPr>
              <a:t>deep </a:t>
            </a:r>
            <a:r>
              <a:rPr sz="1800" spc="-5" dirty="0">
                <a:latin typeface="Times New Roman"/>
                <a:cs typeface="Times New Roman"/>
              </a:rPr>
              <a:t>learning</a:t>
            </a:r>
            <a:r>
              <a:rPr sz="1800" spc="5" dirty="0">
                <a:latin typeface="Times New Roman"/>
                <a:cs typeface="Times New Roman"/>
              </a:rPr>
              <a:t> </a:t>
            </a:r>
            <a:r>
              <a:rPr sz="1800" dirty="0">
                <a:latin typeface="Times New Roman"/>
                <a:cs typeface="Times New Roman"/>
              </a:rPr>
              <a:t>techniques, </a:t>
            </a:r>
            <a:r>
              <a:rPr sz="1800" spc="-434" dirty="0">
                <a:latin typeface="Times New Roman"/>
                <a:cs typeface="Times New Roman"/>
              </a:rPr>
              <a:t> </a:t>
            </a:r>
            <a:r>
              <a:rPr sz="1800" spc="-5" dirty="0">
                <a:latin typeface="Times New Roman"/>
                <a:cs typeface="Times New Roman"/>
              </a:rPr>
              <a:t>specifically</a:t>
            </a:r>
            <a:r>
              <a:rPr sz="1800" spc="25" dirty="0">
                <a:latin typeface="Times New Roman"/>
                <a:cs typeface="Times New Roman"/>
              </a:rPr>
              <a:t> </a:t>
            </a:r>
            <a:r>
              <a:rPr sz="1800" spc="-5" dirty="0">
                <a:latin typeface="Times New Roman"/>
                <a:cs typeface="Times New Roman"/>
              </a:rPr>
              <a:t>employing</a:t>
            </a:r>
            <a:r>
              <a:rPr sz="1800" spc="30" dirty="0">
                <a:latin typeface="Times New Roman"/>
                <a:cs typeface="Times New Roman"/>
              </a:rPr>
              <a:t> </a:t>
            </a:r>
            <a:r>
              <a:rPr sz="1800" spc="-5" dirty="0">
                <a:latin typeface="Times New Roman"/>
                <a:cs typeface="Times New Roman"/>
              </a:rPr>
              <a:t>the</a:t>
            </a:r>
            <a:r>
              <a:rPr sz="1800" spc="35" dirty="0">
                <a:latin typeface="Times New Roman"/>
                <a:cs typeface="Times New Roman"/>
              </a:rPr>
              <a:t> </a:t>
            </a:r>
            <a:r>
              <a:rPr sz="1800" spc="-5" dirty="0">
                <a:latin typeface="Times New Roman"/>
                <a:cs typeface="Times New Roman"/>
              </a:rPr>
              <a:t>DenseNet121</a:t>
            </a:r>
            <a:r>
              <a:rPr sz="1800" spc="35" dirty="0">
                <a:latin typeface="Times New Roman"/>
                <a:cs typeface="Times New Roman"/>
              </a:rPr>
              <a:t> </a:t>
            </a:r>
            <a:r>
              <a:rPr sz="1800" spc="-5" dirty="0">
                <a:latin typeface="Times New Roman"/>
                <a:cs typeface="Times New Roman"/>
              </a:rPr>
              <a:t>algorithm.</a:t>
            </a:r>
            <a:r>
              <a:rPr sz="1800" spc="30" dirty="0">
                <a:latin typeface="Times New Roman"/>
                <a:cs typeface="Times New Roman"/>
              </a:rPr>
              <a:t> </a:t>
            </a:r>
            <a:r>
              <a:rPr sz="1800" spc="-5" dirty="0">
                <a:latin typeface="Times New Roman"/>
                <a:cs typeface="Times New Roman"/>
              </a:rPr>
              <a:t>Emphysema,</a:t>
            </a:r>
            <a:r>
              <a:rPr sz="1800" spc="20" dirty="0">
                <a:latin typeface="Times New Roman"/>
                <a:cs typeface="Times New Roman"/>
              </a:rPr>
              <a:t> </a:t>
            </a:r>
            <a:r>
              <a:rPr sz="1800" spc="-5" dirty="0">
                <a:latin typeface="Times New Roman"/>
                <a:cs typeface="Times New Roman"/>
              </a:rPr>
              <a:t>a</a:t>
            </a:r>
            <a:r>
              <a:rPr sz="1800" spc="70" dirty="0">
                <a:latin typeface="Times New Roman"/>
                <a:cs typeface="Times New Roman"/>
              </a:rPr>
              <a:t> </a:t>
            </a:r>
            <a:r>
              <a:rPr sz="1800" spc="-5" dirty="0">
                <a:latin typeface="Times New Roman"/>
                <a:cs typeface="Times New Roman"/>
              </a:rPr>
              <a:t>progressive</a:t>
            </a:r>
            <a:r>
              <a:rPr sz="1800" spc="25" dirty="0">
                <a:latin typeface="Times New Roman"/>
                <a:cs typeface="Times New Roman"/>
              </a:rPr>
              <a:t> </a:t>
            </a:r>
            <a:r>
              <a:rPr sz="1800" spc="-5" dirty="0">
                <a:latin typeface="Times New Roman"/>
                <a:cs typeface="Times New Roman"/>
              </a:rPr>
              <a:t>lung</a:t>
            </a:r>
            <a:r>
              <a:rPr sz="1800" spc="30" dirty="0">
                <a:latin typeface="Times New Roman"/>
                <a:cs typeface="Times New Roman"/>
              </a:rPr>
              <a:t> </a:t>
            </a:r>
            <a:r>
              <a:rPr sz="1800" spc="-5" dirty="0">
                <a:latin typeface="Times New Roman"/>
                <a:cs typeface="Times New Roman"/>
              </a:rPr>
              <a:t>disease,</a:t>
            </a:r>
            <a:r>
              <a:rPr sz="1800" spc="35" dirty="0">
                <a:latin typeface="Times New Roman"/>
                <a:cs typeface="Times New Roman"/>
              </a:rPr>
              <a:t> </a:t>
            </a:r>
            <a:r>
              <a:rPr sz="1800" spc="-5" dirty="0">
                <a:latin typeface="Times New Roman"/>
                <a:cs typeface="Times New Roman"/>
              </a:rPr>
              <a:t>necessitates </a:t>
            </a:r>
            <a:r>
              <a:rPr sz="1800" dirty="0">
                <a:latin typeface="Times New Roman"/>
                <a:cs typeface="Times New Roman"/>
              </a:rPr>
              <a:t> early</a:t>
            </a:r>
            <a:r>
              <a:rPr sz="1800" spc="5" dirty="0">
                <a:latin typeface="Times New Roman"/>
                <a:cs typeface="Times New Roman"/>
              </a:rPr>
              <a:t> </a:t>
            </a:r>
            <a:r>
              <a:rPr sz="1800" spc="-5" dirty="0">
                <a:latin typeface="Times New Roman"/>
                <a:cs typeface="Times New Roman"/>
              </a:rPr>
              <a:t>detection</a:t>
            </a:r>
            <a:r>
              <a:rPr sz="1800" spc="10" dirty="0">
                <a:latin typeface="Times New Roman"/>
                <a:cs typeface="Times New Roman"/>
              </a:rPr>
              <a:t> </a:t>
            </a:r>
            <a:r>
              <a:rPr sz="1800" spc="-5" dirty="0">
                <a:latin typeface="Times New Roman"/>
                <a:cs typeface="Times New Roman"/>
              </a:rPr>
              <a:t>for</a:t>
            </a:r>
            <a:r>
              <a:rPr sz="1800" spc="15" dirty="0">
                <a:latin typeface="Times New Roman"/>
                <a:cs typeface="Times New Roman"/>
              </a:rPr>
              <a:t> </a:t>
            </a:r>
            <a:r>
              <a:rPr sz="1800" spc="-5" dirty="0">
                <a:latin typeface="Times New Roman"/>
                <a:cs typeface="Times New Roman"/>
              </a:rPr>
              <a:t>effective</a:t>
            </a:r>
            <a:r>
              <a:rPr sz="1800" spc="15" dirty="0">
                <a:latin typeface="Times New Roman"/>
                <a:cs typeface="Times New Roman"/>
              </a:rPr>
              <a:t> </a:t>
            </a:r>
            <a:r>
              <a:rPr sz="1800" spc="-5" dirty="0">
                <a:latin typeface="Times New Roman"/>
                <a:cs typeface="Times New Roman"/>
              </a:rPr>
              <a:t>intervention.</a:t>
            </a:r>
            <a:r>
              <a:rPr sz="1800" spc="15" dirty="0">
                <a:latin typeface="Times New Roman"/>
                <a:cs typeface="Times New Roman"/>
              </a:rPr>
              <a:t> </a:t>
            </a:r>
            <a:r>
              <a:rPr sz="1800" spc="-5" dirty="0">
                <a:latin typeface="Times New Roman"/>
                <a:cs typeface="Times New Roman"/>
              </a:rPr>
              <a:t>Leveraging</a:t>
            </a:r>
            <a:r>
              <a:rPr sz="1800" spc="15" dirty="0">
                <a:latin typeface="Times New Roman"/>
                <a:cs typeface="Times New Roman"/>
              </a:rPr>
              <a:t> </a:t>
            </a:r>
            <a:r>
              <a:rPr sz="1800" spc="-5" dirty="0">
                <a:latin typeface="Times New Roman"/>
                <a:cs typeface="Times New Roman"/>
              </a:rPr>
              <a:t>DenseNet121's</a:t>
            </a:r>
            <a:r>
              <a:rPr sz="1800" spc="10" dirty="0">
                <a:latin typeface="Times New Roman"/>
                <a:cs typeface="Times New Roman"/>
              </a:rPr>
              <a:t> </a:t>
            </a:r>
            <a:r>
              <a:rPr sz="1800" dirty="0">
                <a:latin typeface="Times New Roman"/>
                <a:cs typeface="Times New Roman"/>
              </a:rPr>
              <a:t>sophisticated</a:t>
            </a:r>
            <a:r>
              <a:rPr sz="1800" spc="15" dirty="0">
                <a:latin typeface="Times New Roman"/>
                <a:cs typeface="Times New Roman"/>
              </a:rPr>
              <a:t> </a:t>
            </a:r>
            <a:r>
              <a:rPr sz="1800" spc="-5" dirty="0">
                <a:latin typeface="Times New Roman"/>
                <a:cs typeface="Times New Roman"/>
              </a:rPr>
              <a:t>architecture,</a:t>
            </a:r>
            <a:r>
              <a:rPr sz="1800" spc="15" dirty="0">
                <a:latin typeface="Times New Roman"/>
                <a:cs typeface="Times New Roman"/>
              </a:rPr>
              <a:t> </a:t>
            </a:r>
            <a:r>
              <a:rPr sz="1800" spc="-5" dirty="0">
                <a:latin typeface="Times New Roman"/>
                <a:cs typeface="Times New Roman"/>
              </a:rPr>
              <a:t>the</a:t>
            </a:r>
            <a:r>
              <a:rPr sz="1800" spc="10" dirty="0">
                <a:latin typeface="Times New Roman"/>
                <a:cs typeface="Times New Roman"/>
              </a:rPr>
              <a:t> </a:t>
            </a:r>
            <a:r>
              <a:rPr sz="1800" dirty="0">
                <a:latin typeface="Times New Roman"/>
                <a:cs typeface="Times New Roman"/>
              </a:rPr>
              <a:t>aim </a:t>
            </a:r>
            <a:r>
              <a:rPr sz="1800" spc="-5" dirty="0">
                <a:latin typeface="Times New Roman"/>
                <a:cs typeface="Times New Roman"/>
              </a:rPr>
              <a:t>is</a:t>
            </a:r>
            <a:r>
              <a:rPr sz="1800" spc="15" dirty="0">
                <a:latin typeface="Times New Roman"/>
                <a:cs typeface="Times New Roman"/>
              </a:rPr>
              <a:t> </a:t>
            </a:r>
            <a:r>
              <a:rPr sz="1800" dirty="0">
                <a:latin typeface="Times New Roman"/>
                <a:cs typeface="Times New Roman"/>
              </a:rPr>
              <a:t>to </a:t>
            </a:r>
            <a:r>
              <a:rPr sz="1800" spc="5" dirty="0">
                <a:latin typeface="Times New Roman"/>
                <a:cs typeface="Times New Roman"/>
              </a:rPr>
              <a:t> </a:t>
            </a:r>
            <a:r>
              <a:rPr sz="1800" dirty="0">
                <a:latin typeface="Times New Roman"/>
                <a:cs typeface="Times New Roman"/>
              </a:rPr>
              <a:t>develop a</a:t>
            </a:r>
            <a:r>
              <a:rPr sz="1800" spc="5" dirty="0">
                <a:latin typeface="Times New Roman"/>
                <a:cs typeface="Times New Roman"/>
              </a:rPr>
              <a:t> </a:t>
            </a:r>
            <a:r>
              <a:rPr sz="1800" spc="-5" dirty="0">
                <a:latin typeface="Times New Roman"/>
                <a:cs typeface="Times New Roman"/>
              </a:rPr>
              <a:t>precise</a:t>
            </a:r>
            <a:r>
              <a:rPr sz="1800" spc="15" dirty="0">
                <a:latin typeface="Times New Roman"/>
                <a:cs typeface="Times New Roman"/>
              </a:rPr>
              <a:t> </a:t>
            </a:r>
            <a:r>
              <a:rPr sz="1800" spc="-5" dirty="0">
                <a:latin typeface="Times New Roman"/>
                <a:cs typeface="Times New Roman"/>
              </a:rPr>
              <a:t>deep</a:t>
            </a:r>
            <a:r>
              <a:rPr sz="1800" spc="10" dirty="0">
                <a:latin typeface="Times New Roman"/>
                <a:cs typeface="Times New Roman"/>
              </a:rPr>
              <a:t> </a:t>
            </a:r>
            <a:r>
              <a:rPr sz="1800" spc="-5" dirty="0">
                <a:latin typeface="Times New Roman"/>
                <a:cs typeface="Times New Roman"/>
              </a:rPr>
              <a:t>learning</a:t>
            </a:r>
            <a:r>
              <a:rPr sz="1800" spc="10" dirty="0">
                <a:latin typeface="Times New Roman"/>
                <a:cs typeface="Times New Roman"/>
              </a:rPr>
              <a:t> </a:t>
            </a:r>
            <a:r>
              <a:rPr sz="1800" dirty="0">
                <a:latin typeface="Times New Roman"/>
                <a:cs typeface="Times New Roman"/>
              </a:rPr>
              <a:t>model </a:t>
            </a:r>
            <a:r>
              <a:rPr sz="1800" spc="-5" dirty="0">
                <a:latin typeface="Times New Roman"/>
                <a:cs typeface="Times New Roman"/>
              </a:rPr>
              <a:t>capable</a:t>
            </a:r>
            <a:r>
              <a:rPr sz="1800" spc="20" dirty="0">
                <a:latin typeface="Times New Roman"/>
                <a:cs typeface="Times New Roman"/>
              </a:rPr>
              <a:t> </a:t>
            </a:r>
            <a:r>
              <a:rPr sz="1800" spc="-10" dirty="0">
                <a:latin typeface="Times New Roman"/>
                <a:cs typeface="Times New Roman"/>
              </a:rPr>
              <a:t>of</a:t>
            </a:r>
            <a:r>
              <a:rPr sz="1800" spc="15" dirty="0">
                <a:latin typeface="Times New Roman"/>
                <a:cs typeface="Times New Roman"/>
              </a:rPr>
              <a:t> </a:t>
            </a:r>
            <a:r>
              <a:rPr sz="1800" dirty="0">
                <a:latin typeface="Times New Roman"/>
                <a:cs typeface="Times New Roman"/>
              </a:rPr>
              <a:t>accurately </a:t>
            </a:r>
            <a:r>
              <a:rPr sz="1800" spc="-5" dirty="0">
                <a:latin typeface="Times New Roman"/>
                <a:cs typeface="Times New Roman"/>
              </a:rPr>
              <a:t>identifying</a:t>
            </a:r>
            <a:r>
              <a:rPr sz="1800" spc="10" dirty="0">
                <a:latin typeface="Times New Roman"/>
                <a:cs typeface="Times New Roman"/>
              </a:rPr>
              <a:t> </a:t>
            </a:r>
            <a:r>
              <a:rPr sz="1800" spc="-5" dirty="0">
                <a:latin typeface="Times New Roman"/>
                <a:cs typeface="Times New Roman"/>
              </a:rPr>
              <a:t>emphysematous</a:t>
            </a:r>
            <a:r>
              <a:rPr sz="1800" spc="10" dirty="0">
                <a:latin typeface="Times New Roman"/>
                <a:cs typeface="Times New Roman"/>
              </a:rPr>
              <a:t> </a:t>
            </a:r>
            <a:r>
              <a:rPr sz="1800" dirty="0">
                <a:latin typeface="Times New Roman"/>
                <a:cs typeface="Times New Roman"/>
              </a:rPr>
              <a:t>lung </a:t>
            </a:r>
            <a:r>
              <a:rPr sz="1800" spc="-5" dirty="0">
                <a:latin typeface="Times New Roman"/>
                <a:cs typeface="Times New Roman"/>
              </a:rPr>
              <a:t>tissue</a:t>
            </a:r>
            <a:r>
              <a:rPr sz="1800" spc="15" dirty="0">
                <a:latin typeface="Times New Roman"/>
                <a:cs typeface="Times New Roman"/>
              </a:rPr>
              <a:t> </a:t>
            </a:r>
            <a:r>
              <a:rPr sz="1800" spc="-5" dirty="0">
                <a:latin typeface="Times New Roman"/>
                <a:cs typeface="Times New Roman"/>
              </a:rPr>
              <a:t>patterns </a:t>
            </a:r>
            <a:r>
              <a:rPr sz="1800" dirty="0">
                <a:latin typeface="Times New Roman"/>
                <a:cs typeface="Times New Roman"/>
              </a:rPr>
              <a:t> in</a:t>
            </a:r>
            <a:r>
              <a:rPr sz="1800" spc="10" dirty="0">
                <a:latin typeface="Times New Roman"/>
                <a:cs typeface="Times New Roman"/>
              </a:rPr>
              <a:t> </a:t>
            </a:r>
            <a:r>
              <a:rPr sz="1800" dirty="0">
                <a:latin typeface="Times New Roman"/>
                <a:cs typeface="Times New Roman"/>
              </a:rPr>
              <a:t>CT</a:t>
            </a:r>
            <a:r>
              <a:rPr sz="1800" spc="-5" dirty="0">
                <a:latin typeface="Times New Roman"/>
                <a:cs typeface="Times New Roman"/>
              </a:rPr>
              <a:t> </a:t>
            </a:r>
            <a:r>
              <a:rPr sz="1800" dirty="0">
                <a:latin typeface="Times New Roman"/>
                <a:cs typeface="Times New Roman"/>
              </a:rPr>
              <a:t>images.</a:t>
            </a:r>
            <a:r>
              <a:rPr sz="1800" spc="5" dirty="0">
                <a:latin typeface="Times New Roman"/>
                <a:cs typeface="Times New Roman"/>
              </a:rPr>
              <a:t> </a:t>
            </a:r>
            <a:r>
              <a:rPr sz="1800" spc="-5" dirty="0">
                <a:latin typeface="Times New Roman"/>
                <a:cs typeface="Times New Roman"/>
              </a:rPr>
              <a:t>Through</a:t>
            </a:r>
            <a:r>
              <a:rPr sz="1800" spc="10" dirty="0">
                <a:latin typeface="Times New Roman"/>
                <a:cs typeface="Times New Roman"/>
              </a:rPr>
              <a:t> </a:t>
            </a:r>
            <a:r>
              <a:rPr sz="1800" spc="-5" dirty="0">
                <a:latin typeface="Times New Roman"/>
                <a:cs typeface="Times New Roman"/>
              </a:rPr>
              <a:t>meticulous</a:t>
            </a:r>
            <a:r>
              <a:rPr sz="1800" spc="5" dirty="0">
                <a:latin typeface="Times New Roman"/>
                <a:cs typeface="Times New Roman"/>
              </a:rPr>
              <a:t> </a:t>
            </a:r>
            <a:r>
              <a:rPr sz="1800" dirty="0">
                <a:latin typeface="Times New Roman"/>
                <a:cs typeface="Times New Roman"/>
              </a:rPr>
              <a:t>data</a:t>
            </a:r>
            <a:r>
              <a:rPr sz="1800" spc="5" dirty="0">
                <a:latin typeface="Times New Roman"/>
                <a:cs typeface="Times New Roman"/>
              </a:rPr>
              <a:t> </a:t>
            </a:r>
            <a:r>
              <a:rPr sz="1800" spc="-5" dirty="0">
                <a:latin typeface="Times New Roman"/>
                <a:cs typeface="Times New Roman"/>
              </a:rPr>
              <a:t>preprocessing,</a:t>
            </a:r>
            <a:r>
              <a:rPr sz="1800" spc="10" dirty="0">
                <a:latin typeface="Times New Roman"/>
                <a:cs typeface="Times New Roman"/>
              </a:rPr>
              <a:t> </a:t>
            </a:r>
            <a:r>
              <a:rPr sz="1800" dirty="0">
                <a:latin typeface="Times New Roman"/>
                <a:cs typeface="Times New Roman"/>
              </a:rPr>
              <a:t>model</a:t>
            </a:r>
            <a:r>
              <a:rPr sz="1800" spc="5" dirty="0">
                <a:latin typeface="Times New Roman"/>
                <a:cs typeface="Times New Roman"/>
              </a:rPr>
              <a:t> </a:t>
            </a:r>
            <a:r>
              <a:rPr sz="1800" spc="-5" dirty="0">
                <a:latin typeface="Times New Roman"/>
                <a:cs typeface="Times New Roman"/>
              </a:rPr>
              <a:t>training,</a:t>
            </a:r>
            <a:r>
              <a:rPr sz="1800" dirty="0">
                <a:latin typeface="Times New Roman"/>
                <a:cs typeface="Times New Roman"/>
              </a:rPr>
              <a:t> and</a:t>
            </a:r>
            <a:r>
              <a:rPr sz="1800" spc="10" dirty="0">
                <a:latin typeface="Times New Roman"/>
                <a:cs typeface="Times New Roman"/>
              </a:rPr>
              <a:t> </a:t>
            </a:r>
            <a:r>
              <a:rPr sz="1800" spc="-5" dirty="0">
                <a:latin typeface="Times New Roman"/>
                <a:cs typeface="Times New Roman"/>
              </a:rPr>
              <a:t>validation,</a:t>
            </a:r>
            <a:r>
              <a:rPr sz="1800" dirty="0">
                <a:latin typeface="Times New Roman"/>
                <a:cs typeface="Times New Roman"/>
              </a:rPr>
              <a:t> the</a:t>
            </a:r>
            <a:r>
              <a:rPr sz="1800" spc="5" dirty="0">
                <a:latin typeface="Times New Roman"/>
                <a:cs typeface="Times New Roman"/>
              </a:rPr>
              <a:t> </a:t>
            </a:r>
            <a:r>
              <a:rPr sz="1800" spc="-5" dirty="0">
                <a:latin typeface="Times New Roman"/>
                <a:cs typeface="Times New Roman"/>
              </a:rPr>
              <a:t>objective</a:t>
            </a:r>
            <a:r>
              <a:rPr sz="1800" spc="10" dirty="0">
                <a:latin typeface="Times New Roman"/>
                <a:cs typeface="Times New Roman"/>
              </a:rPr>
              <a:t> </a:t>
            </a:r>
            <a:r>
              <a:rPr sz="1800" spc="-5" dirty="0">
                <a:latin typeface="Times New Roman"/>
                <a:cs typeface="Times New Roman"/>
              </a:rPr>
              <a:t>is </a:t>
            </a:r>
            <a:r>
              <a:rPr sz="1800" dirty="0">
                <a:latin typeface="Times New Roman"/>
                <a:cs typeface="Times New Roman"/>
              </a:rPr>
              <a:t>to </a:t>
            </a:r>
            <a:r>
              <a:rPr sz="1800" spc="5" dirty="0">
                <a:latin typeface="Times New Roman"/>
                <a:cs typeface="Times New Roman"/>
              </a:rPr>
              <a:t> </a:t>
            </a:r>
            <a:r>
              <a:rPr sz="1800" spc="-5" dirty="0">
                <a:latin typeface="Times New Roman"/>
                <a:cs typeface="Times New Roman"/>
              </a:rPr>
              <a:t>create</a:t>
            </a:r>
            <a:r>
              <a:rPr sz="1800" spc="1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robust </a:t>
            </a:r>
            <a:r>
              <a:rPr sz="1800" spc="-5" dirty="0">
                <a:latin typeface="Times New Roman"/>
                <a:cs typeface="Times New Roman"/>
              </a:rPr>
              <a:t>tool</a:t>
            </a:r>
            <a:r>
              <a:rPr sz="1800" spc="1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spc="-5" dirty="0">
                <a:latin typeface="Times New Roman"/>
                <a:cs typeface="Times New Roman"/>
              </a:rPr>
              <a:t>clinicians</a:t>
            </a:r>
            <a:r>
              <a:rPr sz="1800" dirty="0">
                <a:latin typeface="Times New Roman"/>
                <a:cs typeface="Times New Roman"/>
              </a:rPr>
              <a:t> to</a:t>
            </a:r>
            <a:r>
              <a:rPr sz="1800" spc="15" dirty="0">
                <a:latin typeface="Times New Roman"/>
                <a:cs typeface="Times New Roman"/>
              </a:rPr>
              <a:t> </a:t>
            </a:r>
            <a:r>
              <a:rPr sz="1800" spc="-5" dirty="0">
                <a:latin typeface="Times New Roman"/>
                <a:cs typeface="Times New Roman"/>
              </a:rPr>
              <a:t>detect</a:t>
            </a:r>
            <a:r>
              <a:rPr sz="1800" spc="10" dirty="0">
                <a:latin typeface="Times New Roman"/>
                <a:cs typeface="Times New Roman"/>
              </a:rPr>
              <a:t> </a:t>
            </a:r>
            <a:r>
              <a:rPr sz="1800" spc="-5" dirty="0">
                <a:latin typeface="Times New Roman"/>
                <a:cs typeface="Times New Roman"/>
              </a:rPr>
              <a:t>emphysema</a:t>
            </a:r>
            <a:r>
              <a:rPr sz="1800" spc="10"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spc="-5" dirty="0">
                <a:latin typeface="Times New Roman"/>
                <a:cs typeface="Times New Roman"/>
              </a:rPr>
              <a:t>its</a:t>
            </a:r>
            <a:r>
              <a:rPr sz="1800" spc="10" dirty="0">
                <a:latin typeface="Times New Roman"/>
                <a:cs typeface="Times New Roman"/>
              </a:rPr>
              <a:t> </a:t>
            </a:r>
            <a:r>
              <a:rPr sz="1800" spc="-5" dirty="0">
                <a:latin typeface="Times New Roman"/>
                <a:cs typeface="Times New Roman"/>
              </a:rPr>
              <a:t>incipient</a:t>
            </a:r>
            <a:r>
              <a:rPr sz="1800" spc="20" dirty="0">
                <a:latin typeface="Times New Roman"/>
                <a:cs typeface="Times New Roman"/>
              </a:rPr>
              <a:t> </a:t>
            </a:r>
            <a:r>
              <a:rPr sz="1800" spc="-5" dirty="0">
                <a:latin typeface="Times New Roman"/>
                <a:cs typeface="Times New Roman"/>
              </a:rPr>
              <a:t>stages,</a:t>
            </a:r>
            <a:r>
              <a:rPr sz="1800" dirty="0">
                <a:latin typeface="Times New Roman"/>
                <a:cs typeface="Times New Roman"/>
              </a:rPr>
              <a:t> </a:t>
            </a:r>
            <a:r>
              <a:rPr sz="1800" spc="-5" dirty="0">
                <a:latin typeface="Times New Roman"/>
                <a:cs typeface="Times New Roman"/>
              </a:rPr>
              <a:t>facilitating</a:t>
            </a:r>
            <a:r>
              <a:rPr sz="1800" dirty="0">
                <a:latin typeface="Times New Roman"/>
                <a:cs typeface="Times New Roman"/>
              </a:rPr>
              <a:t> timely </a:t>
            </a:r>
            <a:r>
              <a:rPr sz="1800" spc="-5" dirty="0">
                <a:latin typeface="Times New Roman"/>
                <a:cs typeface="Times New Roman"/>
              </a:rPr>
              <a:t>treatment</a:t>
            </a:r>
            <a:r>
              <a:rPr sz="1800" dirty="0">
                <a:latin typeface="Times New Roman"/>
                <a:cs typeface="Times New Roman"/>
              </a:rPr>
              <a:t> and </a:t>
            </a:r>
            <a:r>
              <a:rPr sz="1800" spc="-434" dirty="0">
                <a:latin typeface="Times New Roman"/>
                <a:cs typeface="Times New Roman"/>
              </a:rPr>
              <a:t> </a:t>
            </a:r>
            <a:r>
              <a:rPr sz="1800" dirty="0">
                <a:latin typeface="Times New Roman"/>
                <a:cs typeface="Times New Roman"/>
              </a:rPr>
              <a:t>improving </a:t>
            </a:r>
            <a:r>
              <a:rPr sz="1800" spc="-5" dirty="0">
                <a:latin typeface="Times New Roman"/>
                <a:cs typeface="Times New Roman"/>
              </a:rPr>
              <a:t>patient</a:t>
            </a:r>
            <a:r>
              <a:rPr sz="1800" spc="5" dirty="0">
                <a:latin typeface="Times New Roman"/>
                <a:cs typeface="Times New Roman"/>
              </a:rPr>
              <a:t> </a:t>
            </a:r>
            <a:r>
              <a:rPr sz="1800" spc="-5" dirty="0">
                <a:latin typeface="Times New Roman"/>
                <a:cs typeface="Times New Roman"/>
              </a:rPr>
              <a:t>outcomes.</a:t>
            </a:r>
            <a:endParaRPr sz="1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8A0215-CDB1-9DB3-5A07-023DBB8F1E53}"/>
              </a:ext>
            </a:extLst>
          </p:cNvPr>
          <p:cNvSpPr txBox="1"/>
          <p:nvPr/>
        </p:nvSpPr>
        <p:spPr>
          <a:xfrm>
            <a:off x="152400" y="990600"/>
            <a:ext cx="11658600" cy="6032421"/>
          </a:xfrm>
          <a:prstGeom prst="rect">
            <a:avLst/>
          </a:prstGeom>
          <a:noFill/>
        </p:spPr>
        <p:txBody>
          <a:bodyPr wrap="square" rtlCol="0">
            <a:spAutoFit/>
          </a:bodyPr>
          <a:lstStyle/>
          <a:p>
            <a:r>
              <a:rPr lang="en-IN" sz="2400" b="1" dirty="0">
                <a:latin typeface="Times New Roman"/>
                <a:cs typeface="Times New Roman"/>
              </a:rPr>
              <a:t>Existing</a:t>
            </a:r>
            <a:r>
              <a:rPr lang="en-IN" sz="2400" b="1" spc="-60" dirty="0">
                <a:latin typeface="Times New Roman"/>
                <a:cs typeface="Times New Roman"/>
              </a:rPr>
              <a:t> </a:t>
            </a:r>
            <a:r>
              <a:rPr lang="en-IN" sz="2400" b="1" spc="-5" dirty="0">
                <a:latin typeface="Times New Roman"/>
                <a:cs typeface="Times New Roman"/>
              </a:rPr>
              <a:t>Methodology: </a:t>
            </a:r>
          </a:p>
          <a:p>
            <a:endParaRPr lang="en-IN" sz="2400" b="1" spc="-5" dirty="0">
              <a:latin typeface="Times New Roman"/>
              <a:cs typeface="Times New Roman"/>
            </a:endParaRPr>
          </a:p>
          <a:p>
            <a:pPr marL="285750" indent="-285750" algn="just">
              <a:buFont typeface="Arial" panose="020B0604020202020204" pitchFamily="34" charset="0"/>
              <a:buChar char="•"/>
            </a:pPr>
            <a:r>
              <a:rPr lang="en-US" sz="2000" spc="-5" dirty="0">
                <a:latin typeface="Times New Roman"/>
                <a:cs typeface="Times New Roman"/>
              </a:rPr>
              <a:t>Deep CNNs like </a:t>
            </a:r>
            <a:r>
              <a:rPr lang="en-US" sz="2000" spc="-5" dirty="0" err="1">
                <a:latin typeface="Times New Roman"/>
                <a:cs typeface="Times New Roman"/>
              </a:rPr>
              <a:t>VGGNet</a:t>
            </a:r>
            <a:r>
              <a:rPr lang="en-US" sz="2000" spc="-5" dirty="0">
                <a:latin typeface="Times New Roman"/>
                <a:cs typeface="Times New Roman"/>
              </a:rPr>
              <a:t> and </a:t>
            </a:r>
            <a:r>
              <a:rPr lang="en-US" sz="2000" spc="-5" dirty="0" err="1">
                <a:latin typeface="Times New Roman"/>
                <a:cs typeface="Times New Roman"/>
              </a:rPr>
              <a:t>ResNet</a:t>
            </a:r>
            <a:r>
              <a:rPr lang="en-US" sz="2000" spc="-5" dirty="0">
                <a:latin typeface="Times New Roman"/>
                <a:cs typeface="Times New Roman"/>
              </a:rPr>
              <a:t> are susceptible to overfitting, especially with increasing model depth due to a large number of parameters.</a:t>
            </a:r>
          </a:p>
          <a:p>
            <a:pPr marL="285750" indent="-285750" algn="just">
              <a:buFont typeface="Arial" panose="020B0604020202020204" pitchFamily="34" charset="0"/>
              <a:buChar char="•"/>
            </a:pPr>
            <a:r>
              <a:rPr lang="en-US" sz="2000" spc="-5" dirty="0">
                <a:latin typeface="Times New Roman"/>
                <a:cs typeface="Times New Roman"/>
              </a:rPr>
              <a:t>MS-</a:t>
            </a:r>
            <a:r>
              <a:rPr lang="en-US" sz="2000" spc="-5" dirty="0" err="1">
                <a:latin typeface="Times New Roman"/>
                <a:cs typeface="Times New Roman"/>
              </a:rPr>
              <a:t>ResNet</a:t>
            </a:r>
            <a:r>
              <a:rPr lang="en-US" sz="2000" spc="-5" dirty="0">
                <a:latin typeface="Times New Roman"/>
                <a:cs typeface="Times New Roman"/>
              </a:rPr>
              <a:t> (Modified Supervision Residual Network) may exacerbate overfitting due to its complex architecture and numerous parameters, despite introducing supervision at intermediate layers to improve gradient flow.</a:t>
            </a:r>
          </a:p>
          <a:p>
            <a:pPr marL="285750" indent="-285750" algn="just">
              <a:buFont typeface="Arial" panose="020B0604020202020204" pitchFamily="34" charset="0"/>
              <a:buChar char="•"/>
            </a:pPr>
            <a:r>
              <a:rPr lang="en-US" sz="2000" spc="-5" dirty="0">
                <a:latin typeface="Times New Roman"/>
                <a:cs typeface="Times New Roman"/>
              </a:rPr>
              <a:t>Inception Networks, including </a:t>
            </a:r>
            <a:r>
              <a:rPr lang="en-US" sz="2000" spc="-5" dirty="0" err="1">
                <a:latin typeface="Times New Roman"/>
                <a:cs typeface="Times New Roman"/>
              </a:rPr>
              <a:t>GoogLeNet</a:t>
            </a:r>
            <a:r>
              <a:rPr lang="en-US" sz="2000" spc="-5" dirty="0">
                <a:latin typeface="Times New Roman"/>
                <a:cs typeface="Times New Roman"/>
              </a:rPr>
              <a:t> and InceptionV3, designed with multiple parallel convolutional pathways, may suffer from overfitting when datasets lack diversity to capture complex features.</a:t>
            </a:r>
          </a:p>
          <a:p>
            <a:pPr marL="285750" indent="-285750" algn="just">
              <a:buFont typeface="Arial" panose="020B0604020202020204" pitchFamily="34" charset="0"/>
              <a:buChar char="•"/>
            </a:pPr>
            <a:r>
              <a:rPr lang="en-US" sz="2000" spc="-5" dirty="0">
                <a:latin typeface="Times New Roman"/>
                <a:cs typeface="Times New Roman"/>
              </a:rPr>
              <a:t> Custom CNN architectures tailored to specific tasks or datasets can encounter overfitting if not properly regularized or trained with sufficient data.</a:t>
            </a:r>
          </a:p>
          <a:p>
            <a:pPr marL="285750" indent="-285750" algn="just">
              <a:buFont typeface="Arial" panose="020B0604020202020204" pitchFamily="34" charset="0"/>
              <a:buChar char="•"/>
            </a:pPr>
            <a:r>
              <a:rPr lang="en-US" sz="2000" spc="-5" dirty="0">
                <a:latin typeface="Times New Roman"/>
                <a:cs typeface="Times New Roman"/>
              </a:rPr>
              <a:t> Transfer Learning is  Leveraging pre-trained models and fine-tuning with frozen layers to transfer knowledge from larger datasets.</a:t>
            </a:r>
          </a:p>
          <a:p>
            <a:pPr marL="285750" indent="-285750" algn="just">
              <a:buFont typeface="Arial" panose="020B0604020202020204" pitchFamily="34" charset="0"/>
              <a:buChar char="•"/>
            </a:pPr>
            <a:r>
              <a:rPr lang="en-US" sz="2000" spc="-5" dirty="0">
                <a:latin typeface="Times New Roman"/>
                <a:cs typeface="Times New Roman"/>
              </a:rPr>
              <a:t>Increased Labeled Data is  Collecting more labeled training data to provide the model with a richer understanding of the task.</a:t>
            </a:r>
          </a:p>
          <a:p>
            <a:pPr marL="285750" indent="-285750" algn="just">
              <a:buFont typeface="Arial" panose="020B0604020202020204" pitchFamily="34" charset="0"/>
              <a:buChar char="•"/>
            </a:pPr>
            <a:r>
              <a:rPr lang="en-US" sz="2000" spc="-5" dirty="0">
                <a:latin typeface="Times New Roman"/>
                <a:cs typeface="Times New Roman"/>
              </a:rPr>
              <a:t>Semi-Supervised Learning is Incorporating unlabeled data into training to augment labeled dataset size and improve model generalization.</a:t>
            </a:r>
          </a:p>
          <a:p>
            <a:pPr marL="285750" indent="-285750" algn="just">
              <a:buFont typeface="Arial" panose="020B0604020202020204" pitchFamily="34" charset="0"/>
              <a:buChar char="•"/>
            </a:pPr>
            <a:endParaRPr lang="en-US" sz="2000" spc="-5" dirty="0">
              <a:latin typeface="Times New Roman"/>
              <a:cs typeface="Times New Roman"/>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1660905"/>
            <a:ext cx="3583304" cy="391160"/>
          </a:xfrm>
          <a:prstGeom prst="rect">
            <a:avLst/>
          </a:prstGeom>
        </p:spPr>
        <p:txBody>
          <a:bodyPr vert="horz" wrap="square" lIns="0" tIns="12700" rIns="0" bIns="0" rtlCol="0">
            <a:spAutoFit/>
          </a:bodyPr>
          <a:lstStyle/>
          <a:p>
            <a:pPr marL="12700">
              <a:lnSpc>
                <a:spcPct val="100000"/>
              </a:lnSpc>
              <a:spcBef>
                <a:spcPts val="100"/>
              </a:spcBef>
            </a:pPr>
            <a:r>
              <a:rPr sz="2400" b="1" spc="170" dirty="0">
                <a:latin typeface="Times New Roman"/>
                <a:cs typeface="Times New Roman"/>
              </a:rPr>
              <a:t>Proposed</a:t>
            </a:r>
            <a:r>
              <a:rPr sz="2400" b="1" spc="90" dirty="0">
                <a:latin typeface="Times New Roman"/>
                <a:cs typeface="Times New Roman"/>
              </a:rPr>
              <a:t> </a:t>
            </a:r>
            <a:r>
              <a:rPr sz="2400" b="1" spc="165" dirty="0">
                <a:latin typeface="Times New Roman"/>
                <a:cs typeface="Times New Roman"/>
              </a:rPr>
              <a:t>Methodology:</a:t>
            </a:r>
            <a:endParaRPr sz="2400" dirty="0">
              <a:latin typeface="Times New Roman"/>
              <a:cs typeface="Times New Roman"/>
            </a:endParaRPr>
          </a:p>
        </p:txBody>
      </p:sp>
      <p:sp>
        <p:nvSpPr>
          <p:cNvPr id="3" name="object 3"/>
          <p:cNvSpPr txBox="1"/>
          <p:nvPr/>
        </p:nvSpPr>
        <p:spPr>
          <a:xfrm>
            <a:off x="215900" y="2297404"/>
            <a:ext cx="11747500" cy="4205895"/>
          </a:xfrm>
          <a:prstGeom prst="rect">
            <a:avLst/>
          </a:prstGeom>
        </p:spPr>
        <p:txBody>
          <a:bodyPr vert="horz" wrap="square" lIns="0" tIns="12065" rIns="0" bIns="0" rtlCol="0">
            <a:spAutoFit/>
          </a:bodyPr>
          <a:lstStyle/>
          <a:p>
            <a:pPr marL="12700" marR="5080" indent="429259" algn="just">
              <a:lnSpc>
                <a:spcPct val="143700"/>
              </a:lnSpc>
              <a:spcBef>
                <a:spcPts val="95"/>
              </a:spcBef>
            </a:pPr>
            <a:r>
              <a:rPr sz="2400" spc="150" dirty="0">
                <a:cs typeface="Times New Roman"/>
              </a:rPr>
              <a:t>The </a:t>
            </a:r>
            <a:r>
              <a:rPr sz="2400" spc="125" dirty="0">
                <a:cs typeface="Times New Roman"/>
              </a:rPr>
              <a:t>proposed </a:t>
            </a:r>
            <a:r>
              <a:rPr sz="2400" spc="130" dirty="0">
                <a:cs typeface="Times New Roman"/>
              </a:rPr>
              <a:t>methodology </a:t>
            </a:r>
            <a:r>
              <a:rPr sz="2400" spc="125" dirty="0">
                <a:cs typeface="Times New Roman"/>
              </a:rPr>
              <a:t>emphasizes </a:t>
            </a:r>
            <a:r>
              <a:rPr sz="2400" spc="105" dirty="0">
                <a:cs typeface="Times New Roman"/>
              </a:rPr>
              <a:t>fine-tuning </a:t>
            </a:r>
            <a:r>
              <a:rPr sz="2400" spc="135" dirty="0">
                <a:cs typeface="Times New Roman"/>
              </a:rPr>
              <a:t>DenseNet121 </a:t>
            </a:r>
            <a:r>
              <a:rPr sz="2400" spc="100" dirty="0">
                <a:cs typeface="Times New Roman"/>
              </a:rPr>
              <a:t>specifically </a:t>
            </a:r>
            <a:r>
              <a:rPr sz="2400" spc="110" dirty="0">
                <a:cs typeface="Times New Roman"/>
              </a:rPr>
              <a:t>for </a:t>
            </a:r>
            <a:r>
              <a:rPr sz="2400" spc="114" dirty="0">
                <a:cs typeface="Times New Roman"/>
              </a:rPr>
              <a:t> </a:t>
            </a:r>
            <a:r>
              <a:rPr sz="2400" spc="145" dirty="0">
                <a:cs typeface="Times New Roman"/>
              </a:rPr>
              <a:t>emphysema </a:t>
            </a:r>
            <a:r>
              <a:rPr sz="2400" spc="100" dirty="0">
                <a:cs typeface="Times New Roman"/>
              </a:rPr>
              <a:t>patterns, </a:t>
            </a:r>
            <a:r>
              <a:rPr sz="2400" spc="105" dirty="0">
                <a:cs typeface="Times New Roman"/>
              </a:rPr>
              <a:t>detailing </a:t>
            </a:r>
            <a:r>
              <a:rPr sz="2400" spc="100" dirty="0">
                <a:cs typeface="Times New Roman"/>
              </a:rPr>
              <a:t>tailored </a:t>
            </a:r>
            <a:r>
              <a:rPr sz="2400" spc="114" dirty="0">
                <a:cs typeface="Times New Roman"/>
              </a:rPr>
              <a:t>preprocessing </a:t>
            </a:r>
            <a:r>
              <a:rPr sz="2400" spc="100" dirty="0">
                <a:cs typeface="Times New Roman"/>
              </a:rPr>
              <a:t>steps, </a:t>
            </a:r>
            <a:r>
              <a:rPr sz="2400" spc="105" dirty="0">
                <a:cs typeface="Times New Roman"/>
              </a:rPr>
              <a:t>validation, </a:t>
            </a:r>
            <a:r>
              <a:rPr sz="2400" spc="130" dirty="0">
                <a:cs typeface="Times New Roman"/>
              </a:rPr>
              <a:t>and </a:t>
            </a:r>
            <a:r>
              <a:rPr sz="2400" spc="135" dirty="0">
                <a:cs typeface="Times New Roman"/>
              </a:rPr>
              <a:t> </a:t>
            </a:r>
            <a:r>
              <a:rPr sz="2400" spc="100" dirty="0">
                <a:cs typeface="Times New Roman"/>
              </a:rPr>
              <a:t>interpretation</a:t>
            </a:r>
            <a:r>
              <a:rPr sz="2400" spc="55" dirty="0">
                <a:cs typeface="Times New Roman"/>
              </a:rPr>
              <a:t> </a:t>
            </a:r>
            <a:r>
              <a:rPr sz="2400" spc="110" dirty="0">
                <a:cs typeface="Times New Roman"/>
              </a:rPr>
              <a:t>techniques.</a:t>
            </a:r>
            <a:r>
              <a:rPr sz="2400" spc="60" dirty="0">
                <a:cs typeface="Times New Roman"/>
              </a:rPr>
              <a:t> </a:t>
            </a:r>
            <a:r>
              <a:rPr sz="2400" spc="80" dirty="0">
                <a:cs typeface="Times New Roman"/>
              </a:rPr>
              <a:t>It</a:t>
            </a:r>
            <a:r>
              <a:rPr sz="2400" spc="55" dirty="0">
                <a:cs typeface="Times New Roman"/>
              </a:rPr>
              <a:t> </a:t>
            </a:r>
            <a:r>
              <a:rPr sz="2400" spc="110" dirty="0">
                <a:cs typeface="Times New Roman"/>
              </a:rPr>
              <a:t>highlights</a:t>
            </a:r>
            <a:r>
              <a:rPr sz="2400" spc="65" dirty="0">
                <a:cs typeface="Times New Roman"/>
              </a:rPr>
              <a:t> </a:t>
            </a:r>
            <a:r>
              <a:rPr sz="2400" spc="110" dirty="0">
                <a:cs typeface="Times New Roman"/>
              </a:rPr>
              <a:t>the</a:t>
            </a:r>
            <a:r>
              <a:rPr sz="2400" spc="60" dirty="0">
                <a:cs typeface="Times New Roman"/>
              </a:rPr>
              <a:t> </a:t>
            </a:r>
            <a:r>
              <a:rPr sz="2400" spc="110" dirty="0">
                <a:cs typeface="Times New Roman"/>
              </a:rPr>
              <a:t>adaptation</a:t>
            </a:r>
            <a:r>
              <a:rPr sz="2400" spc="55" dirty="0">
                <a:cs typeface="Times New Roman"/>
              </a:rPr>
              <a:t> </a:t>
            </a:r>
            <a:r>
              <a:rPr sz="2400" spc="125" dirty="0">
                <a:cs typeface="Times New Roman"/>
              </a:rPr>
              <a:t>of</a:t>
            </a:r>
            <a:r>
              <a:rPr sz="2400" spc="60" dirty="0">
                <a:cs typeface="Times New Roman"/>
              </a:rPr>
              <a:t> </a:t>
            </a:r>
            <a:r>
              <a:rPr sz="2400" spc="125" dirty="0">
                <a:cs typeface="Times New Roman"/>
              </a:rPr>
              <a:t>DenseNet121's</a:t>
            </a:r>
            <a:r>
              <a:rPr sz="2400" spc="65" dirty="0">
                <a:cs typeface="Times New Roman"/>
              </a:rPr>
              <a:t> </a:t>
            </a:r>
            <a:r>
              <a:rPr sz="2400" spc="105" dirty="0">
                <a:cs typeface="Times New Roman"/>
              </a:rPr>
              <a:t>architecture</a:t>
            </a:r>
            <a:r>
              <a:rPr sz="2400" spc="60" dirty="0">
                <a:cs typeface="Times New Roman"/>
              </a:rPr>
              <a:t> </a:t>
            </a:r>
            <a:r>
              <a:rPr sz="2400" spc="110" dirty="0">
                <a:cs typeface="Times New Roman"/>
              </a:rPr>
              <a:t>for </a:t>
            </a:r>
            <a:r>
              <a:rPr sz="2400" spc="-484" dirty="0">
                <a:cs typeface="Times New Roman"/>
              </a:rPr>
              <a:t> </a:t>
            </a:r>
            <a:r>
              <a:rPr sz="2400" spc="114" dirty="0">
                <a:cs typeface="Times New Roman"/>
              </a:rPr>
              <a:t>the</a:t>
            </a:r>
            <a:r>
              <a:rPr sz="2400" spc="55" dirty="0">
                <a:cs typeface="Times New Roman"/>
              </a:rPr>
              <a:t> </a:t>
            </a:r>
            <a:r>
              <a:rPr sz="2400" spc="100" dirty="0">
                <a:cs typeface="Times New Roman"/>
              </a:rPr>
              <a:t>task,</a:t>
            </a:r>
            <a:r>
              <a:rPr sz="2400" spc="45" dirty="0">
                <a:cs typeface="Times New Roman"/>
              </a:rPr>
              <a:t> </a:t>
            </a:r>
            <a:r>
              <a:rPr sz="2400" spc="114" dirty="0">
                <a:cs typeface="Times New Roman"/>
              </a:rPr>
              <a:t>optimizing</a:t>
            </a:r>
            <a:r>
              <a:rPr sz="2400" spc="55" dirty="0">
                <a:cs typeface="Times New Roman"/>
              </a:rPr>
              <a:t> </a:t>
            </a:r>
            <a:r>
              <a:rPr sz="2400" spc="120" dirty="0">
                <a:cs typeface="Times New Roman"/>
              </a:rPr>
              <a:t>hyperparameters</a:t>
            </a:r>
            <a:r>
              <a:rPr sz="2400" spc="60" dirty="0">
                <a:cs typeface="Times New Roman"/>
              </a:rPr>
              <a:t> </a:t>
            </a:r>
            <a:r>
              <a:rPr sz="2400" spc="135" dirty="0">
                <a:cs typeface="Times New Roman"/>
              </a:rPr>
              <a:t>and</a:t>
            </a:r>
            <a:r>
              <a:rPr sz="2400" spc="65" dirty="0">
                <a:cs typeface="Times New Roman"/>
              </a:rPr>
              <a:t> </a:t>
            </a:r>
            <a:r>
              <a:rPr sz="2400" spc="100" dirty="0">
                <a:cs typeface="Times New Roman"/>
              </a:rPr>
              <a:t>testing</a:t>
            </a:r>
            <a:r>
              <a:rPr sz="2400" spc="65" dirty="0">
                <a:cs typeface="Times New Roman"/>
              </a:rPr>
              <a:t> </a:t>
            </a:r>
            <a:r>
              <a:rPr sz="2400" spc="105" dirty="0">
                <a:cs typeface="Times New Roman"/>
              </a:rPr>
              <a:t>for</a:t>
            </a:r>
            <a:r>
              <a:rPr sz="2400" spc="45" dirty="0">
                <a:cs typeface="Times New Roman"/>
              </a:rPr>
              <a:t> </a:t>
            </a:r>
            <a:r>
              <a:rPr sz="2400" spc="105" dirty="0">
                <a:cs typeface="Times New Roman"/>
              </a:rPr>
              <a:t>early</a:t>
            </a:r>
            <a:r>
              <a:rPr sz="2400" spc="65" dirty="0">
                <a:cs typeface="Times New Roman"/>
              </a:rPr>
              <a:t> </a:t>
            </a:r>
            <a:r>
              <a:rPr sz="2400" spc="100" dirty="0">
                <a:cs typeface="Times New Roman"/>
              </a:rPr>
              <a:t>classification</a:t>
            </a:r>
            <a:r>
              <a:rPr sz="2400" spc="65" dirty="0">
                <a:cs typeface="Times New Roman"/>
              </a:rPr>
              <a:t> </a:t>
            </a:r>
            <a:r>
              <a:rPr sz="2400" spc="95" dirty="0">
                <a:cs typeface="Times New Roman"/>
              </a:rPr>
              <a:t>capabilities.</a:t>
            </a:r>
            <a:r>
              <a:rPr lang="en-US" sz="2400" spc="95" dirty="0">
                <a:cs typeface="Times New Roman"/>
              </a:rPr>
              <a:t> </a:t>
            </a:r>
            <a:r>
              <a:rPr sz="2400" spc="150" dirty="0">
                <a:cs typeface="Times New Roman"/>
              </a:rPr>
              <a:t>The </a:t>
            </a:r>
            <a:r>
              <a:rPr sz="2400" spc="125" dirty="0">
                <a:cs typeface="Times New Roman"/>
              </a:rPr>
              <a:t>proposed approach </a:t>
            </a:r>
            <a:r>
              <a:rPr sz="2400" spc="114" dirty="0">
                <a:cs typeface="Times New Roman"/>
              </a:rPr>
              <a:t>delves </a:t>
            </a:r>
            <a:r>
              <a:rPr sz="2400" spc="120" dirty="0">
                <a:cs typeface="Times New Roman"/>
              </a:rPr>
              <a:t>deeper </a:t>
            </a:r>
            <a:r>
              <a:rPr sz="2400" spc="105" dirty="0">
                <a:cs typeface="Times New Roman"/>
              </a:rPr>
              <a:t>into </a:t>
            </a:r>
            <a:r>
              <a:rPr sz="2400" spc="125" dirty="0">
                <a:cs typeface="Times New Roman"/>
              </a:rPr>
              <a:t>DenseNet121's </a:t>
            </a:r>
            <a:r>
              <a:rPr sz="2400" spc="95" dirty="0">
                <a:cs typeface="Times New Roman"/>
              </a:rPr>
              <a:t>utilization, </a:t>
            </a:r>
            <a:r>
              <a:rPr sz="2400" spc="125" dirty="0">
                <a:cs typeface="Times New Roman"/>
              </a:rPr>
              <a:t>aiming </a:t>
            </a:r>
            <a:r>
              <a:rPr sz="2400" spc="110" dirty="0">
                <a:cs typeface="Times New Roman"/>
              </a:rPr>
              <a:t>for </a:t>
            </a:r>
            <a:r>
              <a:rPr sz="2400" spc="114" dirty="0">
                <a:cs typeface="Times New Roman"/>
              </a:rPr>
              <a:t> </a:t>
            </a:r>
            <a:r>
              <a:rPr sz="2400" spc="130" dirty="0">
                <a:cs typeface="Times New Roman"/>
              </a:rPr>
              <a:t>enhanced</a:t>
            </a:r>
            <a:r>
              <a:rPr sz="2400" spc="55" dirty="0">
                <a:cs typeface="Times New Roman"/>
              </a:rPr>
              <a:t> </a:t>
            </a:r>
            <a:r>
              <a:rPr sz="2400" spc="125" dirty="0">
                <a:cs typeface="Times New Roman"/>
              </a:rPr>
              <a:t>performance</a:t>
            </a:r>
            <a:r>
              <a:rPr sz="2400" spc="55" dirty="0">
                <a:cs typeface="Times New Roman"/>
              </a:rPr>
              <a:t> </a:t>
            </a:r>
            <a:r>
              <a:rPr sz="2400" spc="135" dirty="0">
                <a:cs typeface="Times New Roman"/>
              </a:rPr>
              <a:t>and</a:t>
            </a:r>
            <a:r>
              <a:rPr sz="2400" spc="55" dirty="0">
                <a:cs typeface="Times New Roman"/>
              </a:rPr>
              <a:t> </a:t>
            </a:r>
            <a:r>
              <a:rPr sz="2400" spc="114" dirty="0">
                <a:cs typeface="Times New Roman"/>
              </a:rPr>
              <a:t>understanding</a:t>
            </a:r>
            <a:r>
              <a:rPr sz="2400" spc="70" dirty="0">
                <a:cs typeface="Times New Roman"/>
              </a:rPr>
              <a:t> </a:t>
            </a:r>
            <a:r>
              <a:rPr sz="2400" spc="105" dirty="0">
                <a:cs typeface="Times New Roman"/>
              </a:rPr>
              <a:t>in</a:t>
            </a:r>
            <a:r>
              <a:rPr sz="2400" spc="65" dirty="0">
                <a:cs typeface="Times New Roman"/>
              </a:rPr>
              <a:t> </a:t>
            </a:r>
            <a:r>
              <a:rPr sz="2400" spc="145" dirty="0">
                <a:cs typeface="Times New Roman"/>
              </a:rPr>
              <a:t>emphysema</a:t>
            </a:r>
            <a:r>
              <a:rPr sz="2400" spc="55" dirty="0">
                <a:cs typeface="Times New Roman"/>
              </a:rPr>
              <a:t> </a:t>
            </a:r>
            <a:r>
              <a:rPr sz="2400" spc="105" dirty="0">
                <a:cs typeface="Times New Roman"/>
              </a:rPr>
              <a:t>detection,</a:t>
            </a:r>
            <a:r>
              <a:rPr sz="2400" spc="60" dirty="0">
                <a:cs typeface="Times New Roman"/>
              </a:rPr>
              <a:t> </a:t>
            </a:r>
            <a:r>
              <a:rPr sz="2400" spc="120" dirty="0">
                <a:cs typeface="Times New Roman"/>
              </a:rPr>
              <a:t>while</a:t>
            </a:r>
            <a:r>
              <a:rPr sz="2400" spc="55" dirty="0">
                <a:cs typeface="Times New Roman"/>
              </a:rPr>
              <a:t> </a:t>
            </a:r>
            <a:r>
              <a:rPr sz="2400" spc="114" dirty="0">
                <a:cs typeface="Times New Roman"/>
              </a:rPr>
              <a:t>the</a:t>
            </a:r>
            <a:r>
              <a:rPr sz="2400" spc="40" dirty="0">
                <a:cs typeface="Times New Roman"/>
              </a:rPr>
              <a:t> </a:t>
            </a:r>
            <a:r>
              <a:rPr sz="2400" spc="105" dirty="0">
                <a:cs typeface="Times New Roman"/>
              </a:rPr>
              <a:t>existing </a:t>
            </a:r>
            <a:r>
              <a:rPr sz="2400" spc="-484" dirty="0">
                <a:cs typeface="Times New Roman"/>
              </a:rPr>
              <a:t> </a:t>
            </a:r>
            <a:r>
              <a:rPr sz="2400" spc="130" dirty="0">
                <a:cs typeface="Times New Roman"/>
              </a:rPr>
              <a:t>methodology</a:t>
            </a:r>
            <a:r>
              <a:rPr sz="2400" spc="50" dirty="0">
                <a:cs typeface="Times New Roman"/>
              </a:rPr>
              <a:t> </a:t>
            </a:r>
            <a:r>
              <a:rPr sz="2400" spc="110" dirty="0">
                <a:cs typeface="Times New Roman"/>
              </a:rPr>
              <a:t>primarily</a:t>
            </a:r>
            <a:r>
              <a:rPr sz="2400" spc="65" dirty="0">
                <a:cs typeface="Times New Roman"/>
              </a:rPr>
              <a:t> </a:t>
            </a:r>
            <a:r>
              <a:rPr sz="2400" spc="90" dirty="0">
                <a:cs typeface="Times New Roman"/>
              </a:rPr>
              <a:t>utilizes</a:t>
            </a:r>
            <a:r>
              <a:rPr sz="2400" spc="60" dirty="0">
                <a:cs typeface="Times New Roman"/>
              </a:rPr>
              <a:t> </a:t>
            </a:r>
            <a:r>
              <a:rPr sz="2400" spc="114" dirty="0">
                <a:cs typeface="Times New Roman"/>
              </a:rPr>
              <a:t>the</a:t>
            </a:r>
            <a:r>
              <a:rPr sz="2400" spc="55" dirty="0">
                <a:cs typeface="Times New Roman"/>
              </a:rPr>
              <a:t> </a:t>
            </a:r>
            <a:r>
              <a:rPr sz="2400" spc="140" dirty="0">
                <a:cs typeface="Times New Roman"/>
              </a:rPr>
              <a:t>model</a:t>
            </a:r>
            <a:r>
              <a:rPr sz="2400" spc="50" dirty="0">
                <a:cs typeface="Times New Roman"/>
              </a:rPr>
              <a:t> </a:t>
            </a:r>
            <a:r>
              <a:rPr sz="2400" spc="120" dirty="0">
                <a:cs typeface="Times New Roman"/>
              </a:rPr>
              <a:t>without</a:t>
            </a:r>
            <a:r>
              <a:rPr sz="2400" spc="50" dirty="0">
                <a:cs typeface="Times New Roman"/>
              </a:rPr>
              <a:t> </a:t>
            </a:r>
            <a:r>
              <a:rPr sz="2400" spc="100" dirty="0">
                <a:cs typeface="Times New Roman"/>
              </a:rPr>
              <a:t>explicit</a:t>
            </a:r>
            <a:r>
              <a:rPr sz="2400" spc="50" dirty="0">
                <a:cs typeface="Times New Roman"/>
              </a:rPr>
              <a:t> </a:t>
            </a:r>
            <a:r>
              <a:rPr sz="2400" spc="114" dirty="0">
                <a:cs typeface="Times New Roman"/>
              </a:rPr>
              <a:t>optimization</a:t>
            </a:r>
            <a:r>
              <a:rPr sz="2400" spc="65" dirty="0">
                <a:cs typeface="Times New Roman"/>
              </a:rPr>
              <a:t> </a:t>
            </a:r>
            <a:r>
              <a:rPr sz="2400" spc="105" dirty="0">
                <a:cs typeface="Times New Roman"/>
              </a:rPr>
              <a:t>for</a:t>
            </a:r>
            <a:r>
              <a:rPr sz="2400" spc="55" dirty="0">
                <a:cs typeface="Times New Roman"/>
              </a:rPr>
              <a:t> </a:t>
            </a:r>
            <a:r>
              <a:rPr sz="2400" spc="110" dirty="0">
                <a:cs typeface="Times New Roman"/>
              </a:rPr>
              <a:t>the</a:t>
            </a:r>
            <a:r>
              <a:rPr sz="2400" spc="55" dirty="0">
                <a:cs typeface="Times New Roman"/>
              </a:rPr>
              <a:t> </a:t>
            </a:r>
            <a:r>
              <a:rPr sz="2400" spc="100" dirty="0">
                <a:cs typeface="Times New Roman"/>
              </a:rPr>
              <a:t>task.</a:t>
            </a:r>
            <a:endParaRPr sz="2400" dirty="0">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1351534"/>
            <a:ext cx="178562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Architecture:</a:t>
            </a:r>
            <a:endParaRPr sz="2400">
              <a:latin typeface="Times New Roman"/>
              <a:cs typeface="Times New Roman"/>
            </a:endParaRPr>
          </a:p>
        </p:txBody>
      </p:sp>
      <p:pic>
        <p:nvPicPr>
          <p:cNvPr id="4" name="Picture 3">
            <a:extLst>
              <a:ext uri="{FF2B5EF4-FFF2-40B4-BE49-F238E27FC236}">
                <a16:creationId xmlns:a16="http://schemas.microsoft.com/office/drawing/2014/main" id="{7EAF119E-13E1-5C80-583A-6DA0FBA88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718014"/>
            <a:ext cx="6913879" cy="47155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195" y="1057401"/>
            <a:ext cx="1731645" cy="422275"/>
          </a:xfrm>
          <a:prstGeom prst="rect">
            <a:avLst/>
          </a:prstGeom>
        </p:spPr>
        <p:txBody>
          <a:bodyPr vert="horz" wrap="square" lIns="0" tIns="13335" rIns="0" bIns="0" rtlCol="0">
            <a:spAutoFit/>
          </a:bodyPr>
          <a:lstStyle/>
          <a:p>
            <a:pPr marL="12700">
              <a:lnSpc>
                <a:spcPct val="100000"/>
              </a:lnSpc>
              <a:spcBef>
                <a:spcPts val="105"/>
              </a:spcBef>
            </a:pPr>
            <a:r>
              <a:rPr sz="2600" b="1" spc="-5" dirty="0">
                <a:latin typeface="Times New Roman"/>
                <a:cs typeface="Times New Roman"/>
              </a:rPr>
              <a:t>Algorithms:</a:t>
            </a:r>
            <a:endParaRPr sz="2600">
              <a:latin typeface="Times New Roman"/>
              <a:cs typeface="Times New Roman"/>
            </a:endParaRPr>
          </a:p>
        </p:txBody>
      </p:sp>
      <p:sp>
        <p:nvSpPr>
          <p:cNvPr id="3" name="object 3"/>
          <p:cNvSpPr txBox="1"/>
          <p:nvPr/>
        </p:nvSpPr>
        <p:spPr>
          <a:xfrm>
            <a:off x="215900" y="1616328"/>
            <a:ext cx="10107930" cy="3576320"/>
          </a:xfrm>
          <a:prstGeom prst="rect">
            <a:avLst/>
          </a:prstGeom>
        </p:spPr>
        <p:txBody>
          <a:bodyPr vert="horz" wrap="square" lIns="0" tIns="12700" rIns="0" bIns="0" rtlCol="0">
            <a:spAutoFit/>
          </a:bodyPr>
          <a:lstStyle/>
          <a:p>
            <a:pPr marL="83820" marR="287655">
              <a:lnSpc>
                <a:spcPct val="144000"/>
              </a:lnSpc>
              <a:spcBef>
                <a:spcPts val="100"/>
              </a:spcBef>
            </a:pPr>
            <a:r>
              <a:rPr sz="1800" b="1" spc="-5" dirty="0">
                <a:latin typeface="Times New Roman"/>
                <a:cs typeface="Times New Roman"/>
              </a:rPr>
              <a:t>Convolutional</a:t>
            </a:r>
            <a:r>
              <a:rPr sz="1800" b="1" spc="15" dirty="0">
                <a:latin typeface="Times New Roman"/>
                <a:cs typeface="Times New Roman"/>
              </a:rPr>
              <a:t> </a:t>
            </a:r>
            <a:r>
              <a:rPr sz="1800" b="1" spc="-5" dirty="0">
                <a:latin typeface="Times New Roman"/>
                <a:cs typeface="Times New Roman"/>
              </a:rPr>
              <a:t>Neural</a:t>
            </a:r>
            <a:r>
              <a:rPr sz="1800" b="1" spc="15" dirty="0">
                <a:latin typeface="Times New Roman"/>
                <a:cs typeface="Times New Roman"/>
              </a:rPr>
              <a:t> </a:t>
            </a:r>
            <a:r>
              <a:rPr sz="1800" b="1" spc="-5" dirty="0">
                <a:latin typeface="Times New Roman"/>
                <a:cs typeface="Times New Roman"/>
              </a:rPr>
              <a:t>Networks</a:t>
            </a:r>
            <a:r>
              <a:rPr sz="1800" b="1" spc="15" dirty="0">
                <a:latin typeface="Times New Roman"/>
                <a:cs typeface="Times New Roman"/>
              </a:rPr>
              <a:t> </a:t>
            </a:r>
            <a:r>
              <a:rPr sz="1800" b="1" spc="-5" dirty="0">
                <a:latin typeface="Times New Roman"/>
                <a:cs typeface="Times New Roman"/>
              </a:rPr>
              <a:t>(CNNs)</a:t>
            </a:r>
            <a:r>
              <a:rPr sz="1800" spc="-5" dirty="0">
                <a:latin typeface="Times New Roman"/>
                <a:cs typeface="Times New Roman"/>
              </a:rPr>
              <a:t>:CNNs</a:t>
            </a:r>
            <a:r>
              <a:rPr sz="1800" spc="10" dirty="0">
                <a:latin typeface="Times New Roman"/>
                <a:cs typeface="Times New Roman"/>
              </a:rPr>
              <a:t> </a:t>
            </a:r>
            <a:r>
              <a:rPr sz="1800" dirty="0">
                <a:latin typeface="Times New Roman"/>
                <a:cs typeface="Times New Roman"/>
              </a:rPr>
              <a:t>are</a:t>
            </a:r>
            <a:r>
              <a:rPr sz="1800" spc="15" dirty="0">
                <a:latin typeface="Times New Roman"/>
                <a:cs typeface="Times New Roman"/>
              </a:rPr>
              <a:t> </a:t>
            </a:r>
            <a:r>
              <a:rPr sz="1800" dirty="0">
                <a:latin typeface="Times New Roman"/>
                <a:cs typeface="Times New Roman"/>
              </a:rPr>
              <a:t>commonly</a:t>
            </a:r>
            <a:r>
              <a:rPr sz="1800" spc="10" dirty="0">
                <a:latin typeface="Times New Roman"/>
                <a:cs typeface="Times New Roman"/>
              </a:rPr>
              <a:t> </a:t>
            </a:r>
            <a:r>
              <a:rPr sz="1800" spc="-5" dirty="0">
                <a:latin typeface="Times New Roman"/>
                <a:cs typeface="Times New Roman"/>
              </a:rPr>
              <a:t>used</a:t>
            </a:r>
            <a:r>
              <a:rPr sz="1800" spc="20" dirty="0">
                <a:latin typeface="Times New Roman"/>
                <a:cs typeface="Times New Roman"/>
              </a:rPr>
              <a:t> </a:t>
            </a:r>
            <a:r>
              <a:rPr sz="1800" dirty="0">
                <a:latin typeface="Times New Roman"/>
                <a:cs typeface="Times New Roman"/>
              </a:rPr>
              <a:t>for</a:t>
            </a:r>
            <a:r>
              <a:rPr sz="1800" spc="15" dirty="0">
                <a:latin typeface="Times New Roman"/>
                <a:cs typeface="Times New Roman"/>
              </a:rPr>
              <a:t> </a:t>
            </a:r>
            <a:r>
              <a:rPr sz="1800" spc="-5" dirty="0">
                <a:latin typeface="Times New Roman"/>
                <a:cs typeface="Times New Roman"/>
              </a:rPr>
              <a:t>image</a:t>
            </a:r>
            <a:r>
              <a:rPr sz="1800" spc="20" dirty="0">
                <a:latin typeface="Times New Roman"/>
                <a:cs typeface="Times New Roman"/>
              </a:rPr>
              <a:t> </a:t>
            </a:r>
            <a:r>
              <a:rPr sz="1800" spc="-5" dirty="0">
                <a:latin typeface="Times New Roman"/>
                <a:cs typeface="Times New Roman"/>
              </a:rPr>
              <a:t>classification</a:t>
            </a:r>
            <a:r>
              <a:rPr sz="1800" dirty="0">
                <a:latin typeface="Times New Roman"/>
                <a:cs typeface="Times New Roman"/>
              </a:rPr>
              <a:t> </a:t>
            </a:r>
            <a:r>
              <a:rPr sz="1800" spc="-5" dirty="0">
                <a:latin typeface="Times New Roman"/>
                <a:cs typeface="Times New Roman"/>
              </a:rPr>
              <a:t>tasks</a:t>
            </a:r>
            <a:r>
              <a:rPr sz="1800" spc="10" dirty="0">
                <a:latin typeface="Times New Roman"/>
                <a:cs typeface="Times New Roman"/>
              </a:rPr>
              <a:t> </a:t>
            </a:r>
            <a:r>
              <a:rPr sz="1800" dirty="0">
                <a:latin typeface="Times New Roman"/>
                <a:cs typeface="Times New Roman"/>
              </a:rPr>
              <a:t>due</a:t>
            </a:r>
            <a:r>
              <a:rPr sz="1800" spc="20" dirty="0">
                <a:latin typeface="Times New Roman"/>
                <a:cs typeface="Times New Roman"/>
              </a:rPr>
              <a:t> </a:t>
            </a:r>
            <a:r>
              <a:rPr sz="1800" dirty="0">
                <a:latin typeface="Times New Roman"/>
                <a:cs typeface="Times New Roman"/>
              </a:rPr>
              <a:t>to </a:t>
            </a:r>
            <a:r>
              <a:rPr sz="1800" spc="-434" dirty="0">
                <a:latin typeface="Times New Roman"/>
                <a:cs typeface="Times New Roman"/>
              </a:rPr>
              <a:t> </a:t>
            </a:r>
            <a:r>
              <a:rPr sz="1800" dirty="0">
                <a:latin typeface="Times New Roman"/>
                <a:cs typeface="Times New Roman"/>
              </a:rPr>
              <a:t>their</a:t>
            </a:r>
            <a:r>
              <a:rPr sz="1800" spc="-5" dirty="0">
                <a:latin typeface="Times New Roman"/>
                <a:cs typeface="Times New Roman"/>
              </a:rPr>
              <a:t> </a:t>
            </a:r>
            <a:r>
              <a:rPr sz="1800" dirty="0">
                <a:latin typeface="Times New Roman"/>
                <a:cs typeface="Times New Roman"/>
              </a:rPr>
              <a:t>ability</a:t>
            </a:r>
            <a:r>
              <a:rPr sz="1800" spc="-10"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spc="-5" dirty="0">
                <a:latin typeface="Times New Roman"/>
                <a:cs typeface="Times New Roman"/>
              </a:rPr>
              <a:t>automatically</a:t>
            </a:r>
            <a:r>
              <a:rPr sz="1800" spc="-10" dirty="0">
                <a:latin typeface="Times New Roman"/>
                <a:cs typeface="Times New Roman"/>
              </a:rPr>
              <a:t> </a:t>
            </a:r>
            <a:r>
              <a:rPr sz="1800" spc="-5" dirty="0">
                <a:latin typeface="Times New Roman"/>
                <a:cs typeface="Times New Roman"/>
              </a:rPr>
              <a:t>learn</a:t>
            </a:r>
            <a:r>
              <a:rPr sz="1800" dirty="0">
                <a:latin typeface="Times New Roman"/>
                <a:cs typeface="Times New Roman"/>
              </a:rPr>
              <a:t> features </a:t>
            </a:r>
            <a:r>
              <a:rPr sz="1800" spc="-5" dirty="0">
                <a:latin typeface="Times New Roman"/>
                <a:cs typeface="Times New Roman"/>
              </a:rPr>
              <a:t>from</a:t>
            </a:r>
            <a:r>
              <a:rPr sz="1800" spc="5" dirty="0">
                <a:latin typeface="Times New Roman"/>
                <a:cs typeface="Times New Roman"/>
              </a:rPr>
              <a:t> </a:t>
            </a:r>
            <a:r>
              <a:rPr sz="1800" spc="-5" dirty="0">
                <a:latin typeface="Times New Roman"/>
                <a:cs typeface="Times New Roman"/>
              </a:rPr>
              <a:t>images.</a:t>
            </a:r>
            <a:endParaRPr sz="1800">
              <a:latin typeface="Times New Roman"/>
              <a:cs typeface="Times New Roman"/>
            </a:endParaRPr>
          </a:p>
          <a:p>
            <a:pPr marL="12700" marR="6985" indent="57785">
              <a:lnSpc>
                <a:spcPct val="143900"/>
              </a:lnSpc>
            </a:pPr>
            <a:r>
              <a:rPr sz="1800" b="1" spc="-5" dirty="0">
                <a:latin typeface="Times New Roman"/>
                <a:cs typeface="Times New Roman"/>
              </a:rPr>
              <a:t>Data</a:t>
            </a:r>
            <a:r>
              <a:rPr sz="1800" b="1" spc="10" dirty="0">
                <a:latin typeface="Times New Roman"/>
                <a:cs typeface="Times New Roman"/>
              </a:rPr>
              <a:t> </a:t>
            </a:r>
            <a:r>
              <a:rPr sz="1800" b="1" spc="-5" dirty="0">
                <a:latin typeface="Times New Roman"/>
                <a:cs typeface="Times New Roman"/>
              </a:rPr>
              <a:t>Augmentation:</a:t>
            </a:r>
            <a:r>
              <a:rPr sz="1800" b="1" spc="20" dirty="0">
                <a:latin typeface="Times New Roman"/>
                <a:cs typeface="Times New Roman"/>
              </a:rPr>
              <a:t> </a:t>
            </a:r>
            <a:r>
              <a:rPr sz="1800" spc="-5" dirty="0">
                <a:latin typeface="Times New Roman"/>
                <a:cs typeface="Times New Roman"/>
              </a:rPr>
              <a:t>Techniques</a:t>
            </a:r>
            <a:r>
              <a:rPr sz="1800" spc="20" dirty="0">
                <a:latin typeface="Times New Roman"/>
                <a:cs typeface="Times New Roman"/>
              </a:rPr>
              <a:t> </a:t>
            </a:r>
            <a:r>
              <a:rPr sz="1800" dirty="0">
                <a:latin typeface="Times New Roman"/>
                <a:cs typeface="Times New Roman"/>
              </a:rPr>
              <a:t>such</a:t>
            </a:r>
            <a:r>
              <a:rPr sz="1800" spc="20" dirty="0">
                <a:latin typeface="Times New Roman"/>
                <a:cs typeface="Times New Roman"/>
              </a:rPr>
              <a:t> </a:t>
            </a:r>
            <a:r>
              <a:rPr sz="1800" spc="-5" dirty="0">
                <a:latin typeface="Times New Roman"/>
                <a:cs typeface="Times New Roman"/>
              </a:rPr>
              <a:t>as</a:t>
            </a:r>
            <a:r>
              <a:rPr sz="1800" dirty="0">
                <a:latin typeface="Times New Roman"/>
                <a:cs typeface="Times New Roman"/>
              </a:rPr>
              <a:t> </a:t>
            </a:r>
            <a:r>
              <a:rPr sz="1800" spc="-5" dirty="0">
                <a:latin typeface="Times New Roman"/>
                <a:cs typeface="Times New Roman"/>
              </a:rPr>
              <a:t>rotation,</a:t>
            </a:r>
            <a:r>
              <a:rPr sz="1800" spc="20" dirty="0">
                <a:latin typeface="Times New Roman"/>
                <a:cs typeface="Times New Roman"/>
              </a:rPr>
              <a:t> </a:t>
            </a:r>
            <a:r>
              <a:rPr sz="1800" spc="-5" dirty="0">
                <a:latin typeface="Times New Roman"/>
                <a:cs typeface="Times New Roman"/>
              </a:rPr>
              <a:t>flipping,</a:t>
            </a:r>
            <a:r>
              <a:rPr sz="1800" spc="10"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scaling</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spc="-5" dirty="0">
                <a:latin typeface="Times New Roman"/>
                <a:cs typeface="Times New Roman"/>
              </a:rPr>
              <a:t>images</a:t>
            </a:r>
            <a:r>
              <a:rPr sz="1800" spc="20"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spc="-5" dirty="0">
                <a:latin typeface="Times New Roman"/>
                <a:cs typeface="Times New Roman"/>
              </a:rPr>
              <a:t>increase</a:t>
            </a:r>
            <a:r>
              <a:rPr sz="1800" spc="5" dirty="0">
                <a:latin typeface="Times New Roman"/>
                <a:cs typeface="Times New Roman"/>
              </a:rPr>
              <a:t> </a:t>
            </a:r>
            <a:r>
              <a:rPr sz="1800" spc="-5" dirty="0">
                <a:latin typeface="Times New Roman"/>
                <a:cs typeface="Times New Roman"/>
              </a:rPr>
              <a:t>the</a:t>
            </a:r>
            <a:r>
              <a:rPr sz="1800" spc="20" dirty="0">
                <a:latin typeface="Times New Roman"/>
                <a:cs typeface="Times New Roman"/>
              </a:rPr>
              <a:t> </a:t>
            </a:r>
            <a:r>
              <a:rPr sz="1800" spc="-5" dirty="0">
                <a:latin typeface="Times New Roman"/>
                <a:cs typeface="Times New Roman"/>
              </a:rPr>
              <a:t>diversity</a:t>
            </a:r>
            <a:r>
              <a:rPr sz="1800" spc="10" dirty="0">
                <a:latin typeface="Times New Roman"/>
                <a:cs typeface="Times New Roman"/>
              </a:rPr>
              <a:t> </a:t>
            </a:r>
            <a:r>
              <a:rPr sz="1800" dirty="0">
                <a:latin typeface="Times New Roman"/>
                <a:cs typeface="Times New Roman"/>
              </a:rPr>
              <a:t>of </a:t>
            </a:r>
            <a:r>
              <a:rPr sz="1800" spc="-434" dirty="0">
                <a:latin typeface="Times New Roman"/>
                <a:cs typeface="Times New Roman"/>
              </a:rPr>
              <a:t> </a:t>
            </a:r>
            <a:r>
              <a:rPr sz="1800" dirty="0">
                <a:latin typeface="Times New Roman"/>
                <a:cs typeface="Times New Roman"/>
              </a:rPr>
              <a:t>training</a:t>
            </a:r>
            <a:r>
              <a:rPr sz="1800" spc="-10" dirty="0">
                <a:latin typeface="Times New Roman"/>
                <a:cs typeface="Times New Roman"/>
              </a:rPr>
              <a:t> </a:t>
            </a:r>
            <a:r>
              <a:rPr sz="1800" spc="-5" dirty="0">
                <a:latin typeface="Times New Roman"/>
                <a:cs typeface="Times New Roman"/>
              </a:rPr>
              <a:t>data</a:t>
            </a:r>
            <a:r>
              <a:rPr sz="1800" dirty="0">
                <a:latin typeface="Times New Roman"/>
                <a:cs typeface="Times New Roman"/>
              </a:rPr>
              <a:t> and</a:t>
            </a:r>
            <a:r>
              <a:rPr sz="1800" spc="-10" dirty="0">
                <a:latin typeface="Times New Roman"/>
                <a:cs typeface="Times New Roman"/>
              </a:rPr>
              <a:t> </a:t>
            </a:r>
            <a:r>
              <a:rPr sz="1800" spc="-5" dirty="0">
                <a:latin typeface="Times New Roman"/>
                <a:cs typeface="Times New Roman"/>
              </a:rPr>
              <a:t>improve</a:t>
            </a:r>
            <a:r>
              <a:rPr sz="1800" spc="5" dirty="0">
                <a:latin typeface="Times New Roman"/>
                <a:cs typeface="Times New Roman"/>
              </a:rPr>
              <a:t> </a:t>
            </a:r>
            <a:r>
              <a:rPr sz="1800" spc="-5" dirty="0">
                <a:latin typeface="Times New Roman"/>
                <a:cs typeface="Times New Roman"/>
              </a:rPr>
              <a:t>model</a:t>
            </a:r>
            <a:r>
              <a:rPr sz="1800" spc="-10" dirty="0">
                <a:latin typeface="Times New Roman"/>
                <a:cs typeface="Times New Roman"/>
              </a:rPr>
              <a:t> </a:t>
            </a:r>
            <a:r>
              <a:rPr sz="1800" spc="-5" dirty="0">
                <a:latin typeface="Times New Roman"/>
                <a:cs typeface="Times New Roman"/>
              </a:rPr>
              <a:t>generalization.</a:t>
            </a:r>
            <a:endParaRPr sz="1800">
              <a:latin typeface="Times New Roman"/>
              <a:cs typeface="Times New Roman"/>
            </a:endParaRPr>
          </a:p>
          <a:p>
            <a:pPr marL="12700" marR="5080">
              <a:lnSpc>
                <a:spcPts val="3110"/>
              </a:lnSpc>
              <a:spcBef>
                <a:spcPts val="245"/>
              </a:spcBef>
            </a:pPr>
            <a:r>
              <a:rPr sz="1800" b="1" spc="-5" dirty="0">
                <a:latin typeface="Times New Roman"/>
                <a:cs typeface="Times New Roman"/>
              </a:rPr>
              <a:t>DenseNet:</a:t>
            </a:r>
            <a:r>
              <a:rPr sz="1800" b="1" spc="15" dirty="0">
                <a:latin typeface="Times New Roman"/>
                <a:cs typeface="Times New Roman"/>
              </a:rPr>
              <a:t> </a:t>
            </a:r>
            <a:r>
              <a:rPr sz="1800" dirty="0">
                <a:latin typeface="Times New Roman"/>
                <a:cs typeface="Times New Roman"/>
              </a:rPr>
              <a:t>DenseNet121 </a:t>
            </a:r>
            <a:r>
              <a:rPr sz="1800" spc="-5" dirty="0">
                <a:latin typeface="Times New Roman"/>
                <a:cs typeface="Times New Roman"/>
              </a:rPr>
              <a:t>is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5" dirty="0">
                <a:latin typeface="Times New Roman"/>
                <a:cs typeface="Times New Roman"/>
              </a:rPr>
              <a:t>CNN</a:t>
            </a:r>
            <a:r>
              <a:rPr sz="1800" spc="10" dirty="0">
                <a:latin typeface="Times New Roman"/>
                <a:cs typeface="Times New Roman"/>
              </a:rPr>
              <a:t> </a:t>
            </a:r>
            <a:r>
              <a:rPr sz="1800" spc="-5" dirty="0">
                <a:latin typeface="Times New Roman"/>
                <a:cs typeface="Times New Roman"/>
              </a:rPr>
              <a:t>architecture</a:t>
            </a:r>
            <a:r>
              <a:rPr sz="1800" spc="5" dirty="0">
                <a:latin typeface="Times New Roman"/>
                <a:cs typeface="Times New Roman"/>
              </a:rPr>
              <a:t> </a:t>
            </a:r>
            <a:r>
              <a:rPr sz="1800" spc="-5" dirty="0">
                <a:latin typeface="Times New Roman"/>
                <a:cs typeface="Times New Roman"/>
              </a:rPr>
              <a:t>that</a:t>
            </a:r>
            <a:r>
              <a:rPr sz="1800" spc="5" dirty="0">
                <a:latin typeface="Times New Roman"/>
                <a:cs typeface="Times New Roman"/>
              </a:rPr>
              <a:t> </a:t>
            </a:r>
            <a:r>
              <a:rPr sz="1800" spc="-5" dirty="0">
                <a:latin typeface="Times New Roman"/>
                <a:cs typeface="Times New Roman"/>
              </a:rPr>
              <a:t>connects</a:t>
            </a:r>
            <a:r>
              <a:rPr sz="1800" spc="10"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layer to every </a:t>
            </a:r>
            <a:r>
              <a:rPr sz="1800" spc="-5" dirty="0">
                <a:latin typeface="Times New Roman"/>
                <a:cs typeface="Times New Roman"/>
              </a:rPr>
              <a:t>other</a:t>
            </a:r>
            <a:r>
              <a:rPr sz="1800" spc="10" dirty="0">
                <a:latin typeface="Times New Roman"/>
                <a:cs typeface="Times New Roman"/>
              </a:rPr>
              <a:t> </a:t>
            </a:r>
            <a:r>
              <a:rPr sz="1800" spc="-5" dirty="0">
                <a:latin typeface="Times New Roman"/>
                <a:cs typeface="Times New Roman"/>
              </a:rPr>
              <a:t>layer</a:t>
            </a:r>
            <a:r>
              <a:rPr sz="1800" dirty="0">
                <a:latin typeface="Times New Roman"/>
                <a:cs typeface="Times New Roman"/>
              </a:rPr>
              <a:t> in</a:t>
            </a:r>
            <a:r>
              <a:rPr sz="1800" spc="10"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feed-forward </a:t>
            </a:r>
            <a:r>
              <a:rPr sz="1800" spc="-434" dirty="0">
                <a:latin typeface="Times New Roman"/>
                <a:cs typeface="Times New Roman"/>
              </a:rPr>
              <a:t> </a:t>
            </a:r>
            <a:r>
              <a:rPr sz="1800" dirty="0">
                <a:latin typeface="Times New Roman"/>
                <a:cs typeface="Times New Roman"/>
              </a:rPr>
              <a:t>fashion,</a:t>
            </a:r>
            <a:r>
              <a:rPr sz="1800" spc="10" dirty="0">
                <a:latin typeface="Times New Roman"/>
                <a:cs typeface="Times New Roman"/>
              </a:rPr>
              <a:t> </a:t>
            </a:r>
            <a:r>
              <a:rPr sz="1800" spc="-5" dirty="0">
                <a:latin typeface="Times New Roman"/>
                <a:cs typeface="Times New Roman"/>
              </a:rPr>
              <a:t>which</a:t>
            </a:r>
            <a:r>
              <a:rPr sz="1800" dirty="0">
                <a:latin typeface="Times New Roman"/>
                <a:cs typeface="Times New Roman"/>
              </a:rPr>
              <a:t> </a:t>
            </a:r>
            <a:r>
              <a:rPr sz="1800" spc="-5" dirty="0">
                <a:latin typeface="Times New Roman"/>
                <a:cs typeface="Times New Roman"/>
              </a:rPr>
              <a:t>can</a:t>
            </a:r>
            <a:r>
              <a:rPr sz="1800" spc="10" dirty="0">
                <a:latin typeface="Times New Roman"/>
                <a:cs typeface="Times New Roman"/>
              </a:rPr>
              <a:t> </a:t>
            </a:r>
            <a:r>
              <a:rPr sz="1800" dirty="0">
                <a:latin typeface="Times New Roman"/>
                <a:cs typeface="Times New Roman"/>
              </a:rPr>
              <a:t>be</a:t>
            </a:r>
            <a:r>
              <a:rPr sz="1800" spc="-5" dirty="0">
                <a:latin typeface="Times New Roman"/>
                <a:cs typeface="Times New Roman"/>
              </a:rPr>
              <a:t> beneficial</a:t>
            </a:r>
            <a:r>
              <a:rPr sz="1800" spc="-1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learning</a:t>
            </a:r>
            <a:r>
              <a:rPr sz="1800" spc="-10" dirty="0">
                <a:latin typeface="Times New Roman"/>
                <a:cs typeface="Times New Roman"/>
              </a:rPr>
              <a:t> </a:t>
            </a:r>
            <a:r>
              <a:rPr sz="1800" spc="-5" dirty="0">
                <a:latin typeface="Times New Roman"/>
                <a:cs typeface="Times New Roman"/>
              </a:rPr>
              <a:t>intricate</a:t>
            </a:r>
            <a:r>
              <a:rPr sz="1800" spc="5" dirty="0">
                <a:latin typeface="Times New Roman"/>
                <a:cs typeface="Times New Roman"/>
              </a:rPr>
              <a:t> </a:t>
            </a:r>
            <a:r>
              <a:rPr sz="1800" spc="-5" dirty="0">
                <a:latin typeface="Times New Roman"/>
                <a:cs typeface="Times New Roman"/>
              </a:rPr>
              <a:t>patterns</a:t>
            </a:r>
            <a:r>
              <a:rPr sz="1800" spc="5" dirty="0">
                <a:latin typeface="Times New Roman"/>
                <a:cs typeface="Times New Roman"/>
              </a:rPr>
              <a:t> </a:t>
            </a:r>
            <a:r>
              <a:rPr sz="1800" dirty="0">
                <a:latin typeface="Times New Roman"/>
                <a:cs typeface="Times New Roman"/>
              </a:rPr>
              <a:t>in</a:t>
            </a:r>
            <a:r>
              <a:rPr sz="1800" spc="-20" dirty="0">
                <a:latin typeface="Times New Roman"/>
                <a:cs typeface="Times New Roman"/>
              </a:rPr>
              <a:t> </a:t>
            </a:r>
            <a:r>
              <a:rPr sz="1800" dirty="0">
                <a:latin typeface="Times New Roman"/>
                <a:cs typeface="Times New Roman"/>
              </a:rPr>
              <a:t>medical</a:t>
            </a:r>
            <a:r>
              <a:rPr sz="1800" spc="-5" dirty="0">
                <a:latin typeface="Times New Roman"/>
                <a:cs typeface="Times New Roman"/>
              </a:rPr>
              <a:t> </a:t>
            </a:r>
            <a:r>
              <a:rPr sz="1800" dirty="0">
                <a:latin typeface="Times New Roman"/>
                <a:cs typeface="Times New Roman"/>
              </a:rPr>
              <a:t>images.</a:t>
            </a:r>
            <a:r>
              <a:rPr sz="1800" spc="-15" dirty="0">
                <a:latin typeface="Times New Roman"/>
                <a:cs typeface="Times New Roman"/>
              </a:rPr>
              <a:t> </a:t>
            </a:r>
            <a:r>
              <a:rPr sz="1800" dirty="0">
                <a:latin typeface="Times New Roman"/>
                <a:cs typeface="Times New Roman"/>
              </a:rPr>
              <a:t>DenseNet-121 </a:t>
            </a:r>
            <a:r>
              <a:rPr sz="1800" spc="-5" dirty="0">
                <a:latin typeface="Times New Roman"/>
                <a:cs typeface="Times New Roman"/>
              </a:rPr>
              <a:t>would</a:t>
            </a:r>
            <a:r>
              <a:rPr sz="1800" spc="5" dirty="0">
                <a:latin typeface="Times New Roman"/>
                <a:cs typeface="Times New Roman"/>
              </a:rPr>
              <a:t> </a:t>
            </a:r>
            <a:r>
              <a:rPr sz="1800" spc="-5" dirty="0">
                <a:latin typeface="Times New Roman"/>
                <a:cs typeface="Times New Roman"/>
              </a:rPr>
              <a:t>have </a:t>
            </a:r>
            <a:r>
              <a:rPr sz="1800" dirty="0">
                <a:latin typeface="Times New Roman"/>
                <a:cs typeface="Times New Roman"/>
              </a:rPr>
              <a:t> been</a:t>
            </a:r>
            <a:r>
              <a:rPr sz="1800" spc="5" dirty="0">
                <a:latin typeface="Times New Roman"/>
                <a:cs typeface="Times New Roman"/>
              </a:rPr>
              <a:t> </a:t>
            </a:r>
            <a:r>
              <a:rPr sz="1800" dirty="0">
                <a:latin typeface="Times New Roman"/>
                <a:cs typeface="Times New Roman"/>
              </a:rPr>
              <a:t>used to </a:t>
            </a:r>
            <a:r>
              <a:rPr sz="1800" spc="-5" dirty="0">
                <a:latin typeface="Times New Roman"/>
                <a:cs typeface="Times New Roman"/>
              </a:rPr>
              <a:t>automatically</a:t>
            </a:r>
            <a:r>
              <a:rPr sz="1800" spc="5" dirty="0">
                <a:latin typeface="Times New Roman"/>
                <a:cs typeface="Times New Roman"/>
              </a:rPr>
              <a:t> </a:t>
            </a:r>
            <a:r>
              <a:rPr sz="1800" spc="-5" dirty="0">
                <a:latin typeface="Times New Roman"/>
                <a:cs typeface="Times New Roman"/>
              </a:rPr>
              <a:t>learn</a:t>
            </a:r>
            <a:r>
              <a:rPr sz="1800" spc="10" dirty="0">
                <a:latin typeface="Times New Roman"/>
                <a:cs typeface="Times New Roman"/>
              </a:rPr>
              <a:t> </a:t>
            </a:r>
            <a:r>
              <a:rPr sz="1800" spc="-5" dirty="0">
                <a:latin typeface="Times New Roman"/>
                <a:cs typeface="Times New Roman"/>
              </a:rPr>
              <a:t>relevant</a:t>
            </a:r>
            <a:r>
              <a:rPr sz="1800" spc="20" dirty="0">
                <a:latin typeface="Times New Roman"/>
                <a:cs typeface="Times New Roman"/>
              </a:rPr>
              <a:t> </a:t>
            </a:r>
            <a:r>
              <a:rPr sz="1800" spc="-5" dirty="0">
                <a:latin typeface="Times New Roman"/>
                <a:cs typeface="Times New Roman"/>
              </a:rPr>
              <a:t>features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scans</a:t>
            </a:r>
            <a:r>
              <a:rPr sz="1800" spc="-5" dirty="0">
                <a:latin typeface="Times New Roman"/>
                <a:cs typeface="Times New Roman"/>
              </a:rPr>
              <a:t> and</a:t>
            </a:r>
            <a:r>
              <a:rPr sz="1800" spc="10" dirty="0">
                <a:latin typeface="Times New Roman"/>
                <a:cs typeface="Times New Roman"/>
              </a:rPr>
              <a:t> </a:t>
            </a:r>
            <a:r>
              <a:rPr sz="1800" spc="-5" dirty="0">
                <a:latin typeface="Times New Roman"/>
                <a:cs typeface="Times New Roman"/>
              </a:rPr>
              <a:t>classify</a:t>
            </a:r>
            <a:r>
              <a:rPr sz="1800" spc="10" dirty="0">
                <a:latin typeface="Times New Roman"/>
                <a:cs typeface="Times New Roman"/>
              </a:rPr>
              <a:t> </a:t>
            </a:r>
            <a:r>
              <a:rPr sz="1800" spc="-5" dirty="0">
                <a:latin typeface="Times New Roman"/>
                <a:cs typeface="Times New Roman"/>
              </a:rPr>
              <a:t>regions</a:t>
            </a:r>
            <a:r>
              <a:rPr sz="1800" spc="10" dirty="0">
                <a:latin typeface="Times New Roman"/>
                <a:cs typeface="Times New Roman"/>
              </a:rPr>
              <a:t> </a:t>
            </a:r>
            <a:r>
              <a:rPr sz="1800" dirty="0">
                <a:latin typeface="Times New Roman"/>
                <a:cs typeface="Times New Roman"/>
              </a:rPr>
              <a:t>affected by </a:t>
            </a:r>
            <a:r>
              <a:rPr sz="1800" spc="-5" dirty="0">
                <a:latin typeface="Times New Roman"/>
                <a:cs typeface="Times New Roman"/>
              </a:rPr>
              <a:t>emphysema.</a:t>
            </a:r>
            <a:endParaRPr sz="1800">
              <a:latin typeface="Times New Roman"/>
              <a:cs typeface="Times New Roman"/>
            </a:endParaRPr>
          </a:p>
          <a:p>
            <a:pPr marL="12700" marR="605790">
              <a:lnSpc>
                <a:spcPts val="3100"/>
              </a:lnSpc>
            </a:pPr>
            <a:r>
              <a:rPr sz="1800" b="1" spc="-5" dirty="0">
                <a:latin typeface="Times New Roman"/>
                <a:cs typeface="Times New Roman"/>
              </a:rPr>
              <a:t>Ensemble</a:t>
            </a:r>
            <a:r>
              <a:rPr sz="1800" b="1" spc="5" dirty="0">
                <a:latin typeface="Times New Roman"/>
                <a:cs typeface="Times New Roman"/>
              </a:rPr>
              <a:t> </a:t>
            </a:r>
            <a:r>
              <a:rPr sz="1800" b="1" spc="-5" dirty="0">
                <a:latin typeface="Times New Roman"/>
                <a:cs typeface="Times New Roman"/>
              </a:rPr>
              <a:t>Methods:</a:t>
            </a:r>
            <a:r>
              <a:rPr sz="1800" b="1" spc="15" dirty="0">
                <a:latin typeface="Times New Roman"/>
                <a:cs typeface="Times New Roman"/>
              </a:rPr>
              <a:t> </a:t>
            </a:r>
            <a:r>
              <a:rPr sz="1800" dirty="0">
                <a:latin typeface="Times New Roman"/>
                <a:cs typeface="Times New Roman"/>
              </a:rPr>
              <a:t>Combining</a:t>
            </a:r>
            <a:r>
              <a:rPr sz="1800" spc="5" dirty="0">
                <a:latin typeface="Times New Roman"/>
                <a:cs typeface="Times New Roman"/>
              </a:rPr>
              <a:t> </a:t>
            </a:r>
            <a:r>
              <a:rPr sz="1800" dirty="0">
                <a:latin typeface="Times New Roman"/>
                <a:cs typeface="Times New Roman"/>
              </a:rPr>
              <a:t>predictions</a:t>
            </a:r>
            <a:r>
              <a:rPr sz="1800" spc="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spc="-5" dirty="0">
                <a:latin typeface="Times New Roman"/>
                <a:cs typeface="Times New Roman"/>
              </a:rPr>
              <a:t>multiple</a:t>
            </a:r>
            <a:r>
              <a:rPr sz="1800" spc="5" dirty="0">
                <a:latin typeface="Times New Roman"/>
                <a:cs typeface="Times New Roman"/>
              </a:rPr>
              <a:t> </a:t>
            </a:r>
            <a:r>
              <a:rPr sz="1800" spc="-5" dirty="0">
                <a:latin typeface="Times New Roman"/>
                <a:cs typeface="Times New Roman"/>
              </a:rPr>
              <a:t>models</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improve</a:t>
            </a:r>
            <a:r>
              <a:rPr sz="1800" spc="5" dirty="0">
                <a:latin typeface="Times New Roman"/>
                <a:cs typeface="Times New Roman"/>
              </a:rPr>
              <a:t> </a:t>
            </a:r>
            <a:r>
              <a:rPr sz="1800" spc="-5" dirty="0">
                <a:latin typeface="Times New Roman"/>
                <a:cs typeface="Times New Roman"/>
              </a:rPr>
              <a:t>overall </a:t>
            </a:r>
            <a:r>
              <a:rPr sz="1800" dirty="0">
                <a:latin typeface="Times New Roman"/>
                <a:cs typeface="Times New Roman"/>
              </a:rPr>
              <a:t>performance and </a:t>
            </a:r>
            <a:r>
              <a:rPr sz="1800" spc="-434" dirty="0">
                <a:latin typeface="Times New Roman"/>
                <a:cs typeface="Times New Roman"/>
              </a:rPr>
              <a:t> </a:t>
            </a:r>
            <a:r>
              <a:rPr sz="1800" spc="-5" dirty="0">
                <a:latin typeface="Times New Roman"/>
                <a:cs typeface="Times New Roman"/>
              </a:rPr>
              <a:t>robustness.</a:t>
            </a:r>
            <a:endParaRPr sz="18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1487</Words>
  <Application>Microsoft Office PowerPoint</Application>
  <PresentationFormat>Widescreen</PresentationFormat>
  <Paragraphs>58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vt:lpstr>
      <vt:lpstr>Times New Roman</vt:lpstr>
      <vt:lpstr>Office Theme</vt:lpstr>
      <vt:lpstr>PowerPoint Presentation</vt:lpstr>
      <vt:lpstr>Early Classification Of Emphysema In CT Scans  Using Deep Learning</vt:lpstr>
      <vt:lpstr>Abstract:</vt:lpstr>
      <vt:lpstr>Problem Statement:</vt:lpstr>
      <vt:lpstr>INTRODUCTION:</vt:lpstr>
      <vt:lpstr>PowerPoint Presentation</vt:lpstr>
      <vt:lpstr>Proposed Methodology:</vt:lpstr>
      <vt:lpstr>Architecture:</vt:lpstr>
      <vt:lpstr>Algorithms:</vt:lpstr>
      <vt:lpstr>Flow Chart</vt:lpstr>
      <vt:lpstr>Modules:</vt:lpstr>
      <vt:lpstr>PowerPoint Presentation</vt:lpstr>
      <vt:lpstr>Output Screens:  Image Dataset:  </vt:lpstr>
      <vt:lpstr>After the Data Augmentation: </vt:lpstr>
      <vt:lpstr>PowerPoint Presentation</vt:lpstr>
      <vt:lpstr>PowerPoint Presentation</vt:lpstr>
      <vt:lpstr>Web GUI’s Development &amp; Integration </vt:lpstr>
      <vt:lpstr>PowerPoint Presentation</vt:lpstr>
      <vt:lpstr>PowerPoint Presentation</vt:lpstr>
      <vt:lpstr>PowerPoint Presentation</vt:lpstr>
      <vt:lpstr>Project conclusion </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Bomminayini Jyothi</cp:lastModifiedBy>
  <cp:revision>3</cp:revision>
  <dcterms:created xsi:type="dcterms:W3CDTF">2024-03-14T14:37:40Z</dcterms:created>
  <dcterms:modified xsi:type="dcterms:W3CDTF">2024-06-19T05:29:42Z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2024-03-14T00:00:00Z</vt:filetime>
  </property>
  <property fmtid="{D5CDD505-2E9C-101B-9397-08002B2CF9AE}" pid="3" name="Creator">
    <vt:lpwstr>Microsoft® Word 2021</vt:lpwstr>
  </property>
  <property fmtid="{D5CDD505-2E9C-101B-9397-08002B2CF9AE}" pid="4" name="LastSaved">
    <vt:filetime>2024-03-14T00:00:00Z</vt:filetime>
  </property>
</Properties>
</file>