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74" r:id="rId4"/>
    <p:sldId id="260" r:id="rId5"/>
    <p:sldId id="262" r:id="rId6"/>
    <p:sldId id="263" r:id="rId7"/>
    <p:sldId id="273" r:id="rId8"/>
    <p:sldId id="264" r:id="rId9"/>
    <p:sldId id="275" r:id="rId10"/>
    <p:sldId id="269" r:id="rId11"/>
    <p:sldId id="271" r:id="rId12"/>
    <p:sldId id="267" r:id="rId13"/>
    <p:sldId id="268" r:id="rId14"/>
    <p:sldId id="272" r:id="rId15"/>
    <p:sldId id="276" r:id="rId16"/>
    <p:sldId id="277" r:id="rId17"/>
    <p:sldId id="279" r:id="rId18"/>
    <p:sldId id="281"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5636AB-3091-4302-A691-D1884F626C90}">
          <p14:sldIdLst>
            <p14:sldId id="256"/>
            <p14:sldId id="257"/>
            <p14:sldId id="274"/>
            <p14:sldId id="260"/>
            <p14:sldId id="262"/>
            <p14:sldId id="263"/>
            <p14:sldId id="273"/>
            <p14:sldId id="264"/>
            <p14:sldId id="275"/>
            <p14:sldId id="269"/>
            <p14:sldId id="271"/>
            <p14:sldId id="267"/>
            <p14:sldId id="268"/>
            <p14:sldId id="272"/>
            <p14:sldId id="276"/>
            <p14:sldId id="277"/>
            <p14:sldId id="279"/>
            <p14:sldId id="281"/>
            <p14:sldId id="280"/>
          </p14:sldIdLst>
        </p14:section>
        <p14:section name="Untitled Section" id="{F9C15189-9836-4B21-96B3-D785410F61FC}">
          <p14:sldIdLst/>
        </p14:section>
      </p14:sectionLst>
    </p:ex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84" autoAdjust="0"/>
  </p:normalViewPr>
  <p:slideViewPr>
    <p:cSldViewPr snapToGrid="0" showGuides="1">
      <p:cViewPr varScale="1">
        <p:scale>
          <a:sx n="76" d="100"/>
          <a:sy n="76" d="100"/>
        </p:scale>
        <p:origin x="946" y="58"/>
      </p:cViewPr>
      <p:guideLst>
        <p:guide orient="horz" pos="2160"/>
        <p:guide pos="38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F0F55-788C-4FD4-A02F-A015703FBAAD}" type="datetimeFigureOut">
              <a:rPr lang="en-IN" smtClean="0"/>
              <a:t>13-12-2023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5B2D8-1DF2-4FF4-9B0E-7C81D8BD9E9F}" type="slidenum">
              <a:rPr lang="en-IN" smtClean="0"/>
              <a:t>‹#›</a:t>
            </a:fld>
            <a:endParaRPr lang="en-IN"/>
          </a:p>
        </p:txBody>
      </p:sp>
    </p:spTree>
    <p:extLst>
      <p:ext uri="{BB962C8B-B14F-4D97-AF65-F5344CB8AC3E}">
        <p14:creationId xmlns:p14="http://schemas.microsoft.com/office/powerpoint/2010/main" val="108355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5B2D8-1DF2-4FF4-9B0E-7C81D8BD9E9F}" type="slidenum">
              <a:rPr lang="en-IN" smtClean="0"/>
              <a:t>17</a:t>
            </a:fld>
            <a:endParaRPr lang="en-IN"/>
          </a:p>
        </p:txBody>
      </p:sp>
    </p:spTree>
    <p:extLst>
      <p:ext uri="{BB962C8B-B14F-4D97-AF65-F5344CB8AC3E}">
        <p14:creationId xmlns:p14="http://schemas.microsoft.com/office/powerpoint/2010/main" val="87001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12/13/2023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28599" y="571500"/>
            <a:ext cx="11707761" cy="6019800"/>
          </a:xfrm>
          <a:prstGeom prst="rect">
            <a:avLst/>
          </a:prstGeom>
          <a:noFill/>
        </p:spPr>
        <p:txBody>
          <a:bodyPr>
            <a:normAutofit fontScale="4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5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25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25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r>
              <a:rPr lang="en-US" sz="2500" b="1" dirty="0">
                <a:solidFill>
                  <a:srgbClr val="002060"/>
                </a:solidFill>
                <a:latin typeface="Bookman Old Style" panose="02050604050505020204" pitchFamily="18" charset="0"/>
                <a:cs typeface="Times New Roman" panose="02020603050405020304" pitchFamily="18" charset="0"/>
              </a:rPr>
              <a:t>(MR20-1CS0132)- Machine Learning Explore</a:t>
            </a:r>
          </a:p>
          <a:p>
            <a:pPr algn="ctr">
              <a:buFont typeface="Arial" panose="020B0604020202020204" pitchFamily="34" charset="0"/>
              <a:buNone/>
            </a:pPr>
            <a:r>
              <a:rPr lang="en-US" sz="2500" b="1" dirty="0">
                <a:solidFill>
                  <a:srgbClr val="002060"/>
                </a:solidFill>
                <a:latin typeface="Bookman Old Style" panose="02050604050505020204" pitchFamily="18" charset="0"/>
                <a:cs typeface="Times New Roman" panose="02020603050405020304" pitchFamily="18" charset="0"/>
              </a:rPr>
              <a:t>III Year - I Semester</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None/>
            </a:pPr>
            <a:r>
              <a:rPr lang="en-US" sz="1600" dirty="0"/>
              <a:t>				</a:t>
            </a:r>
            <a:r>
              <a:rPr lang="en-US" sz="1600" dirty="0">
                <a:solidFill>
                  <a:srgbClr val="000000"/>
                </a:solidFill>
                <a:latin typeface="Bookman Old Style" panose="02050604050505020204" pitchFamily="18" charset="0"/>
                <a:cs typeface="Times New Roman" panose="02020603050405020304" pitchFamily="18" charset="0"/>
              </a:rPr>
              <a:t> </a:t>
            </a:r>
            <a:r>
              <a:rPr lang="en-US" sz="3300" dirty="0">
                <a:solidFill>
                  <a:srgbClr val="000000"/>
                </a:solidFill>
                <a:latin typeface="Bookman Old Style" panose="02050604050505020204" pitchFamily="18" charset="0"/>
                <a:cs typeface="Times New Roman" panose="02020603050405020304" pitchFamily="18" charset="0"/>
              </a:rPr>
              <a:t>Batch Number: </a:t>
            </a:r>
            <a:r>
              <a:rPr lang="en-IN" sz="3300" b="1" dirty="0"/>
              <a:t>GT13</a:t>
            </a:r>
            <a:endParaRPr lang="en-US" sz="3300" dirty="0">
              <a:solidFill>
                <a:srgbClr val="000000"/>
              </a:solidFill>
              <a:latin typeface="Times New Roman" panose="02020603050405020304" pitchFamily="18" charset="0"/>
              <a:cs typeface="Times New Roman" panose="02020603050405020304" pitchFamily="18" charset="0"/>
            </a:endParaRPr>
          </a:p>
          <a:p>
            <a:pPr>
              <a:buNone/>
            </a:pPr>
            <a:r>
              <a:rPr lang="en-US" sz="1600" dirty="0">
                <a:solidFill>
                  <a:srgbClr val="7030A0"/>
                </a:solidFill>
                <a:latin typeface="Times New Roman" panose="02020603050405020304" pitchFamily="18" charset="0"/>
                <a:cs typeface="Times New Roman" panose="02020603050405020304" pitchFamily="18" charset="0"/>
              </a:rPr>
              <a:t>                   </a:t>
            </a:r>
            <a:r>
              <a:rPr lang="en-US" sz="3300" dirty="0">
                <a:latin typeface="Bookman Old Style" panose="02050604050505020204" pitchFamily="18" charset="0"/>
                <a:cs typeface="Times New Roman" panose="02020603050405020304" pitchFamily="18" charset="0"/>
              </a:rPr>
              <a:t>Project Guide :</a:t>
            </a:r>
            <a:r>
              <a:rPr lang="en-IN" sz="3300" b="1" dirty="0" err="1">
                <a:latin typeface="Bookman Old Style" panose="02050604050505020204" pitchFamily="18" charset="0"/>
              </a:rPr>
              <a:t>Prof.Rajeshwar</a:t>
            </a:r>
            <a:r>
              <a:rPr lang="en-IN" sz="3300" b="1" dirty="0">
                <a:latin typeface="Bookman Old Style" panose="02050604050505020204" pitchFamily="18" charset="0"/>
              </a:rPr>
              <a:t> Rao</a:t>
            </a:r>
          </a:p>
          <a:p>
            <a:pPr>
              <a:buNone/>
            </a:pPr>
            <a:r>
              <a:rPr lang="en-US" sz="1700" dirty="0">
                <a:latin typeface="Bookman Old Style" panose="02050604050505020204" pitchFamily="18" charset="0"/>
                <a:cs typeface="Times New Roman" panose="02020603050405020304" pitchFamily="18" charset="0"/>
              </a:rPr>
              <a:t>					</a:t>
            </a:r>
            <a:r>
              <a:rPr lang="en-US" sz="2000" dirty="0">
                <a:latin typeface="Bookman Old Style" panose="02050604050505020204" pitchFamily="18" charset="0"/>
                <a:cs typeface="Times New Roman" panose="02020603050405020304" pitchFamily="18" charset="0"/>
              </a:rPr>
              <a:t>                                                               </a:t>
            </a:r>
            <a:r>
              <a:rPr lang="en-US" sz="3300" dirty="0">
                <a:latin typeface="Bookman Old Style" panose="02050604050505020204" pitchFamily="18" charset="0"/>
                <a:cs typeface="Times New Roman" panose="02020603050405020304" pitchFamily="18" charset="0"/>
              </a:rPr>
              <a:t>Batch Names &amp; Roll Numbers :</a:t>
            </a:r>
          </a:p>
          <a:p>
            <a:pPr algn="just">
              <a:buNone/>
            </a:pPr>
            <a:r>
              <a:rPr lang="en-US" sz="2000" dirty="0">
                <a:latin typeface="Bookman Old Style" panose="02050604050505020204" pitchFamily="18" charset="0"/>
                <a:cs typeface="Times New Roman" panose="02020603050405020304" pitchFamily="18" charset="0"/>
              </a:rPr>
              <a:t>                                                                                                                                                                                                                                           </a:t>
            </a:r>
            <a:r>
              <a:rPr lang="en-US" sz="2100" dirty="0">
                <a:latin typeface="Bookman Old Style" panose="02050604050505020204" pitchFamily="18" charset="0"/>
                <a:cs typeface="Times New Roman" panose="02020603050405020304" pitchFamily="18" charset="0"/>
              </a:rPr>
              <a:t>MADHU.S                          (2111CS020253)</a:t>
            </a:r>
          </a:p>
          <a:p>
            <a:pPr algn="just">
              <a:buNone/>
            </a:pPr>
            <a:r>
              <a:rPr lang="en-US" sz="2100" dirty="0">
                <a:latin typeface="Bookman Old Style" panose="02050604050505020204" pitchFamily="18" charset="0"/>
                <a:cs typeface="Times New Roman" panose="02020603050405020304" pitchFamily="18" charset="0"/>
              </a:rPr>
              <a:t>                                                                                                                                                                                                                                           SANDHYA KUMARI.P         (2111CS020254)</a:t>
            </a:r>
          </a:p>
          <a:p>
            <a:pPr algn="just">
              <a:buNone/>
            </a:pPr>
            <a:r>
              <a:rPr lang="en-US" sz="2100" dirty="0">
                <a:latin typeface="Bookman Old Style" panose="02050604050505020204" pitchFamily="18" charset="0"/>
                <a:cs typeface="Times New Roman" panose="02020603050405020304" pitchFamily="18" charset="0"/>
              </a:rPr>
              <a:t>                                                                                                                                                                                                                                           MADHURI.M                      (2111CS020255)</a:t>
            </a:r>
          </a:p>
          <a:p>
            <a:pPr algn="just">
              <a:buNone/>
            </a:pPr>
            <a:r>
              <a:rPr lang="en-US" sz="2100" dirty="0">
                <a:latin typeface="Bookman Old Style" panose="02050604050505020204" pitchFamily="18" charset="0"/>
                <a:cs typeface="Times New Roman" panose="02020603050405020304" pitchFamily="18" charset="0"/>
              </a:rPr>
              <a:t>                                                                                                                                                                                                                                           MADHURI.S                       (2111CS020256)</a:t>
            </a:r>
          </a:p>
          <a:p>
            <a:pPr algn="just">
              <a:buNone/>
            </a:pPr>
            <a:r>
              <a:rPr lang="en-US" sz="2100" dirty="0">
                <a:latin typeface="Bookman Old Style" panose="02050604050505020204" pitchFamily="18" charset="0"/>
                <a:cs typeface="Times New Roman" panose="02020603050405020304" pitchFamily="18" charset="0"/>
              </a:rPr>
              <a:t>                                                                                                                                                                                                                                           MAHABOOB VALI SHAIK   (2111CS020257)</a:t>
            </a:r>
          </a:p>
          <a:p>
            <a:pPr algn="just">
              <a:buNone/>
            </a:pPr>
            <a:r>
              <a:rPr lang="en-US" sz="2100" dirty="0">
                <a:latin typeface="Bookman Old Style" panose="02050604050505020204" pitchFamily="18" charset="0"/>
                <a:cs typeface="Times New Roman" panose="02020603050405020304" pitchFamily="18" charset="0"/>
              </a:rPr>
              <a:t>                                                                                                                                                                                                                                           MAHATHI M                       (2111CS020258</a:t>
            </a:r>
            <a:r>
              <a:rPr lang="en-US" sz="2400" dirty="0">
                <a:latin typeface="Bookman Old Style" panose="02050604050505020204" pitchFamily="18" charset="0"/>
                <a:cs typeface="Times New Roman" panose="02020603050405020304" pitchFamily="18" charset="0"/>
              </a:rPr>
              <a:t>)</a:t>
            </a:r>
          </a:p>
          <a:p>
            <a:pPr algn="just">
              <a:buNone/>
            </a:pPr>
            <a:endParaRPr lang="en-US" sz="1700"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z</a:t>
            </a: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33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3300" b="1" dirty="0" err="1">
                <a:solidFill>
                  <a:srgbClr val="7030A0"/>
                </a:solidFill>
                <a:latin typeface="Bookman Old Style" panose="02050604050505020204" pitchFamily="18" charset="0"/>
                <a:cs typeface="Times New Roman" panose="02020603050405020304" pitchFamily="18" charset="0"/>
              </a:rPr>
              <a:t>Malla</a:t>
            </a:r>
            <a:r>
              <a:rPr lang="en-US" sz="3300" b="1" dirty="0">
                <a:solidFill>
                  <a:srgbClr val="7030A0"/>
                </a:solidFill>
                <a:latin typeface="Bookman Old Style" panose="02050604050505020204" pitchFamily="18" charset="0"/>
                <a:cs typeface="Times New Roman" panose="02020603050405020304" pitchFamily="18" charset="0"/>
              </a:rPr>
              <a:t> Reddy University Hyderabad.</a:t>
            </a:r>
            <a:endParaRPr lang="en-US" sz="33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781928"/>
            <a:ext cx="1619250"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 y="425637"/>
            <a:ext cx="10515600" cy="1325563"/>
          </a:xfrm>
        </p:spPr>
        <p:txBody>
          <a:bodyPr>
            <a:normAutofit/>
          </a:bodyPr>
          <a:lstStyle/>
          <a:p>
            <a:br>
              <a:rPr lang="en-US" sz="1600" b="1" u="sng" dirty="0">
                <a:solidFill>
                  <a:srgbClr val="002060"/>
                </a:solidFill>
                <a:latin typeface="Bookman Old Style" panose="02050604050505020204" pitchFamily="18" charset="0"/>
              </a:rPr>
            </a:br>
            <a:br>
              <a:rPr lang="en-US" sz="1600" b="1" u="sng" dirty="0">
                <a:solidFill>
                  <a:srgbClr val="002060"/>
                </a:solidFill>
                <a:latin typeface="Bookman Old Style" panose="02050604050505020204" pitchFamily="18" charset="0"/>
              </a:rPr>
            </a:br>
            <a:br>
              <a:rPr lang="en-US" sz="1600" b="1" u="sng" dirty="0">
                <a:solidFill>
                  <a:srgbClr val="002060"/>
                </a:solidFill>
                <a:latin typeface="Bookman Old Style" panose="02050604050505020204" pitchFamily="18" charset="0"/>
              </a:rPr>
            </a:br>
            <a:r>
              <a:rPr lang="en-US" sz="1600" b="1" dirty="0">
                <a:solidFill>
                  <a:srgbClr val="002060"/>
                </a:solidFill>
                <a:latin typeface="Bookman Old Style" panose="02050604050505020204" pitchFamily="18" charset="0"/>
              </a:rPr>
              <a:t> </a:t>
            </a:r>
            <a:r>
              <a:rPr lang="en-US" altLang="en-IN" sz="1800" b="1" u="sng" dirty="0">
                <a:solidFill>
                  <a:schemeClr val="accent1">
                    <a:lumMod val="50000"/>
                  </a:schemeClr>
                </a:solidFill>
                <a:latin typeface="Bookman Old Style" panose="02050604050505020204" pitchFamily="18" charset="0"/>
              </a:rPr>
              <a:t>Model Selection</a:t>
            </a:r>
            <a:r>
              <a:rPr lang="en-US" altLang="en-IN" sz="1800" b="1" dirty="0">
                <a:solidFill>
                  <a:schemeClr val="accent1">
                    <a:lumMod val="50000"/>
                  </a:schemeClr>
                </a:solidFill>
                <a:latin typeface="Bookman Old Style" panose="02050604050505020204" pitchFamily="18" charset="0"/>
              </a:rPr>
              <a:t> </a:t>
            </a:r>
            <a:r>
              <a:rPr lang="en-US" sz="1800" b="1" dirty="0">
                <a:solidFill>
                  <a:schemeClr val="accent1">
                    <a:lumMod val="50000"/>
                  </a:schemeClr>
                </a:solidFill>
                <a:latin typeface="Bookman Old Style" panose="02050604050505020204" pitchFamily="18" charset="0"/>
              </a:rPr>
              <a:t>: </a:t>
            </a:r>
            <a:r>
              <a:rPr lang="en-US" sz="1800" b="1" u="sng" dirty="0">
                <a:solidFill>
                  <a:schemeClr val="accent1">
                    <a:lumMod val="50000"/>
                  </a:schemeClr>
                </a:solidFill>
                <a:latin typeface="Bookman Old Style" panose="02050604050505020204" pitchFamily="18" charset="0"/>
              </a:rPr>
              <a:t>ML ALGORITHMS USED</a:t>
            </a:r>
            <a:endParaRPr lang="en-IN" sz="1600" b="1" u="sng" dirty="0">
              <a:solidFill>
                <a:schemeClr val="accent1">
                  <a:lumMod val="50000"/>
                </a:schemeClr>
              </a:solidFill>
            </a:endParaRPr>
          </a:p>
        </p:txBody>
      </p:sp>
      <p:sp>
        <p:nvSpPr>
          <p:cNvPr id="3" name="Content Placeholder 2"/>
          <p:cNvSpPr>
            <a:spLocks noGrp="1"/>
          </p:cNvSpPr>
          <p:nvPr>
            <p:ph idx="1"/>
          </p:nvPr>
        </p:nvSpPr>
        <p:spPr>
          <a:xfrm>
            <a:off x="85164" y="1573307"/>
            <a:ext cx="6806454" cy="5123328"/>
          </a:xfrm>
        </p:spPr>
        <p:txBody>
          <a:bodyPr>
            <a:normAutofit fontScale="92500" lnSpcReduction="10000"/>
          </a:bodyPr>
          <a:lstStyle/>
          <a:p>
            <a:r>
              <a:rPr lang="en-US" sz="1400" b="1" dirty="0">
                <a:latin typeface="Bookman Old Style" panose="02050604050505020204" pitchFamily="18" charset="0"/>
              </a:rPr>
              <a:t>K Nearest Neighbors (KNN):</a:t>
            </a:r>
          </a:p>
          <a:p>
            <a:pPr lvl="1" algn="just"/>
            <a:r>
              <a:rPr lang="en-US" sz="1400" dirty="0">
                <a:latin typeface="Bookman Old Style" panose="02050604050505020204" pitchFamily="18" charset="0"/>
              </a:rPr>
              <a:t>K Nearest Neighbors (KNN) is a simple yet effective classification algorithm.</a:t>
            </a:r>
          </a:p>
          <a:p>
            <a:pPr lvl="1" algn="just"/>
            <a:r>
              <a:rPr lang="en-US" sz="1400" dirty="0">
                <a:latin typeface="Bookman Old Style" panose="02050604050505020204" pitchFamily="18" charset="0"/>
              </a:rPr>
              <a:t>It classifies a data point based on the majority class of its k-nearest neighbors.</a:t>
            </a:r>
          </a:p>
          <a:p>
            <a:r>
              <a:rPr lang="en-US" sz="1400" b="1" dirty="0">
                <a:latin typeface="Bookman Old Style" panose="02050604050505020204" pitchFamily="18" charset="0"/>
              </a:rPr>
              <a:t>Decision Tree:</a:t>
            </a:r>
          </a:p>
          <a:p>
            <a:pPr lvl="1" algn="just"/>
            <a:r>
              <a:rPr lang="en-US" sz="1400" dirty="0">
                <a:latin typeface="Bookman Old Style" panose="02050604050505020204" pitchFamily="18" charset="0"/>
              </a:rPr>
              <a:t>Decision Trees are tree-like models used for decision-making in a hierarchical manner.</a:t>
            </a:r>
          </a:p>
          <a:p>
            <a:pPr lvl="1" algn="just"/>
            <a:r>
              <a:rPr lang="en-US" sz="1400" dirty="0">
                <a:latin typeface="Bookman Old Style" panose="02050604050505020204" pitchFamily="18" charset="0"/>
              </a:rPr>
              <a:t>They split the data at each node based on the most significant attribute.</a:t>
            </a:r>
          </a:p>
          <a:p>
            <a:r>
              <a:rPr lang="en-US" sz="1500" b="1" dirty="0">
                <a:latin typeface="Bookman Old Style" panose="02050604050505020204" pitchFamily="18" charset="0"/>
              </a:rPr>
              <a:t>Random Forest:</a:t>
            </a:r>
          </a:p>
          <a:p>
            <a:pPr lvl="1" algn="just"/>
            <a:r>
              <a:rPr lang="en-US" sz="1500" dirty="0">
                <a:latin typeface="Bookman Old Style" panose="02050604050505020204" pitchFamily="18" charset="0"/>
              </a:rPr>
              <a:t>Random Forest is an ensemble learning method that combines multiple decision trees.</a:t>
            </a:r>
          </a:p>
          <a:p>
            <a:pPr lvl="1" algn="just"/>
            <a:r>
              <a:rPr lang="en-US" sz="1500" dirty="0">
                <a:latin typeface="Bookman Old Style" panose="02050604050505020204" pitchFamily="18" charset="0"/>
              </a:rPr>
              <a:t>It constructs diverse trees using random subsets of data and features.</a:t>
            </a:r>
          </a:p>
          <a:p>
            <a:r>
              <a:rPr lang="en-US" sz="1400" b="1" dirty="0">
                <a:latin typeface="Bookman Old Style" panose="02050604050505020204" pitchFamily="18" charset="0"/>
              </a:rPr>
              <a:t>Naive Bayes:</a:t>
            </a:r>
          </a:p>
          <a:p>
            <a:pPr marL="742950" lvl="1" indent="-285750" algn="just"/>
            <a:r>
              <a:rPr lang="en-US" sz="1400" dirty="0">
                <a:latin typeface="Bookman Old Style" panose="02050604050505020204" pitchFamily="18" charset="0"/>
              </a:rPr>
              <a:t>Naive Bayes is a probabilistic classification algorithm based on Bayes' theorem.</a:t>
            </a:r>
          </a:p>
          <a:p>
            <a:pPr marL="742950" lvl="1" indent="-285750" algn="just"/>
            <a:r>
              <a:rPr lang="en-US" sz="1400" dirty="0">
                <a:latin typeface="Bookman Old Style" panose="02050604050505020204" pitchFamily="18" charset="0"/>
              </a:rPr>
              <a:t>It assumes that features are conditionally independent given the class.</a:t>
            </a:r>
          </a:p>
          <a:p>
            <a:r>
              <a:rPr lang="en-US" sz="1400" b="1" dirty="0">
                <a:latin typeface="Bookman Old Style" panose="02050604050505020204" pitchFamily="18" charset="0"/>
              </a:rPr>
              <a:t>XG Boost:</a:t>
            </a:r>
          </a:p>
          <a:p>
            <a:pPr marL="742950" lvl="1" indent="-285750" algn="just"/>
            <a:r>
              <a:rPr lang="en-US" sz="1400" dirty="0">
                <a:latin typeface="Bookman Old Style" panose="02050604050505020204" pitchFamily="18" charset="0"/>
              </a:rPr>
              <a:t>XG Boost (Extreme Gradient Boosting) is an optimized implementation of gradient boosting.</a:t>
            </a:r>
          </a:p>
          <a:p>
            <a:pPr marL="742950" lvl="1" indent="-285750" algn="just"/>
            <a:r>
              <a:rPr lang="en-US" sz="1400" dirty="0">
                <a:latin typeface="Bookman Old Style" panose="02050604050505020204" pitchFamily="18" charset="0"/>
              </a:rPr>
              <a:t>It sequentially builds decision trees, each correcting errors of the previous ones.</a:t>
            </a:r>
          </a:p>
          <a:p>
            <a:endParaRPr lang="en-IN" sz="1400" dirty="0">
              <a:latin typeface="Bookman Old Style" panose="02050604050505020204" pitchFamily="18" charset="0"/>
            </a:endParaRPr>
          </a:p>
        </p:txBody>
      </p:sp>
      <p:pic>
        <p:nvPicPr>
          <p:cNvPr id="3074" name="Picture 2" descr="Frontiers | Random Forest Algorithm for the Classification of Neuroimaging  Data in Alzheimer's Disease: A Systematic Revie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8044" y="2513984"/>
            <a:ext cx="1654537" cy="14249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ecision Tree in MachineLearning. I have covered briefly an introduction… |  by madan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9490" y="2050117"/>
            <a:ext cx="1932268" cy="1449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xploring the Naïve Bayes Algorithm from the Basic | by Suraj Yadav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9682" y="3949560"/>
            <a:ext cx="1822076" cy="155108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o daddy - xgboost | Kag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48246" y="3551284"/>
            <a:ext cx="3898713" cy="194935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ntro to K-Nearest Neighbours (KNN) — Machine Learning 101 | by Martin Tin  | DataDrivenInvest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92466" y="5138456"/>
            <a:ext cx="1522846" cy="130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0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6087"/>
            <a:ext cx="10515600" cy="784601"/>
          </a:xfrm>
        </p:spPr>
        <p:txBody>
          <a:bodyPr>
            <a:normAutofit/>
          </a:bodyPr>
          <a:lstStyle/>
          <a:p>
            <a:r>
              <a:rPr lang="en-US" sz="1600" b="1" u="sng" dirty="0">
                <a:solidFill>
                  <a:schemeClr val="accent1">
                    <a:lumMod val="50000"/>
                  </a:schemeClr>
                </a:solidFill>
                <a:latin typeface="Bookman Old Style" panose="02050604050505020204" pitchFamily="18" charset="0"/>
              </a:rPr>
              <a:t>Methods used : </a:t>
            </a:r>
            <a:endParaRPr lang="en-IN" sz="1600" dirty="0"/>
          </a:p>
        </p:txBody>
      </p:sp>
      <p:sp>
        <p:nvSpPr>
          <p:cNvPr id="4" name="Rectangle 1"/>
          <p:cNvSpPr>
            <a:spLocks noGrp="1" noChangeArrowheads="1"/>
          </p:cNvSpPr>
          <p:nvPr>
            <p:ph idx="1"/>
          </p:nvPr>
        </p:nvSpPr>
        <p:spPr bwMode="auto">
          <a:xfrm>
            <a:off x="838201" y="1146538"/>
            <a:ext cx="5824817" cy="570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a:ln>
                  <a:noFill/>
                </a:ln>
                <a:solidFill>
                  <a:schemeClr val="tx1"/>
                </a:solidFill>
                <a:effectLst/>
                <a:latin typeface="Bookman Old Style" panose="02050604050505020204" pitchFamily="18" charset="0"/>
              </a:rPr>
              <a:t>Data Loading:</a:t>
            </a:r>
            <a:endParaRPr kumimoji="0" lang="en-US" sz="1400" b="0" i="0" u="none" strike="noStrike" cap="none" normalizeH="0" baseline="0" dirty="0">
              <a:ln>
                <a:noFill/>
              </a:ln>
              <a:solidFill>
                <a:schemeClr val="tx1"/>
              </a:solidFill>
              <a:effectLst/>
              <a:latin typeface="Bookman Old Style" panose="02050604050505020204" pitchFamily="18" charset="0"/>
            </a:endParaRPr>
          </a:p>
          <a:p>
            <a:pPr lvl="1" algn="just" eaLnBrk="0" fontAlgn="base" hangingPunct="0">
              <a:lnSpc>
                <a:spcPct val="100000"/>
              </a:lnSpc>
              <a:spcBef>
                <a:spcPct val="0"/>
              </a:spcBef>
              <a:spcAft>
                <a:spcPct val="0"/>
              </a:spcAft>
            </a:pPr>
            <a:r>
              <a:rPr kumimoji="0" lang="en-US" sz="1400" b="0" i="0" u="none" strike="noStrike" cap="none" normalizeH="0" baseline="0" dirty="0">
                <a:ln>
                  <a:noFill/>
                </a:ln>
                <a:solidFill>
                  <a:schemeClr val="tx1"/>
                </a:solidFill>
                <a:effectLst/>
                <a:latin typeface="Bookman Old Style" panose="02050604050505020204" pitchFamily="18" charset="0"/>
              </a:rPr>
              <a:t>The </a:t>
            </a:r>
            <a:r>
              <a:rPr kumimoji="0" lang="en-US" sz="1400" b="1" i="0" u="none" strike="noStrike" cap="none" normalizeH="0" baseline="0" dirty="0" err="1">
                <a:ln>
                  <a:noFill/>
                </a:ln>
                <a:solidFill>
                  <a:schemeClr val="tx1"/>
                </a:solidFill>
                <a:effectLst/>
                <a:latin typeface="Bookman Old Style" panose="02050604050505020204" pitchFamily="18" charset="0"/>
              </a:rPr>
              <a:t>pd.read_csv</a:t>
            </a:r>
            <a:r>
              <a:rPr kumimoji="0" lang="en-US" sz="1400" b="1" i="0" u="none" strike="noStrike" cap="none" normalizeH="0" baseline="0" dirty="0">
                <a:ln>
                  <a:noFill/>
                </a:ln>
                <a:solidFill>
                  <a:schemeClr val="tx1"/>
                </a:solidFill>
                <a:effectLst/>
                <a:latin typeface="Bookman Old Style" panose="02050604050505020204" pitchFamily="18" charset="0"/>
              </a:rPr>
              <a:t>()</a:t>
            </a:r>
            <a:r>
              <a:rPr kumimoji="0" lang="en-US" sz="1400" b="0" i="0" u="none" strike="noStrike" cap="none" normalizeH="0" baseline="0" dirty="0">
                <a:ln>
                  <a:noFill/>
                </a:ln>
                <a:solidFill>
                  <a:schemeClr val="tx1"/>
                </a:solidFill>
                <a:effectLst/>
                <a:latin typeface="Bookman Old Style" panose="02050604050505020204" pitchFamily="18" charset="0"/>
              </a:rPr>
              <a:t> method is used to load the dataset from a CSV file.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1400" b="1" i="0" u="none" strike="noStrike" cap="none" normalizeH="0" baseline="0" dirty="0">
                <a:ln>
                  <a:noFill/>
                </a:ln>
                <a:solidFill>
                  <a:schemeClr val="tx1"/>
                </a:solidFill>
                <a:effectLst/>
                <a:latin typeface="Bookman Old Style" panose="02050604050505020204" pitchFamily="18" charset="0"/>
              </a:rPr>
              <a:t>Data Exploration and Analysis:</a:t>
            </a:r>
            <a:endParaRPr kumimoji="0" lang="en-US" sz="1400" b="0" i="0" u="none" strike="noStrike" cap="none" normalizeH="0" baseline="0" dirty="0">
              <a:ln>
                <a:noFill/>
              </a:ln>
              <a:solidFill>
                <a:schemeClr val="tx1"/>
              </a:solidFill>
              <a:effectLst/>
              <a:latin typeface="Bookman Old Style" panose="02050604050505020204" pitchFamily="18" charset="0"/>
            </a:endParaRPr>
          </a:p>
          <a:p>
            <a:pPr lvl="1" algn="just" eaLnBrk="0" fontAlgn="base" hangingPunct="0">
              <a:lnSpc>
                <a:spcPct val="100000"/>
              </a:lnSpc>
              <a:spcBef>
                <a:spcPct val="0"/>
              </a:spcBef>
              <a:spcAft>
                <a:spcPct val="0"/>
              </a:spcAft>
            </a:pPr>
            <a:r>
              <a:rPr kumimoji="0" lang="en-US" sz="1400" b="0" i="0" u="none" strike="noStrike" cap="none" normalizeH="0" baseline="0" dirty="0">
                <a:ln>
                  <a:noFill/>
                </a:ln>
                <a:solidFill>
                  <a:schemeClr val="tx1"/>
                </a:solidFill>
                <a:effectLst/>
                <a:latin typeface="Bookman Old Style" panose="02050604050505020204" pitchFamily="18" charset="0"/>
              </a:rPr>
              <a:t>Various methods like </a:t>
            </a:r>
            <a:r>
              <a:rPr kumimoji="0" lang="en-US" sz="1400" b="1" i="0" u="none" strike="noStrike" cap="none" normalizeH="0" baseline="0" dirty="0">
                <a:ln>
                  <a:noFill/>
                </a:ln>
                <a:solidFill>
                  <a:schemeClr val="tx1"/>
                </a:solidFill>
                <a:effectLst/>
                <a:latin typeface="Bookman Old Style" panose="02050604050505020204" pitchFamily="18" charset="0"/>
              </a:rPr>
              <a:t>info()</a:t>
            </a:r>
            <a:r>
              <a:rPr kumimoji="0" lang="en-US" sz="1400" b="0" i="0" u="none" strike="noStrike" cap="none" normalizeH="0" baseline="0" dirty="0">
                <a:ln>
                  <a:noFill/>
                </a:ln>
                <a:solidFill>
                  <a:schemeClr val="tx1"/>
                </a:solidFill>
                <a:effectLst/>
                <a:latin typeface="Bookman Old Style" panose="02050604050505020204" pitchFamily="18" charset="0"/>
              </a:rPr>
              <a:t>, </a:t>
            </a:r>
            <a:r>
              <a:rPr kumimoji="0" lang="en-US" sz="1400" b="1" i="0" u="none" strike="noStrike" cap="none" normalizeH="0" baseline="0" dirty="0">
                <a:ln>
                  <a:noFill/>
                </a:ln>
                <a:solidFill>
                  <a:schemeClr val="tx1"/>
                </a:solidFill>
                <a:effectLst/>
                <a:latin typeface="Bookman Old Style" panose="02050604050505020204" pitchFamily="18" charset="0"/>
              </a:rPr>
              <a:t>describe()</a:t>
            </a:r>
            <a:r>
              <a:rPr kumimoji="0" lang="en-US" sz="1400" b="0" i="0" u="none" strike="noStrike" cap="none" normalizeH="0" baseline="0" dirty="0">
                <a:ln>
                  <a:noFill/>
                </a:ln>
                <a:solidFill>
                  <a:schemeClr val="tx1"/>
                </a:solidFill>
                <a:effectLst/>
                <a:latin typeface="Bookman Old Style" panose="02050604050505020204" pitchFamily="18" charset="0"/>
              </a:rPr>
              <a:t>, and </a:t>
            </a:r>
            <a:r>
              <a:rPr kumimoji="0" lang="en-US" sz="1400" b="1" i="0" u="none" strike="noStrike" cap="none" normalizeH="0" baseline="0" dirty="0">
                <a:ln>
                  <a:noFill/>
                </a:ln>
                <a:solidFill>
                  <a:schemeClr val="tx1"/>
                </a:solidFill>
                <a:effectLst/>
                <a:latin typeface="Bookman Old Style" panose="02050604050505020204" pitchFamily="18" charset="0"/>
              </a:rPr>
              <a:t>shape</a:t>
            </a:r>
            <a:r>
              <a:rPr kumimoji="0" lang="en-US" sz="1400" b="0" i="0" u="none" strike="noStrike" cap="none" normalizeH="0" baseline="0" dirty="0">
                <a:ln>
                  <a:noFill/>
                </a:ln>
                <a:solidFill>
                  <a:schemeClr val="tx1"/>
                </a:solidFill>
                <a:effectLst/>
                <a:latin typeface="Bookman Old Style" panose="02050604050505020204" pitchFamily="18" charset="0"/>
              </a:rPr>
              <a:t> are used to explore and analyze the dataset's structure, statistics, and dimensions.</a:t>
            </a:r>
          </a:p>
          <a:p>
            <a:pPr lvl="1" algn="just" eaLnBrk="0" fontAlgn="base" hangingPunct="0">
              <a:lnSpc>
                <a:spcPct val="100000"/>
              </a:lnSpc>
              <a:spcBef>
                <a:spcPct val="0"/>
              </a:spcBef>
              <a:spcAft>
                <a:spcPct val="0"/>
              </a:spcAft>
            </a:pPr>
            <a:r>
              <a:rPr kumimoji="0" lang="en-US" sz="1400" b="0" i="0" u="none" strike="noStrike" cap="none" normalizeH="0" baseline="0" dirty="0" err="1">
                <a:ln>
                  <a:noFill/>
                </a:ln>
                <a:solidFill>
                  <a:schemeClr val="tx1"/>
                </a:solidFill>
                <a:effectLst/>
                <a:latin typeface="Bookman Old Style" panose="02050604050505020204" pitchFamily="18" charset="0"/>
              </a:rPr>
              <a:t>Heatmaps</a:t>
            </a:r>
            <a:r>
              <a:rPr kumimoji="0" lang="en-US" sz="1400" b="0" i="0" u="none" strike="noStrike" cap="none" normalizeH="0" baseline="0" dirty="0">
                <a:ln>
                  <a:noFill/>
                </a:ln>
                <a:solidFill>
                  <a:schemeClr val="tx1"/>
                </a:solidFill>
                <a:effectLst/>
                <a:latin typeface="Bookman Old Style" panose="02050604050505020204" pitchFamily="18" charset="0"/>
              </a:rPr>
              <a:t> (</a:t>
            </a:r>
            <a:r>
              <a:rPr kumimoji="0" lang="en-US" sz="1400" b="1" i="0" u="none" strike="noStrike" cap="none" normalizeH="0" baseline="0" dirty="0" err="1">
                <a:ln>
                  <a:noFill/>
                </a:ln>
                <a:solidFill>
                  <a:schemeClr val="tx1"/>
                </a:solidFill>
                <a:effectLst/>
                <a:latin typeface="Bookman Old Style" panose="02050604050505020204" pitchFamily="18" charset="0"/>
              </a:rPr>
              <a:t>sns.heatmap</a:t>
            </a:r>
            <a:r>
              <a:rPr kumimoji="0" lang="en-US" sz="1400" b="0" i="0" u="none" strike="noStrike" cap="none" normalizeH="0" baseline="0" dirty="0">
                <a:ln>
                  <a:noFill/>
                </a:ln>
                <a:solidFill>
                  <a:schemeClr val="tx1"/>
                </a:solidFill>
                <a:effectLst/>
                <a:latin typeface="Bookman Old Style" panose="02050604050505020204" pitchFamily="18" charset="0"/>
              </a:rPr>
              <a:t>) are used for visualizing missing values.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1400" b="1" i="0" u="none" strike="noStrike" cap="none" normalizeH="0" baseline="0" dirty="0">
                <a:ln>
                  <a:noFill/>
                </a:ln>
                <a:solidFill>
                  <a:schemeClr val="tx1"/>
                </a:solidFill>
                <a:effectLst/>
                <a:latin typeface="Bookman Old Style" panose="02050604050505020204" pitchFamily="18" charset="0"/>
              </a:rPr>
              <a:t>Data Visualization:</a:t>
            </a:r>
            <a:endParaRPr kumimoji="0" lang="en-US" sz="1400" b="0" i="0" u="none" strike="noStrike" cap="none" normalizeH="0" baseline="0" dirty="0">
              <a:ln>
                <a:noFill/>
              </a:ln>
              <a:solidFill>
                <a:schemeClr val="tx1"/>
              </a:solidFill>
              <a:effectLst/>
              <a:latin typeface="Bookman Old Style" panose="02050604050505020204" pitchFamily="18" charset="0"/>
            </a:endParaRPr>
          </a:p>
          <a:p>
            <a:pPr lvl="1" algn="just" eaLnBrk="0" fontAlgn="base" hangingPunct="0">
              <a:lnSpc>
                <a:spcPct val="100000"/>
              </a:lnSpc>
              <a:spcBef>
                <a:spcPct val="0"/>
              </a:spcBef>
              <a:spcAft>
                <a:spcPct val="0"/>
              </a:spcAft>
            </a:pPr>
            <a:r>
              <a:rPr kumimoji="0" lang="en-US" sz="1400" b="0" i="0" u="none" strike="noStrike" cap="none" normalizeH="0" baseline="0" dirty="0" err="1">
                <a:ln>
                  <a:noFill/>
                </a:ln>
                <a:solidFill>
                  <a:schemeClr val="tx1"/>
                </a:solidFill>
                <a:effectLst/>
                <a:latin typeface="Bookman Old Style" panose="02050604050505020204" pitchFamily="18" charset="0"/>
              </a:rPr>
              <a:t>Matplotlib</a:t>
            </a:r>
            <a:r>
              <a:rPr kumimoji="0" lang="en-US" sz="1400" b="0" i="0" u="none" strike="noStrike" cap="none" normalizeH="0" baseline="0" dirty="0">
                <a:ln>
                  <a:noFill/>
                </a:ln>
                <a:solidFill>
                  <a:schemeClr val="tx1"/>
                </a:solidFill>
                <a:effectLst/>
                <a:latin typeface="Bookman Old Style" panose="02050604050505020204" pitchFamily="18" charset="0"/>
              </a:rPr>
              <a:t>, </a:t>
            </a:r>
            <a:r>
              <a:rPr kumimoji="0" lang="en-US" sz="1400" b="0" i="0" u="none" strike="noStrike" cap="none" normalizeH="0" baseline="0" dirty="0" err="1">
                <a:ln>
                  <a:noFill/>
                </a:ln>
                <a:solidFill>
                  <a:schemeClr val="tx1"/>
                </a:solidFill>
                <a:effectLst/>
                <a:latin typeface="Bookman Old Style" panose="02050604050505020204" pitchFamily="18" charset="0"/>
              </a:rPr>
              <a:t>Seaborn</a:t>
            </a:r>
            <a:r>
              <a:rPr kumimoji="0" lang="en-US" sz="1400" b="0" i="0" u="none" strike="noStrike" cap="none" normalizeH="0" baseline="0" dirty="0">
                <a:ln>
                  <a:noFill/>
                </a:ln>
                <a:solidFill>
                  <a:schemeClr val="tx1"/>
                </a:solidFill>
                <a:effectLst/>
                <a:latin typeface="Bookman Old Style" panose="02050604050505020204" pitchFamily="18" charset="0"/>
              </a:rPr>
              <a:t>, and </a:t>
            </a:r>
            <a:r>
              <a:rPr kumimoji="0" lang="en-US" sz="1400" b="0" i="0" u="none" strike="noStrike" cap="none" normalizeH="0" baseline="0" dirty="0" err="1">
                <a:ln>
                  <a:noFill/>
                </a:ln>
                <a:solidFill>
                  <a:schemeClr val="tx1"/>
                </a:solidFill>
                <a:effectLst/>
                <a:latin typeface="Bookman Old Style" panose="02050604050505020204" pitchFamily="18" charset="0"/>
              </a:rPr>
              <a:t>Plotly</a:t>
            </a:r>
            <a:r>
              <a:rPr kumimoji="0" lang="en-US" sz="1400" b="0" i="0" u="none" strike="noStrike" cap="none" normalizeH="0" baseline="0" dirty="0">
                <a:ln>
                  <a:noFill/>
                </a:ln>
                <a:solidFill>
                  <a:schemeClr val="tx1"/>
                </a:solidFill>
                <a:effectLst/>
                <a:latin typeface="Bookman Old Style" panose="02050604050505020204" pitchFamily="18" charset="0"/>
              </a:rPr>
              <a:t> are used for creating various plots, including histograms, pair plots, </a:t>
            </a:r>
            <a:r>
              <a:rPr kumimoji="0" lang="en-US" sz="1400" b="0" i="0" u="none" strike="noStrike" cap="none" normalizeH="0" baseline="0" dirty="0" err="1">
                <a:ln>
                  <a:noFill/>
                </a:ln>
                <a:solidFill>
                  <a:schemeClr val="tx1"/>
                </a:solidFill>
                <a:effectLst/>
                <a:latin typeface="Bookman Old Style" panose="02050604050505020204" pitchFamily="18" charset="0"/>
              </a:rPr>
              <a:t>heatmaps</a:t>
            </a:r>
            <a:r>
              <a:rPr kumimoji="0" lang="en-US" sz="1400" b="0" i="0" u="none" strike="noStrike" cap="none" normalizeH="0" baseline="0" dirty="0">
                <a:ln>
                  <a:noFill/>
                </a:ln>
                <a:solidFill>
                  <a:schemeClr val="tx1"/>
                </a:solidFill>
                <a:effectLst/>
                <a:latin typeface="Bookman Old Style" panose="02050604050505020204" pitchFamily="18" charset="0"/>
              </a:rPr>
              <a:t>, and bar charts.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1400" b="1" i="0" u="none" strike="noStrike" cap="none" normalizeH="0" baseline="0" dirty="0">
                <a:ln>
                  <a:noFill/>
                </a:ln>
                <a:solidFill>
                  <a:schemeClr val="tx1"/>
                </a:solidFill>
                <a:effectLst/>
                <a:latin typeface="Bookman Old Style" panose="02050604050505020204" pitchFamily="18" charset="0"/>
              </a:rPr>
              <a:t>Model Training and Evaluation:</a:t>
            </a:r>
            <a:endParaRPr kumimoji="0" lang="en-US" sz="1400" b="0" i="0" u="none" strike="noStrike" cap="none" normalizeH="0" baseline="0" dirty="0">
              <a:ln>
                <a:noFill/>
              </a:ln>
              <a:solidFill>
                <a:schemeClr val="tx1"/>
              </a:solidFill>
              <a:effectLst/>
              <a:latin typeface="Bookman Old Style" panose="02050604050505020204" pitchFamily="18" charset="0"/>
            </a:endParaRPr>
          </a:p>
          <a:p>
            <a:pPr lvl="1" algn="just" eaLnBrk="0" fontAlgn="base" hangingPunct="0">
              <a:lnSpc>
                <a:spcPct val="100000"/>
              </a:lnSpc>
              <a:spcBef>
                <a:spcPct val="0"/>
              </a:spcBef>
              <a:spcAft>
                <a:spcPct val="0"/>
              </a:spcAft>
            </a:pPr>
            <a:r>
              <a:rPr kumimoji="0" lang="en-US" sz="1400" b="0" i="0" u="none" strike="noStrike" cap="none" normalizeH="0" baseline="0" dirty="0">
                <a:ln>
                  <a:noFill/>
                </a:ln>
                <a:solidFill>
                  <a:schemeClr val="tx1"/>
                </a:solidFill>
                <a:effectLst/>
                <a:latin typeface="Bookman Old Style" panose="02050604050505020204" pitchFamily="18" charset="0"/>
              </a:rPr>
              <a:t>Models are trained using the </a:t>
            </a:r>
            <a:r>
              <a:rPr kumimoji="0" lang="en-US" sz="1400" b="1" i="0" u="none" strike="noStrike" cap="none" normalizeH="0" baseline="0" dirty="0">
                <a:ln>
                  <a:noFill/>
                </a:ln>
                <a:solidFill>
                  <a:schemeClr val="tx1"/>
                </a:solidFill>
                <a:effectLst/>
                <a:latin typeface="Bookman Old Style" panose="02050604050505020204" pitchFamily="18" charset="0"/>
              </a:rPr>
              <a:t>fit()</a:t>
            </a:r>
            <a:r>
              <a:rPr kumimoji="0" lang="en-US" sz="1400" b="0" i="0" u="none" strike="noStrike" cap="none" normalizeH="0" baseline="0" dirty="0">
                <a:ln>
                  <a:noFill/>
                </a:ln>
                <a:solidFill>
                  <a:schemeClr val="tx1"/>
                </a:solidFill>
                <a:effectLst/>
                <a:latin typeface="Bookman Old Style" panose="02050604050505020204" pitchFamily="18" charset="0"/>
              </a:rPr>
              <a:t> method of each respective model class.</a:t>
            </a:r>
          </a:p>
          <a:p>
            <a:pPr lvl="1" algn="just" eaLnBrk="0" fontAlgn="base" hangingPunct="0">
              <a:lnSpc>
                <a:spcPct val="100000"/>
              </a:lnSpc>
              <a:spcBef>
                <a:spcPct val="0"/>
              </a:spcBef>
              <a:spcAft>
                <a:spcPct val="0"/>
              </a:spcAft>
            </a:pPr>
            <a:r>
              <a:rPr kumimoji="0" lang="en-US" sz="1400" b="0" i="0" u="none" strike="noStrike" cap="none" normalizeH="0" baseline="0" dirty="0">
                <a:ln>
                  <a:noFill/>
                </a:ln>
                <a:solidFill>
                  <a:schemeClr val="tx1"/>
                </a:solidFill>
                <a:effectLst/>
                <a:latin typeface="Bookman Old Style" panose="02050604050505020204" pitchFamily="18" charset="0"/>
              </a:rPr>
              <a:t>Model predictions are made using the </a:t>
            </a:r>
            <a:r>
              <a:rPr kumimoji="0" lang="en-US" sz="1400" b="1" i="0" u="none" strike="noStrike" cap="none" normalizeH="0" baseline="0" dirty="0">
                <a:ln>
                  <a:noFill/>
                </a:ln>
                <a:solidFill>
                  <a:schemeClr val="tx1"/>
                </a:solidFill>
                <a:effectLst/>
                <a:latin typeface="Bookman Old Style" panose="02050604050505020204" pitchFamily="18" charset="0"/>
              </a:rPr>
              <a:t>predict()</a:t>
            </a:r>
            <a:r>
              <a:rPr kumimoji="0" lang="en-US" sz="1400" b="0" i="0" u="none" strike="noStrike" cap="none" normalizeH="0" baseline="0" dirty="0">
                <a:ln>
                  <a:noFill/>
                </a:ln>
                <a:solidFill>
                  <a:schemeClr val="tx1"/>
                </a:solidFill>
                <a:effectLst/>
                <a:latin typeface="Bookman Old Style" panose="02050604050505020204" pitchFamily="18" charset="0"/>
              </a:rPr>
              <a:t> method.</a:t>
            </a:r>
          </a:p>
          <a:p>
            <a:pPr lvl="1" algn="just" eaLnBrk="0" fontAlgn="base" hangingPunct="0">
              <a:lnSpc>
                <a:spcPct val="100000"/>
              </a:lnSpc>
              <a:spcBef>
                <a:spcPct val="0"/>
              </a:spcBef>
              <a:spcAft>
                <a:spcPct val="0"/>
              </a:spcAft>
            </a:pPr>
            <a:r>
              <a:rPr kumimoji="0" lang="en-US" sz="1400" b="0" i="0" u="none" strike="noStrike" cap="none" normalizeH="0" baseline="0" dirty="0">
                <a:ln>
                  <a:noFill/>
                </a:ln>
                <a:solidFill>
                  <a:schemeClr val="tx1"/>
                </a:solidFill>
                <a:effectLst/>
                <a:latin typeface="Bookman Old Style" panose="02050604050505020204" pitchFamily="18" charset="0"/>
              </a:rPr>
              <a:t>Model evaluation metrics such as accuracy, classification report, and confusion matrix are calculated using </a:t>
            </a:r>
            <a:r>
              <a:rPr kumimoji="0" lang="en-US" sz="1400" b="0" i="0" u="none" strike="noStrike" cap="none" normalizeH="0" baseline="0" dirty="0" err="1">
                <a:ln>
                  <a:noFill/>
                </a:ln>
                <a:solidFill>
                  <a:schemeClr val="tx1"/>
                </a:solidFill>
                <a:effectLst/>
                <a:latin typeface="Bookman Old Style" panose="02050604050505020204" pitchFamily="18" charset="0"/>
              </a:rPr>
              <a:t>scikit</a:t>
            </a:r>
            <a:r>
              <a:rPr kumimoji="0" lang="en-US" sz="1400" b="0" i="0" u="none" strike="noStrike" cap="none" normalizeH="0" baseline="0" dirty="0">
                <a:ln>
                  <a:noFill/>
                </a:ln>
                <a:solidFill>
                  <a:schemeClr val="tx1"/>
                </a:solidFill>
                <a:effectLst/>
                <a:latin typeface="Bookman Old Style" panose="02050604050505020204" pitchFamily="18" charset="0"/>
              </a:rPr>
              <a:t>-learn metrics.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1400" b="1" i="0" u="none" strike="noStrike" cap="none" normalizeH="0" baseline="0" dirty="0" err="1">
                <a:ln>
                  <a:noFill/>
                </a:ln>
                <a:solidFill>
                  <a:schemeClr val="tx1"/>
                </a:solidFill>
                <a:effectLst/>
                <a:latin typeface="Bookman Old Style" panose="02050604050505020204" pitchFamily="18" charset="0"/>
              </a:rPr>
              <a:t>Hyperparameter</a:t>
            </a:r>
            <a:r>
              <a:rPr kumimoji="0" lang="en-US" sz="1400" b="1" i="0" u="none" strike="noStrike" cap="none" normalizeH="0" baseline="0" dirty="0">
                <a:ln>
                  <a:noFill/>
                </a:ln>
                <a:solidFill>
                  <a:schemeClr val="tx1"/>
                </a:solidFill>
                <a:effectLst/>
                <a:latin typeface="Bookman Old Style" panose="02050604050505020204" pitchFamily="18" charset="0"/>
              </a:rPr>
              <a:t> Tuning:</a:t>
            </a:r>
            <a:endParaRPr kumimoji="0" lang="en-US" sz="1400" b="0" i="0" u="none" strike="noStrike" cap="none" normalizeH="0" baseline="0" dirty="0">
              <a:ln>
                <a:noFill/>
              </a:ln>
              <a:solidFill>
                <a:schemeClr val="tx1"/>
              </a:solidFill>
              <a:effectLst/>
              <a:latin typeface="Bookman Old Style" panose="02050604050505020204" pitchFamily="18" charset="0"/>
            </a:endParaRPr>
          </a:p>
          <a:p>
            <a:pPr lvl="1" algn="just" eaLnBrk="0" fontAlgn="base" hangingPunct="0">
              <a:lnSpc>
                <a:spcPct val="100000"/>
              </a:lnSpc>
              <a:spcBef>
                <a:spcPct val="0"/>
              </a:spcBef>
              <a:spcAft>
                <a:spcPct val="0"/>
              </a:spcAft>
            </a:pPr>
            <a:r>
              <a:rPr kumimoji="0" lang="en-US" sz="1400" b="0" i="0" u="none" strike="noStrike" cap="none" normalizeH="0" baseline="0" dirty="0">
                <a:ln>
                  <a:noFill/>
                </a:ln>
                <a:solidFill>
                  <a:schemeClr val="tx1"/>
                </a:solidFill>
                <a:effectLst/>
                <a:latin typeface="Bookman Old Style" panose="02050604050505020204" pitchFamily="18" charset="0"/>
              </a:rPr>
              <a:t>Grid search for </a:t>
            </a:r>
            <a:r>
              <a:rPr kumimoji="0" lang="en-US" sz="1400" b="0" i="0" u="none" strike="noStrike" cap="none" normalizeH="0" baseline="0" dirty="0" err="1">
                <a:ln>
                  <a:noFill/>
                </a:ln>
                <a:solidFill>
                  <a:schemeClr val="tx1"/>
                </a:solidFill>
                <a:effectLst/>
                <a:latin typeface="Bookman Old Style" panose="02050604050505020204" pitchFamily="18" charset="0"/>
              </a:rPr>
              <a:t>hyperparameter</a:t>
            </a:r>
            <a:r>
              <a:rPr kumimoji="0" lang="en-US" sz="1400" b="0" i="0" u="none" strike="noStrike" cap="none" normalizeH="0" baseline="0" dirty="0">
                <a:ln>
                  <a:noFill/>
                </a:ln>
                <a:solidFill>
                  <a:schemeClr val="tx1"/>
                </a:solidFill>
                <a:effectLst/>
                <a:latin typeface="Bookman Old Style" panose="02050604050505020204" pitchFamily="18" charset="0"/>
              </a:rPr>
              <a:t> tuning is performed using </a:t>
            </a:r>
            <a:r>
              <a:rPr kumimoji="0" lang="en-US" sz="1400" b="1" i="0" u="none" strike="noStrike" cap="none" normalizeH="0" baseline="0" dirty="0" err="1">
                <a:ln>
                  <a:noFill/>
                </a:ln>
                <a:solidFill>
                  <a:schemeClr val="tx1"/>
                </a:solidFill>
                <a:effectLst/>
                <a:latin typeface="Bookman Old Style" panose="02050604050505020204" pitchFamily="18" charset="0"/>
              </a:rPr>
              <a:t>GridSearchCV</a:t>
            </a:r>
            <a:r>
              <a:rPr kumimoji="0" lang="en-US" sz="1400" b="0" i="0" u="none" strike="noStrike" cap="none" normalizeH="0" baseline="0" dirty="0">
                <a:ln>
                  <a:noFill/>
                </a:ln>
                <a:solidFill>
                  <a:schemeClr val="tx1"/>
                </a:solidFill>
                <a:effectLst/>
                <a:latin typeface="Bookman Old Style" panose="02050604050505020204" pitchFamily="18" charset="0"/>
              </a:rPr>
              <a:t> from </a:t>
            </a:r>
            <a:r>
              <a:rPr kumimoji="0" lang="en-US" sz="1400" b="0" i="0" u="none" strike="noStrike" cap="none" normalizeH="0" baseline="0" dirty="0" err="1">
                <a:ln>
                  <a:noFill/>
                </a:ln>
                <a:solidFill>
                  <a:schemeClr val="tx1"/>
                </a:solidFill>
                <a:effectLst/>
                <a:latin typeface="Bookman Old Style" panose="02050604050505020204" pitchFamily="18" charset="0"/>
              </a:rPr>
              <a:t>scikit</a:t>
            </a:r>
            <a:r>
              <a:rPr kumimoji="0" lang="en-US" sz="1400" b="0" i="0" u="none" strike="noStrike" cap="none" normalizeH="0" baseline="0" dirty="0">
                <a:ln>
                  <a:noFill/>
                </a:ln>
                <a:solidFill>
                  <a:schemeClr val="tx1"/>
                </a:solidFill>
                <a:effectLst/>
                <a:latin typeface="Bookman Old Style" panose="02050604050505020204" pitchFamily="18" charset="0"/>
              </a:rPr>
              <a:t>-learn.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descr="File:NumPy logo 2020.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2053" y="1839392"/>
            <a:ext cx="2651664" cy="119324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latten Pandas dataframe MultiIndex - DEV Commun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427" y="1316970"/>
            <a:ext cx="2491261" cy="104633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Matplotlib logo — Matplotlib 3.8.1 docu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487" y="3057294"/>
            <a:ext cx="3380097" cy="67602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Discussion of seaborn logo · Issue #2243 · mwaskom/seaborn · GitHu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0542" y="3651774"/>
            <a:ext cx="3321458" cy="100576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File:Scikit learn logo small.svg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78049" y="4786308"/>
            <a:ext cx="1966804" cy="1058693"/>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File:Plotly-logo.pn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19782" y="5586515"/>
            <a:ext cx="3089296" cy="103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01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F640-569E-45EE-B40A-9274CB25EAAF}"/>
              </a:ext>
            </a:extLst>
          </p:cNvPr>
          <p:cNvSpPr>
            <a:spLocks noGrp="1"/>
          </p:cNvSpPr>
          <p:nvPr>
            <p:ph type="title"/>
          </p:nvPr>
        </p:nvSpPr>
        <p:spPr>
          <a:xfrm>
            <a:off x="838200" y="365126"/>
            <a:ext cx="10515600" cy="586982"/>
          </a:xfrm>
        </p:spPr>
        <p:txBody>
          <a:bodyPr>
            <a:normAutofit fontScale="90000"/>
          </a:bodyPr>
          <a:lstStyle/>
          <a:p>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r>
              <a:rPr lang="en-US" sz="1800" b="1" u="sng" dirty="0">
                <a:solidFill>
                  <a:srgbClr val="002060"/>
                </a:solidFill>
                <a:latin typeface="Bookman Old Style" panose="02050604050505020204" pitchFamily="18" charset="0"/>
              </a:rPr>
              <a:t>MODEL TRAINING:</a:t>
            </a:r>
            <a:endParaRPr lang="en-IN" sz="1800" dirty="0"/>
          </a:p>
        </p:txBody>
      </p:sp>
      <p:sp>
        <p:nvSpPr>
          <p:cNvPr id="3" name="Content Placeholder 2">
            <a:extLst>
              <a:ext uri="{FF2B5EF4-FFF2-40B4-BE49-F238E27FC236}">
                <a16:creationId xmlns:a16="http://schemas.microsoft.com/office/drawing/2014/main" id="{71C5C1B0-9A56-4AA4-ABEE-E6DF335D2D3C}"/>
              </a:ext>
            </a:extLst>
          </p:cNvPr>
          <p:cNvSpPr>
            <a:spLocks noGrp="1"/>
          </p:cNvSpPr>
          <p:nvPr>
            <p:ph idx="1"/>
          </p:nvPr>
        </p:nvSpPr>
        <p:spPr>
          <a:xfrm>
            <a:off x="98612" y="1371600"/>
            <a:ext cx="5851712" cy="5463042"/>
          </a:xfrm>
        </p:spPr>
        <p:txBody>
          <a:bodyPr>
            <a:noAutofit/>
          </a:bodyPr>
          <a:lstStyle/>
          <a:p>
            <a:pPr algn="just"/>
            <a:endParaRPr lang="en-US" sz="1600" b="1" dirty="0">
              <a:latin typeface="Bookman Old Style" panose="02050604050505020204" pitchFamily="18" charset="0"/>
            </a:endParaRPr>
          </a:p>
          <a:p>
            <a:pPr algn="just"/>
            <a:r>
              <a:rPr lang="en-US" sz="1400" b="1" dirty="0">
                <a:latin typeface="Bookman Old Style" panose="02050604050505020204" pitchFamily="18" charset="0"/>
              </a:rPr>
              <a:t>Problem Definition: </a:t>
            </a:r>
            <a:r>
              <a:rPr lang="en-US" sz="1400" dirty="0">
                <a:latin typeface="Bookman Old Style" panose="02050604050505020204" pitchFamily="18" charset="0"/>
              </a:rPr>
              <a:t>Clearly define the problem you want the model to solve. In this case, it seems to be a classification problem where you want to predict the crop label based on soil attributes.</a:t>
            </a:r>
          </a:p>
          <a:p>
            <a:pPr algn="just"/>
            <a:r>
              <a:rPr lang="en-US" sz="1400" b="1" dirty="0">
                <a:latin typeface="Bookman Old Style" panose="02050604050505020204" pitchFamily="18" charset="0"/>
              </a:rPr>
              <a:t>Data Collection: </a:t>
            </a:r>
            <a:r>
              <a:rPr lang="en-US" sz="1400" dirty="0">
                <a:latin typeface="Bookman Old Style" panose="02050604050505020204" pitchFamily="18" charset="0"/>
              </a:rPr>
              <a:t>Gather a dataset that includes relevant features ('N', 'P', 'K', 'temperature', 'humidity', '</a:t>
            </a:r>
            <a:r>
              <a:rPr lang="en-US" sz="1400" dirty="0" err="1">
                <a:latin typeface="Bookman Old Style" panose="02050604050505020204" pitchFamily="18" charset="0"/>
              </a:rPr>
              <a:t>ph</a:t>
            </a:r>
            <a:r>
              <a:rPr lang="en-US" sz="1400" dirty="0">
                <a:latin typeface="Bookman Old Style" panose="02050604050505020204" pitchFamily="18" charset="0"/>
              </a:rPr>
              <a:t>', 'rainfall') and the corresponding labels ('label') indicating the crop type.</a:t>
            </a:r>
          </a:p>
          <a:p>
            <a:pPr algn="just"/>
            <a:r>
              <a:rPr lang="en-US" sz="1400" b="1" dirty="0">
                <a:latin typeface="Bookman Old Style" panose="02050604050505020204" pitchFamily="18" charset="0"/>
              </a:rPr>
              <a:t>Data Preparation: </a:t>
            </a:r>
            <a:r>
              <a:rPr lang="en-US" sz="1400" dirty="0">
                <a:latin typeface="Bookman Old Style" panose="02050604050505020204" pitchFamily="18" charset="0"/>
              </a:rPr>
              <a:t>Clean the data by handling missing values and outliers. Ensure that the data is in a format suitable for training (numeric values, no categorical variables).</a:t>
            </a:r>
          </a:p>
          <a:p>
            <a:pPr algn="just"/>
            <a:r>
              <a:rPr lang="en-US" sz="1400" b="1" dirty="0">
                <a:latin typeface="Bookman Old Style" panose="02050604050505020204" pitchFamily="18" charset="0"/>
              </a:rPr>
              <a:t>Feature and Label Separation: </a:t>
            </a:r>
            <a:r>
              <a:rPr lang="en-US" sz="1400" dirty="0">
                <a:latin typeface="Bookman Old Style" panose="02050604050505020204" pitchFamily="18" charset="0"/>
              </a:rPr>
              <a:t>Separate the features (input variables) from the labels (output variable) in your dataset. 'X' typically represents the features, and 'y' represents the labels.</a:t>
            </a:r>
          </a:p>
          <a:p>
            <a:pPr algn="just"/>
            <a:r>
              <a:rPr lang="en-US" sz="1400" b="1" dirty="0">
                <a:latin typeface="Bookman Old Style" panose="02050604050505020204" pitchFamily="18" charset="0"/>
              </a:rPr>
              <a:t>Label Encoding: </a:t>
            </a:r>
            <a:r>
              <a:rPr lang="en-US" sz="1400" dirty="0">
                <a:latin typeface="Bookman Old Style" panose="02050604050505020204" pitchFamily="18" charset="0"/>
              </a:rPr>
              <a:t>Encode categorical labels (crop names) into numerical representations. This step is essential for training many machine learning algorithms.</a:t>
            </a:r>
          </a:p>
          <a:p>
            <a:pPr algn="just"/>
            <a:r>
              <a:rPr lang="en-US" sz="1400" b="1" dirty="0">
                <a:latin typeface="Bookman Old Style" panose="02050604050505020204" pitchFamily="18" charset="0"/>
              </a:rPr>
              <a:t>Model Selection: </a:t>
            </a:r>
            <a:r>
              <a:rPr lang="en-US" sz="1400" dirty="0">
                <a:latin typeface="Bookman Old Style" panose="02050604050505020204" pitchFamily="18" charset="0"/>
              </a:rPr>
              <a:t>Choose a suitable machine learning algorithm for your </a:t>
            </a:r>
            <a:r>
              <a:rPr lang="en-US" sz="1400" dirty="0" err="1">
                <a:latin typeface="Bookman Old Style" panose="02050604050505020204" pitchFamily="18" charset="0"/>
              </a:rPr>
              <a:t>problem.K</a:t>
            </a:r>
            <a:r>
              <a:rPr lang="en-US" sz="1400" dirty="0">
                <a:latin typeface="Bookman Old Style" panose="02050604050505020204" pitchFamily="18" charset="0"/>
              </a:rPr>
              <a:t>-Nearest Neighbors (KNN) is used.</a:t>
            </a:r>
          </a:p>
        </p:txBody>
      </p:sp>
      <p:sp>
        <p:nvSpPr>
          <p:cNvPr id="4" name="Rectangle 3"/>
          <p:cNvSpPr/>
          <p:nvPr/>
        </p:nvSpPr>
        <p:spPr>
          <a:xfrm>
            <a:off x="7429500" y="1089212"/>
            <a:ext cx="2147337" cy="338554"/>
          </a:xfrm>
          <a:prstGeom prst="rect">
            <a:avLst/>
          </a:prstGeom>
        </p:spPr>
        <p:txBody>
          <a:bodyPr wrap="square">
            <a:spAutoFit/>
          </a:bodyPr>
          <a:lstStyle/>
          <a:p>
            <a:r>
              <a:rPr lang="en-US" sz="1600" b="1" u="sng" dirty="0">
                <a:solidFill>
                  <a:srgbClr val="002060"/>
                </a:solidFill>
                <a:latin typeface="Bookman Old Style" panose="02050604050505020204" pitchFamily="18" charset="0"/>
              </a:rPr>
              <a:t>MODEL TESTING:</a:t>
            </a:r>
            <a:endParaRPr lang="en-IN" sz="1600" dirty="0"/>
          </a:p>
        </p:txBody>
      </p:sp>
      <p:sp>
        <p:nvSpPr>
          <p:cNvPr id="5" name="Rectangle 4"/>
          <p:cNvSpPr/>
          <p:nvPr/>
        </p:nvSpPr>
        <p:spPr>
          <a:xfrm>
            <a:off x="5950324" y="1563964"/>
            <a:ext cx="6064623" cy="3323987"/>
          </a:xfrm>
          <a:prstGeom prst="rect">
            <a:avLst/>
          </a:prstGeom>
        </p:spPr>
        <p:txBody>
          <a:bodyPr wrap="square">
            <a:spAutoFit/>
          </a:bodyPr>
          <a:lstStyle/>
          <a:p>
            <a:pPr algn="just"/>
            <a:r>
              <a:rPr lang="en-US" sz="1400" b="1" dirty="0">
                <a:latin typeface="Bookman Old Style" panose="02050604050505020204" pitchFamily="18" charset="0"/>
              </a:rPr>
              <a:t>Prepare the New Data:</a:t>
            </a:r>
            <a:r>
              <a:rPr lang="en-US" sz="1400" dirty="0">
                <a:latin typeface="Bookman Old Style" panose="02050604050505020204" pitchFamily="18" charset="0"/>
              </a:rPr>
              <a:t> Prepare a new dataset with features similar to your training data. The features should include 'N', 'P', 'K', 'temperature', 'humidity', '</a:t>
            </a:r>
            <a:r>
              <a:rPr lang="en-US" sz="1400" dirty="0" err="1">
                <a:latin typeface="Bookman Old Style" panose="02050604050505020204" pitchFamily="18" charset="0"/>
              </a:rPr>
              <a:t>ph</a:t>
            </a:r>
            <a:r>
              <a:rPr lang="en-US" sz="1400" dirty="0">
                <a:latin typeface="Bookman Old Style" panose="02050604050505020204" pitchFamily="18" charset="0"/>
              </a:rPr>
              <a:t>', 'rainfall'.</a:t>
            </a:r>
          </a:p>
          <a:p>
            <a:pPr algn="just"/>
            <a:r>
              <a:rPr lang="en-US" sz="1400" b="1" dirty="0">
                <a:latin typeface="Bookman Old Style" panose="02050604050505020204" pitchFamily="18" charset="0"/>
              </a:rPr>
              <a:t>Preprocess the New Data: </a:t>
            </a:r>
            <a:r>
              <a:rPr lang="en-US" sz="1400" dirty="0">
                <a:latin typeface="Bookman Old Style" panose="02050604050505020204" pitchFamily="18" charset="0"/>
              </a:rPr>
              <a:t>Apply the same preprocessing steps that you used for the training data. This includes handling missing values, encoding categorical variables, and scaling or normalizing numerical features. Use the same preprocessing steps and parameters applied during training to maintain consistency.</a:t>
            </a:r>
          </a:p>
          <a:p>
            <a:pPr algn="just"/>
            <a:r>
              <a:rPr lang="en-US" sz="1400" b="1" dirty="0">
                <a:latin typeface="Bookman Old Style" panose="02050604050505020204" pitchFamily="18" charset="0"/>
              </a:rPr>
              <a:t>Make Predictions: </a:t>
            </a:r>
            <a:r>
              <a:rPr lang="en-US" sz="1400" dirty="0">
                <a:latin typeface="Bookman Old Style" panose="02050604050505020204" pitchFamily="18" charset="0"/>
              </a:rPr>
              <a:t>Use the trained model to make predictions on the new </a:t>
            </a:r>
            <a:r>
              <a:rPr lang="en-US" sz="1400" dirty="0" err="1">
                <a:latin typeface="Bookman Old Style" panose="02050604050505020204" pitchFamily="18" charset="0"/>
              </a:rPr>
              <a:t>dataset.This</a:t>
            </a:r>
            <a:r>
              <a:rPr lang="en-US" sz="1400" dirty="0">
                <a:latin typeface="Bookman Old Style" panose="02050604050505020204" pitchFamily="18" charset="0"/>
              </a:rPr>
              <a:t> involves using the predict method on the new, preprocessed data:</a:t>
            </a:r>
          </a:p>
          <a:p>
            <a:pPr algn="just"/>
            <a:r>
              <a:rPr lang="en-US" sz="1400" b="1" dirty="0">
                <a:latin typeface="Bookman Old Style" panose="02050604050505020204" pitchFamily="18" charset="0"/>
              </a:rPr>
              <a:t>Evaluate the Predictions: </a:t>
            </a:r>
            <a:r>
              <a:rPr lang="en-US" sz="1400" dirty="0">
                <a:latin typeface="Bookman Old Style" panose="02050604050505020204" pitchFamily="18" charset="0"/>
              </a:rPr>
              <a:t>If you have labels for the new data (ground truth), you can compare the model predictions to the actual labels to evaluate the model's performance on the new dataset.</a:t>
            </a:r>
            <a:endParaRPr lang="en-IN" sz="1400" dirty="0">
              <a:latin typeface="Bookman Old Style" panose="02050604050505020204" pitchFamily="18" charset="0"/>
            </a:endParaRPr>
          </a:p>
        </p:txBody>
      </p:sp>
    </p:spTree>
    <p:extLst>
      <p:ext uri="{BB962C8B-B14F-4D97-AF65-F5344CB8AC3E}">
        <p14:creationId xmlns:p14="http://schemas.microsoft.com/office/powerpoint/2010/main" val="44725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178E-B9E9-4FBA-9665-1A955CED7B51}"/>
              </a:ext>
            </a:extLst>
          </p:cNvPr>
          <p:cNvSpPr>
            <a:spLocks noGrp="1"/>
          </p:cNvSpPr>
          <p:nvPr>
            <p:ph type="title"/>
          </p:nvPr>
        </p:nvSpPr>
        <p:spPr/>
        <p:txBody>
          <a:bodyPr>
            <a:normAutofit/>
          </a:bodyPr>
          <a:lstStyle/>
          <a:p>
            <a:br>
              <a:rPr lang="en-US" sz="1600" b="1" u="sng" dirty="0">
                <a:solidFill>
                  <a:srgbClr val="002060"/>
                </a:solidFill>
                <a:latin typeface="Bookman Old Style" panose="02050604050505020204" pitchFamily="18" charset="0"/>
              </a:rPr>
            </a:br>
            <a:br>
              <a:rPr lang="en-US" sz="1600" b="1" u="sng" dirty="0">
                <a:solidFill>
                  <a:srgbClr val="002060"/>
                </a:solidFill>
                <a:latin typeface="Bookman Old Style" panose="02050604050505020204" pitchFamily="18" charset="0"/>
              </a:rPr>
            </a:br>
            <a:br>
              <a:rPr lang="en-US" sz="1600" b="1" u="sng" dirty="0">
                <a:solidFill>
                  <a:srgbClr val="002060"/>
                </a:solidFill>
                <a:latin typeface="Bookman Old Style" panose="02050604050505020204" pitchFamily="18" charset="0"/>
              </a:rPr>
            </a:br>
            <a:r>
              <a:rPr lang="en-US" sz="1600" b="1" u="sng" dirty="0">
                <a:solidFill>
                  <a:srgbClr val="002060"/>
                </a:solidFill>
                <a:latin typeface="Bookman Old Style" panose="02050604050505020204" pitchFamily="18" charset="0"/>
              </a:rPr>
              <a:t>MODEL EVALUATION METRICS:</a:t>
            </a:r>
            <a:endParaRPr lang="en-IN" sz="1600" dirty="0"/>
          </a:p>
        </p:txBody>
      </p:sp>
      <p:sp>
        <p:nvSpPr>
          <p:cNvPr id="3" name="Content Placeholder 2">
            <a:extLst>
              <a:ext uri="{FF2B5EF4-FFF2-40B4-BE49-F238E27FC236}">
                <a16:creationId xmlns:a16="http://schemas.microsoft.com/office/drawing/2014/main" id="{CCAE9B65-21C9-4892-A8CE-E0223526E0BC}"/>
              </a:ext>
            </a:extLst>
          </p:cNvPr>
          <p:cNvSpPr>
            <a:spLocks noGrp="1"/>
          </p:cNvSpPr>
          <p:nvPr>
            <p:ph idx="1"/>
          </p:nvPr>
        </p:nvSpPr>
        <p:spPr>
          <a:xfrm>
            <a:off x="838199" y="1825625"/>
            <a:ext cx="10571629" cy="4897904"/>
          </a:xfrm>
        </p:spPr>
        <p:txBody>
          <a:bodyPr>
            <a:noAutofit/>
          </a:bodyPr>
          <a:lstStyle/>
          <a:p>
            <a:r>
              <a:rPr lang="en-US" sz="1450" b="1" dirty="0">
                <a:latin typeface="Bookman Old Style" panose="02050604050505020204" pitchFamily="18" charset="0"/>
              </a:rPr>
              <a:t>Accuracy: </a:t>
            </a:r>
            <a:r>
              <a:rPr lang="en-US" sz="1450" dirty="0">
                <a:latin typeface="Bookman Old Style" panose="02050604050505020204" pitchFamily="18" charset="0"/>
              </a:rPr>
              <a:t>The ratio of correctly predicted instances to the total instances.</a:t>
            </a:r>
            <a:endParaRPr lang="en-US" sz="1450" b="1" dirty="0">
              <a:latin typeface="Bookman Old Style" panose="02050604050505020204" pitchFamily="18" charset="0"/>
            </a:endParaRPr>
          </a:p>
          <a:p>
            <a:pPr algn="just"/>
            <a:r>
              <a:rPr lang="en-US" sz="1450" dirty="0">
                <a:latin typeface="Bookman Old Style" panose="02050604050505020204" pitchFamily="18" charset="0"/>
              </a:rPr>
              <a:t>Formula: (TP + TN) / (TP + TN + FP + FN)</a:t>
            </a:r>
          </a:p>
          <a:p>
            <a:r>
              <a:rPr lang="en-US" sz="1450" dirty="0">
                <a:latin typeface="Bookman Old Style" panose="02050604050505020204" pitchFamily="18" charset="0"/>
              </a:rPr>
              <a:t>Accuracy measures the overall correctness of the model's predictions.</a:t>
            </a:r>
          </a:p>
          <a:p>
            <a:r>
              <a:rPr lang="en-US" sz="1450" b="1" dirty="0">
                <a:latin typeface="Bookman Old Style" panose="02050604050505020204" pitchFamily="18" charset="0"/>
              </a:rPr>
              <a:t>Precision: </a:t>
            </a:r>
            <a:r>
              <a:rPr lang="en-US" sz="1450" dirty="0">
                <a:latin typeface="Bookman Old Style" panose="02050604050505020204" pitchFamily="18" charset="0"/>
              </a:rPr>
              <a:t>The ratio of correctly predicted positive observations to the total predicted positives.</a:t>
            </a:r>
            <a:endParaRPr lang="en-US" sz="1450" b="1" dirty="0">
              <a:latin typeface="Bookman Old Style" panose="02050604050505020204" pitchFamily="18" charset="0"/>
            </a:endParaRPr>
          </a:p>
          <a:p>
            <a:r>
              <a:rPr lang="en-US" sz="1450" dirty="0">
                <a:latin typeface="Bookman Old Style" panose="02050604050505020204" pitchFamily="18" charset="0"/>
              </a:rPr>
              <a:t>Formula: TP / (TP + FP)</a:t>
            </a:r>
          </a:p>
          <a:p>
            <a:r>
              <a:rPr lang="en-US" sz="1450" dirty="0">
                <a:latin typeface="Bookman Old Style" panose="02050604050505020204" pitchFamily="18" charset="0"/>
              </a:rPr>
              <a:t>Precision measures the accuracy of the positive predictions.</a:t>
            </a:r>
          </a:p>
          <a:p>
            <a:r>
              <a:rPr lang="en-US" sz="1450" b="1" dirty="0">
                <a:latin typeface="Bookman Old Style" panose="02050604050505020204" pitchFamily="18" charset="0"/>
              </a:rPr>
              <a:t>Recall (Sensitivity, True Positive Rate):</a:t>
            </a:r>
            <a:r>
              <a:rPr lang="en-US" sz="1450" dirty="0">
                <a:latin typeface="Bookman Old Style" panose="02050604050505020204" pitchFamily="18" charset="0"/>
              </a:rPr>
              <a:t> The ratio of correctly predicted positive observations to the all observations in the actual class.</a:t>
            </a:r>
            <a:endParaRPr lang="en-US" sz="1450" b="1" dirty="0">
              <a:latin typeface="Bookman Old Style" panose="02050604050505020204" pitchFamily="18" charset="0"/>
            </a:endParaRPr>
          </a:p>
          <a:p>
            <a:r>
              <a:rPr lang="en-US" sz="1450" dirty="0">
                <a:latin typeface="Bookman Old Style" panose="02050604050505020204" pitchFamily="18" charset="0"/>
              </a:rPr>
              <a:t>Formula: TP / (TP + FN)</a:t>
            </a:r>
          </a:p>
          <a:p>
            <a:r>
              <a:rPr lang="en-US" sz="1450" dirty="0">
                <a:latin typeface="Bookman Old Style" panose="02050604050505020204" pitchFamily="18" charset="0"/>
              </a:rPr>
              <a:t>Recall measures the ability of the model to capture all the positive instances.</a:t>
            </a:r>
          </a:p>
          <a:p>
            <a:r>
              <a:rPr lang="en-US" sz="1450" b="1" dirty="0">
                <a:latin typeface="Bookman Old Style" panose="02050604050505020204" pitchFamily="18" charset="0"/>
              </a:rPr>
              <a:t>F1-Score:</a:t>
            </a:r>
            <a:r>
              <a:rPr lang="en-US" sz="1450" dirty="0">
                <a:latin typeface="Bookman Old Style" panose="02050604050505020204" pitchFamily="18" charset="0"/>
              </a:rPr>
              <a:t>The weighted average of precision and recall. It considers both false positives and false negatives.</a:t>
            </a:r>
            <a:endParaRPr lang="en-US" sz="1450" b="1" dirty="0">
              <a:latin typeface="Bookman Old Style" panose="02050604050505020204" pitchFamily="18" charset="0"/>
            </a:endParaRPr>
          </a:p>
          <a:p>
            <a:r>
              <a:rPr lang="en-US" sz="1450" dirty="0">
                <a:latin typeface="Bookman Old Style" panose="02050604050505020204" pitchFamily="18" charset="0"/>
              </a:rPr>
              <a:t>Formula: 2 * (Precision * Recall) / (Precision + Recall)</a:t>
            </a:r>
          </a:p>
          <a:p>
            <a:r>
              <a:rPr lang="en-US" sz="1450" dirty="0">
                <a:latin typeface="Bookman Old Style" panose="02050604050505020204" pitchFamily="18" charset="0"/>
              </a:rPr>
              <a:t>F1-Score is a balanced metric that considers both precision and recall.</a:t>
            </a:r>
          </a:p>
          <a:p>
            <a:r>
              <a:rPr lang="en-IN" sz="1450" b="1" dirty="0">
                <a:latin typeface="Bookman Old Style" panose="02050604050505020204" pitchFamily="18" charset="0"/>
              </a:rPr>
              <a:t>Confusion Matrix:</a:t>
            </a:r>
            <a:r>
              <a:rPr lang="en-US" sz="1450" dirty="0">
                <a:latin typeface="Bookman Old Style" panose="02050604050505020204" pitchFamily="18" charset="0"/>
              </a:rPr>
              <a:t>A table used to evaluate the performance of a classification algorithm. It shows the number of true positives, true negatives, false positives, and false negatives.</a:t>
            </a:r>
            <a:endParaRPr lang="en-IN" sz="1450" dirty="0">
              <a:latin typeface="Bookman Old Style" panose="02050604050505020204" pitchFamily="18" charset="0"/>
            </a:endParaRPr>
          </a:p>
        </p:txBody>
      </p:sp>
    </p:spTree>
    <p:extLst>
      <p:ext uri="{BB962C8B-B14F-4D97-AF65-F5344CB8AC3E}">
        <p14:creationId xmlns:p14="http://schemas.microsoft.com/office/powerpoint/2010/main" val="44986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Content Placeholder 3"/>
          <p:cNvPicPr>
            <a:picLocks noGrp="1" noChangeAspect="1"/>
          </p:cNvPicPr>
          <p:nvPr>
            <p:ph idx="1"/>
          </p:nvPr>
        </p:nvPicPr>
        <p:blipFill>
          <a:blip r:embed="rId2"/>
          <a:stretch>
            <a:fillRect/>
          </a:stretch>
        </p:blipFill>
        <p:spPr>
          <a:xfrm>
            <a:off x="156677" y="1385630"/>
            <a:ext cx="6008799" cy="5502515"/>
          </a:xfrm>
          <a:prstGeom prst="rect">
            <a:avLst/>
          </a:prstGeom>
        </p:spPr>
      </p:pic>
      <p:sp>
        <p:nvSpPr>
          <p:cNvPr id="5" name="TextBox 4"/>
          <p:cNvSpPr txBox="1"/>
          <p:nvPr/>
        </p:nvSpPr>
        <p:spPr>
          <a:xfrm>
            <a:off x="6165476" y="1663108"/>
            <a:ext cx="6008799" cy="7263527"/>
          </a:xfrm>
          <a:prstGeom prst="rect">
            <a:avLst/>
          </a:prstGeom>
          <a:noFill/>
        </p:spPr>
        <p:txBody>
          <a:bodyPr wrap="square" rtlCol="0">
            <a:spAutoFit/>
          </a:bodyPr>
          <a:lstStyle/>
          <a:p>
            <a:pPr algn="just"/>
            <a:r>
              <a:rPr lang="en-US" sz="1600" dirty="0">
                <a:latin typeface="Bookman Old Style" panose="02050604050505020204" pitchFamily="18" charset="0"/>
              </a:rPr>
              <a:t>Model integration involves incorporating machine learning models into an application or system to enable intelligent decision-making or prediction based on the model's output. In the context of the provided dataset with crop labels, model integration would mean deploying a machine learning model trained on this data into a real-world application where it can make predictions or provide insights.</a:t>
            </a: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r>
              <a:rPr lang="en-US" sz="1600" b="1" u="sng" dirty="0">
                <a:solidFill>
                  <a:srgbClr val="002060"/>
                </a:solidFill>
                <a:latin typeface="Bookman Old Style" panose="02050604050505020204" pitchFamily="18" charset="0"/>
              </a:rPr>
              <a:t>PAIR PLOT: </a:t>
            </a:r>
            <a:r>
              <a:rPr lang="en-US" sz="1600" dirty="0">
                <a:latin typeface="Bookman Old Style" panose="02050604050505020204" pitchFamily="18" charset="0"/>
              </a:rPr>
              <a:t>A pair plot for the provided dataset, which includes different crops as labels, would allow you to visually explore the relationships between pairs of variables. Each point in the pair plot represents a data point.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0405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462224" y="1587640"/>
            <a:ext cx="5345723" cy="5154803"/>
          </a:xfrm>
        </p:spPr>
        <p:txBody>
          <a:bodyPr>
            <a:normAutofit/>
          </a:bodyPr>
          <a:lstStyle/>
          <a:p>
            <a:pPr marL="0" indent="0" algn="just">
              <a:buNone/>
            </a:pPr>
            <a:r>
              <a:rPr lang="en-US" sz="1600" b="1" u="sng" dirty="0">
                <a:solidFill>
                  <a:srgbClr val="002060"/>
                </a:solidFill>
                <a:latin typeface="Bookman Old Style" panose="02050604050505020204" pitchFamily="18" charset="0"/>
              </a:rPr>
              <a:t>JOINT PLOT: </a:t>
            </a:r>
            <a:r>
              <a:rPr lang="en-US" sz="1600" dirty="0">
                <a:latin typeface="Bookman Old Style" panose="02050604050505020204" pitchFamily="18" charset="0"/>
              </a:rPr>
              <a:t>A joint plot is a type of statistical visualization that combines univariate plots for each variable along with bivariate plots between two variables. In this dataset with crop labels, a joint plot can help to visualize the distribution of individual variables and explore the relationships between pairs of variables.</a:t>
            </a:r>
          </a:p>
          <a:p>
            <a:pPr algn="just">
              <a:buFont typeface="Wingdings" panose="05000000000000000000" pitchFamily="2" charset="2"/>
              <a:buChar char="§"/>
            </a:pPr>
            <a:r>
              <a:rPr lang="en-US" sz="1600" dirty="0">
                <a:latin typeface="Bookman Old Style" panose="02050604050505020204" pitchFamily="18" charset="0"/>
              </a:rPr>
              <a:t>The points in the plot will be colored based on the categorical variable 'label' (crop names). This allows you to distinguish data points belonging to different crops.</a:t>
            </a:r>
            <a:endParaRPr lang="en-IN" sz="1600"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6096000" y="1114812"/>
            <a:ext cx="5767387" cy="5743188"/>
          </a:xfrm>
          <a:prstGeom prst="rect">
            <a:avLst/>
          </a:prstGeom>
        </p:spPr>
      </p:pic>
    </p:spTree>
    <p:extLst>
      <p:ext uri="{BB962C8B-B14F-4D97-AF65-F5344CB8AC3E}">
        <p14:creationId xmlns:p14="http://schemas.microsoft.com/office/powerpoint/2010/main" val="125546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  </a:t>
            </a:r>
            <a:endParaRPr lang="en-IN" dirty="0"/>
          </a:p>
        </p:txBody>
      </p:sp>
      <p:pic>
        <p:nvPicPr>
          <p:cNvPr id="4" name="Content Placeholder 3"/>
          <p:cNvPicPr>
            <a:picLocks noGrp="1" noChangeAspect="1"/>
          </p:cNvPicPr>
          <p:nvPr>
            <p:ph idx="1"/>
          </p:nvPr>
        </p:nvPicPr>
        <p:blipFill>
          <a:blip r:embed="rId2"/>
          <a:stretch>
            <a:fillRect/>
          </a:stretch>
        </p:blipFill>
        <p:spPr>
          <a:xfrm>
            <a:off x="135731" y="1578769"/>
            <a:ext cx="6836569" cy="4587548"/>
          </a:xfrm>
          <a:prstGeom prst="rect">
            <a:avLst/>
          </a:prstGeom>
        </p:spPr>
      </p:pic>
      <p:sp>
        <p:nvSpPr>
          <p:cNvPr id="3" name="Rectangle 2"/>
          <p:cNvSpPr/>
          <p:nvPr/>
        </p:nvSpPr>
        <p:spPr>
          <a:xfrm>
            <a:off x="7105650" y="1823466"/>
            <a:ext cx="4702969" cy="4570189"/>
          </a:xfrm>
          <a:prstGeom prst="rect">
            <a:avLst/>
          </a:prstGeom>
        </p:spPr>
        <p:txBody>
          <a:bodyPr wrap="square">
            <a:spAutoFit/>
          </a:bodyPr>
          <a:lstStyle/>
          <a:p>
            <a:pPr algn="just"/>
            <a:r>
              <a:rPr lang="en-IN" dirty="0"/>
              <a:t>The dataset includes features such as Nitrogen (N), Phosphorous (P), Potassium (K), temperature, humidity, pH, rainfall, and crop </a:t>
            </a:r>
            <a:r>
              <a:rPr lang="en-IN" dirty="0" err="1"/>
              <a:t>labels.Select</a:t>
            </a:r>
            <a:r>
              <a:rPr lang="en-IN" dirty="0"/>
              <a:t> relevant features for the </a:t>
            </a:r>
            <a:r>
              <a:rPr lang="en-IN" dirty="0" err="1"/>
              <a:t>heatmap</a:t>
            </a:r>
            <a:r>
              <a:rPr lang="en-IN" dirty="0"/>
              <a:t>. In this dataset, features like N, P, K, temperature, humidity, pH, and rainfall are important for correlation </a:t>
            </a:r>
            <a:r>
              <a:rPr lang="en-IN" dirty="0" err="1"/>
              <a:t>analysis.A</a:t>
            </a:r>
            <a:r>
              <a:rPr lang="en-IN" dirty="0"/>
              <a:t> </a:t>
            </a:r>
            <a:r>
              <a:rPr lang="en-IN" dirty="0" err="1"/>
              <a:t>heatmap</a:t>
            </a:r>
            <a:r>
              <a:rPr lang="en-IN" dirty="0"/>
              <a:t> visualizes the correlation matrix of numerical features. It helps identify patterns and relationships between different variables. Features with higher correlations will be visually represented with distinct </a:t>
            </a:r>
            <a:r>
              <a:rPr lang="en-IN" dirty="0" err="1"/>
              <a:t>colors.Use</a:t>
            </a:r>
            <a:r>
              <a:rPr lang="en-IN" dirty="0"/>
              <a:t> the </a:t>
            </a:r>
            <a:r>
              <a:rPr lang="en-IN" dirty="0" err="1"/>
              <a:t>sns.heatmap</a:t>
            </a:r>
            <a:r>
              <a:rPr lang="en-IN" dirty="0"/>
              <a:t>() function to create the </a:t>
            </a:r>
            <a:r>
              <a:rPr lang="en-IN" dirty="0" err="1"/>
              <a:t>heatmap</a:t>
            </a:r>
            <a:r>
              <a:rPr lang="en-IN" dirty="0"/>
              <a:t>. Specify the correlation matrix as input data. Adjust parameters such as the </a:t>
            </a:r>
            <a:r>
              <a:rPr lang="en-IN" dirty="0" err="1"/>
              <a:t>color</a:t>
            </a:r>
            <a:r>
              <a:rPr lang="en-IN" dirty="0"/>
              <a:t> map, annotation, and axis labels for better visualization.</a:t>
            </a:r>
          </a:p>
        </p:txBody>
      </p:sp>
    </p:spTree>
    <p:extLst>
      <p:ext uri="{BB962C8B-B14F-4D97-AF65-F5344CB8AC3E}">
        <p14:creationId xmlns:p14="http://schemas.microsoft.com/office/powerpoint/2010/main" val="125330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043896" y="1825624"/>
            <a:ext cx="4976654" cy="5032375"/>
          </a:xfrm>
        </p:spPr>
        <p:txBody>
          <a:bodyPr/>
          <a:lstStyle/>
          <a:p>
            <a:pPr algn="just"/>
            <a:r>
              <a:rPr lang="en-US" sz="1600" b="1" dirty="0">
                <a:latin typeface="Bookman Old Style" panose="02050604050505020204" pitchFamily="18" charset="0"/>
              </a:rPr>
              <a:t>Training Accuracy:</a:t>
            </a:r>
          </a:p>
          <a:p>
            <a:pPr algn="just"/>
            <a:r>
              <a:rPr lang="en-US" sz="1600" dirty="0">
                <a:latin typeface="Bookman Old Style" panose="02050604050505020204" pitchFamily="18" charset="0"/>
              </a:rPr>
              <a:t>Training accuracy measures how well a machine learning model performs on the same data it was trained on. It is calculated by comparing the model's predictions to the actual labels in the training set. A high training accuracy may indicate that the model has learned the patterns present in the training data.</a:t>
            </a:r>
          </a:p>
          <a:p>
            <a:pPr algn="just"/>
            <a:r>
              <a:rPr lang="en-US" sz="1600" b="1" dirty="0">
                <a:latin typeface="Bookman Old Style" panose="02050604050505020204" pitchFamily="18" charset="0"/>
              </a:rPr>
              <a:t>Testing Accuracy:</a:t>
            </a:r>
          </a:p>
          <a:p>
            <a:pPr algn="just"/>
            <a:r>
              <a:rPr lang="en-US" sz="1600" dirty="0">
                <a:latin typeface="Bookman Old Style" panose="02050604050505020204" pitchFamily="18" charset="0"/>
              </a:rPr>
              <a:t>Testing accuracy, also known as validation accuracy, evaluates how well a machine learning model generalizes to new, unseen data. It is calculated by comparing the model's predictions to the actual labels in the testing set. The goal is to have a high testing accuracy, indicating that the model can make accurate predictions on data it has not seen during training.</a:t>
            </a:r>
            <a:r>
              <a:rPr lang="en-IN" dirty="0"/>
              <a:t> </a:t>
            </a:r>
          </a:p>
        </p:txBody>
      </p:sp>
      <p:pic>
        <p:nvPicPr>
          <p:cNvPr id="4" name="Picture 3">
            <a:extLst>
              <a:ext uri="{FF2B5EF4-FFF2-40B4-BE49-F238E27FC236}">
                <a16:creationId xmlns:a16="http://schemas.microsoft.com/office/drawing/2014/main" id="{A3E7F260-3EEA-420E-9139-B1E2AB138572}"/>
              </a:ext>
            </a:extLst>
          </p:cNvPr>
          <p:cNvPicPr>
            <a:picLocks noChangeAspect="1"/>
          </p:cNvPicPr>
          <p:nvPr/>
        </p:nvPicPr>
        <p:blipFill>
          <a:blip r:embed="rId3"/>
          <a:stretch>
            <a:fillRect/>
          </a:stretch>
        </p:blipFill>
        <p:spPr>
          <a:xfrm>
            <a:off x="171450" y="2475819"/>
            <a:ext cx="6782009" cy="4257675"/>
          </a:xfrm>
          <a:prstGeom prst="rect">
            <a:avLst/>
          </a:prstGeom>
        </p:spPr>
      </p:pic>
      <p:sp>
        <p:nvSpPr>
          <p:cNvPr id="5" name="TextBox 4">
            <a:extLst>
              <a:ext uri="{FF2B5EF4-FFF2-40B4-BE49-F238E27FC236}">
                <a16:creationId xmlns:a16="http://schemas.microsoft.com/office/drawing/2014/main" id="{6FEA2676-19B6-4A59-B459-777FBE2C9208}"/>
              </a:ext>
            </a:extLst>
          </p:cNvPr>
          <p:cNvSpPr txBox="1"/>
          <p:nvPr/>
        </p:nvSpPr>
        <p:spPr>
          <a:xfrm flipH="1">
            <a:off x="1030456" y="4401178"/>
            <a:ext cx="175345"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D4DDAC3-F4B8-4967-85E3-747D1E4F435D}"/>
              </a:ext>
            </a:extLst>
          </p:cNvPr>
          <p:cNvSpPr txBox="1"/>
          <p:nvPr/>
        </p:nvSpPr>
        <p:spPr>
          <a:xfrm>
            <a:off x="5777802" y="3429000"/>
            <a:ext cx="472272"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5D28B383-7D6B-4FBA-BCC1-DCF290081EF9}"/>
              </a:ext>
            </a:extLst>
          </p:cNvPr>
          <p:cNvSpPr txBox="1"/>
          <p:nvPr/>
        </p:nvSpPr>
        <p:spPr>
          <a:xfrm>
            <a:off x="798008" y="3798332"/>
            <a:ext cx="5864051" cy="307777"/>
          </a:xfrm>
          <a:prstGeom prst="rect">
            <a:avLst/>
          </a:prstGeom>
          <a:noFill/>
        </p:spPr>
        <p:txBody>
          <a:bodyPr wrap="square" rtlCol="0">
            <a:spAutoFit/>
          </a:bodyPr>
          <a:lstStyle/>
          <a:p>
            <a:r>
              <a:rPr lang="en-IN" sz="1400" dirty="0">
                <a:solidFill>
                  <a:schemeClr val="bg1"/>
                </a:solidFill>
              </a:rPr>
              <a:t>0.97   1.0              0.9      0.88           0.99     1.0             0.99    1.0             0.99    0.9           </a:t>
            </a:r>
          </a:p>
        </p:txBody>
      </p:sp>
    </p:spTree>
    <p:extLst>
      <p:ext uri="{BB962C8B-B14F-4D97-AF65-F5344CB8AC3E}">
        <p14:creationId xmlns:p14="http://schemas.microsoft.com/office/powerpoint/2010/main" val="334418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3967-D237-4CBB-8E10-9A437C90D4AC}"/>
              </a:ext>
            </a:extLst>
          </p:cNvPr>
          <p:cNvSpPr>
            <a:spLocks noGrp="1"/>
          </p:cNvSpPr>
          <p:nvPr>
            <p:ph type="title"/>
          </p:nvPr>
        </p:nvSpPr>
        <p:spPr/>
        <p:txBody>
          <a:bodyPr>
            <a:normAutofit/>
          </a:bodyPr>
          <a:lstStyle/>
          <a:p>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br>
              <a:rPr lang="en-US" sz="1400" b="1" u="sng" dirty="0">
                <a:solidFill>
                  <a:schemeClr val="accent1">
                    <a:lumMod val="50000"/>
                  </a:schemeClr>
                </a:solidFill>
                <a:latin typeface="Bookman Old Style" panose="02050604050505020204" pitchFamily="18" charset="0"/>
              </a:rPr>
            </a:br>
            <a:br>
              <a:rPr lang="en-US" sz="1400" b="1" u="sng" dirty="0">
                <a:solidFill>
                  <a:schemeClr val="accent1">
                    <a:lumMod val="50000"/>
                  </a:schemeClr>
                </a:solidFill>
                <a:latin typeface="Bookman Old Style" panose="02050604050505020204" pitchFamily="18" charset="0"/>
              </a:rPr>
            </a:br>
            <a:r>
              <a:rPr lang="en-IN" sz="1800" b="1" dirty="0">
                <a:solidFill>
                  <a:schemeClr val="accent1">
                    <a:lumMod val="50000"/>
                  </a:schemeClr>
                </a:solidFill>
                <a:latin typeface="Bookman Old Style" panose="02050604050505020204" pitchFamily="18" charset="0"/>
              </a:rPr>
              <a:t>COCLUSION:</a:t>
            </a:r>
            <a:endParaRPr lang="en-IN" sz="1800" dirty="0">
              <a:solidFill>
                <a:schemeClr val="accent1">
                  <a:lumMod val="50000"/>
                </a:schemeClr>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B95BAEC-E89C-4094-8750-29B4A6C89151}"/>
              </a:ext>
            </a:extLst>
          </p:cNvPr>
          <p:cNvSpPr>
            <a:spLocks noGrp="1"/>
          </p:cNvSpPr>
          <p:nvPr>
            <p:ph idx="1"/>
          </p:nvPr>
        </p:nvSpPr>
        <p:spPr>
          <a:xfrm>
            <a:off x="838200" y="1690688"/>
            <a:ext cx="10515600" cy="4486275"/>
          </a:xfrm>
        </p:spPr>
        <p:txBody>
          <a:bodyPr>
            <a:normAutofit/>
          </a:bodyPr>
          <a:lstStyle/>
          <a:p>
            <a:r>
              <a:rPr lang="en-US" sz="1600" dirty="0">
                <a:latin typeface="Bookman Old Style" panose="02050604050505020204" pitchFamily="18" charset="0"/>
              </a:rPr>
              <a:t>This project has successfully implemented machine learning models for soil classification and crop recommendation, demonstrating the feasibility of leveraging data-driven approaches in agriculture. The developed models showcase varying performances, and the crop recommendation system offers practical insights for farmers, aiding in informed decision-making. While the project contributes to improving crop selection processes, acknowledging limitations and continuous model refinement are crucial for ensuring the system's reliability and relevance in real-world agricultural scenarios.</a:t>
            </a:r>
          </a:p>
          <a:p>
            <a:pPr marL="0" indent="0">
              <a:buNone/>
            </a:pPr>
            <a:endParaRPr lang="en-US" sz="1600" dirty="0">
              <a:latin typeface="Bookman Old Style" panose="02050604050505020204" pitchFamily="18" charset="0"/>
            </a:endParaRPr>
          </a:p>
          <a:p>
            <a:pPr marL="0" indent="0">
              <a:buNone/>
            </a:pPr>
            <a:r>
              <a:rPr lang="en-IN" sz="1800" b="1" dirty="0">
                <a:solidFill>
                  <a:schemeClr val="accent1">
                    <a:lumMod val="50000"/>
                  </a:schemeClr>
                </a:solidFill>
                <a:latin typeface="Bookman Old Style" panose="02050604050505020204" pitchFamily="18" charset="0"/>
              </a:rPr>
              <a:t>FUTURE SCOPE:</a:t>
            </a:r>
          </a:p>
          <a:p>
            <a:r>
              <a:rPr lang="en-US" sz="1600" dirty="0">
                <a:latin typeface="Bookman Old Style" panose="02050604050505020204" pitchFamily="18" charset="0"/>
              </a:rPr>
              <a:t>There is a scope for further development in our project to a great extent. In future suitable fertilizers are suggested for the well growth of the crop cultivated. The present models deals with available old data whereas the future model contain the real time a data that is directly received from agricultural land that is placed with sensors .The sensors senses the soil fertility and other minerals contained in the soil.</a:t>
            </a:r>
            <a:endParaRPr lang="en-IN" sz="1600" dirty="0">
              <a:solidFill>
                <a:schemeClr val="accent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01724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838200" y="1872823"/>
            <a:ext cx="10515600" cy="4351338"/>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a:p>
            <a:endParaRPr lang="en-US" dirty="0"/>
          </a:p>
          <a:p>
            <a:endParaRPr lang="en-IN" dirty="0"/>
          </a:p>
        </p:txBody>
      </p:sp>
      <p:sp>
        <p:nvSpPr>
          <p:cNvPr id="25" name="Rectangle 24"/>
          <p:cNvSpPr/>
          <p:nvPr/>
        </p:nvSpPr>
        <p:spPr>
          <a:xfrm>
            <a:off x="4123538" y="2967335"/>
            <a:ext cx="394492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  THANK YOU</a:t>
            </a:r>
          </a:p>
        </p:txBody>
      </p:sp>
      <p:grpSp>
        <p:nvGrpSpPr>
          <p:cNvPr id="5" name="Group 4"/>
          <p:cNvGrpSpPr/>
          <p:nvPr/>
        </p:nvGrpSpPr>
        <p:grpSpPr>
          <a:xfrm>
            <a:off x="78921" y="1035530"/>
            <a:ext cx="11528989" cy="5731106"/>
            <a:chOff x="78921" y="1035530"/>
            <a:chExt cx="11528989" cy="5731106"/>
          </a:xfrm>
          <a:blipFill>
            <a:blip r:embed="rId2"/>
            <a:stretch>
              <a:fillRect/>
            </a:stretch>
          </a:blipFill>
        </p:grpSpPr>
        <p:sp>
          <p:nvSpPr>
            <p:cNvPr id="4" name="Hexagon 3"/>
            <p:cNvSpPr/>
            <p:nvPr/>
          </p:nvSpPr>
          <p:spPr>
            <a:xfrm>
              <a:off x="207013" y="1216614"/>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Hexagon 10"/>
            <p:cNvSpPr/>
            <p:nvPr/>
          </p:nvSpPr>
          <p:spPr>
            <a:xfrm>
              <a:off x="1539302" y="1199794"/>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Hexagon 11"/>
            <p:cNvSpPr/>
            <p:nvPr/>
          </p:nvSpPr>
          <p:spPr>
            <a:xfrm>
              <a:off x="2868315" y="1252928"/>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Hexagon 12"/>
            <p:cNvSpPr/>
            <p:nvPr/>
          </p:nvSpPr>
          <p:spPr>
            <a:xfrm>
              <a:off x="4361812" y="1035530"/>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Hexagon 13"/>
            <p:cNvSpPr/>
            <p:nvPr/>
          </p:nvSpPr>
          <p:spPr>
            <a:xfrm>
              <a:off x="5727828" y="1076216"/>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Hexagon 14"/>
            <p:cNvSpPr/>
            <p:nvPr/>
          </p:nvSpPr>
          <p:spPr>
            <a:xfrm>
              <a:off x="7181268" y="118337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Hexagon 15"/>
            <p:cNvSpPr/>
            <p:nvPr/>
          </p:nvSpPr>
          <p:spPr>
            <a:xfrm>
              <a:off x="8500863" y="1177297"/>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Hexagon 16"/>
            <p:cNvSpPr/>
            <p:nvPr/>
          </p:nvSpPr>
          <p:spPr>
            <a:xfrm>
              <a:off x="9637389" y="1083057"/>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Hexagon 17"/>
            <p:cNvSpPr/>
            <p:nvPr/>
          </p:nvSpPr>
          <p:spPr>
            <a:xfrm>
              <a:off x="1414895" y="2228890"/>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Hexagon 18"/>
            <p:cNvSpPr/>
            <p:nvPr/>
          </p:nvSpPr>
          <p:spPr>
            <a:xfrm>
              <a:off x="78921" y="2317733"/>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Hexagon 19"/>
            <p:cNvSpPr/>
            <p:nvPr/>
          </p:nvSpPr>
          <p:spPr>
            <a:xfrm>
              <a:off x="2547683" y="246183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Hexagon 20"/>
            <p:cNvSpPr/>
            <p:nvPr/>
          </p:nvSpPr>
          <p:spPr>
            <a:xfrm>
              <a:off x="3627066" y="2186998"/>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Hexagon 21"/>
            <p:cNvSpPr/>
            <p:nvPr/>
          </p:nvSpPr>
          <p:spPr>
            <a:xfrm>
              <a:off x="4963040" y="2057025"/>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Hexagon 22"/>
            <p:cNvSpPr/>
            <p:nvPr/>
          </p:nvSpPr>
          <p:spPr>
            <a:xfrm>
              <a:off x="6478950" y="201078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Hexagon 23"/>
            <p:cNvSpPr/>
            <p:nvPr/>
          </p:nvSpPr>
          <p:spPr>
            <a:xfrm>
              <a:off x="7711620" y="2254329"/>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Hexagon 25"/>
            <p:cNvSpPr/>
            <p:nvPr/>
          </p:nvSpPr>
          <p:spPr>
            <a:xfrm>
              <a:off x="9060426" y="2607656"/>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Hexagon 26"/>
            <p:cNvSpPr/>
            <p:nvPr/>
          </p:nvSpPr>
          <p:spPr>
            <a:xfrm>
              <a:off x="10437147" y="2125514"/>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Hexagon 27"/>
            <p:cNvSpPr/>
            <p:nvPr/>
          </p:nvSpPr>
          <p:spPr>
            <a:xfrm>
              <a:off x="506569" y="339683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9" name="Hexagon 28"/>
            <p:cNvSpPr/>
            <p:nvPr/>
          </p:nvSpPr>
          <p:spPr>
            <a:xfrm>
              <a:off x="2046810" y="336157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Hexagon 29"/>
            <p:cNvSpPr/>
            <p:nvPr/>
          </p:nvSpPr>
          <p:spPr>
            <a:xfrm>
              <a:off x="3492316" y="3494748"/>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Hexagon 31"/>
            <p:cNvSpPr/>
            <p:nvPr/>
          </p:nvSpPr>
          <p:spPr>
            <a:xfrm>
              <a:off x="9164793" y="385403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Hexagon 32"/>
            <p:cNvSpPr/>
            <p:nvPr/>
          </p:nvSpPr>
          <p:spPr>
            <a:xfrm>
              <a:off x="10547206" y="3300076"/>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Hexagon 37"/>
            <p:cNvSpPr/>
            <p:nvPr/>
          </p:nvSpPr>
          <p:spPr>
            <a:xfrm>
              <a:off x="163797" y="4519133"/>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Hexagon 38"/>
            <p:cNvSpPr/>
            <p:nvPr/>
          </p:nvSpPr>
          <p:spPr>
            <a:xfrm>
              <a:off x="1292569" y="4287328"/>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Hexagon 39"/>
            <p:cNvSpPr/>
            <p:nvPr/>
          </p:nvSpPr>
          <p:spPr>
            <a:xfrm>
              <a:off x="2745987" y="4513508"/>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Hexagon 40"/>
            <p:cNvSpPr/>
            <p:nvPr/>
          </p:nvSpPr>
          <p:spPr>
            <a:xfrm>
              <a:off x="4127093" y="4560081"/>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Hexagon 41"/>
            <p:cNvSpPr/>
            <p:nvPr/>
          </p:nvSpPr>
          <p:spPr>
            <a:xfrm>
              <a:off x="8015161" y="3605381"/>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3" name="Hexagon 42"/>
            <p:cNvSpPr/>
            <p:nvPr/>
          </p:nvSpPr>
          <p:spPr>
            <a:xfrm>
              <a:off x="5298134" y="4026854"/>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4" name="Hexagon 43"/>
            <p:cNvSpPr/>
            <p:nvPr/>
          </p:nvSpPr>
          <p:spPr>
            <a:xfrm>
              <a:off x="392898" y="5577050"/>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Hexagon 44"/>
            <p:cNvSpPr/>
            <p:nvPr/>
          </p:nvSpPr>
          <p:spPr>
            <a:xfrm>
              <a:off x="1655098" y="5372400"/>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6" name="Hexagon 45"/>
            <p:cNvSpPr/>
            <p:nvPr/>
          </p:nvSpPr>
          <p:spPr>
            <a:xfrm>
              <a:off x="3091345" y="5625415"/>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7" name="Hexagon 46"/>
            <p:cNvSpPr/>
            <p:nvPr/>
          </p:nvSpPr>
          <p:spPr>
            <a:xfrm>
              <a:off x="4545131" y="5593142"/>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8" name="Hexagon 47"/>
            <p:cNvSpPr/>
            <p:nvPr/>
          </p:nvSpPr>
          <p:spPr>
            <a:xfrm>
              <a:off x="5727828" y="5024753"/>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Hexagon 48"/>
            <p:cNvSpPr/>
            <p:nvPr/>
          </p:nvSpPr>
          <p:spPr>
            <a:xfrm>
              <a:off x="6804140" y="4033535"/>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0" name="Hexagon 49"/>
            <p:cNvSpPr/>
            <p:nvPr/>
          </p:nvSpPr>
          <p:spPr>
            <a:xfrm>
              <a:off x="6827765" y="5738824"/>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1" name="Hexagon 50"/>
            <p:cNvSpPr/>
            <p:nvPr/>
          </p:nvSpPr>
          <p:spPr>
            <a:xfrm>
              <a:off x="7779794" y="4770768"/>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2" name="Hexagon 51"/>
            <p:cNvSpPr/>
            <p:nvPr/>
          </p:nvSpPr>
          <p:spPr>
            <a:xfrm>
              <a:off x="9060426" y="5051829"/>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3" name="Hexagon 52"/>
            <p:cNvSpPr/>
            <p:nvPr/>
          </p:nvSpPr>
          <p:spPr>
            <a:xfrm>
              <a:off x="8150435" y="5852236"/>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4" name="Hexagon 53"/>
            <p:cNvSpPr/>
            <p:nvPr/>
          </p:nvSpPr>
          <p:spPr>
            <a:xfrm>
              <a:off x="10232383" y="4396611"/>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5" name="Hexagon 54"/>
            <p:cNvSpPr/>
            <p:nvPr/>
          </p:nvSpPr>
          <p:spPr>
            <a:xfrm>
              <a:off x="10166787" y="5710607"/>
              <a:ext cx="1060704"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Tree>
    <p:extLst>
      <p:ext uri="{BB962C8B-B14F-4D97-AF65-F5344CB8AC3E}">
        <p14:creationId xmlns:p14="http://schemas.microsoft.com/office/powerpoint/2010/main" val="263470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143000"/>
            <a:ext cx="11538488"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					CONTENTS</a:t>
            </a:r>
          </a:p>
        </p:txBody>
      </p:sp>
      <p:sp>
        <p:nvSpPr>
          <p:cNvPr id="5" name="Content Placeholder 2"/>
          <p:cNvSpPr txBox="1"/>
          <p:nvPr/>
        </p:nvSpPr>
        <p:spPr>
          <a:xfrm>
            <a:off x="418454" y="1689692"/>
            <a:ext cx="10159139" cy="4525963"/>
          </a:xfrm>
          <a:prstGeom prst="rect">
            <a:avLst/>
          </a:prstGeom>
        </p:spPr>
        <p:txBody>
          <a:bodyPr>
            <a:normAutofit fontScale="8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latin typeface="Bookman Old Style" panose="02050604050505020204" pitchFamily="18" charset="0"/>
              </a:rPr>
              <a:t>Introduction</a:t>
            </a:r>
            <a:endParaRPr lang="en-IN" altLang="en-US" b="1" dirty="0">
              <a:solidFill>
                <a:schemeClr val="tx2"/>
              </a:solidFill>
              <a:latin typeface="Bookman Old Style" panose="02050604050505020204" pitchFamily="18" charset="0"/>
            </a:endParaRPr>
          </a:p>
          <a:p>
            <a:pPr marL="0" indent="0">
              <a:buNone/>
            </a:pPr>
            <a:r>
              <a:rPr lang="en-IN" altLang="en-US" b="1" dirty="0">
                <a:solidFill>
                  <a:schemeClr val="tx2"/>
                </a:solidFill>
                <a:latin typeface="Bookman Old Style" panose="02050604050505020204" pitchFamily="18" charset="0"/>
              </a:rPr>
              <a:t>	</a:t>
            </a:r>
            <a:r>
              <a:rPr lang="en-US" altLang="en-IN" b="1" dirty="0">
                <a:solidFill>
                  <a:schemeClr val="tx2"/>
                </a:solidFill>
                <a:latin typeface="Bookman Old Style" panose="02050604050505020204" pitchFamily="18" charset="0"/>
              </a:rPr>
              <a:t>-</a:t>
            </a:r>
            <a:r>
              <a:rPr lang="en-IN" altLang="en-US" b="1" dirty="0">
                <a:solidFill>
                  <a:schemeClr val="tx2"/>
                </a:solidFill>
                <a:latin typeface="Bookman Old Style" panose="02050604050505020204" pitchFamily="18" charset="0"/>
              </a:rPr>
              <a:t>Project Title, </a:t>
            </a:r>
            <a:r>
              <a:rPr lang="en-US" altLang="en-IN" b="1" dirty="0">
                <a:solidFill>
                  <a:schemeClr val="tx2"/>
                </a:solidFill>
                <a:latin typeface="Bookman Old Style" panose="02050604050505020204" pitchFamily="18" charset="0"/>
                <a:sym typeface="+mn-ea"/>
              </a:rPr>
              <a:t>Problem Statement, </a:t>
            </a:r>
            <a:r>
              <a:rPr lang="en-IN" altLang="en-US" b="1" dirty="0">
                <a:solidFill>
                  <a:schemeClr val="tx2"/>
                </a:solidFill>
                <a:latin typeface="Bookman Old Style" panose="02050604050505020204" pitchFamily="18" charset="0"/>
              </a:rPr>
              <a:t>Abstract,</a:t>
            </a:r>
          </a:p>
          <a:p>
            <a:pPr marL="0" indent="0">
              <a:buNone/>
            </a:pPr>
            <a:r>
              <a:rPr lang="en-IN" altLang="en-US" b="1" dirty="0">
                <a:solidFill>
                  <a:schemeClr val="tx2"/>
                </a:solidFill>
                <a:latin typeface="Bookman Old Style" panose="02050604050505020204" pitchFamily="18" charset="0"/>
              </a:rPr>
              <a:t> </a:t>
            </a:r>
            <a:r>
              <a:rPr lang="en-US" altLang="en-IN" b="1" dirty="0">
                <a:solidFill>
                  <a:schemeClr val="tx2"/>
                </a:solidFill>
                <a:latin typeface="Bookman Old Style" panose="02050604050505020204" pitchFamily="18" charset="0"/>
              </a:rPr>
              <a:t>          -</a:t>
            </a:r>
            <a:r>
              <a:rPr lang="en-IN" altLang="en-US" b="1" dirty="0">
                <a:solidFill>
                  <a:schemeClr val="tx2"/>
                </a:solidFill>
                <a:latin typeface="Bookman Old Style" panose="02050604050505020204" pitchFamily="18" charset="0"/>
              </a:rPr>
              <a:t>Limitations </a:t>
            </a:r>
          </a:p>
          <a:p>
            <a:r>
              <a:rPr lang="en-US" altLang="en-IN" b="1" dirty="0">
                <a:solidFill>
                  <a:schemeClr val="tx2"/>
                </a:solidFill>
                <a:latin typeface="Bookman Old Style" panose="02050604050505020204" pitchFamily="18" charset="0"/>
              </a:rPr>
              <a:t>Data Sets Descriptions  </a:t>
            </a:r>
          </a:p>
          <a:p>
            <a:r>
              <a:rPr lang="en-US" altLang="en-IN" b="1" dirty="0">
                <a:solidFill>
                  <a:schemeClr val="tx2"/>
                </a:solidFill>
                <a:latin typeface="Bookman Old Style" panose="02050604050505020204" pitchFamily="18" charset="0"/>
              </a:rPr>
              <a:t>Data Pre Processing Techniques </a:t>
            </a:r>
          </a:p>
          <a:p>
            <a:r>
              <a:rPr lang="en-US" altLang="en-IN" b="1" dirty="0">
                <a:solidFill>
                  <a:schemeClr val="tx2"/>
                </a:solidFill>
                <a:latin typeface="Bookman Old Style" panose="02050604050505020204" pitchFamily="18" charset="0"/>
              </a:rPr>
              <a:t>Model Selection - Model Development </a:t>
            </a:r>
          </a:p>
          <a:p>
            <a:pPr marL="0" indent="0">
              <a:buNone/>
            </a:pPr>
            <a:r>
              <a:rPr lang="en-US" altLang="en-IN" sz="1800" b="1" dirty="0">
                <a:solidFill>
                  <a:schemeClr val="tx2"/>
                </a:solidFill>
                <a:latin typeface="Bookman Old Style" panose="02050604050505020204" pitchFamily="18" charset="0"/>
              </a:rPr>
              <a:t>                     -</a:t>
            </a:r>
            <a:r>
              <a:rPr lang="en-IN" altLang="en-US" sz="2520" b="1" dirty="0">
                <a:solidFill>
                  <a:schemeClr val="tx2"/>
                </a:solidFill>
                <a:latin typeface="Bookman Old Style" panose="02050604050505020204" pitchFamily="18" charset="0"/>
              </a:rPr>
              <a:t>ML Algorithms used</a:t>
            </a:r>
          </a:p>
          <a:p>
            <a:pPr marL="1371600" lvl="5" algn="l">
              <a:spcBef>
                <a:spcPts val="1000"/>
              </a:spcBef>
              <a:buClrTx/>
              <a:buSzTx/>
              <a:buNone/>
            </a:pPr>
            <a:r>
              <a:rPr lang="en-IN" altLang="en-US" sz="2520" b="1" dirty="0">
                <a:solidFill>
                  <a:schemeClr val="tx2"/>
                </a:solidFill>
                <a:latin typeface="Bookman Old Style" panose="02050604050505020204" pitchFamily="18" charset="0"/>
              </a:rPr>
              <a:t>-Methods &amp; Libraries used</a:t>
            </a:r>
          </a:p>
          <a:p>
            <a:r>
              <a:rPr lang="en-US" altLang="en-IN" b="1" dirty="0">
                <a:solidFill>
                  <a:schemeClr val="tx2"/>
                </a:solidFill>
                <a:latin typeface="Bookman Old Style" panose="02050604050505020204" pitchFamily="18" charset="0"/>
              </a:rPr>
              <a:t>Model Training &amp; Testing </a:t>
            </a:r>
          </a:p>
          <a:p>
            <a:r>
              <a:rPr lang="en-US" altLang="en-IN" b="1" dirty="0">
                <a:solidFill>
                  <a:schemeClr val="tx2"/>
                </a:solidFill>
                <a:latin typeface="Bookman Old Style" panose="02050604050505020204" pitchFamily="18" charset="0"/>
              </a:rPr>
              <a:t>Model Evaluation Metrics </a:t>
            </a:r>
          </a:p>
          <a:p>
            <a:r>
              <a:rPr lang="en-US" altLang="en-IN" b="1" dirty="0">
                <a:solidFill>
                  <a:schemeClr val="tx2"/>
                </a:solidFill>
                <a:latin typeface="Bookman Old Style" panose="02050604050505020204" pitchFamily="18" charset="0"/>
              </a:rPr>
              <a:t>Application Integration &amp; Model Deployment </a:t>
            </a:r>
          </a:p>
          <a:p>
            <a:pPr marL="0" indent="0">
              <a:buNone/>
            </a:pPr>
            <a:r>
              <a:rPr lang="en-US" altLang="en-US" sz="2520" b="1" dirty="0">
                <a:solidFill>
                  <a:schemeClr val="tx2"/>
                </a:solidFill>
                <a:latin typeface="Bookman Old Style" panose="02050604050505020204" pitchFamily="18" charset="0"/>
              </a:rPr>
              <a:t>               </a:t>
            </a:r>
            <a:r>
              <a:rPr lang="en-IN" altLang="en-US" sz="2520" b="1" dirty="0">
                <a:solidFill>
                  <a:schemeClr val="tx2"/>
                </a:solidFill>
                <a:latin typeface="Bookman Old Style" panose="02050604050505020204" pitchFamily="18" charset="0"/>
              </a:rPr>
              <a:t>-Graphs</a:t>
            </a: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589429" y="822521"/>
            <a:ext cx="11423277" cy="6427073"/>
            <a:chOff x="589429" y="822521"/>
            <a:chExt cx="11423277" cy="6427073"/>
          </a:xfrm>
          <a:blipFill>
            <a:blip r:embed="rId2"/>
            <a:stretch>
              <a:fillRect/>
            </a:stretch>
          </a:blipFill>
        </p:grpSpPr>
        <p:sp>
          <p:nvSpPr>
            <p:cNvPr id="2" name="Hexagon 1"/>
            <p:cNvSpPr/>
            <p:nvPr/>
          </p:nvSpPr>
          <p:spPr>
            <a:xfrm>
              <a:off x="10932459" y="1311089"/>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p:cNvSpPr/>
            <p:nvPr/>
          </p:nvSpPr>
          <p:spPr>
            <a:xfrm>
              <a:off x="10038229" y="1772773"/>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p:cNvSpPr/>
            <p:nvPr/>
          </p:nvSpPr>
          <p:spPr>
            <a:xfrm>
              <a:off x="10932458" y="224117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p:cNvSpPr/>
            <p:nvPr/>
          </p:nvSpPr>
          <p:spPr>
            <a:xfrm>
              <a:off x="10932457" y="3177980"/>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p:cNvSpPr/>
            <p:nvPr/>
          </p:nvSpPr>
          <p:spPr>
            <a:xfrm>
              <a:off x="10932457" y="411478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p:cNvSpPr/>
            <p:nvPr/>
          </p:nvSpPr>
          <p:spPr>
            <a:xfrm>
              <a:off x="10932457" y="5042623"/>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p:cNvSpPr/>
            <p:nvPr/>
          </p:nvSpPr>
          <p:spPr>
            <a:xfrm>
              <a:off x="10997453" y="597046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p:cNvSpPr/>
            <p:nvPr/>
          </p:nvSpPr>
          <p:spPr>
            <a:xfrm>
              <a:off x="10038228" y="270061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p:cNvSpPr/>
            <p:nvPr/>
          </p:nvSpPr>
          <p:spPr>
            <a:xfrm>
              <a:off x="10038228" y="3628449"/>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p:cNvSpPr/>
            <p:nvPr/>
          </p:nvSpPr>
          <p:spPr>
            <a:xfrm>
              <a:off x="10038227" y="457422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p:cNvSpPr/>
            <p:nvPr/>
          </p:nvSpPr>
          <p:spPr>
            <a:xfrm>
              <a:off x="10038227" y="5502059"/>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p:cNvSpPr/>
            <p:nvPr/>
          </p:nvSpPr>
          <p:spPr>
            <a:xfrm>
              <a:off x="9081247" y="137384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p:cNvSpPr/>
            <p:nvPr/>
          </p:nvSpPr>
          <p:spPr>
            <a:xfrm>
              <a:off x="9081246" y="2297200"/>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p:cNvSpPr/>
            <p:nvPr/>
          </p:nvSpPr>
          <p:spPr>
            <a:xfrm>
              <a:off x="10006853" y="82252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p:cNvSpPr/>
            <p:nvPr/>
          </p:nvSpPr>
          <p:spPr>
            <a:xfrm>
              <a:off x="10096499" y="6420930"/>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p:cNvSpPr/>
            <p:nvPr/>
          </p:nvSpPr>
          <p:spPr>
            <a:xfrm>
              <a:off x="9096935" y="3225038"/>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p:cNvSpPr/>
            <p:nvPr/>
          </p:nvSpPr>
          <p:spPr>
            <a:xfrm>
              <a:off x="9096935" y="4166322"/>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p:cNvSpPr/>
            <p:nvPr/>
          </p:nvSpPr>
          <p:spPr>
            <a:xfrm>
              <a:off x="9143997" y="5094170"/>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Hexagon 19"/>
            <p:cNvSpPr/>
            <p:nvPr/>
          </p:nvSpPr>
          <p:spPr>
            <a:xfrm>
              <a:off x="9143997" y="6014160"/>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Hexagon 20"/>
            <p:cNvSpPr/>
            <p:nvPr/>
          </p:nvSpPr>
          <p:spPr>
            <a:xfrm>
              <a:off x="8109693" y="2744310"/>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Hexagon 21"/>
            <p:cNvSpPr/>
            <p:nvPr/>
          </p:nvSpPr>
          <p:spPr>
            <a:xfrm>
              <a:off x="8128744" y="3685033"/>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Hexagon 22"/>
            <p:cNvSpPr/>
            <p:nvPr/>
          </p:nvSpPr>
          <p:spPr>
            <a:xfrm>
              <a:off x="8105213" y="4608952"/>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Hexagon 23"/>
            <p:cNvSpPr/>
            <p:nvPr/>
          </p:nvSpPr>
          <p:spPr>
            <a:xfrm>
              <a:off x="8152275" y="554967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Hexagon 24"/>
            <p:cNvSpPr/>
            <p:nvPr/>
          </p:nvSpPr>
          <p:spPr>
            <a:xfrm>
              <a:off x="8180292" y="646966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Hexagon 25"/>
            <p:cNvSpPr/>
            <p:nvPr/>
          </p:nvSpPr>
          <p:spPr>
            <a:xfrm>
              <a:off x="7103409" y="411478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Hexagon 27"/>
            <p:cNvSpPr/>
            <p:nvPr/>
          </p:nvSpPr>
          <p:spPr>
            <a:xfrm>
              <a:off x="7160553" y="5958694"/>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Hexagon 28"/>
            <p:cNvSpPr/>
            <p:nvPr/>
          </p:nvSpPr>
          <p:spPr>
            <a:xfrm>
              <a:off x="7091919" y="5038704"/>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Hexagon 29"/>
            <p:cNvSpPr/>
            <p:nvPr/>
          </p:nvSpPr>
          <p:spPr>
            <a:xfrm>
              <a:off x="6055094" y="4608952"/>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Hexagon 30"/>
            <p:cNvSpPr/>
            <p:nvPr/>
          </p:nvSpPr>
          <p:spPr>
            <a:xfrm>
              <a:off x="6054114" y="564100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Hexagon 31"/>
            <p:cNvSpPr/>
            <p:nvPr/>
          </p:nvSpPr>
          <p:spPr>
            <a:xfrm>
              <a:off x="4947675" y="6185648"/>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Hexagon 32"/>
            <p:cNvSpPr/>
            <p:nvPr/>
          </p:nvSpPr>
          <p:spPr>
            <a:xfrm>
              <a:off x="4947674" y="5112094"/>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Hexagon 33"/>
            <p:cNvSpPr/>
            <p:nvPr/>
          </p:nvSpPr>
          <p:spPr>
            <a:xfrm>
              <a:off x="589429" y="573739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Hexagon 34"/>
            <p:cNvSpPr/>
            <p:nvPr/>
          </p:nvSpPr>
          <p:spPr>
            <a:xfrm>
              <a:off x="7091919" y="320430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Hexagon 35"/>
            <p:cNvSpPr/>
            <p:nvPr/>
          </p:nvSpPr>
          <p:spPr>
            <a:xfrm>
              <a:off x="7101726" y="2233339"/>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p:cNvSpPr/>
            <p:nvPr/>
          </p:nvSpPr>
          <p:spPr>
            <a:xfrm>
              <a:off x="8097370" y="1856809"/>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p:cNvSpPr/>
            <p:nvPr/>
          </p:nvSpPr>
          <p:spPr>
            <a:xfrm>
              <a:off x="1698110" y="603096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Hexagon 116"/>
            <p:cNvSpPr/>
            <p:nvPr/>
          </p:nvSpPr>
          <p:spPr>
            <a:xfrm>
              <a:off x="1599359" y="5039243"/>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Hexagon 117"/>
            <p:cNvSpPr/>
            <p:nvPr/>
          </p:nvSpPr>
          <p:spPr>
            <a:xfrm>
              <a:off x="2636184" y="4648739"/>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Hexagon 118"/>
            <p:cNvSpPr/>
            <p:nvPr/>
          </p:nvSpPr>
          <p:spPr>
            <a:xfrm>
              <a:off x="2657336" y="5624161"/>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Hexagon 119"/>
            <p:cNvSpPr/>
            <p:nvPr/>
          </p:nvSpPr>
          <p:spPr>
            <a:xfrm>
              <a:off x="3641214" y="6117808"/>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Hexagon 120"/>
            <p:cNvSpPr/>
            <p:nvPr/>
          </p:nvSpPr>
          <p:spPr>
            <a:xfrm>
              <a:off x="3741224" y="509105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Hexagon 121"/>
            <p:cNvSpPr/>
            <p:nvPr/>
          </p:nvSpPr>
          <p:spPr>
            <a:xfrm>
              <a:off x="3741224" y="4168263"/>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Hexagon 122"/>
            <p:cNvSpPr/>
            <p:nvPr/>
          </p:nvSpPr>
          <p:spPr>
            <a:xfrm>
              <a:off x="4898159" y="411478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Hexagon 123"/>
            <p:cNvSpPr/>
            <p:nvPr/>
          </p:nvSpPr>
          <p:spPr>
            <a:xfrm>
              <a:off x="6074145" y="3659545"/>
              <a:ext cx="1015253" cy="77992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5" name="Rectangle 124"/>
          <p:cNvSpPr/>
          <p:nvPr/>
        </p:nvSpPr>
        <p:spPr>
          <a:xfrm>
            <a:off x="386603" y="1722280"/>
            <a:ext cx="5758141" cy="2554545"/>
          </a:xfrm>
          <a:prstGeom prst="rect">
            <a:avLst/>
          </a:prstGeom>
        </p:spPr>
        <p:txBody>
          <a:bodyPr wrap="square">
            <a:spAutoFit/>
          </a:bodyPr>
          <a:lstStyle/>
          <a:p>
            <a:r>
              <a:rPr lang="en-IN" sz="4000" b="1" dirty="0">
                <a:solidFill>
                  <a:schemeClr val="accent2"/>
                </a:solidFill>
                <a:latin typeface="Bookman Old Style" panose="02050604050505020204" pitchFamily="18" charset="0"/>
                <a:cs typeface="Times New Roman" panose="02020603050405020304" pitchFamily="18" charset="0"/>
              </a:rPr>
              <a:t>Soil Classification and Crop Suggestion using Machine Learning</a:t>
            </a:r>
            <a:endParaRPr lang="en-IN" sz="4000" dirty="0">
              <a:solidFill>
                <a:schemeClr val="accent2"/>
              </a:solidFill>
              <a:latin typeface="Bookman Old Style" panose="02050604050505020204" pitchFamily="18" charset="0"/>
            </a:endParaRPr>
          </a:p>
        </p:txBody>
      </p:sp>
    </p:spTree>
    <p:extLst>
      <p:ext uri="{BB962C8B-B14F-4D97-AF65-F5344CB8AC3E}">
        <p14:creationId xmlns:p14="http://schemas.microsoft.com/office/powerpoint/2010/main" val="35685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F1FF-209E-4B42-A694-507075AFEB98}"/>
              </a:ext>
            </a:extLst>
          </p:cNvPr>
          <p:cNvSpPr>
            <a:spLocks noGrp="1"/>
          </p:cNvSpPr>
          <p:nvPr>
            <p:ph type="title"/>
          </p:nvPr>
        </p:nvSpPr>
        <p:spPr/>
        <p:txBody>
          <a:bodyPr>
            <a:normAutofit fontScale="90000"/>
          </a:bodyPr>
          <a:lstStyle/>
          <a:p>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dirty="0"/>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B80DDF-9EC3-44DD-834A-7F3A05B50492}"/>
              </a:ext>
            </a:extLst>
          </p:cNvPr>
          <p:cNvSpPr>
            <a:spLocks noGrp="1"/>
          </p:cNvSpPr>
          <p:nvPr>
            <p:ph idx="1"/>
          </p:nvPr>
        </p:nvSpPr>
        <p:spPr>
          <a:xfrm>
            <a:off x="78442" y="3033669"/>
            <a:ext cx="4258235" cy="325812"/>
          </a:xfrm>
        </p:spPr>
        <p:txBody>
          <a:bodyPr>
            <a:normAutofit lnSpcReduction="10000"/>
          </a:bodyPr>
          <a:lstStyle/>
          <a:p>
            <a:pPr marL="0" indent="0">
              <a:buNone/>
            </a:pPr>
            <a:r>
              <a:rPr lang="en-IN" sz="1800" b="1" u="sng" dirty="0">
                <a:solidFill>
                  <a:srgbClr val="002060"/>
                </a:solidFill>
                <a:latin typeface="Bookman Old Style" panose="02050604050505020204" pitchFamily="18" charset="0"/>
                <a:cs typeface="Times New Roman" panose="02020603050405020304" pitchFamily="18" charset="0"/>
              </a:rPr>
              <a:t>INTRODUCTION &amp; ABSTRACT</a:t>
            </a:r>
            <a:r>
              <a:rPr lang="en-IN" sz="1800" b="1" u="sng" dirty="0">
                <a:solidFill>
                  <a:srgbClr val="002060"/>
                </a:solidFill>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 y="3033669"/>
            <a:ext cx="9322594" cy="3785652"/>
          </a:xfrm>
          <a:prstGeom prst="rect">
            <a:avLst/>
          </a:prstGeom>
        </p:spPr>
        <p:txBody>
          <a:bodyPr wrap="square">
            <a:spAutoFit/>
          </a:bodyPr>
          <a:lstStyle/>
          <a:p>
            <a:pPr algn="just"/>
            <a:endParaRPr lang="en-IN" sz="1600" dirty="0">
              <a:latin typeface="Bookman Old Style" panose="02050604050505020204" pitchFamily="18" charset="0"/>
            </a:endParaRPr>
          </a:p>
          <a:p>
            <a:pPr algn="just"/>
            <a:r>
              <a:rPr lang="en-IN" sz="1600" dirty="0">
                <a:latin typeface="Bookman Old Style" panose="02050604050505020204" pitchFamily="18" charset="0"/>
              </a:rPr>
              <a:t>Agriculture is one of the most important components of our society. Soil is a critical factor for a successful agriculture. The composition of soil differs from soil to soil. The Growth of Crops is affected by these chemical features of soil. Choosing the right type of crops for that particular type of soil is also important. The proper classification of soil and the informed selection of suitable crops are essential factors in optimizing agricultural productivity. This project aims to develop a system that combines soil classification techniques with crop suggestion algorithms to assist farmers in making informed decisions about crop selection based on soil characteristics. Machine Learning techniques can be used to classify the soil series data. The results of such classification can further be combined with crop dataset to predict the crops that are suitable for the soil series of a particular region and its climatic conditions. Soil dataset and crop dataset are used. The datasets comprise of chemical attributes and geographical attributes of soil and crops. Machine learning is one of the building technologies in the field of agriculture. Machine Learning can be used to improve the productivity and quality of the crops in the agricultural sector.</a:t>
            </a:r>
          </a:p>
        </p:txBody>
      </p:sp>
      <p:sp>
        <p:nvSpPr>
          <p:cNvPr id="5" name="TextBox 4"/>
          <p:cNvSpPr txBox="1"/>
          <p:nvPr/>
        </p:nvSpPr>
        <p:spPr>
          <a:xfrm>
            <a:off x="78442" y="1169893"/>
            <a:ext cx="9086989" cy="1600438"/>
          </a:xfrm>
          <a:prstGeom prst="rect">
            <a:avLst/>
          </a:prstGeom>
          <a:noFill/>
        </p:spPr>
        <p:txBody>
          <a:bodyPr wrap="square" rtlCol="0">
            <a:spAutoFit/>
          </a:bodyPr>
          <a:lstStyle/>
          <a:p>
            <a:r>
              <a:rPr lang="en-US" b="1" u="sng" dirty="0">
                <a:solidFill>
                  <a:srgbClr val="002060"/>
                </a:solidFill>
                <a:latin typeface="Bookman Old Style" panose="02050604050505020204" pitchFamily="18" charset="0"/>
              </a:rPr>
              <a:t>PROBLEM STATEMENT:</a:t>
            </a:r>
          </a:p>
          <a:p>
            <a:r>
              <a:rPr lang="en-US" sz="1600" dirty="0">
                <a:latin typeface="Bookman Old Style" panose="02050604050505020204" pitchFamily="18" charset="0"/>
              </a:rPr>
              <a:t>The aim of this project is to develop a machine learning solution for soil classification and crop suggestion. The dataset includes various soil attributes such as Nitrogen (N), Phosphorous (P), Potassium (K), temperature, humidity, pH, rainfall, and corresponding crop labels. The goal is to build a robust model that accurately classifies soil types and provides crop recommendations based on these soil attributes.</a:t>
            </a:r>
            <a:endParaRPr lang="en-IN" sz="1600" dirty="0">
              <a:latin typeface="Bookman Old Style" panose="02050604050505020204" pitchFamily="18" charset="0"/>
            </a:endParaRPr>
          </a:p>
        </p:txBody>
      </p:sp>
      <p:pic>
        <p:nvPicPr>
          <p:cNvPr id="6" name="Picture 2" descr="1,350 Green Barley Field Photos, Pictures And Background Images For Free  Download - Png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589" y="2052279"/>
            <a:ext cx="2919411" cy="353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7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713D-F2EC-4BFF-84FF-1F6E6137CDD1}"/>
              </a:ext>
            </a:extLst>
          </p:cNvPr>
          <p:cNvSpPr>
            <a:spLocks noGrp="1"/>
          </p:cNvSpPr>
          <p:nvPr>
            <p:ph type="title"/>
          </p:nvPr>
        </p:nvSpPr>
        <p:spPr/>
        <p:txBody>
          <a:bodyPr>
            <a:normAutofit fontScale="90000"/>
          </a:bodyPr>
          <a:lstStyle/>
          <a:p>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br>
              <a:rPr lang="en-US" sz="1800" b="1" u="sng" dirty="0">
                <a:solidFill>
                  <a:srgbClr val="002060"/>
                </a:solidFill>
                <a:latin typeface="Bookman Old Style" panose="02050604050505020204" pitchFamily="18" charset="0"/>
              </a:rPr>
            </a:br>
            <a:r>
              <a:rPr lang="en-US" sz="1800" b="1" u="sng" dirty="0">
                <a:solidFill>
                  <a:srgbClr val="002060"/>
                </a:solidFill>
                <a:latin typeface="Bookman Old Style" panose="02050604050505020204" pitchFamily="18" charset="0"/>
              </a:rPr>
              <a:t>LIMITATIONS:</a:t>
            </a:r>
            <a:br>
              <a:rPr lang="en-US" b="1" u="sng" dirty="0">
                <a:solidFill>
                  <a:srgbClr val="002060"/>
                </a:solidFill>
                <a:latin typeface="Bookman Old Style" panose="02050604050505020204" pitchFamily="18" charset="0"/>
              </a:rPr>
            </a:br>
            <a:endParaRPr lang="en-IN" dirty="0"/>
          </a:p>
        </p:txBody>
      </p:sp>
      <p:sp>
        <p:nvSpPr>
          <p:cNvPr id="3" name="Content Placeholder 2">
            <a:extLst>
              <a:ext uri="{FF2B5EF4-FFF2-40B4-BE49-F238E27FC236}">
                <a16:creationId xmlns:a16="http://schemas.microsoft.com/office/drawing/2014/main" id="{8FCCF346-716A-45D9-9E39-6053AC646888}"/>
              </a:ext>
            </a:extLst>
          </p:cNvPr>
          <p:cNvSpPr>
            <a:spLocks noGrp="1"/>
          </p:cNvSpPr>
          <p:nvPr>
            <p:ph idx="1"/>
          </p:nvPr>
        </p:nvSpPr>
        <p:spPr>
          <a:xfrm>
            <a:off x="838200" y="1825625"/>
            <a:ext cx="7270376" cy="4351338"/>
          </a:xfrm>
        </p:spPr>
        <p:txBody>
          <a:bodyPr>
            <a:normAutofit/>
          </a:bodyPr>
          <a:lstStyle/>
          <a:p>
            <a:pPr algn="just"/>
            <a:r>
              <a:rPr lang="en-IN" sz="1600" b="1" dirty="0">
                <a:latin typeface="Bookman Old Style" panose="02050604050505020204" pitchFamily="18" charset="0"/>
              </a:rPr>
              <a:t>1)</a:t>
            </a:r>
            <a:r>
              <a:rPr lang="en-IN" sz="1600" dirty="0">
                <a:latin typeface="Bookman Old Style" panose="02050604050505020204" pitchFamily="18" charset="0"/>
              </a:rPr>
              <a:t> </a:t>
            </a:r>
            <a:r>
              <a:rPr lang="en-IN" sz="1600" b="1" dirty="0">
                <a:latin typeface="Bookman Old Style" panose="02050604050505020204" pitchFamily="18" charset="0"/>
              </a:rPr>
              <a:t>Data Quality: </a:t>
            </a:r>
            <a:r>
              <a:rPr lang="en-IN" sz="1600" dirty="0">
                <a:latin typeface="Bookman Old Style" panose="02050604050505020204" pitchFamily="18" charset="0"/>
              </a:rPr>
              <a:t>The quality of input data is crucial. Inaccurate or incomplete soil data can lead to incorrect classifications and crop recommendations. Soil data should be collected with care and verified for accuracy.</a:t>
            </a:r>
          </a:p>
          <a:p>
            <a:pPr algn="just"/>
            <a:r>
              <a:rPr lang="en-IN" sz="1600" b="1" dirty="0">
                <a:latin typeface="Bookman Old Style" panose="02050604050505020204" pitchFamily="18" charset="0"/>
              </a:rPr>
              <a:t>2)</a:t>
            </a:r>
            <a:r>
              <a:rPr lang="en-IN" sz="1600" dirty="0">
                <a:latin typeface="Bookman Old Style" panose="02050604050505020204" pitchFamily="18" charset="0"/>
              </a:rPr>
              <a:t> </a:t>
            </a:r>
            <a:r>
              <a:rPr lang="en-IN" sz="1600" b="1" dirty="0">
                <a:latin typeface="Bookman Old Style" panose="02050604050505020204" pitchFamily="18" charset="0"/>
              </a:rPr>
              <a:t>Data Availability:</a:t>
            </a:r>
            <a:r>
              <a:rPr lang="en-IN" sz="1600" dirty="0">
                <a:latin typeface="Bookman Old Style" panose="02050604050505020204" pitchFamily="18" charset="0"/>
              </a:rPr>
              <a:t> Access to comprehensive and up-to-date soil data can be a challenge, especially in remote or developing areas. Obtaining reliable soil data for a given region may be limited.</a:t>
            </a:r>
          </a:p>
          <a:p>
            <a:pPr algn="just"/>
            <a:r>
              <a:rPr lang="en-IN" sz="1600" b="1" dirty="0">
                <a:latin typeface="Bookman Old Style" panose="02050604050505020204" pitchFamily="18" charset="0"/>
              </a:rPr>
              <a:t>3)</a:t>
            </a:r>
            <a:r>
              <a:rPr lang="en-IN" sz="1600" dirty="0">
                <a:latin typeface="Bookman Old Style" panose="02050604050505020204" pitchFamily="18" charset="0"/>
              </a:rPr>
              <a:t> </a:t>
            </a:r>
            <a:r>
              <a:rPr lang="en-IN" sz="1600" b="1" dirty="0">
                <a:latin typeface="Bookman Old Style" panose="02050604050505020204" pitchFamily="18" charset="0"/>
              </a:rPr>
              <a:t>Regional Variability:</a:t>
            </a:r>
            <a:r>
              <a:rPr lang="en-IN" sz="1600" dirty="0">
                <a:latin typeface="Bookman Old Style" panose="02050604050505020204" pitchFamily="18" charset="0"/>
              </a:rPr>
              <a:t> Soil types and conditions can vary significantly from one region to another. Models trained on data from one area may not generalize well to other regions.</a:t>
            </a:r>
          </a:p>
          <a:p>
            <a:pPr algn="just"/>
            <a:r>
              <a:rPr lang="en-IN" sz="1600" b="1" dirty="0">
                <a:latin typeface="Bookman Old Style" panose="02050604050505020204" pitchFamily="18" charset="0"/>
              </a:rPr>
              <a:t>4) Weather Variability: </a:t>
            </a:r>
            <a:r>
              <a:rPr lang="en-IN" sz="1600" dirty="0">
                <a:latin typeface="Bookman Old Style" panose="02050604050505020204" pitchFamily="18" charset="0"/>
              </a:rPr>
              <a:t>Crop recommendations should ideally consider weather patterns and climate data. Weather conditions can fluctuate from year to year, making it challenging to provide long-term recommendations.</a:t>
            </a:r>
          </a:p>
          <a:p>
            <a:pPr algn="just"/>
            <a:r>
              <a:rPr lang="en-IN" sz="1600" b="1" dirty="0">
                <a:latin typeface="Bookman Old Style" panose="02050604050505020204" pitchFamily="18" charset="0"/>
              </a:rPr>
              <a:t>5) Long-Term Maintenance: </a:t>
            </a:r>
            <a:r>
              <a:rPr lang="en-IN" sz="1600" dirty="0">
                <a:latin typeface="Bookman Old Style" panose="02050604050505020204" pitchFamily="18" charset="0"/>
              </a:rPr>
              <a:t>Keeping the machine learning system up-to-date with evolving data and technologies can be an ongoing challenge, requiring continuous maintenance.</a:t>
            </a:r>
          </a:p>
          <a:p>
            <a:endParaRPr lang="en-IN" sz="1600" dirty="0">
              <a:latin typeface="Bookman Old Style" panose="02050604050505020204" pitchFamily="18" charset="0"/>
            </a:endParaRPr>
          </a:p>
          <a:p>
            <a:endParaRPr lang="en-IN" sz="1600" dirty="0">
              <a:latin typeface="Bookman Old Style" panose="02050604050505020204" pitchFamily="18" charset="0"/>
            </a:endParaRPr>
          </a:p>
        </p:txBody>
      </p:sp>
      <p:pic>
        <p:nvPicPr>
          <p:cNvPr id="4" name="Picture 2" descr="500+ Cropped Wallpapers [HD] | Download Free Images On Unsp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892" y="2483577"/>
            <a:ext cx="3674225" cy="264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38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r>
              <a:rPr lang="en-US" sz="1400" b="1" u="sng" dirty="0">
                <a:solidFill>
                  <a:srgbClr val="002060"/>
                </a:solidFill>
                <a:latin typeface="Bookman Old Style" panose="02050604050505020204" pitchFamily="18" charset="0"/>
              </a:rPr>
              <a:t>DATASET DESCRIPTION:</a:t>
            </a:r>
            <a:endParaRPr lang="en-IN" sz="1400" dirty="0"/>
          </a:p>
        </p:txBody>
      </p:sp>
      <p:sp>
        <p:nvSpPr>
          <p:cNvPr id="3" name="Content Placeholder 2"/>
          <p:cNvSpPr>
            <a:spLocks noGrp="1"/>
          </p:cNvSpPr>
          <p:nvPr>
            <p:ph idx="1"/>
          </p:nvPr>
        </p:nvSpPr>
        <p:spPr>
          <a:xfrm>
            <a:off x="838200" y="1825625"/>
            <a:ext cx="5180215" cy="4351338"/>
          </a:xfrm>
        </p:spPr>
        <p:txBody>
          <a:bodyPr>
            <a:noAutofit/>
          </a:bodyPr>
          <a:lstStyle/>
          <a:p>
            <a:pPr marL="0" indent="0" algn="just">
              <a:buNone/>
            </a:pPr>
            <a:r>
              <a:rPr lang="en-US" sz="1400" b="1" dirty="0">
                <a:latin typeface="Bookman Old Style" panose="02050604050505020204" pitchFamily="18" charset="0"/>
              </a:rPr>
              <a:t>Nitrogen (N):</a:t>
            </a:r>
          </a:p>
          <a:p>
            <a:pPr marL="0" indent="0" algn="just">
              <a:buNone/>
            </a:pPr>
            <a:r>
              <a:rPr lang="en-US" sz="1400" dirty="0">
                <a:latin typeface="Bookman Old Style" panose="02050604050505020204" pitchFamily="18" charset="0"/>
              </a:rPr>
              <a:t>Represents the quantity of nitrogen in the soil, measured in units not specified in the provided data.</a:t>
            </a:r>
          </a:p>
          <a:p>
            <a:pPr marL="0" indent="0" algn="just">
              <a:buNone/>
            </a:pPr>
            <a:r>
              <a:rPr lang="en-US" sz="1400" dirty="0">
                <a:latin typeface="Bookman Old Style" panose="02050604050505020204" pitchFamily="18" charset="0"/>
              </a:rPr>
              <a:t>Example: 90, 85, 60, 74, 78, 69.</a:t>
            </a:r>
          </a:p>
          <a:p>
            <a:pPr marL="0" indent="0" algn="just">
              <a:buNone/>
            </a:pPr>
            <a:r>
              <a:rPr lang="en-US" sz="1400" b="1" dirty="0">
                <a:latin typeface="Bookman Old Style" panose="02050604050505020204" pitchFamily="18" charset="0"/>
              </a:rPr>
              <a:t>Phosphorous (P):</a:t>
            </a:r>
          </a:p>
          <a:p>
            <a:pPr marL="0" indent="0" algn="just">
              <a:buNone/>
            </a:pPr>
            <a:r>
              <a:rPr lang="en-US" sz="1400" dirty="0">
                <a:latin typeface="Bookman Old Style" panose="02050604050505020204" pitchFamily="18" charset="0"/>
              </a:rPr>
              <a:t>Indicates the phosphorous content in the soil, measured in units not specified in the provided data.</a:t>
            </a:r>
          </a:p>
          <a:p>
            <a:pPr marL="0" indent="0" algn="just">
              <a:buNone/>
            </a:pPr>
            <a:r>
              <a:rPr lang="en-US" sz="1400" dirty="0">
                <a:latin typeface="Bookman Old Style" panose="02050604050505020204" pitchFamily="18" charset="0"/>
              </a:rPr>
              <a:t>Example: 42, 58, 55, 35, 42, 37.</a:t>
            </a:r>
          </a:p>
        </p:txBody>
      </p:sp>
      <p:pic>
        <p:nvPicPr>
          <p:cNvPr id="4" name="Picture 3"/>
          <p:cNvPicPr>
            <a:picLocks noChangeAspect="1"/>
          </p:cNvPicPr>
          <p:nvPr/>
        </p:nvPicPr>
        <p:blipFill>
          <a:blip r:embed="rId2"/>
          <a:stretch>
            <a:fillRect/>
          </a:stretch>
        </p:blipFill>
        <p:spPr>
          <a:xfrm>
            <a:off x="1992511" y="4194927"/>
            <a:ext cx="8792030" cy="2342321"/>
          </a:xfrm>
          <a:prstGeom prst="rect">
            <a:avLst/>
          </a:prstGeom>
        </p:spPr>
      </p:pic>
      <p:sp>
        <p:nvSpPr>
          <p:cNvPr id="6" name="TextBox 5"/>
          <p:cNvSpPr txBox="1"/>
          <p:nvPr/>
        </p:nvSpPr>
        <p:spPr>
          <a:xfrm>
            <a:off x="6018415" y="1825625"/>
            <a:ext cx="6057044" cy="2092881"/>
          </a:xfrm>
          <a:prstGeom prst="rect">
            <a:avLst/>
          </a:prstGeom>
          <a:noFill/>
        </p:spPr>
        <p:txBody>
          <a:bodyPr wrap="square" rtlCol="0">
            <a:spAutoFit/>
          </a:bodyPr>
          <a:lstStyle/>
          <a:p>
            <a:pPr algn="just"/>
            <a:r>
              <a:rPr lang="en-US" sz="1400" b="1" dirty="0">
                <a:latin typeface="Bookman Old Style" panose="02050604050505020204" pitchFamily="18" charset="0"/>
              </a:rPr>
              <a:t>Potassium (K):</a:t>
            </a:r>
          </a:p>
          <a:p>
            <a:pPr algn="just"/>
            <a:r>
              <a:rPr lang="en-US" sz="1400" dirty="0">
                <a:latin typeface="Bookman Old Style" panose="02050604050505020204" pitchFamily="18" charset="0"/>
              </a:rPr>
              <a:t>Reflects the potassium levels in the soil, measured in units not specified in the provided data.</a:t>
            </a:r>
          </a:p>
          <a:p>
            <a:pPr algn="just"/>
            <a:r>
              <a:rPr lang="en-US" sz="1400" dirty="0">
                <a:latin typeface="Bookman Old Style" panose="02050604050505020204" pitchFamily="18" charset="0"/>
              </a:rPr>
              <a:t>Example: 43, 41, 44, 40, 42, 42.</a:t>
            </a:r>
          </a:p>
          <a:p>
            <a:pPr algn="just"/>
            <a:r>
              <a:rPr lang="en-US" sz="1400" b="1" dirty="0">
                <a:latin typeface="Bookman Old Style" panose="02050604050505020204" pitchFamily="18" charset="0"/>
              </a:rPr>
              <a:t>Temperature:</a:t>
            </a:r>
          </a:p>
          <a:p>
            <a:pPr algn="just"/>
            <a:r>
              <a:rPr lang="en-US" sz="1400" dirty="0">
                <a:latin typeface="Bookman Old Style" panose="02050604050505020204" pitchFamily="18" charset="0"/>
              </a:rPr>
              <a:t>Denotes the temperature of the region, possibly in degrees Celsius.</a:t>
            </a:r>
          </a:p>
          <a:p>
            <a:pPr algn="just"/>
            <a:r>
              <a:rPr lang="en-US" sz="1400" dirty="0">
                <a:latin typeface="Bookman Old Style" panose="02050604050505020204" pitchFamily="18" charset="0"/>
              </a:rPr>
              <a:t>Example: 20.87974371, 21.77046169, 23.00445915, 26.49109635, 20.13017482, 23.05804872.</a:t>
            </a:r>
          </a:p>
          <a:p>
            <a:endParaRPr lang="en-IN" dirty="0"/>
          </a:p>
        </p:txBody>
      </p:sp>
    </p:spTree>
    <p:extLst>
      <p:ext uri="{BB962C8B-B14F-4D97-AF65-F5344CB8AC3E}">
        <p14:creationId xmlns:p14="http://schemas.microsoft.com/office/powerpoint/2010/main" val="37472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139931" y="1388226"/>
            <a:ext cx="6476022" cy="5403879"/>
          </a:xfrm>
        </p:spPr>
        <p:txBody>
          <a:bodyPr>
            <a:normAutofit fontScale="32500" lnSpcReduction="20000"/>
          </a:bodyPr>
          <a:lstStyle/>
          <a:p>
            <a:pPr algn="just"/>
            <a:r>
              <a:rPr lang="en-US" sz="4300" b="1" dirty="0">
                <a:latin typeface="Bookman Old Style" panose="02050604050505020204" pitchFamily="18" charset="0"/>
              </a:rPr>
              <a:t>Humidity:</a:t>
            </a:r>
          </a:p>
          <a:p>
            <a:pPr algn="just"/>
            <a:r>
              <a:rPr lang="en-US" sz="4300" dirty="0">
                <a:latin typeface="Bookman Old Style" panose="02050604050505020204" pitchFamily="18" charset="0"/>
              </a:rPr>
              <a:t>Represents the humidity percentage in the atmosphere.</a:t>
            </a:r>
          </a:p>
          <a:p>
            <a:pPr algn="just"/>
            <a:r>
              <a:rPr lang="en-US" sz="4300" dirty="0">
                <a:latin typeface="Bookman Old Style" panose="02050604050505020204" pitchFamily="18" charset="0"/>
              </a:rPr>
              <a:t>Example: 82.00274423, 80.31964408, 82.3207629, 80.15836264, 81.60487287, 83.37011772.</a:t>
            </a:r>
          </a:p>
          <a:p>
            <a:pPr algn="just"/>
            <a:endParaRPr lang="en-US" sz="4300" b="1" dirty="0">
              <a:latin typeface="Bookman Old Style" panose="02050604050505020204" pitchFamily="18" charset="0"/>
            </a:endParaRPr>
          </a:p>
          <a:p>
            <a:pPr algn="just"/>
            <a:r>
              <a:rPr lang="en-US" sz="4300" b="1" dirty="0">
                <a:latin typeface="Bookman Old Style" panose="02050604050505020204" pitchFamily="18" charset="0"/>
              </a:rPr>
              <a:t>pH (Potential of Hydrogen):</a:t>
            </a:r>
          </a:p>
          <a:p>
            <a:pPr algn="just"/>
            <a:r>
              <a:rPr lang="en-US" sz="4300" dirty="0">
                <a:latin typeface="Bookman Old Style" panose="02050604050505020204" pitchFamily="18" charset="0"/>
              </a:rPr>
              <a:t>Indicates the pH level of the soil, representing its acidity or alkalinity.</a:t>
            </a:r>
          </a:p>
          <a:p>
            <a:pPr algn="just"/>
            <a:r>
              <a:rPr lang="en-US" sz="4300" dirty="0">
                <a:latin typeface="Bookman Old Style" panose="02050604050505020204" pitchFamily="18" charset="0"/>
              </a:rPr>
              <a:t>Example: 6.502985292, 7.038096361, 7.840207144, 6.980400905, 7.628472891, 7.073453503.</a:t>
            </a:r>
          </a:p>
          <a:p>
            <a:pPr algn="just"/>
            <a:endParaRPr lang="en-US" sz="4300" b="1" dirty="0">
              <a:latin typeface="Bookman Old Style" panose="02050604050505020204" pitchFamily="18" charset="0"/>
            </a:endParaRPr>
          </a:p>
          <a:p>
            <a:pPr algn="just"/>
            <a:r>
              <a:rPr lang="en-US" sz="4300" b="1" dirty="0">
                <a:latin typeface="Bookman Old Style" panose="02050604050505020204" pitchFamily="18" charset="0"/>
              </a:rPr>
              <a:t>Rainfall:</a:t>
            </a:r>
          </a:p>
          <a:p>
            <a:pPr algn="just"/>
            <a:r>
              <a:rPr lang="en-US" sz="4300" dirty="0">
                <a:latin typeface="Bookman Old Style" panose="02050604050505020204" pitchFamily="18" charset="0"/>
              </a:rPr>
              <a:t>Represents the amount of rainfall in the region, measured in units not specified in the provided data.</a:t>
            </a:r>
          </a:p>
          <a:p>
            <a:pPr algn="just"/>
            <a:r>
              <a:rPr lang="en-US" sz="4300" dirty="0">
                <a:latin typeface="Bookman Old Style" panose="02050604050505020204" pitchFamily="18" charset="0"/>
              </a:rPr>
              <a:t>Example: 202.9355362, 226.6555374, 263.9642476, 242.8640342, 262.7173405, 251.0549998.</a:t>
            </a:r>
          </a:p>
          <a:p>
            <a:pPr algn="just"/>
            <a:endParaRPr lang="en-US" sz="4300" b="1" dirty="0">
              <a:latin typeface="Bookman Old Style" panose="02050604050505020204" pitchFamily="18" charset="0"/>
            </a:endParaRPr>
          </a:p>
          <a:p>
            <a:pPr algn="just"/>
            <a:r>
              <a:rPr lang="en-US" sz="4300" b="1" dirty="0">
                <a:latin typeface="Bookman Old Style" panose="02050604050505020204" pitchFamily="18" charset="0"/>
              </a:rPr>
              <a:t>Label (Crop Name):</a:t>
            </a:r>
          </a:p>
          <a:p>
            <a:pPr algn="just"/>
            <a:r>
              <a:rPr lang="en-US" sz="4300" dirty="0">
                <a:latin typeface="Bookman Old Style" panose="02050604050505020204" pitchFamily="18" charset="0"/>
              </a:rPr>
              <a:t>Denotes the name of the crop corresponding to the given set of soil attributes.</a:t>
            </a:r>
          </a:p>
          <a:p>
            <a:pPr algn="just"/>
            <a:r>
              <a:rPr lang="en-US" sz="4300" dirty="0">
                <a:latin typeface="Bookman Old Style" panose="02050604050505020204" pitchFamily="18" charset="0"/>
              </a:rPr>
              <a:t>Example: rice, kidney </a:t>
            </a:r>
            <a:r>
              <a:rPr lang="en-US" sz="4300" dirty="0" err="1">
                <a:latin typeface="Bookman Old Style" panose="02050604050505020204" pitchFamily="18" charset="0"/>
              </a:rPr>
              <a:t>beans,mothbean</a:t>
            </a:r>
            <a:r>
              <a:rPr lang="en-US" sz="4300" dirty="0">
                <a:latin typeface="Bookman Old Style" panose="02050604050505020204" pitchFamily="18" charset="0"/>
              </a:rPr>
              <a:t>, coffee.</a:t>
            </a:r>
            <a:endParaRPr lang="en-IN" sz="4300" dirty="0">
              <a:latin typeface="Bookman Old Style" panose="02050604050505020204" pitchFamily="18" charset="0"/>
            </a:endParaRPr>
          </a:p>
          <a:p>
            <a:endParaRPr lang="en-IN" dirty="0"/>
          </a:p>
        </p:txBody>
      </p:sp>
      <p:pic>
        <p:nvPicPr>
          <p:cNvPr id="4" name="Picture 3"/>
          <p:cNvPicPr>
            <a:picLocks noChangeAspect="1"/>
          </p:cNvPicPr>
          <p:nvPr/>
        </p:nvPicPr>
        <p:blipFill>
          <a:blip r:embed="rId2"/>
          <a:stretch>
            <a:fillRect/>
          </a:stretch>
        </p:blipFill>
        <p:spPr>
          <a:xfrm>
            <a:off x="6769117" y="1327944"/>
            <a:ext cx="3967939" cy="5445302"/>
          </a:xfrm>
          <a:prstGeom prst="rect">
            <a:avLst/>
          </a:prstGeom>
        </p:spPr>
      </p:pic>
    </p:spTree>
    <p:extLst>
      <p:ext uri="{BB962C8B-B14F-4D97-AF65-F5344CB8AC3E}">
        <p14:creationId xmlns:p14="http://schemas.microsoft.com/office/powerpoint/2010/main" val="9806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br>
              <a:rPr lang="en-US" sz="1400" b="1" u="sng" dirty="0">
                <a:solidFill>
                  <a:srgbClr val="002060"/>
                </a:solidFill>
                <a:latin typeface="Bookman Old Style" panose="02050604050505020204" pitchFamily="18" charset="0"/>
              </a:rPr>
            </a:br>
            <a:r>
              <a:rPr lang="en-US" sz="1400" b="1" u="sng" dirty="0">
                <a:solidFill>
                  <a:srgbClr val="002060"/>
                </a:solidFill>
                <a:latin typeface="Bookman Old Style" panose="02050604050505020204" pitchFamily="18" charset="0"/>
              </a:rPr>
              <a:t>DATA PRE PROCESSING TECHNIQUES:</a:t>
            </a:r>
            <a:endParaRPr lang="en-IN" sz="1400" b="1" u="sng" dirty="0"/>
          </a:p>
        </p:txBody>
      </p:sp>
      <p:sp>
        <p:nvSpPr>
          <p:cNvPr id="3" name="Content Placeholder 2"/>
          <p:cNvSpPr>
            <a:spLocks noGrp="1"/>
          </p:cNvSpPr>
          <p:nvPr>
            <p:ph idx="1"/>
          </p:nvPr>
        </p:nvSpPr>
        <p:spPr>
          <a:xfrm>
            <a:off x="-78581" y="1564481"/>
            <a:ext cx="7243762" cy="5379244"/>
          </a:xfrm>
        </p:spPr>
        <p:txBody>
          <a:bodyPr>
            <a:normAutofit fontScale="92500" lnSpcReduction="10000"/>
          </a:bodyPr>
          <a:lstStyle/>
          <a:p>
            <a:pPr marL="0" indent="0">
              <a:buNone/>
            </a:pPr>
            <a:r>
              <a:rPr lang="en-IN" sz="1600" b="1" dirty="0">
                <a:solidFill>
                  <a:srgbClr val="002060"/>
                </a:solidFill>
                <a:latin typeface="Bookman Old Style" panose="02050604050505020204" pitchFamily="18" charset="0"/>
              </a:rPr>
              <a:t>Data Cleaning: </a:t>
            </a:r>
          </a:p>
          <a:p>
            <a:r>
              <a:rPr lang="en-US" sz="1600" b="1" dirty="0">
                <a:latin typeface="Bookman Old Style" panose="02050604050505020204" pitchFamily="18" charset="0"/>
              </a:rPr>
              <a:t>Handling Missing Values: </a:t>
            </a:r>
            <a:r>
              <a:rPr lang="en-US" sz="1600" dirty="0">
                <a:latin typeface="Bookman Old Style" panose="02050604050505020204" pitchFamily="18" charset="0"/>
              </a:rPr>
              <a:t>Check for missing values in the dataset and decide on an appropriate strategy to handle them. You can either remove the rows with missing values or impute them using techniques like mean, median, or machine learning-based imputation.</a:t>
            </a:r>
          </a:p>
          <a:p>
            <a:r>
              <a:rPr lang="en-US" sz="1600" b="1" dirty="0">
                <a:latin typeface="Bookman Old Style" panose="02050604050505020204" pitchFamily="18" charset="0"/>
              </a:rPr>
              <a:t>Duplicate Check:</a:t>
            </a:r>
            <a:r>
              <a:rPr lang="en-US" sz="1600" dirty="0">
                <a:latin typeface="Bookman Old Style" panose="02050604050505020204" pitchFamily="18" charset="0"/>
              </a:rPr>
              <a:t> Identify and remove duplicate rows.</a:t>
            </a:r>
          </a:p>
          <a:p>
            <a:pPr marL="0" indent="0">
              <a:buNone/>
            </a:pPr>
            <a:r>
              <a:rPr lang="en-IN" sz="1600" b="1" dirty="0">
                <a:solidFill>
                  <a:srgbClr val="002060"/>
                </a:solidFill>
                <a:latin typeface="Bookman Old Style" panose="02050604050505020204" pitchFamily="18" charset="0"/>
              </a:rPr>
              <a:t>Data Transformation:</a:t>
            </a:r>
          </a:p>
          <a:p>
            <a:pPr algn="just"/>
            <a:r>
              <a:rPr lang="en-US" sz="1600" b="1" dirty="0">
                <a:latin typeface="Bookman Old Style" panose="02050604050505020204" pitchFamily="18" charset="0"/>
              </a:rPr>
              <a:t>Encoding Categorical Labels: </a:t>
            </a:r>
            <a:r>
              <a:rPr lang="en-US" sz="1600" dirty="0">
                <a:latin typeface="Bookman Old Style" panose="02050604050505020204" pitchFamily="18" charset="0"/>
              </a:rPr>
              <a:t>Convert categorical labels like "Crop Name" into numerical representations using techniques like one-hot encoding or label encoding. This is necessary for many machine learning algorithms.</a:t>
            </a:r>
          </a:p>
          <a:p>
            <a:pPr algn="just"/>
            <a:r>
              <a:rPr lang="en-US" sz="1600" b="1" dirty="0">
                <a:latin typeface="Bookman Old Style" panose="02050604050505020204" pitchFamily="18" charset="0"/>
              </a:rPr>
              <a:t>Normalizing/Scaling Numerical Features: </a:t>
            </a:r>
            <a:r>
              <a:rPr lang="en-US" sz="1600" dirty="0">
                <a:latin typeface="Bookman Old Style" panose="02050604050505020204" pitchFamily="18" charset="0"/>
              </a:rPr>
              <a:t>Normalize or standardize numerical features like Nitrogen, Phosphorous, Potassium, Temperature, pH, and Rainfall. This is important for algorithms that are sensitive to the scale of input features. Common methods include Min-Max scaling or Z-score normalization.</a:t>
            </a:r>
          </a:p>
          <a:p>
            <a:pPr algn="just"/>
            <a:r>
              <a:rPr lang="en-US" sz="1600" b="1" dirty="0">
                <a:latin typeface="Bookman Old Style" panose="02050604050505020204" pitchFamily="18" charset="0"/>
              </a:rPr>
              <a:t>Feature Engineering: </a:t>
            </a:r>
            <a:r>
              <a:rPr lang="en-US" sz="1600" dirty="0">
                <a:latin typeface="Bookman Old Style" panose="02050604050505020204" pitchFamily="18" charset="0"/>
              </a:rPr>
              <a:t>Create additional relevant features based on domain knowledge. For example, you might calculate the ratio of Nitrogen to Phosphorous or create a new feature representing the combination of certain soil attributes.</a:t>
            </a:r>
          </a:p>
          <a:p>
            <a:pPr marL="0" indent="0" algn="just">
              <a:buNone/>
            </a:pPr>
            <a:r>
              <a:rPr lang="en-IN" sz="1600" b="1" dirty="0">
                <a:solidFill>
                  <a:srgbClr val="002060"/>
                </a:solidFill>
                <a:latin typeface="Bookman Old Style" panose="02050604050505020204" pitchFamily="18" charset="0"/>
              </a:rPr>
              <a:t>Data Splitting:</a:t>
            </a:r>
          </a:p>
          <a:p>
            <a:pPr algn="just"/>
            <a:r>
              <a:rPr lang="en-US" sz="1600" b="1" dirty="0">
                <a:latin typeface="Bookman Old Style" panose="02050604050505020204" pitchFamily="18" charset="0"/>
              </a:rPr>
              <a:t>Splitting Features and Labels: </a:t>
            </a:r>
            <a:r>
              <a:rPr lang="en-US" sz="1600" dirty="0">
                <a:latin typeface="Bookman Old Style" panose="02050604050505020204" pitchFamily="18" charset="0"/>
              </a:rPr>
              <a:t>Explicitly separate features (X) and labels (y) to ensure clarity in your code</a:t>
            </a:r>
          </a:p>
          <a:p>
            <a:pPr algn="just"/>
            <a:endParaRPr lang="en-US" sz="1600"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7165181" y="1364444"/>
            <a:ext cx="4822032" cy="2314588"/>
          </a:xfrm>
          <a:prstGeom prst="rect">
            <a:avLst/>
          </a:prstGeom>
        </p:spPr>
      </p:pic>
      <p:pic>
        <p:nvPicPr>
          <p:cNvPr id="5" name="Picture 4"/>
          <p:cNvPicPr>
            <a:picLocks noChangeAspect="1"/>
          </p:cNvPicPr>
          <p:nvPr/>
        </p:nvPicPr>
        <p:blipFill>
          <a:blip r:embed="rId3"/>
          <a:stretch>
            <a:fillRect/>
          </a:stretch>
        </p:blipFill>
        <p:spPr>
          <a:xfrm>
            <a:off x="7705710" y="3866142"/>
            <a:ext cx="3438540" cy="2822802"/>
          </a:xfrm>
          <a:prstGeom prst="rect">
            <a:avLst/>
          </a:prstGeom>
        </p:spPr>
      </p:pic>
    </p:spTree>
    <p:extLst>
      <p:ext uri="{BB962C8B-B14F-4D97-AF65-F5344CB8AC3E}">
        <p14:creationId xmlns:p14="http://schemas.microsoft.com/office/powerpoint/2010/main" val="252192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0" y="1825624"/>
            <a:ext cx="7415213" cy="4403725"/>
          </a:xfrm>
        </p:spPr>
        <p:txBody>
          <a:bodyPr>
            <a:normAutofit fontScale="92500" lnSpcReduction="10000"/>
          </a:bodyPr>
          <a:lstStyle/>
          <a:p>
            <a:pPr marL="0" indent="0">
              <a:buNone/>
            </a:pPr>
            <a:r>
              <a:rPr lang="en-IN" sz="1600" b="1" dirty="0">
                <a:solidFill>
                  <a:srgbClr val="002060"/>
                </a:solidFill>
                <a:latin typeface="Bookman Old Style" panose="02050604050505020204" pitchFamily="18" charset="0"/>
              </a:rPr>
              <a:t>Data Visualization:</a:t>
            </a:r>
          </a:p>
          <a:p>
            <a:r>
              <a:rPr lang="en-US" sz="1600" b="1" dirty="0" err="1">
                <a:latin typeface="Bookman Old Style" panose="02050604050505020204" pitchFamily="18" charset="0"/>
              </a:rPr>
              <a:t>Pairplot</a:t>
            </a:r>
            <a:r>
              <a:rPr lang="en-US" sz="1600" b="1" dirty="0">
                <a:latin typeface="Bookman Old Style" panose="02050604050505020204" pitchFamily="18" charset="0"/>
              </a:rPr>
              <a:t> Creation:</a:t>
            </a:r>
            <a:r>
              <a:rPr lang="en-US" sz="1600" dirty="0">
                <a:latin typeface="Bookman Old Style" panose="02050604050505020204" pitchFamily="18" charset="0"/>
              </a:rPr>
              <a:t> Generate a </a:t>
            </a:r>
            <a:r>
              <a:rPr lang="en-US" sz="1600" dirty="0" err="1">
                <a:latin typeface="Bookman Old Style" panose="02050604050505020204" pitchFamily="18" charset="0"/>
              </a:rPr>
              <a:t>pairplot</a:t>
            </a:r>
            <a:r>
              <a:rPr lang="en-US" sz="1600" dirty="0">
                <a:latin typeface="Bookman Old Style" panose="02050604050505020204" pitchFamily="18" charset="0"/>
              </a:rPr>
              <a:t> using </a:t>
            </a:r>
            <a:r>
              <a:rPr lang="en-US" sz="1600" dirty="0" err="1">
                <a:latin typeface="Bookman Old Style" panose="02050604050505020204" pitchFamily="18" charset="0"/>
              </a:rPr>
              <a:t>Seaborn</a:t>
            </a:r>
            <a:r>
              <a:rPr lang="en-US" sz="1600" dirty="0">
                <a:latin typeface="Bookman Old Style" panose="02050604050505020204" pitchFamily="18" charset="0"/>
              </a:rPr>
              <a:t>.</a:t>
            </a:r>
            <a:endParaRPr lang="en-IN" sz="1600" b="1" dirty="0">
              <a:solidFill>
                <a:srgbClr val="002060"/>
              </a:solidFill>
              <a:latin typeface="Bookman Old Style" panose="02050604050505020204" pitchFamily="18" charset="0"/>
            </a:endParaRPr>
          </a:p>
          <a:p>
            <a:pPr marL="0" indent="0">
              <a:buNone/>
            </a:pPr>
            <a:r>
              <a:rPr lang="en-US" sz="1400" dirty="0">
                <a:latin typeface="Bookman Old Style" panose="02050604050505020204" pitchFamily="18" charset="0"/>
              </a:rPr>
              <a:t>                                         import </a:t>
            </a:r>
            <a:r>
              <a:rPr lang="en-US" sz="1400" dirty="0" err="1">
                <a:latin typeface="Bookman Old Style" panose="02050604050505020204" pitchFamily="18" charset="0"/>
              </a:rPr>
              <a:t>seaborn</a:t>
            </a:r>
            <a:r>
              <a:rPr lang="en-US" sz="1400" dirty="0">
                <a:latin typeface="Bookman Old Style" panose="02050604050505020204" pitchFamily="18" charset="0"/>
              </a:rPr>
              <a:t> as </a:t>
            </a:r>
            <a:r>
              <a:rPr lang="en-US" sz="1400" dirty="0" err="1">
                <a:latin typeface="Bookman Old Style" panose="02050604050505020204" pitchFamily="18" charset="0"/>
              </a:rPr>
              <a:t>sns</a:t>
            </a:r>
            <a:endParaRPr lang="en-US" sz="1400" dirty="0">
              <a:latin typeface="Bookman Old Style" panose="02050604050505020204" pitchFamily="18" charset="0"/>
            </a:endParaRPr>
          </a:p>
          <a:p>
            <a:pPr marL="0" indent="0">
              <a:buNone/>
            </a:pPr>
            <a:r>
              <a:rPr lang="en-IN" sz="1400" dirty="0"/>
              <a:t>                                                          </a:t>
            </a:r>
            <a:r>
              <a:rPr lang="en-IN" sz="1400" dirty="0" err="1"/>
              <a:t>sns.pairplot</a:t>
            </a:r>
            <a:r>
              <a:rPr lang="en-IN" sz="1400" dirty="0"/>
              <a:t>(</a:t>
            </a:r>
            <a:r>
              <a:rPr lang="en-IN" sz="1400" dirty="0" err="1"/>
              <a:t>crop,hue</a:t>
            </a:r>
            <a:r>
              <a:rPr lang="en-IN" sz="1400" dirty="0"/>
              <a:t> = 'label')</a:t>
            </a:r>
          </a:p>
          <a:p>
            <a:r>
              <a:rPr lang="en-US" sz="1600" b="1" dirty="0" err="1">
                <a:latin typeface="Bookman Old Style" panose="02050604050505020204" pitchFamily="18" charset="0"/>
              </a:rPr>
              <a:t>Heatmap</a:t>
            </a:r>
            <a:r>
              <a:rPr lang="en-US" sz="1600" b="1" dirty="0">
                <a:latin typeface="Bookman Old Style" panose="02050604050505020204" pitchFamily="18" charset="0"/>
              </a:rPr>
              <a:t> Creation:</a:t>
            </a:r>
            <a:r>
              <a:rPr lang="en-US" sz="1600" dirty="0">
                <a:latin typeface="Bookman Old Style" panose="02050604050505020204" pitchFamily="18" charset="0"/>
              </a:rPr>
              <a:t> Generate a </a:t>
            </a:r>
            <a:r>
              <a:rPr lang="en-US" sz="1600" dirty="0" err="1">
                <a:latin typeface="Bookman Old Style" panose="02050604050505020204" pitchFamily="18" charset="0"/>
              </a:rPr>
              <a:t>heatmap</a:t>
            </a:r>
            <a:r>
              <a:rPr lang="en-US" sz="1600" dirty="0">
                <a:latin typeface="Bookman Old Style" panose="02050604050505020204" pitchFamily="18" charset="0"/>
              </a:rPr>
              <a:t> to visualize feature correlations.</a:t>
            </a:r>
          </a:p>
          <a:p>
            <a:pPr marL="0" indent="0" algn="just">
              <a:buNone/>
            </a:pPr>
            <a:r>
              <a:rPr lang="en-US" sz="1600" dirty="0">
                <a:latin typeface="Bookman Old Style" panose="02050604050505020204" pitchFamily="18" charset="0"/>
              </a:rPr>
              <a:t>                                   import </a:t>
            </a:r>
            <a:r>
              <a:rPr lang="en-US" sz="1600" dirty="0" err="1">
                <a:latin typeface="Bookman Old Style" panose="02050604050505020204" pitchFamily="18" charset="0"/>
              </a:rPr>
              <a:t>matplotlib.pyplot</a:t>
            </a:r>
            <a:r>
              <a:rPr lang="en-US" sz="1600" dirty="0">
                <a:latin typeface="Bookman Old Style" panose="02050604050505020204" pitchFamily="18" charset="0"/>
              </a:rPr>
              <a:t> as </a:t>
            </a:r>
            <a:r>
              <a:rPr lang="en-US" sz="1600" dirty="0" err="1">
                <a:latin typeface="Bookman Old Style" panose="02050604050505020204" pitchFamily="18" charset="0"/>
              </a:rPr>
              <a:t>plt</a:t>
            </a:r>
            <a:endParaRPr lang="en-US" sz="1600" dirty="0">
              <a:latin typeface="Bookman Old Style" panose="02050604050505020204" pitchFamily="18" charset="0"/>
            </a:endParaRPr>
          </a:p>
          <a:p>
            <a:pPr marL="0" indent="0" algn="just">
              <a:buNone/>
            </a:pPr>
            <a:r>
              <a:rPr lang="en-US" sz="1600" dirty="0">
                <a:latin typeface="Bookman Old Style" panose="02050604050505020204" pitchFamily="18" charset="0"/>
              </a:rPr>
              <a:t>                                   </a:t>
            </a:r>
            <a:r>
              <a:rPr lang="en-US" sz="1600" dirty="0" err="1">
                <a:latin typeface="Bookman Old Style" panose="02050604050505020204" pitchFamily="18" charset="0"/>
              </a:rPr>
              <a:t>plt.figure</a:t>
            </a:r>
            <a:r>
              <a:rPr lang="en-US" sz="1600" dirty="0">
                <a:latin typeface="Bookman Old Style" panose="02050604050505020204" pitchFamily="18" charset="0"/>
              </a:rPr>
              <a:t>(</a:t>
            </a:r>
            <a:r>
              <a:rPr lang="en-US" sz="1600" dirty="0" err="1">
                <a:latin typeface="Bookman Old Style" panose="02050604050505020204" pitchFamily="18" charset="0"/>
              </a:rPr>
              <a:t>figsize</a:t>
            </a:r>
            <a:r>
              <a:rPr lang="en-US" sz="1600" dirty="0">
                <a:latin typeface="Bookman Old Style" panose="02050604050505020204" pitchFamily="18" charset="0"/>
              </a:rPr>
              <a:t>=(10, 8))</a:t>
            </a:r>
          </a:p>
          <a:p>
            <a:pPr marL="0" indent="0" algn="just">
              <a:buNone/>
            </a:pPr>
            <a:r>
              <a:rPr lang="en-US" sz="1600" dirty="0">
                <a:latin typeface="Bookman Old Style" panose="02050604050505020204" pitchFamily="18" charset="0"/>
              </a:rPr>
              <a:t>                                   </a:t>
            </a:r>
            <a:r>
              <a:rPr lang="en-US" sz="1600" dirty="0" err="1">
                <a:latin typeface="Bookman Old Style" panose="02050604050505020204" pitchFamily="18" charset="0"/>
              </a:rPr>
              <a:t>sns.heatmap</a:t>
            </a:r>
            <a:r>
              <a:rPr lang="en-US" sz="1600" dirty="0">
                <a:latin typeface="Bookman Old Style" panose="02050604050505020204" pitchFamily="18" charset="0"/>
              </a:rPr>
              <a:t>(</a:t>
            </a:r>
            <a:r>
              <a:rPr lang="en-US" sz="1600" dirty="0" err="1">
                <a:latin typeface="Bookman Old Style" panose="02050604050505020204" pitchFamily="18" charset="0"/>
              </a:rPr>
              <a:t>crop.corr</a:t>
            </a:r>
            <a:r>
              <a:rPr lang="en-US" sz="1600" dirty="0">
                <a:latin typeface="Bookman Old Style" panose="02050604050505020204" pitchFamily="18" charset="0"/>
              </a:rPr>
              <a:t>(), </a:t>
            </a:r>
            <a:r>
              <a:rPr lang="en-US" sz="1600" dirty="0" err="1">
                <a:latin typeface="Bookman Old Style" panose="02050604050505020204" pitchFamily="18" charset="0"/>
              </a:rPr>
              <a:t>annot</a:t>
            </a:r>
            <a:r>
              <a:rPr lang="en-US" sz="1600" dirty="0">
                <a:latin typeface="Bookman Old Style" panose="02050604050505020204" pitchFamily="18" charset="0"/>
              </a:rPr>
              <a:t>=True, </a:t>
            </a:r>
            <a:r>
              <a:rPr lang="en-US" sz="1600" dirty="0" err="1">
                <a:latin typeface="Bookman Old Style" panose="02050604050505020204" pitchFamily="18" charset="0"/>
              </a:rPr>
              <a:t>cmap</a:t>
            </a:r>
            <a:r>
              <a:rPr lang="en-US" sz="1600" dirty="0">
                <a:latin typeface="Bookman Old Style" panose="02050604050505020204" pitchFamily="18" charset="0"/>
              </a:rPr>
              <a:t>='</a:t>
            </a:r>
            <a:r>
              <a:rPr lang="en-US" sz="1600" dirty="0" err="1">
                <a:latin typeface="Bookman Old Style" panose="02050604050505020204" pitchFamily="18" charset="0"/>
              </a:rPr>
              <a:t>viridis</a:t>
            </a:r>
            <a:r>
              <a:rPr lang="en-US" sz="1600" dirty="0">
                <a:latin typeface="Bookman Old Style" panose="02050604050505020204" pitchFamily="18" charset="0"/>
              </a:rPr>
              <a:t>')</a:t>
            </a:r>
          </a:p>
          <a:p>
            <a:pPr marL="0" indent="0" algn="just">
              <a:buNone/>
            </a:pPr>
            <a:r>
              <a:rPr lang="en-US" sz="1600" dirty="0">
                <a:latin typeface="Bookman Old Style" panose="02050604050505020204" pitchFamily="18" charset="0"/>
              </a:rPr>
              <a:t>                                   </a:t>
            </a:r>
            <a:r>
              <a:rPr lang="en-US" sz="1600" dirty="0" err="1">
                <a:latin typeface="Bookman Old Style" panose="02050604050505020204" pitchFamily="18" charset="0"/>
              </a:rPr>
              <a:t>plt.title</a:t>
            </a:r>
            <a:r>
              <a:rPr lang="en-US" sz="1600" dirty="0">
                <a:latin typeface="Bookman Old Style" panose="02050604050505020204" pitchFamily="18" charset="0"/>
              </a:rPr>
              <a:t>('Correlation </a:t>
            </a:r>
            <a:r>
              <a:rPr lang="en-US" sz="1600" dirty="0" err="1">
                <a:latin typeface="Bookman Old Style" panose="02050604050505020204" pitchFamily="18" charset="0"/>
              </a:rPr>
              <a:t>Heatmap</a:t>
            </a:r>
            <a:r>
              <a:rPr lang="en-US" sz="1600" dirty="0">
                <a:latin typeface="Bookman Old Style" panose="02050604050505020204" pitchFamily="18" charset="0"/>
              </a:rPr>
              <a:t>')</a:t>
            </a:r>
          </a:p>
          <a:p>
            <a:pPr marL="0" indent="0" algn="just">
              <a:buNone/>
            </a:pPr>
            <a:r>
              <a:rPr lang="en-US" sz="1600" dirty="0">
                <a:latin typeface="Bookman Old Style" panose="02050604050505020204" pitchFamily="18" charset="0"/>
              </a:rPr>
              <a:t>                                   </a:t>
            </a:r>
            <a:r>
              <a:rPr lang="en-US" sz="1600" dirty="0" err="1">
                <a:latin typeface="Bookman Old Style" panose="02050604050505020204" pitchFamily="18" charset="0"/>
              </a:rPr>
              <a:t>plt.show</a:t>
            </a:r>
            <a:r>
              <a:rPr lang="en-US" sz="1600" dirty="0">
                <a:latin typeface="Bookman Old Style" panose="02050604050505020204" pitchFamily="18" charset="0"/>
              </a:rPr>
              <a:t>()</a:t>
            </a:r>
          </a:p>
          <a:p>
            <a:pPr marL="0" indent="0">
              <a:buNone/>
            </a:pPr>
            <a:r>
              <a:rPr lang="en-IN" sz="1600" b="1" dirty="0">
                <a:solidFill>
                  <a:srgbClr val="002060"/>
                </a:solidFill>
                <a:latin typeface="Bookman Old Style" panose="02050604050505020204" pitchFamily="18" charset="0"/>
              </a:rPr>
              <a:t>Data Reshaping:</a:t>
            </a:r>
          </a:p>
          <a:p>
            <a:r>
              <a:rPr lang="en-US" sz="1600" dirty="0">
                <a:latin typeface="Bookman Old Style" panose="02050604050505020204" pitchFamily="18" charset="0"/>
              </a:rPr>
              <a:t>By reshaping we can add or remove dimensions or change number of elements in each dimension.</a:t>
            </a:r>
          </a:p>
          <a:p>
            <a:pPr marL="0" indent="0">
              <a:buNone/>
            </a:pPr>
            <a:r>
              <a:rPr lang="en-US" sz="1600" dirty="0"/>
              <a:t>                                                  </a:t>
            </a:r>
            <a:r>
              <a:rPr lang="en-US" sz="1600" b="1" dirty="0">
                <a:solidFill>
                  <a:srgbClr val="002060"/>
                </a:solidFill>
                <a:latin typeface="Bookman Old Style" panose="02050604050505020204" pitchFamily="18" charset="0"/>
              </a:rPr>
              <a:t> </a:t>
            </a:r>
            <a:r>
              <a:rPr lang="en-IN" sz="1600" dirty="0" err="1"/>
              <a:t>crop.shape</a:t>
            </a:r>
            <a:endParaRPr lang="en-IN" sz="1600" dirty="0"/>
          </a:p>
          <a:p>
            <a:pPr marL="0" indent="0">
              <a:buNone/>
            </a:pPr>
            <a:endParaRPr lang="en-IN" sz="1600" b="1" dirty="0">
              <a:solidFill>
                <a:srgbClr val="002060"/>
              </a:solidFill>
              <a:latin typeface="Bookman Old Style" panose="02050604050505020204" pitchFamily="18" charset="0"/>
            </a:endParaRPr>
          </a:p>
          <a:p>
            <a:endParaRPr lang="en-US" sz="1600" b="1"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0" y="3237148"/>
            <a:ext cx="2081410" cy="1561698"/>
          </a:xfrm>
          <a:prstGeom prst="rect">
            <a:avLst/>
          </a:prstGeom>
        </p:spPr>
      </p:pic>
      <p:pic>
        <p:nvPicPr>
          <p:cNvPr id="5" name="Picture 4"/>
          <p:cNvPicPr>
            <a:picLocks noChangeAspect="1"/>
          </p:cNvPicPr>
          <p:nvPr/>
        </p:nvPicPr>
        <p:blipFill>
          <a:blip r:embed="rId3"/>
          <a:stretch>
            <a:fillRect/>
          </a:stretch>
        </p:blipFill>
        <p:spPr>
          <a:xfrm>
            <a:off x="2497896" y="5992807"/>
            <a:ext cx="9410769" cy="742955"/>
          </a:xfrm>
          <a:prstGeom prst="rect">
            <a:avLst/>
          </a:prstGeom>
        </p:spPr>
      </p:pic>
      <p:pic>
        <p:nvPicPr>
          <p:cNvPr id="6" name="Picture 5"/>
          <p:cNvPicPr>
            <a:picLocks noChangeAspect="1"/>
          </p:cNvPicPr>
          <p:nvPr/>
        </p:nvPicPr>
        <p:blipFill>
          <a:blip r:embed="rId4"/>
          <a:stretch>
            <a:fillRect/>
          </a:stretch>
        </p:blipFill>
        <p:spPr>
          <a:xfrm>
            <a:off x="7203280" y="1027906"/>
            <a:ext cx="4426745" cy="4784157"/>
          </a:xfrm>
          <a:prstGeom prst="rect">
            <a:avLst/>
          </a:prstGeom>
        </p:spPr>
      </p:pic>
    </p:spTree>
    <p:extLst>
      <p:ext uri="{BB962C8B-B14F-4D97-AF65-F5344CB8AC3E}">
        <p14:creationId xmlns:p14="http://schemas.microsoft.com/office/powerpoint/2010/main" val="289036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2749</Words>
  <Application>Microsoft Office PowerPoint</Application>
  <PresentationFormat>Widescreen</PresentationFormat>
  <Paragraphs>207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Calibri Light</vt:lpstr>
      <vt:lpstr>Times New Roman</vt:lpstr>
      <vt:lpstr>Wingdings</vt:lpstr>
      <vt:lpstr>Office Theme</vt:lpstr>
      <vt:lpstr>PowerPoint Presentation</vt:lpstr>
      <vt:lpstr>PowerPoint Presentation</vt:lpstr>
      <vt:lpstr>PowerPoint Presentation</vt:lpstr>
      <vt:lpstr>     </vt:lpstr>
      <vt:lpstr>      LIMITATIONS: </vt:lpstr>
      <vt:lpstr>    DATASET DESCRIPTION:</vt:lpstr>
      <vt:lpstr> </vt:lpstr>
      <vt:lpstr>    DATA PRE PROCESSING TECHNIQUES:</vt:lpstr>
      <vt:lpstr> </vt:lpstr>
      <vt:lpstr>    Model Selection : ML ALGORITHMS USED</vt:lpstr>
      <vt:lpstr>Methods used : </vt:lpstr>
      <vt:lpstr>     MODEL TRAINING:</vt:lpstr>
      <vt:lpstr>   MODEL EVALUATION METRICS:</vt:lpstr>
      <vt:lpstr> </vt:lpstr>
      <vt:lpstr>  </vt:lpstr>
      <vt:lpstr>  </vt:lpstr>
      <vt:lpstr>PowerPoint Presentation</vt:lpstr>
      <vt:lpstr>     COCLUSION: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Mahathi Muthineni</cp:lastModifiedBy>
  <cp:revision>82</cp:revision>
  <dcterms:created xsi:type="dcterms:W3CDTF">2023-03-16T15:58:00Z</dcterms:created>
  <dcterms:modified xsi:type="dcterms:W3CDTF">2023-12-13T11:41:56Z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6DC2437B85F04085BC791B9BD71AF86C_13</vt:lpwstr>
  </property>
  <property fmtid="{D5CDD505-2E9C-101B-9397-08002B2CF9AE}" pid="3" name="KSOProductBuildVer">
    <vt:lpwstr>1033-12.2.0.13266</vt:lpwstr>
  </property>
</Properties>
</file>