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3" r:id="rId8"/>
    <p:sldId id="27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738A"/>
    <a:srgbClr val="3D5C7A"/>
    <a:srgbClr val="00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1"/>
    <p:restoredTop sz="96234"/>
  </p:normalViewPr>
  <p:slideViewPr>
    <p:cSldViewPr snapToGrid="0">
      <p:cViewPr>
        <p:scale>
          <a:sx n="63" d="100"/>
          <a:sy n="63" d="100"/>
        </p:scale>
        <p:origin x="1392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6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6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5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2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0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8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7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6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4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1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https://lh4.googleusercontent.com/1oFMocGSi1YYvHySCrb0vItNRRcXvUa8TT1a_zD-SrbykpY2k30VVbx_u9duGo-Kx-swGxOc4pRNayhxF07f-BIYb4jaJCHf_bjzC_59q2aAeP81fe9HNBQZlYcPq77RlKAPgOVvZDpbk7IqKwiOAA" TargetMode="External"/><Relationship Id="rId5" Type="http://schemas.openxmlformats.org/officeDocument/2006/relationships/image" Target="../media/image7.png"/><Relationship Id="rId10" Type="http://schemas.openxmlformats.org/officeDocument/2006/relationships/image" Target="https://lh5.googleusercontent.com/WhWv4mPoDU3Z7aalbFZyDcMo8dDgmFCN_xgWs56WPI_ERiU5vdjcFAHVCBLpC1R-0c6-CTSNK_JuAAzoPmVefknhsVCaguXUs1rpWpgAEddX6c3UMt3MGpG9EQY1mmL3mQW50g-EsM-YK8rIeyLtnQ" TargetMode="External"/><Relationship Id="rId4" Type="http://schemas.openxmlformats.org/officeDocument/2006/relationships/image" Target="https://lh3.googleusercontent.com/h6ypkzExlm9KiVJRWtzeS_d3q2pGNqMX7xTuxj2R_4jk2uS0fVoXz2Hiscg1mRBfdJqc9R9eN8Tq0PFaRlye0Mcjky0-N1utEOUfLM0WfqS0lsNInxv361zRTETMFlPPwqWVC3CCL4a8s1WupFtKPw" TargetMode="Externa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ый треугольник 23">
            <a:extLst>
              <a:ext uri="{FF2B5EF4-FFF2-40B4-BE49-F238E27FC236}">
                <a16:creationId xmlns:a16="http://schemas.microsoft.com/office/drawing/2014/main" id="{737C44DF-CC4A-95FC-09BD-D45098CA5A6B}"/>
              </a:ext>
            </a:extLst>
          </p:cNvPr>
          <p:cNvSpPr/>
          <p:nvPr/>
        </p:nvSpPr>
        <p:spPr>
          <a:xfrm rot="5400000">
            <a:off x="5172578" y="-5203574"/>
            <a:ext cx="1831348" cy="12207500"/>
          </a:xfrm>
          <a:prstGeom prst="rtTriangle">
            <a:avLst/>
          </a:prstGeom>
          <a:solidFill>
            <a:srgbClr val="3D5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5165886C-9914-5485-C75B-515A98037233}"/>
              </a:ext>
            </a:extLst>
          </p:cNvPr>
          <p:cNvSpPr/>
          <p:nvPr/>
        </p:nvSpPr>
        <p:spPr>
          <a:xfrm rot="10800000">
            <a:off x="8918190" y="-16559"/>
            <a:ext cx="3288794" cy="1828804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FC0FD80-BEEE-1311-15AF-1652C27E00AD}"/>
              </a:ext>
            </a:extLst>
          </p:cNvPr>
          <p:cNvSpPr txBox="1">
            <a:spLocks/>
          </p:cNvSpPr>
          <p:nvPr/>
        </p:nvSpPr>
        <p:spPr>
          <a:xfrm>
            <a:off x="638887" y="2832610"/>
            <a:ext cx="10909640" cy="11927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7000" dirty="0">
                <a:latin typeface="PT Sans" panose="020B0503020203020204" pitchFamily="34" charset="0"/>
              </a:rPr>
              <a:t>UPPAAL MODEL CHECKER</a:t>
            </a:r>
            <a:endParaRPr lang="ru-RU" sz="7000" dirty="0">
              <a:latin typeface="PT Sans" panose="020B0503020203020204" pitchFamily="34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C4865DF-675E-35E0-6B7E-983901808C0F}"/>
              </a:ext>
            </a:extLst>
          </p:cNvPr>
          <p:cNvSpPr txBox="1">
            <a:spLocks/>
          </p:cNvSpPr>
          <p:nvPr/>
        </p:nvSpPr>
        <p:spPr>
          <a:xfrm>
            <a:off x="638884" y="5350021"/>
            <a:ext cx="10909643" cy="552659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ru-RU" sz="2400" dirty="0">
                <a:latin typeface="PT Sans" panose="020B0503020203020204" pitchFamily="34" charset="0"/>
              </a:rPr>
              <a:t>Выполнили: Потапова А.М., </a:t>
            </a:r>
            <a:r>
              <a:rPr lang="en-US" sz="2400" dirty="0">
                <a:latin typeface="PT Sans" panose="020B0503020203020204" pitchFamily="34" charset="0"/>
              </a:rPr>
              <a:t> </a:t>
            </a:r>
            <a:r>
              <a:rPr lang="ru-RU" sz="2400" dirty="0">
                <a:latin typeface="PT Sans" panose="020B0503020203020204" pitchFamily="34" charset="0"/>
              </a:rPr>
              <a:t>Айдаров Р.Ж., </a:t>
            </a:r>
            <a:r>
              <a:rPr lang="en-US" sz="2400" dirty="0">
                <a:latin typeface="PT Sans" panose="020B0503020203020204" pitchFamily="34" charset="0"/>
              </a:rPr>
              <a:t> </a:t>
            </a:r>
            <a:r>
              <a:rPr lang="ru-RU" sz="2400" dirty="0">
                <a:latin typeface="PT Sans" panose="020B0503020203020204" pitchFamily="34" charset="0"/>
              </a:rPr>
              <a:t>Парфенов Н.С.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36604694-701F-DF42-0A2A-B9AEDCDAB62B}"/>
              </a:ext>
            </a:extLst>
          </p:cNvPr>
          <p:cNvCxnSpPr>
            <a:cxnSpLocks/>
          </p:cNvCxnSpPr>
          <p:nvPr/>
        </p:nvCxnSpPr>
        <p:spPr>
          <a:xfrm>
            <a:off x="2794676" y="5145435"/>
            <a:ext cx="654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16B2345-CD2D-0FD8-F14D-2F9255CF0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191" y="397468"/>
            <a:ext cx="2514600" cy="723900"/>
          </a:xfrm>
          <a:prstGeom prst="rect">
            <a:avLst/>
          </a:prstGeom>
        </p:spPr>
      </p:pic>
      <p:sp>
        <p:nvSpPr>
          <p:cNvPr id="27" name="Прямоугольный треугольник 26">
            <a:extLst>
              <a:ext uri="{FF2B5EF4-FFF2-40B4-BE49-F238E27FC236}">
                <a16:creationId xmlns:a16="http://schemas.microsoft.com/office/drawing/2014/main" id="{A98304E7-921A-676A-65B8-12C42A5C7C5C}"/>
              </a:ext>
            </a:extLst>
          </p:cNvPr>
          <p:cNvSpPr/>
          <p:nvPr/>
        </p:nvSpPr>
        <p:spPr>
          <a:xfrm rot="16200000">
            <a:off x="8991062" y="3658781"/>
            <a:ext cx="697553" cy="5743638"/>
          </a:xfrm>
          <a:prstGeom prst="rtTriangle">
            <a:avLst/>
          </a:prstGeom>
          <a:solidFill>
            <a:srgbClr val="3D5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ый треугольник 27">
            <a:extLst>
              <a:ext uri="{FF2B5EF4-FFF2-40B4-BE49-F238E27FC236}">
                <a16:creationId xmlns:a16="http://schemas.microsoft.com/office/drawing/2014/main" id="{8648E8AC-656E-2507-B6E9-C37F13DD8C2E}"/>
              </a:ext>
            </a:extLst>
          </p:cNvPr>
          <p:cNvSpPr/>
          <p:nvPr/>
        </p:nvSpPr>
        <p:spPr>
          <a:xfrm>
            <a:off x="-19878" y="5351079"/>
            <a:ext cx="3024934" cy="1528290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1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FB247-C269-D17E-3CBE-703DA7065384}"/>
              </a:ext>
            </a:extLst>
          </p:cNvPr>
          <p:cNvSpPr txBox="1">
            <a:spLocks/>
          </p:cNvSpPr>
          <p:nvPr/>
        </p:nvSpPr>
        <p:spPr>
          <a:xfrm>
            <a:off x="688571" y="23506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Архитектура  </a:t>
            </a:r>
            <a:endParaRPr lang="ru-RU" sz="4000" dirty="0">
              <a:latin typeface="PT Sans" panose="020B0503020203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AC097C-DC40-D974-4B16-838D2EABFA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t="4475" r="1898" b="4755"/>
          <a:stretch/>
        </p:blipFill>
        <p:spPr bwMode="auto">
          <a:xfrm>
            <a:off x="1356710" y="1560623"/>
            <a:ext cx="9478580" cy="4625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Прямоугольный треугольник 8">
            <a:extLst>
              <a:ext uri="{FF2B5EF4-FFF2-40B4-BE49-F238E27FC236}">
                <a16:creationId xmlns:a16="http://schemas.microsoft.com/office/drawing/2014/main" id="{1C3B6737-6905-1A94-EE23-30A065DF5146}"/>
              </a:ext>
            </a:extLst>
          </p:cNvPr>
          <p:cNvSpPr/>
          <p:nvPr/>
        </p:nvSpPr>
        <p:spPr>
          <a:xfrm>
            <a:off x="-14984" y="5549433"/>
            <a:ext cx="2741559" cy="1332390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ый треугольник 9">
            <a:extLst>
              <a:ext uri="{FF2B5EF4-FFF2-40B4-BE49-F238E27FC236}">
                <a16:creationId xmlns:a16="http://schemas.microsoft.com/office/drawing/2014/main" id="{09FAC283-2016-7405-720A-308D74928036}"/>
              </a:ext>
            </a:extLst>
          </p:cNvPr>
          <p:cNvSpPr/>
          <p:nvPr/>
        </p:nvSpPr>
        <p:spPr>
          <a:xfrm rot="10800000">
            <a:off x="7797338" y="-16559"/>
            <a:ext cx="4409646" cy="1577182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593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FB247-C269-D17E-3CBE-703DA7065384}"/>
              </a:ext>
            </a:extLst>
          </p:cNvPr>
          <p:cNvSpPr txBox="1">
            <a:spLocks/>
          </p:cNvSpPr>
          <p:nvPr/>
        </p:nvSpPr>
        <p:spPr>
          <a:xfrm>
            <a:off x="688571" y="23506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работы</a:t>
            </a:r>
            <a:endParaRPr lang="ru-RU" sz="4000" dirty="0">
              <a:latin typeface="PT Sans" panose="020B0503020203020204" pitchFamily="34" charset="0"/>
            </a:endParaRPr>
          </a:p>
        </p:txBody>
      </p:sp>
      <p:sp>
        <p:nvSpPr>
          <p:cNvPr id="3" name="Прямоугольный треугольник 2">
            <a:extLst>
              <a:ext uri="{FF2B5EF4-FFF2-40B4-BE49-F238E27FC236}">
                <a16:creationId xmlns:a16="http://schemas.microsoft.com/office/drawing/2014/main" id="{92A3265F-D141-25DD-DAB1-720E77682809}"/>
              </a:ext>
            </a:extLst>
          </p:cNvPr>
          <p:cNvSpPr/>
          <p:nvPr/>
        </p:nvSpPr>
        <p:spPr>
          <a:xfrm rot="10800000">
            <a:off x="7797338" y="-16559"/>
            <a:ext cx="4409646" cy="1577182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F582B22F-0A2B-8AE0-E6A3-166FE46FEC6F}"/>
              </a:ext>
            </a:extLst>
          </p:cNvPr>
          <p:cNvSpPr/>
          <p:nvPr/>
        </p:nvSpPr>
        <p:spPr>
          <a:xfrm>
            <a:off x="-14984" y="5549433"/>
            <a:ext cx="2741559" cy="1332390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F220F60-B2CE-4AD4-77AB-878DA12A0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89" y="1198880"/>
            <a:ext cx="7762221" cy="542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1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FB247-C269-D17E-3CBE-703DA7065384}"/>
              </a:ext>
            </a:extLst>
          </p:cNvPr>
          <p:cNvSpPr txBox="1">
            <a:spLocks/>
          </p:cNvSpPr>
          <p:nvPr/>
        </p:nvSpPr>
        <p:spPr>
          <a:xfrm>
            <a:off x="688571" y="23506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Описание языка</a:t>
            </a:r>
            <a:endParaRPr lang="ru-RU" sz="4000" dirty="0">
              <a:latin typeface="PT Sans" panose="020B0503020203020204" pitchFamily="34" charset="0"/>
            </a:endParaRPr>
          </a:p>
        </p:txBody>
      </p:sp>
      <p:sp>
        <p:nvSpPr>
          <p:cNvPr id="3" name="Прямоугольный треугольник 2">
            <a:extLst>
              <a:ext uri="{FF2B5EF4-FFF2-40B4-BE49-F238E27FC236}">
                <a16:creationId xmlns:a16="http://schemas.microsoft.com/office/drawing/2014/main" id="{078DDE41-F075-6699-6B60-790153182543}"/>
              </a:ext>
            </a:extLst>
          </p:cNvPr>
          <p:cNvSpPr/>
          <p:nvPr/>
        </p:nvSpPr>
        <p:spPr>
          <a:xfrm rot="10800000">
            <a:off x="7797338" y="-16559"/>
            <a:ext cx="4409646" cy="1577182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72086F0-1A9D-D881-D801-C61FE8BA6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89" y="1985515"/>
            <a:ext cx="5189855" cy="115125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8231FC5C-4019-68E0-B2DE-84E8470A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1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B6A655A-2083-2807-1EB5-6C3E86AB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23" y="1985515"/>
            <a:ext cx="4986682" cy="259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8F517A7-0AEA-7E3E-D87E-7B67CEB33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516" y="55582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27F4849-5394-9987-EFCA-C970EFE23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516" y="55582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9" name="Рисунок 19">
            <a:extLst>
              <a:ext uri="{FF2B5EF4-FFF2-40B4-BE49-F238E27FC236}">
                <a16:creationId xmlns:a16="http://schemas.microsoft.com/office/drawing/2014/main" id="{31A22044-4455-7A2B-8157-40BED8BEC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" t="14191" r="2145" b="12244"/>
          <a:stretch>
            <a:fillRect/>
          </a:stretch>
        </p:blipFill>
        <p:spPr bwMode="auto">
          <a:xfrm>
            <a:off x="778489" y="4737104"/>
            <a:ext cx="42291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397A2EF-9B0B-762A-2710-B43208F8AC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89" y="5919096"/>
            <a:ext cx="4237355" cy="46482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F92539-E711-B24D-9E6A-823D077329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89" y="3737183"/>
            <a:ext cx="2962910" cy="419100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480A9FC1-63BB-69F6-78A7-98FF4631A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1" name="Рисунок 2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7BDBA7E-BDC8-6C36-CE94-8CC01AAF7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" t="12386" b="9547"/>
          <a:stretch>
            <a:fillRect/>
          </a:stretch>
        </p:blipFill>
        <p:spPr bwMode="auto">
          <a:xfrm>
            <a:off x="6690383" y="5558202"/>
            <a:ext cx="48895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C61A77-3DED-D8E2-C06A-B8087AA9A464}"/>
              </a:ext>
            </a:extLst>
          </p:cNvPr>
          <p:cNvSpPr txBox="1"/>
          <p:nvPr/>
        </p:nvSpPr>
        <p:spPr>
          <a:xfrm>
            <a:off x="6641791" y="5093821"/>
            <a:ext cx="4889501" cy="421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i="1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Синтаксис приоритета.</a:t>
            </a:r>
            <a:endParaRPr lang="ru-RU" sz="1600" dirty="0"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F91929-E16E-AF7A-6845-5BDC699706DB}"/>
              </a:ext>
            </a:extLst>
          </p:cNvPr>
          <p:cNvSpPr txBox="1"/>
          <p:nvPr/>
        </p:nvSpPr>
        <p:spPr>
          <a:xfrm>
            <a:off x="688571" y="3315359"/>
            <a:ext cx="5279773" cy="421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i="1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Синтаксис процесса.</a:t>
            </a:r>
            <a:endParaRPr lang="ru-RU" sz="1600" dirty="0"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ACAF3-E688-4E01-0D55-AD23186902A5}"/>
              </a:ext>
            </a:extLst>
          </p:cNvPr>
          <p:cNvSpPr txBox="1"/>
          <p:nvPr/>
        </p:nvSpPr>
        <p:spPr>
          <a:xfrm>
            <a:off x="688571" y="5479605"/>
            <a:ext cx="6474758" cy="421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i="1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Синтаксис объявления системы.</a:t>
            </a:r>
            <a:endParaRPr lang="ru-RU" sz="1600" dirty="0"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E3A664-F761-134D-87C5-55F833EE11E6}"/>
              </a:ext>
            </a:extLst>
          </p:cNvPr>
          <p:cNvSpPr txBox="1"/>
          <p:nvPr/>
        </p:nvSpPr>
        <p:spPr>
          <a:xfrm>
            <a:off x="688571" y="4315280"/>
            <a:ext cx="2916473" cy="421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i="1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Синтаксис параметров.</a:t>
            </a:r>
            <a:endParaRPr lang="ru-RU" sz="1600" dirty="0"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57CA78-362A-439B-3D04-F8E8C177F47D}"/>
              </a:ext>
            </a:extLst>
          </p:cNvPr>
          <p:cNvSpPr txBox="1"/>
          <p:nvPr/>
        </p:nvSpPr>
        <p:spPr>
          <a:xfrm>
            <a:off x="6589970" y="1650437"/>
            <a:ext cx="5046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Синтаксис объявления функций.</a:t>
            </a:r>
            <a:r>
              <a:rPr lang="ru-RU" sz="1600" dirty="0">
                <a:effectLst/>
                <a:latin typeface="PT Sans" panose="020B0503020203020204" pitchFamily="34" charset="0"/>
              </a:rPr>
              <a:t> </a:t>
            </a:r>
            <a:endParaRPr lang="ru-RU" sz="1600" dirty="0">
              <a:latin typeface="PT Sans" panose="020B05030202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79272E-DF91-92FE-D439-3DEDE3F05AF6}"/>
              </a:ext>
            </a:extLst>
          </p:cNvPr>
          <p:cNvSpPr txBox="1"/>
          <p:nvPr/>
        </p:nvSpPr>
        <p:spPr>
          <a:xfrm>
            <a:off x="688571" y="1650437"/>
            <a:ext cx="5186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Синтаксис объявлений.</a:t>
            </a:r>
            <a:endParaRPr lang="ru-RU" sz="1600" i="1" dirty="0"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09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FB247-C269-D17E-3CBE-703DA7065384}"/>
              </a:ext>
            </a:extLst>
          </p:cNvPr>
          <p:cNvSpPr txBox="1">
            <a:spLocks/>
          </p:cNvSpPr>
          <p:nvPr/>
        </p:nvSpPr>
        <p:spPr>
          <a:xfrm>
            <a:off x="688571" y="23506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Особенности</a:t>
            </a:r>
            <a:endParaRPr lang="ru-RU" sz="4000" dirty="0">
              <a:latin typeface="PT Sans" panose="020B0503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DBE10-9526-0E40-433F-95FC33143FA3}"/>
              </a:ext>
            </a:extLst>
          </p:cNvPr>
          <p:cNvSpPr txBox="1"/>
          <p:nvPr/>
        </p:nvSpPr>
        <p:spPr>
          <a:xfrm>
            <a:off x="838200" y="1627976"/>
            <a:ext cx="10925014" cy="3930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b="1" i="1" dirty="0">
                <a:solidFill>
                  <a:srgbClr val="00A900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Преимущества:</a:t>
            </a:r>
            <a:endParaRPr lang="ru-RU" sz="2200" b="1" dirty="0">
              <a:solidFill>
                <a:srgbClr val="00A900"/>
              </a:solidFill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2200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Простое в использовании</a:t>
            </a:r>
            <a:r>
              <a:rPr lang="en-US" sz="2200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200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2200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Бесплатное для научных исследований</a:t>
            </a:r>
            <a:r>
              <a:rPr lang="en-US" sz="2200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200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2200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Имеет в основе простую, но при этом довольно мощную математическую модель.</a:t>
            </a:r>
            <a:endParaRPr lang="ru-RU" sz="2200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200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b="1" i="1" dirty="0">
                <a:solidFill>
                  <a:srgbClr val="C00000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Недостатки:</a:t>
            </a:r>
            <a:endParaRPr lang="ru-RU" sz="2200" b="1" dirty="0">
              <a:solidFill>
                <a:srgbClr val="C00000"/>
              </a:solidFill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2200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Малопригодно для разработки больших систем.</a:t>
            </a:r>
            <a:endParaRPr lang="ru-RU" sz="2200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2200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 поддерживает описание иерархии вложенности компонентов систем.</a:t>
            </a:r>
            <a:endParaRPr lang="ru-RU" sz="2200" dirty="0"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D70B887F-9799-60A3-21FE-C2C230EA4446}"/>
              </a:ext>
            </a:extLst>
          </p:cNvPr>
          <p:cNvSpPr/>
          <p:nvPr/>
        </p:nvSpPr>
        <p:spPr>
          <a:xfrm rot="10800000">
            <a:off x="7797338" y="-16559"/>
            <a:ext cx="4409646" cy="1577182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2FE12692-3585-DF6B-36BB-8A959A8998C6}"/>
              </a:ext>
            </a:extLst>
          </p:cNvPr>
          <p:cNvSpPr/>
          <p:nvPr/>
        </p:nvSpPr>
        <p:spPr>
          <a:xfrm>
            <a:off x="-14984" y="5549433"/>
            <a:ext cx="2741559" cy="1332390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97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5165886C-9914-5485-C75B-515A98037233}"/>
              </a:ext>
            </a:extLst>
          </p:cNvPr>
          <p:cNvSpPr/>
          <p:nvPr/>
        </p:nvSpPr>
        <p:spPr>
          <a:xfrm rot="10800000">
            <a:off x="7795801" y="-13447"/>
            <a:ext cx="4409646" cy="1577182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FB247-C269-D17E-3CBE-703DA7065384}"/>
              </a:ext>
            </a:extLst>
          </p:cNvPr>
          <p:cNvSpPr txBox="1">
            <a:spLocks/>
          </p:cNvSpPr>
          <p:nvPr/>
        </p:nvSpPr>
        <p:spPr>
          <a:xfrm>
            <a:off x="688571" y="23506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Практическое применение </a:t>
            </a:r>
            <a:r>
              <a:rPr lang="en-US" sz="4000" dirty="0"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UPPAAL</a:t>
            </a:r>
            <a:endParaRPr lang="ru-RU" sz="4000" dirty="0">
              <a:latin typeface="PT Sans" panose="020B0503020203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F66E3A0-4A4A-0A96-6A28-E96F39CE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40" y="1806893"/>
            <a:ext cx="3721128" cy="158254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51E8C8-1BF0-57F5-24DE-3C2B95BE6162}"/>
              </a:ext>
            </a:extLst>
          </p:cNvPr>
          <p:cNvSpPr txBox="1"/>
          <p:nvPr/>
        </p:nvSpPr>
        <p:spPr>
          <a:xfrm>
            <a:off x="1490040" y="3444741"/>
            <a:ext cx="3721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i="1" dirty="0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Philips Audio Protocol</a:t>
            </a:r>
            <a:endParaRPr lang="ru-RU" sz="1600" i="1" dirty="0">
              <a:latin typeface="PT Sans" panose="020B0503020203020204" pitchFamily="34" charset="0"/>
            </a:endParaRPr>
          </a:p>
        </p:txBody>
      </p:sp>
      <p:pic>
        <p:nvPicPr>
          <p:cNvPr id="14" name="Рисунок 1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F653E70E-4B9F-4EA8-A2FA-F01B0DCC1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417" y="1806893"/>
            <a:ext cx="3786467" cy="171302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8DA37F-1A12-D6E1-FCA3-D2CE4378CC51}"/>
              </a:ext>
            </a:extLst>
          </p:cNvPr>
          <p:cNvSpPr txBox="1"/>
          <p:nvPr/>
        </p:nvSpPr>
        <p:spPr>
          <a:xfrm>
            <a:off x="6704702" y="3458905"/>
            <a:ext cx="3620770" cy="463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i="1" dirty="0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Контроллер коробки передач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3FF2C1C-DEE4-E8BF-44F1-CEC020F83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368" y="4125099"/>
            <a:ext cx="3786467" cy="191459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2AACF6F-0534-5B00-1D31-87139D53E7B5}"/>
              </a:ext>
            </a:extLst>
          </p:cNvPr>
          <p:cNvSpPr txBox="1"/>
          <p:nvPr/>
        </p:nvSpPr>
        <p:spPr>
          <a:xfrm>
            <a:off x="1213906" y="6068269"/>
            <a:ext cx="4273393" cy="463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ru-RU" sz="1800" i="1" dirty="0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Протокол аудио/видео </a:t>
            </a:r>
            <a:r>
              <a:rPr lang="ru-RU" sz="1800" i="1" dirty="0" err="1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Bang</a:t>
            </a:r>
            <a:r>
              <a:rPr lang="ru-RU" sz="1800" i="1" dirty="0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 &amp; </a:t>
            </a:r>
            <a:r>
              <a:rPr lang="ru-RU" sz="1800" i="1" dirty="0" err="1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Olufsen</a:t>
            </a:r>
            <a:endParaRPr lang="ru-RU" sz="1800" i="1" dirty="0"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21" name="Рисунок 20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C7D6FD7-0875-C95B-A2A4-75D7F9955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418" y="4136462"/>
            <a:ext cx="3786467" cy="17441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752EEE-C45A-53E5-193E-BCB380540938}"/>
              </a:ext>
            </a:extLst>
          </p:cNvPr>
          <p:cNvSpPr txBox="1"/>
          <p:nvPr/>
        </p:nvSpPr>
        <p:spPr>
          <a:xfrm>
            <a:off x="6504605" y="5976609"/>
            <a:ext cx="4020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i="1" dirty="0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Сети для предотвращения SCADA-атак в режиме реального времени</a:t>
            </a:r>
            <a:r>
              <a:rPr lang="ru-RU" i="1" dirty="0">
                <a:effectLst/>
                <a:latin typeface="PT Sans" panose="020B0503020203020204" pitchFamily="34" charset="0"/>
              </a:rPr>
              <a:t> </a:t>
            </a:r>
            <a:endParaRPr lang="ru-RU" i="1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80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FB247-C269-D17E-3CBE-703DA7065384}"/>
              </a:ext>
            </a:extLst>
          </p:cNvPr>
          <p:cNvSpPr txBox="1">
            <a:spLocks/>
          </p:cNvSpPr>
          <p:nvPr/>
        </p:nvSpPr>
        <p:spPr>
          <a:xfrm>
            <a:off x="688571" y="23506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 работы</a:t>
            </a:r>
            <a:endParaRPr lang="ru-RU" sz="4000" dirty="0">
              <a:latin typeface="PT Sans" panose="020B0503020203020204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0D41F71-FF41-861E-56CE-F019A44498A7}"/>
              </a:ext>
            </a:extLst>
          </p:cNvPr>
          <p:cNvGrpSpPr/>
          <p:nvPr/>
        </p:nvGrpSpPr>
        <p:grpSpPr>
          <a:xfrm>
            <a:off x="7922621" y="1984811"/>
            <a:ext cx="3492179" cy="2677480"/>
            <a:chOff x="6580640" y="1840665"/>
            <a:chExt cx="4484310" cy="3438154"/>
          </a:xfrm>
        </p:grpSpPr>
        <p:pic>
          <p:nvPicPr>
            <p:cNvPr id="14" name="Рисунок 13" descr="Изображение выглядит как диаграмма&#10;&#10;Автоматически созданное описание">
              <a:extLst>
                <a:ext uri="{FF2B5EF4-FFF2-40B4-BE49-F238E27FC236}">
                  <a16:creationId xmlns:a16="http://schemas.microsoft.com/office/drawing/2014/main" id="{5AC5FFFE-8D6B-EA54-F7FF-6493CEA5BB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01" r="13538"/>
            <a:stretch/>
          </p:blipFill>
          <p:spPr>
            <a:xfrm>
              <a:off x="6580643" y="1840665"/>
              <a:ext cx="4484307" cy="343815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17" name="Загнутый угол 16">
              <a:extLst>
                <a:ext uri="{FF2B5EF4-FFF2-40B4-BE49-F238E27FC236}">
                  <a16:creationId xmlns:a16="http://schemas.microsoft.com/office/drawing/2014/main" id="{E01A74FE-12B8-CF20-2893-912B3FC8A995}"/>
                </a:ext>
              </a:extLst>
            </p:cNvPr>
            <p:cNvSpPr/>
            <p:nvPr/>
          </p:nvSpPr>
          <p:spPr>
            <a:xfrm flipV="1">
              <a:off x="6580640" y="4802885"/>
              <a:ext cx="1826547" cy="475934"/>
            </a:xfrm>
            <a:prstGeom prst="foldedCorner">
              <a:avLst>
                <a:gd name="adj" fmla="val 50000"/>
              </a:avLst>
            </a:prstGeom>
            <a:solidFill>
              <a:srgbClr val="5C738A"/>
            </a:solidFill>
            <a:ln>
              <a:solidFill>
                <a:srgbClr val="3D5C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7D374F-EBA4-3F25-5E92-A276F72314D9}"/>
                </a:ext>
              </a:extLst>
            </p:cNvPr>
            <p:cNvSpPr txBox="1"/>
            <p:nvPr/>
          </p:nvSpPr>
          <p:spPr>
            <a:xfrm>
              <a:off x="6580640" y="4684265"/>
              <a:ext cx="2017149" cy="594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effectLst/>
                  <a:latin typeface="PT Sans" panose="020B0503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Semaphore</a:t>
              </a:r>
              <a:endParaRPr lang="ru-RU" dirty="0">
                <a:solidFill>
                  <a:schemeClr val="bg1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7683189-0996-AAF9-2E55-FDF81D947B5B}"/>
              </a:ext>
            </a:extLst>
          </p:cNvPr>
          <p:cNvGrpSpPr/>
          <p:nvPr/>
        </p:nvGrpSpPr>
        <p:grpSpPr>
          <a:xfrm>
            <a:off x="831573" y="1984811"/>
            <a:ext cx="3444121" cy="2710605"/>
            <a:chOff x="1073276" y="2271041"/>
            <a:chExt cx="4045891" cy="3061301"/>
          </a:xfrm>
        </p:grpSpPr>
        <p:pic>
          <p:nvPicPr>
            <p:cNvPr id="12" name="Рисунок 11" descr="Изображение выглядит как диаграмма&#10;&#10;Автоматически созданное описание">
              <a:extLst>
                <a:ext uri="{FF2B5EF4-FFF2-40B4-BE49-F238E27FC236}">
                  <a16:creationId xmlns:a16="http://schemas.microsoft.com/office/drawing/2014/main" id="{96070EDB-FCF5-7B7C-E904-B1CA9C350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73" t="6847" r="10339" b="5671"/>
            <a:stretch/>
          </p:blipFill>
          <p:spPr>
            <a:xfrm>
              <a:off x="1073276" y="2271041"/>
              <a:ext cx="4045891" cy="3007777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19" name="Загнутый угол 18">
              <a:extLst>
                <a:ext uri="{FF2B5EF4-FFF2-40B4-BE49-F238E27FC236}">
                  <a16:creationId xmlns:a16="http://schemas.microsoft.com/office/drawing/2014/main" id="{8AF972A4-9AF2-D717-B82B-F30576312F9A}"/>
                </a:ext>
              </a:extLst>
            </p:cNvPr>
            <p:cNvSpPr/>
            <p:nvPr/>
          </p:nvSpPr>
          <p:spPr>
            <a:xfrm flipV="1">
              <a:off x="1073276" y="4834290"/>
              <a:ext cx="1040584" cy="444528"/>
            </a:xfrm>
            <a:prstGeom prst="foldedCorner">
              <a:avLst>
                <a:gd name="adj" fmla="val 50000"/>
              </a:avLst>
            </a:prstGeom>
            <a:solidFill>
              <a:srgbClr val="5C738A"/>
            </a:solidFill>
            <a:ln>
              <a:solidFill>
                <a:srgbClr val="3D5C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51373C-1982-93D4-6546-F297B5728712}"/>
                </a:ext>
              </a:extLst>
            </p:cNvPr>
            <p:cNvSpPr txBox="1"/>
            <p:nvPr/>
          </p:nvSpPr>
          <p:spPr>
            <a:xfrm>
              <a:off x="1146116" y="4734603"/>
              <a:ext cx="858263" cy="5977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effectLst/>
                  <a:latin typeface="PT Sans" panose="020B0503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Train</a:t>
              </a:r>
              <a:endParaRPr lang="ru-RU" dirty="0">
                <a:solidFill>
                  <a:schemeClr val="bg1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image3.png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23F610D-A39C-3DDC-031C-63AEC723A6E1}"/>
              </a:ext>
            </a:extLst>
          </p:cNvPr>
          <p:cNvPicPr/>
          <p:nvPr/>
        </p:nvPicPr>
        <p:blipFill rotWithShape="1">
          <a:blip r:embed="rId4"/>
          <a:srcRect r="2580"/>
          <a:stretch/>
        </p:blipFill>
        <p:spPr bwMode="auto">
          <a:xfrm>
            <a:off x="4349911" y="1984811"/>
            <a:ext cx="3492177" cy="267748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597C44-85C0-E9E1-5437-F88B5FAA6B49}"/>
              </a:ext>
            </a:extLst>
          </p:cNvPr>
          <p:cNvSpPr txBox="1"/>
          <p:nvPr/>
        </p:nvSpPr>
        <p:spPr>
          <a:xfrm>
            <a:off x="2745664" y="5072212"/>
            <a:ext cx="6700670" cy="9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PT Sans" panose="020B0503020203020204" pitchFamily="34" charset="0"/>
                <a:ea typeface="Times New Roman" panose="02020603050405020304" pitchFamily="18" charset="0"/>
              </a:rPr>
              <a:t>C</a:t>
            </a:r>
            <a:r>
              <a:rPr lang="ru-RU" sz="2000" dirty="0">
                <a:latin typeface="PT Sans" panose="020B0503020203020204" pitchFamily="34" charset="0"/>
                <a:ea typeface="Times New Roman" panose="02020603050405020304" pitchFamily="18" charset="0"/>
              </a:rPr>
              <a:t>емафор</a:t>
            </a:r>
            <a:r>
              <a:rPr lang="ru-RU" sz="2000" dirty="0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, который управляет доступом к одноколейному мосту с нескольких железных дорог</a:t>
            </a:r>
            <a:r>
              <a:rPr lang="ru-RU" sz="2000" dirty="0">
                <a:effectLst/>
                <a:latin typeface="PT Sans" panose="020B0503020203020204" pitchFamily="34" charset="0"/>
              </a:rPr>
              <a:t> </a:t>
            </a:r>
            <a:endParaRPr lang="ru-RU" sz="2000" dirty="0">
              <a:latin typeface="PT Sans" panose="020B0503020203020204" pitchFamily="34" charset="0"/>
            </a:endParaRPr>
          </a:p>
        </p:txBody>
      </p:sp>
      <p:sp>
        <p:nvSpPr>
          <p:cNvPr id="13" name="Прямоугольный треугольник 12">
            <a:extLst>
              <a:ext uri="{FF2B5EF4-FFF2-40B4-BE49-F238E27FC236}">
                <a16:creationId xmlns:a16="http://schemas.microsoft.com/office/drawing/2014/main" id="{5A17C256-4B3D-D6CA-7EFC-C0A4B7FAB5EF}"/>
              </a:ext>
            </a:extLst>
          </p:cNvPr>
          <p:cNvSpPr/>
          <p:nvPr/>
        </p:nvSpPr>
        <p:spPr>
          <a:xfrm rot="10800000">
            <a:off x="7797338" y="-16559"/>
            <a:ext cx="4409646" cy="1577182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ый треугольник 17">
            <a:extLst>
              <a:ext uri="{FF2B5EF4-FFF2-40B4-BE49-F238E27FC236}">
                <a16:creationId xmlns:a16="http://schemas.microsoft.com/office/drawing/2014/main" id="{60D0EDF9-957E-3150-2C5A-6DFA62D36A73}"/>
              </a:ext>
            </a:extLst>
          </p:cNvPr>
          <p:cNvSpPr/>
          <p:nvPr/>
        </p:nvSpPr>
        <p:spPr>
          <a:xfrm>
            <a:off x="-14984" y="5549433"/>
            <a:ext cx="2741559" cy="1332390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22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FB247-C269-D17E-3CBE-703DA7065384}"/>
              </a:ext>
            </a:extLst>
          </p:cNvPr>
          <p:cNvSpPr txBox="1">
            <a:spLocks/>
          </p:cNvSpPr>
          <p:nvPr/>
        </p:nvSpPr>
        <p:spPr>
          <a:xfrm>
            <a:off x="688571" y="23506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 работы</a:t>
            </a:r>
            <a:endParaRPr lang="ru-RU" sz="4000" dirty="0">
              <a:latin typeface="PT Sans" panose="020B05030202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6593E-7768-EDFB-EF31-9F1D031001AF}"/>
              </a:ext>
            </a:extLst>
          </p:cNvPr>
          <p:cNvSpPr txBox="1"/>
          <p:nvPr/>
        </p:nvSpPr>
        <p:spPr>
          <a:xfrm>
            <a:off x="688571" y="1709616"/>
            <a:ext cx="5087109" cy="2658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ru-RU" sz="2000" u="none" strike="noStrike" dirty="0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Отсутствие взаимоблокировки: система не может быть заблокирована</a:t>
            </a:r>
            <a:r>
              <a:rPr lang="en-US" sz="2000" u="none" strike="noStrike" dirty="0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;</a:t>
            </a:r>
          </a:p>
          <a:p>
            <a:pPr marL="457200" lvl="0" indent="-4572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ru-RU" sz="2000" u="none" strike="noStrike" dirty="0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Нет столкновения поездов</a:t>
            </a:r>
            <a:r>
              <a:rPr lang="en-US" sz="2000" dirty="0">
                <a:latin typeface="PT Sans" panose="020B0503020203020204" pitchFamily="34" charset="0"/>
                <a:ea typeface="Times New Roman" panose="02020603050405020304" pitchFamily="18" charset="0"/>
              </a:rPr>
              <a:t>;</a:t>
            </a:r>
            <a:endParaRPr lang="en-US" sz="2000" u="none" strike="noStrike" dirty="0"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ru-RU" sz="2000" u="none" strike="noStrike" dirty="0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Всякий раз, когда приближается поезд 1, он в конце концов пересекает мост</a:t>
            </a:r>
            <a:r>
              <a:rPr lang="en-US" sz="2000" dirty="0">
                <a:latin typeface="PT Sans" panose="020B0503020203020204" pitchFamily="34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9" name="image2.png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9C3F431-4D64-8CF0-338A-72B5B90F731A}"/>
              </a:ext>
            </a:extLst>
          </p:cNvPr>
          <p:cNvPicPr/>
          <p:nvPr/>
        </p:nvPicPr>
        <p:blipFill rotWithShape="1">
          <a:blip r:embed="rId2"/>
          <a:srcRect t="1108"/>
          <a:stretch/>
        </p:blipFill>
        <p:spPr bwMode="auto">
          <a:xfrm>
            <a:off x="6290728" y="1968285"/>
            <a:ext cx="5573735" cy="339371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269F72-FA1E-8E10-6B31-63D7E0D2624E}"/>
              </a:ext>
            </a:extLst>
          </p:cNvPr>
          <p:cNvSpPr txBox="1"/>
          <p:nvPr/>
        </p:nvSpPr>
        <p:spPr>
          <a:xfrm>
            <a:off x="6239756" y="5429092"/>
            <a:ext cx="5624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Окно верификации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E84F1E-AD8C-8850-A776-6EE4548A7909}"/>
              </a:ext>
            </a:extLst>
          </p:cNvPr>
          <p:cNvSpPr txBox="1"/>
          <p:nvPr/>
        </p:nvSpPr>
        <p:spPr>
          <a:xfrm>
            <a:off x="1178674" y="4647916"/>
            <a:ext cx="4917326" cy="9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SzPts val="1200"/>
            </a:pPr>
            <a:r>
              <a:rPr lang="ru-RU" sz="2000" i="1" dirty="0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Из результатов верификации следует, что свойство </a:t>
            </a:r>
            <a:r>
              <a:rPr lang="en-US" sz="2000" i="1" dirty="0">
                <a:effectLst/>
                <a:latin typeface="PT Sans" panose="020B0503020203020204" pitchFamily="34" charset="0"/>
                <a:ea typeface="Roboto Mono" pitchFamily="49" charset="0"/>
              </a:rPr>
              <a:t>3 </a:t>
            </a:r>
            <a:r>
              <a:rPr lang="ru-RU" sz="2000" b="1" i="1" dirty="0">
                <a:effectLst/>
                <a:latin typeface="PT Sans" panose="020B0503020203020204" pitchFamily="34" charset="0"/>
                <a:ea typeface="Roboto Mono" pitchFamily="49" charset="0"/>
              </a:rPr>
              <a:t>не выполняется</a:t>
            </a:r>
            <a:r>
              <a:rPr lang="ru-RU" sz="2000" i="1" dirty="0">
                <a:effectLst/>
                <a:latin typeface="PT Sans" panose="020B0503020203020204" pitchFamily="34" charset="0"/>
                <a:ea typeface="Roboto Mono" pitchFamily="49" charset="0"/>
              </a:rPr>
              <a:t>.</a:t>
            </a:r>
            <a:endParaRPr lang="ru-RU" sz="2000" i="1" dirty="0">
              <a:effectLst/>
              <a:latin typeface="PT Sans" panose="020B05030202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29B946B4-7A28-F1A1-1722-588634830AA2}"/>
              </a:ext>
            </a:extLst>
          </p:cNvPr>
          <p:cNvSpPr/>
          <p:nvPr/>
        </p:nvSpPr>
        <p:spPr>
          <a:xfrm rot="10800000">
            <a:off x="7797338" y="-16559"/>
            <a:ext cx="4409646" cy="1577182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F67B6D74-17B5-A549-AEEC-937DA074C37D}"/>
              </a:ext>
            </a:extLst>
          </p:cNvPr>
          <p:cNvSpPr/>
          <p:nvPr/>
        </p:nvSpPr>
        <p:spPr>
          <a:xfrm>
            <a:off x="-14984" y="5549433"/>
            <a:ext cx="2741559" cy="1332390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78113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170</Words>
  <Application>Microsoft Macintosh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Modern Love</vt:lpstr>
      <vt:lpstr>PT Sans</vt:lpstr>
      <vt:lpstr>Symbol</vt:lpstr>
      <vt:lpstr>The Hand</vt:lpstr>
      <vt:lpstr>Times New Roman</vt:lpstr>
      <vt:lpstr>SketchyVTI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UPPAAL MODEL CHECKER</dc:title>
  <dc:creator>Потапова Алина Михайловна</dc:creator>
  <cp:lastModifiedBy>Потапова Алина Михайловна</cp:lastModifiedBy>
  <cp:revision>94</cp:revision>
  <dcterms:created xsi:type="dcterms:W3CDTF">2023-03-14T19:24:11Z</dcterms:created>
  <dcterms:modified xsi:type="dcterms:W3CDTF">2023-03-16T20:32:42Z</dcterms:modified>
</cp:coreProperties>
</file>