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/>
    <p:restoredTop sz="96255"/>
  </p:normalViewPr>
  <p:slideViewPr>
    <p:cSldViewPr snapToGrid="0">
      <p:cViewPr varScale="1">
        <p:scale>
          <a:sx n="125" d="100"/>
          <a:sy n="125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7539A-5C96-D110-434D-570B48DF2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2DE52B-88DB-32B4-4AB3-F27193402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3D0BB-8A1A-E109-4088-67393335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BF2FD-2ABB-AE89-98FD-36DC9089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0A52D-AD75-EBD8-8ABB-1ED4DBCE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58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C802-772D-DB37-FFCC-4130DFF2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DC2952-6525-3F22-38C3-9F687A388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F1F37-E22F-C475-4440-181C626F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4B121-4F4E-4263-CA26-5052AE14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6699D-1256-4ACB-1C2F-749AB792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4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DEF570-A26F-F591-8FA3-3EB7CBEE3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C58FC6-39CA-06B9-1627-6905AFC4A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E8E4F-9EF7-E084-8AF2-6EEF5C7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3EDB0-EA4F-869A-315E-3B97C4A1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E5A89-0630-0C1E-194F-5A0DBAD7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6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97EE4-4765-90E3-AB3D-2BD64FFA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675EC-E0EC-9949-6519-1195D4E8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8E8F7-B3AB-56F5-3D6D-88B869DA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B4891-C34D-B3AD-4CE6-55C9C980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7D0CC-8CBB-2496-6CBB-482AE99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30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60F35-4E46-4AA1-7B70-C1C3FFA1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2EBC9D-9884-7187-98F7-019AA3D1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CE738-C4CD-7C3B-EC32-F2C1810A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FDA8B-4ACA-B60B-73E3-4C9F48A5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306A8-76CB-AD96-27CE-F243E50A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1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BEE3F-90AB-2441-7FDE-2AD37CC4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5F7DA-2202-8B5A-B362-334F4CB7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81E85F-0DC5-A632-C226-78429EF7F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72A1B-A54C-01A5-3A92-2EB0FA80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5CAEB7-4F0D-3303-317F-571B2B34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D09FF9-706E-CFDD-84F0-943A2FD4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9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2F2E9-8CA6-009E-1229-03CBD5A8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9365F-51C7-01A8-41A3-8CA846A6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558B04-A994-02ED-5071-E5CCD8511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F3D287-2434-0CFA-2B8A-DA2CD861C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CA2923-081B-90F9-A938-26EB93648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19E5EA-419F-A53C-7FC6-36D1DDF6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EB5FD4-67EF-9646-5D76-43CA3432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42A19B-8E15-B84C-0CF3-2A6E7127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2F670-FCE8-5B8E-2803-1DA94339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D76182-6B37-BF1F-9888-1AB019D4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402643-3D2A-BE2C-F5BA-2BD6B617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307E30-B40D-3709-0CC3-F0476F36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9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4EDC75-3168-447D-CC0C-68D30D28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0B1F31-5BFC-DA78-44E0-E76C32F6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EF6A0-16DC-6692-0FBB-71CDEFB4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8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20B1B-EF96-48F5-B6AE-29B7A69A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27364-360B-2BCC-EBC8-6AD35CAD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2C1F75-4EDA-6249-2AA5-E40982F2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1B712F-7AD6-415F-79B2-B8FEB148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83607-DA0E-030B-4768-0919E6B8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C65A16-DD80-969D-D88A-80111BF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0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53280-ED34-BB23-189D-05650072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E1B7F2-87D0-F42A-8F68-88112131D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BF9BE3-FB33-26A3-2C65-D9A248E5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F1F45-B4D0-9880-D293-91BAEF73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6D0232-2BAE-E9D9-11F3-9D4BF94A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F1A74F-CE25-8836-E811-90CBDFCF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8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75458-ABBD-DCDB-313F-5BC9E76D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41F65F-354E-88B5-6628-D48E07F6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90388-0FF5-08AB-61A1-0DF72A4E1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8E50-7800-444F-A249-63577C1C32B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27CE9-3BFF-841B-AC84-7DFE2D888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546D5-98BD-2A3F-4343-F83728C03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1510-38C7-4F42-9D7B-16BCBB9E3D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1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alinapotapova/Library/Group%20Containers/UBF8T346G9.ms/WebArchiveCopyPasteTempFiles/com.microsoft.Word/a19a92c9c8a5567df0689844b4ef83bc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ый треугольник 23">
            <a:extLst>
              <a:ext uri="{FF2B5EF4-FFF2-40B4-BE49-F238E27FC236}">
                <a16:creationId xmlns:a16="http://schemas.microsoft.com/office/drawing/2014/main" id="{737C44DF-CC4A-95FC-09BD-D45098CA5A6B}"/>
              </a:ext>
            </a:extLst>
          </p:cNvPr>
          <p:cNvSpPr/>
          <p:nvPr/>
        </p:nvSpPr>
        <p:spPr>
          <a:xfrm rot="5400000">
            <a:off x="5150807" y="-5225345"/>
            <a:ext cx="1831348" cy="12207500"/>
          </a:xfrm>
          <a:prstGeom prst="rtTriangle">
            <a:avLst/>
          </a:prstGeom>
          <a:solidFill>
            <a:srgbClr val="3D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5165886C-9914-5485-C75B-515A98037233}"/>
              </a:ext>
            </a:extLst>
          </p:cNvPr>
          <p:cNvSpPr/>
          <p:nvPr/>
        </p:nvSpPr>
        <p:spPr>
          <a:xfrm rot="10800000">
            <a:off x="8939961" y="-16559"/>
            <a:ext cx="3288794" cy="1828804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FC0FD80-BEEE-1311-15AF-1652C27E00AD}"/>
              </a:ext>
            </a:extLst>
          </p:cNvPr>
          <p:cNvSpPr txBox="1">
            <a:spLocks/>
          </p:cNvSpPr>
          <p:nvPr/>
        </p:nvSpPr>
        <p:spPr>
          <a:xfrm>
            <a:off x="638887" y="2832610"/>
            <a:ext cx="10909640" cy="11927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effectLst/>
                <a:latin typeface="PT Sans" panose="020B0503020203020204" pitchFamily="34" charset="0"/>
              </a:rPr>
              <a:t>Использование искусственного интеллекта для прохождения игры "Змейка" 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C4865DF-675E-35E0-6B7E-983901808C0F}"/>
              </a:ext>
            </a:extLst>
          </p:cNvPr>
          <p:cNvSpPr txBox="1">
            <a:spLocks/>
          </p:cNvSpPr>
          <p:nvPr/>
        </p:nvSpPr>
        <p:spPr>
          <a:xfrm>
            <a:off x="638884" y="5350021"/>
            <a:ext cx="10909643" cy="55265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2400" dirty="0">
                <a:latin typeface="PT Sans" panose="020B0503020203020204" pitchFamily="34" charset="0"/>
              </a:rPr>
              <a:t>Выполнили: Потапова А.М., </a:t>
            </a:r>
            <a:r>
              <a:rPr lang="en-US" sz="2400" dirty="0">
                <a:latin typeface="PT Sans" panose="020B0503020203020204" pitchFamily="34" charset="0"/>
              </a:rPr>
              <a:t> </a:t>
            </a:r>
            <a:r>
              <a:rPr lang="ru-RU" sz="2400" dirty="0">
                <a:latin typeface="PT Sans" panose="020B0503020203020204" pitchFamily="34" charset="0"/>
              </a:rPr>
              <a:t>Айдаров Р.Ж., </a:t>
            </a:r>
            <a:r>
              <a:rPr lang="en-US" sz="2400" dirty="0">
                <a:latin typeface="PT Sans" panose="020B0503020203020204" pitchFamily="34" charset="0"/>
              </a:rPr>
              <a:t> </a:t>
            </a:r>
            <a:r>
              <a:rPr lang="ru-RU" sz="2400" dirty="0">
                <a:latin typeface="PT Sans" panose="020B0503020203020204" pitchFamily="34" charset="0"/>
              </a:rPr>
              <a:t>Парфенов Н.С.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6604694-701F-DF42-0A2A-B9AEDCDAB62B}"/>
              </a:ext>
            </a:extLst>
          </p:cNvPr>
          <p:cNvCxnSpPr>
            <a:cxnSpLocks/>
          </p:cNvCxnSpPr>
          <p:nvPr/>
        </p:nvCxnSpPr>
        <p:spPr>
          <a:xfrm>
            <a:off x="2794676" y="5145435"/>
            <a:ext cx="654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16B2345-CD2D-0FD8-F14D-2F9255CF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91" y="397468"/>
            <a:ext cx="2514600" cy="723900"/>
          </a:xfrm>
          <a:prstGeom prst="rect">
            <a:avLst/>
          </a:prstGeom>
        </p:spPr>
      </p:pic>
      <p:sp>
        <p:nvSpPr>
          <p:cNvPr id="27" name="Прямоугольный треугольник 26">
            <a:extLst>
              <a:ext uri="{FF2B5EF4-FFF2-40B4-BE49-F238E27FC236}">
                <a16:creationId xmlns:a16="http://schemas.microsoft.com/office/drawing/2014/main" id="{A98304E7-921A-676A-65B8-12C42A5C7C5C}"/>
              </a:ext>
            </a:extLst>
          </p:cNvPr>
          <p:cNvSpPr/>
          <p:nvPr/>
        </p:nvSpPr>
        <p:spPr>
          <a:xfrm rot="16200000">
            <a:off x="8991062" y="3658781"/>
            <a:ext cx="697553" cy="5743638"/>
          </a:xfrm>
          <a:prstGeom prst="rtTriangle">
            <a:avLst/>
          </a:prstGeom>
          <a:solidFill>
            <a:srgbClr val="3D5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ый треугольник 27">
            <a:extLst>
              <a:ext uri="{FF2B5EF4-FFF2-40B4-BE49-F238E27FC236}">
                <a16:creationId xmlns:a16="http://schemas.microsoft.com/office/drawing/2014/main" id="{8648E8AC-656E-2507-B6E9-C37F13DD8C2E}"/>
              </a:ext>
            </a:extLst>
          </p:cNvPr>
          <p:cNvSpPr/>
          <p:nvPr/>
        </p:nvSpPr>
        <p:spPr>
          <a:xfrm>
            <a:off x="-19878" y="5351079"/>
            <a:ext cx="3024934" cy="15282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1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 игре  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1C3B6737-6905-1A94-EE23-30A065DF5146}"/>
              </a:ext>
            </a:extLst>
          </p:cNvPr>
          <p:cNvSpPr/>
          <p:nvPr/>
        </p:nvSpPr>
        <p:spPr>
          <a:xfrm>
            <a:off x="-14984" y="5549433"/>
            <a:ext cx="2741559" cy="13323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09FAC283-2016-7405-720A-308D74928036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6C99C-FCDE-10A4-8BD5-A17A5F3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437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5" descr="Змейка для Nokia 3310: полная история величайшей мобильной игры">
            <a:extLst>
              <a:ext uri="{FF2B5EF4-FFF2-40B4-BE49-F238E27FC236}">
                <a16:creationId xmlns:a16="http://schemas.microsoft.com/office/drawing/2014/main" id="{CA823F0D-6A72-0E08-C0DD-24FE6D8B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86" y="3671804"/>
            <a:ext cx="4628627" cy="260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D5CD8-FCC3-FC63-6EE9-CD3BAD7598D0}"/>
              </a:ext>
            </a:extLst>
          </p:cNvPr>
          <p:cNvSpPr txBox="1"/>
          <p:nvPr/>
        </p:nvSpPr>
        <p:spPr>
          <a:xfrm>
            <a:off x="688571" y="1529285"/>
            <a:ext cx="10778904" cy="169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50215" algn="l"/>
              </a:tabLst>
            </a:pPr>
            <a:r>
              <a:rPr lang="ru-RU" sz="24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Змейка</a:t>
            </a:r>
            <a:r>
              <a:rPr lang="ru-RU" sz="2400" dirty="0">
                <a:latin typeface="PT Sans" panose="020B0503020203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— компьютерная игра, уходящая корнями в системы 1970-х.  Наиболее известна версия от Nokia, впервые появившаяся в кнопочном телефоне Nokia 6110. Разработана финляндским разработчиком </a:t>
            </a:r>
            <a:r>
              <a:rPr lang="ru-RU" sz="2400" dirty="0" err="1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Танели</a:t>
            </a:r>
            <a:r>
              <a:rPr lang="ru-RU" sz="24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Арманто</a:t>
            </a:r>
            <a:r>
              <a:rPr lang="ru-RU" sz="24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93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854291" y="2766218"/>
            <a:ext cx="6581659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cs typeface="Times New Roman" panose="02020603050405020304" pitchFamily="18" charset="0"/>
              </a:rPr>
              <a:t>Структура нейронной сети 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F582B22F-0A2B-8AE0-E6A3-166FE46FEC6F}"/>
              </a:ext>
            </a:extLst>
          </p:cNvPr>
          <p:cNvSpPr/>
          <p:nvPr/>
        </p:nvSpPr>
        <p:spPr>
          <a:xfrm>
            <a:off x="-14984" y="5549433"/>
            <a:ext cx="2741559" cy="13323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A18EF3-F6F1-E64F-8EF8-A04B4169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28" y="379555"/>
            <a:ext cx="3427897" cy="60988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DCAC1DE4-48A5-DD75-AF33-C04DC6E3F068}"/>
              </a:ext>
            </a:extLst>
          </p:cNvPr>
          <p:cNvSpPr/>
          <p:nvPr/>
        </p:nvSpPr>
        <p:spPr>
          <a:xfrm flipV="1">
            <a:off x="-14990" y="-14992"/>
            <a:ext cx="2741559" cy="1439057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51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ans" panose="020B0503020203020204" pitchFamily="34" charset="0"/>
                <a:cs typeface="Times New Roman" panose="02020603050405020304" pitchFamily="18" charset="0"/>
              </a:rPr>
              <a:t>PyTorch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078DDE41-F075-6699-6B60-790153182543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31FC5C-4019-68E0-B2DE-84E8470A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8F517A7-0AEA-7E3E-D87E-7B67CEB3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16" y="55582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27F4849-5394-9987-EFCA-C970EFE23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16" y="55582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480A9FC1-63BB-69F6-78A7-98FF4631A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66425A-7C56-B600-453E-BDEC151E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580" y="1997131"/>
            <a:ext cx="2944591" cy="3561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5C7677-DC3F-37D6-FD5B-883B1D104F63}"/>
              </a:ext>
            </a:extLst>
          </p:cNvPr>
          <p:cNvSpPr txBox="1"/>
          <p:nvPr/>
        </p:nvSpPr>
        <p:spPr>
          <a:xfrm>
            <a:off x="756516" y="1690750"/>
            <a:ext cx="6648625" cy="446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реимущества перед другими библиотеками машинного обучения</a:t>
            </a:r>
            <a:r>
              <a:rPr lang="ru-RU" sz="2400" dirty="0">
                <a:latin typeface="PT Sans" panose="020B0503020203020204" pitchFamily="34" charset="0"/>
              </a:rPr>
              <a:t>:</a:t>
            </a:r>
          </a:p>
          <a:p>
            <a:endParaRPr lang="ru-RU" sz="2400" dirty="0">
              <a:latin typeface="PT Sans" panose="020B0503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Простота и интуитивность</a:t>
            </a:r>
            <a:r>
              <a:rPr lang="ru-RU" sz="2400" dirty="0">
                <a:effectLst/>
                <a:latin typeface="PT Sans" panose="020B0503020203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Динамический граф вычислений</a:t>
            </a:r>
            <a:r>
              <a:rPr lang="ru-RU" sz="2400" dirty="0">
                <a:effectLst/>
                <a:latin typeface="PT Sans" panose="020B0503020203020204" pitchFamily="34" charset="0"/>
              </a:rPr>
              <a:t> </a:t>
            </a:r>
            <a:endParaRPr lang="ru-RU" sz="2400" dirty="0">
              <a:latin typeface="PT Sans" panose="020B0503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Простота отладки</a:t>
            </a:r>
            <a:r>
              <a:rPr lang="ru-RU" sz="2400" dirty="0">
                <a:effectLst/>
                <a:latin typeface="PT Sans" panose="020B0503020203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Компактный код</a:t>
            </a:r>
            <a:r>
              <a:rPr lang="ru-RU" sz="2400" dirty="0">
                <a:effectLst/>
                <a:latin typeface="PT Sans" panose="020B0503020203020204" pitchFamily="34" charset="0"/>
              </a:rPr>
              <a:t> </a:t>
            </a:r>
            <a:endParaRPr lang="ru-RU" sz="2400" dirty="0">
              <a:latin typeface="PT Sans" panose="020B0503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Наличие </a:t>
            </a:r>
            <a:r>
              <a:rPr lang="ru-RU" sz="2400" dirty="0" err="1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предобученных</a:t>
            </a:r>
            <a:r>
              <a:rPr lang="ru-RU" sz="24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 моделей</a:t>
            </a:r>
            <a:r>
              <a:rPr lang="ru-RU" sz="2400" dirty="0">
                <a:effectLst/>
                <a:latin typeface="PT Sans" panose="020B0503020203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Активное сообщество</a:t>
            </a:r>
            <a:endParaRPr lang="ru-RU" sz="24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Многослойный персептрон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D70B887F-9799-60A3-21FE-C2C230EA4446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BE2583-C2D6-6D77-B633-C7DED4A88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62" y="1981025"/>
            <a:ext cx="10469809" cy="25942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3963EC-0666-BFAA-F34D-011666333CCD}"/>
              </a:ext>
            </a:extLst>
          </p:cNvPr>
          <p:cNvSpPr txBox="1"/>
          <p:nvPr/>
        </p:nvSpPr>
        <p:spPr>
          <a:xfrm>
            <a:off x="1685280" y="5290733"/>
            <a:ext cx="9684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Чтобы получить оптимальное качество предсказания, необходимо подобрать оптимальное количество нейронов в скрытом слое.</a:t>
            </a:r>
            <a:endParaRPr lang="ru-RU" sz="2400" dirty="0">
              <a:latin typeface="PT Sans" panose="020B0503020203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A6B97C-0D4B-6F37-B537-B57222D3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3270250"/>
            <a:ext cx="317500" cy="317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694E06C-DBC6-DA77-73EE-FCDB56B8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3270250"/>
            <a:ext cx="317500" cy="3175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E6DDF70-9257-1F69-5271-1629418E9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62" y="524063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7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</a:t>
            </a:r>
            <a:endParaRPr lang="ru-RU" sz="4000" dirty="0">
              <a:latin typeface="PT Sans" panose="020B0503020203020204" pitchFamily="34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9014FEC-BDE5-B589-065E-976B09A0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84" y="1681421"/>
            <a:ext cx="3283822" cy="349515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B95ABC2-78AB-3C68-C958-DDB509C3C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32799"/>
          <a:stretch/>
        </p:blipFill>
        <p:spPr>
          <a:xfrm>
            <a:off x="7749187" y="1681421"/>
            <a:ext cx="3458706" cy="34951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ACD792-185D-BEBB-15BC-0C53B513CE67}"/>
              </a:ext>
            </a:extLst>
          </p:cNvPr>
          <p:cNvSpPr txBox="1"/>
          <p:nvPr/>
        </p:nvSpPr>
        <p:spPr>
          <a:xfrm>
            <a:off x="943242" y="459802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0"/>
              </a:rPr>
              <a:t>Среда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3A303-D3A0-C2E4-F1B7-2597D425FA28}"/>
              </a:ext>
            </a:extLst>
          </p:cNvPr>
          <p:cNvSpPr txBox="1"/>
          <p:nvPr/>
        </p:nvSpPr>
        <p:spPr>
          <a:xfrm>
            <a:off x="7899087" y="464273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PT Sans" panose="020B0503020203020204" pitchFamily="34" charset="0"/>
              </a:rPr>
              <a:t>Агент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4D97B8-EFF4-5BEB-EE80-A67AB1E15A81}"/>
              </a:ext>
            </a:extLst>
          </p:cNvPr>
          <p:cNvSpPr txBox="1"/>
          <p:nvPr/>
        </p:nvSpPr>
        <p:spPr>
          <a:xfrm>
            <a:off x="706280" y="5513106"/>
            <a:ext cx="3585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solidFill>
                  <a:srgbClr val="000000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М</a:t>
            </a:r>
            <a:r>
              <a:rPr lang="ru-RU" sz="2000" i="1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ир, в котором приходится выживать Агенту.</a:t>
            </a:r>
            <a:r>
              <a:rPr lang="ru-RU" sz="2000" i="1" dirty="0">
                <a:effectLst/>
                <a:latin typeface="PT Sans" panose="020B0503020203020204" pitchFamily="34" charset="0"/>
              </a:rPr>
              <a:t> </a:t>
            </a:r>
            <a:endParaRPr lang="ru-RU" sz="2000" i="1" dirty="0">
              <a:latin typeface="PT Sans" panose="020B05030202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924CBF-D633-B90B-F647-51B5B5523F37}"/>
              </a:ext>
            </a:extLst>
          </p:cNvPr>
          <p:cNvSpPr txBox="1"/>
          <p:nvPr/>
        </p:nvSpPr>
        <p:spPr>
          <a:xfrm>
            <a:off x="7749187" y="5359218"/>
            <a:ext cx="3458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solidFill>
                  <a:srgbClr val="000000"/>
                </a:solidFill>
                <a:effectLst/>
                <a:latin typeface="PT Sans" panose="020B0503020203020204" pitchFamily="34" charset="0"/>
                <a:ea typeface="Times New Roman" panose="02020603050405020304" pitchFamily="18" charset="0"/>
              </a:rPr>
              <a:t>Цель — максимизировать совокупное вознаграждение, так называемый «выигрыш».</a:t>
            </a:r>
            <a:r>
              <a:rPr lang="ru-RU" sz="2000" i="1" dirty="0">
                <a:effectLst/>
                <a:latin typeface="PT Sans" panose="020B0503020203020204" pitchFamily="34" charset="0"/>
              </a:rPr>
              <a:t> </a:t>
            </a:r>
            <a:endParaRPr lang="ru-RU" sz="2000" i="1" dirty="0">
              <a:latin typeface="PT Sans" panose="020B0503020203020204" pitchFamily="3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FA5F799-C34F-84D7-8401-86D3616C1D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141006" y="3429000"/>
            <a:ext cx="36081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01DE78-DD4B-0412-885B-739DBC9E0F40}"/>
              </a:ext>
            </a:extLst>
          </p:cNvPr>
          <p:cNvSpPr txBox="1"/>
          <p:nvPr/>
        </p:nvSpPr>
        <p:spPr>
          <a:xfrm>
            <a:off x="4568757" y="2661871"/>
            <a:ext cx="275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PT Sans" panose="020B0503020203020204" pitchFamily="34" charset="0"/>
              </a:rPr>
              <a:t>Подкрепляющие сигналы</a:t>
            </a:r>
          </a:p>
          <a:p>
            <a:pPr algn="ctr"/>
            <a:r>
              <a:rPr lang="ru-RU" b="1" dirty="0">
                <a:latin typeface="PT Sans" panose="020B0503020203020204" pitchFamily="34" charset="0"/>
              </a:rPr>
              <a:t>(вознаграждение)</a:t>
            </a:r>
          </a:p>
        </p:txBody>
      </p:sp>
      <p:sp>
        <p:nvSpPr>
          <p:cNvPr id="31" name="Прямоугольный треугольник 30">
            <a:extLst>
              <a:ext uri="{FF2B5EF4-FFF2-40B4-BE49-F238E27FC236}">
                <a16:creationId xmlns:a16="http://schemas.microsoft.com/office/drawing/2014/main" id="{79B839F0-B02F-4145-268B-77E1A93D0164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80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FB247-C269-D17E-3CBE-703DA7065384}"/>
              </a:ext>
            </a:extLst>
          </p:cNvPr>
          <p:cNvSpPr txBox="1">
            <a:spLocks/>
          </p:cNvSpPr>
          <p:nvPr/>
        </p:nvSpPr>
        <p:spPr>
          <a:xfrm>
            <a:off x="688571" y="23506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PT Sans" panose="020B05030202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4000" dirty="0">
              <a:latin typeface="PT Sans" panose="020B0503020203020204" pitchFamily="34" charset="0"/>
            </a:endParaRPr>
          </a:p>
        </p:txBody>
      </p:sp>
      <p:sp>
        <p:nvSpPr>
          <p:cNvPr id="13" name="Прямоугольный треугольник 12">
            <a:extLst>
              <a:ext uri="{FF2B5EF4-FFF2-40B4-BE49-F238E27FC236}">
                <a16:creationId xmlns:a16="http://schemas.microsoft.com/office/drawing/2014/main" id="{5A17C256-4B3D-D6CA-7EFC-C0A4B7FAB5EF}"/>
              </a:ext>
            </a:extLst>
          </p:cNvPr>
          <p:cNvSpPr/>
          <p:nvPr/>
        </p:nvSpPr>
        <p:spPr>
          <a:xfrm rot="10800000">
            <a:off x="7797338" y="-16559"/>
            <a:ext cx="4409646" cy="1577182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ый треугольник 17">
            <a:extLst>
              <a:ext uri="{FF2B5EF4-FFF2-40B4-BE49-F238E27FC236}">
                <a16:creationId xmlns:a16="http://schemas.microsoft.com/office/drawing/2014/main" id="{60D0EDF9-957E-3150-2C5A-6DFA62D36A73}"/>
              </a:ext>
            </a:extLst>
          </p:cNvPr>
          <p:cNvSpPr/>
          <p:nvPr/>
        </p:nvSpPr>
        <p:spPr>
          <a:xfrm>
            <a:off x="-14984" y="5549433"/>
            <a:ext cx="2741559" cy="1332390"/>
          </a:xfrm>
          <a:prstGeom prst="rtTriangle">
            <a:avLst/>
          </a:prstGeom>
          <a:solidFill>
            <a:srgbClr val="5C738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D774A8-F8AA-F610-5590-E029B1D0C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38" y="1812243"/>
            <a:ext cx="3588181" cy="3806800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43DE86A-9C5B-3E19-2F08-8F0E0F8FC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7658"/>
              </p:ext>
            </p:extLst>
          </p:nvPr>
        </p:nvGraphicFramePr>
        <p:xfrm>
          <a:off x="794478" y="1812243"/>
          <a:ext cx="5642820" cy="3806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1410">
                  <a:extLst>
                    <a:ext uri="{9D8B030D-6E8A-4147-A177-3AD203B41FA5}">
                      <a16:colId xmlns:a16="http://schemas.microsoft.com/office/drawing/2014/main" val="931864649"/>
                    </a:ext>
                  </a:extLst>
                </a:gridCol>
                <a:gridCol w="2821410">
                  <a:extLst>
                    <a:ext uri="{9D8B030D-6E8A-4147-A177-3AD203B41FA5}">
                      <a16:colId xmlns:a16="http://schemas.microsoft.com/office/drawing/2014/main" val="1061165448"/>
                    </a:ext>
                  </a:extLst>
                </a:gridCol>
              </a:tblGrid>
              <a:tr h="812019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Количество нейронов в скрытом слое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Рекорд, поставленный нейронной сетью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514772"/>
                  </a:ext>
                </a:extLst>
              </a:tr>
              <a:tr h="499130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980157"/>
                  </a:ext>
                </a:extLst>
              </a:tr>
              <a:tr h="499130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43727"/>
                  </a:ext>
                </a:extLst>
              </a:tr>
              <a:tr h="499130">
                <a:tc>
                  <a:txBody>
                    <a:bodyPr/>
                    <a:lstStyle/>
                    <a:p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880166"/>
                  </a:ext>
                </a:extLst>
              </a:tr>
              <a:tr h="499130">
                <a:tc>
                  <a:txBody>
                    <a:bodyPr/>
                    <a:lstStyle/>
                    <a:p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351808"/>
                  </a:ext>
                </a:extLst>
              </a:tr>
              <a:tr h="499130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397764"/>
                  </a:ext>
                </a:extLst>
              </a:tr>
              <a:tr h="499130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1024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102 и более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66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24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154</Words>
  <Application>Microsoft Macintosh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PT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Потапова Алина Михайловна</dc:creator>
  <cp:lastModifiedBy>Потапова Алина Михайловна</cp:lastModifiedBy>
  <cp:revision>4</cp:revision>
  <dcterms:created xsi:type="dcterms:W3CDTF">2023-03-27T11:35:26Z</dcterms:created>
  <dcterms:modified xsi:type="dcterms:W3CDTF">2023-04-10T13:35:35Z</dcterms:modified>
</cp:coreProperties>
</file>