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4" r:id="rId4"/>
    <p:sldId id="265" r:id="rId5"/>
    <p:sldId id="272" r:id="rId6"/>
    <p:sldId id="269" r:id="rId7"/>
    <p:sldId id="263" r:id="rId8"/>
    <p:sldId id="270" r:id="rId9"/>
    <p:sldId id="271" r:id="rId10"/>
    <p:sldId id="25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A77"/>
    <a:srgbClr val="37B34A"/>
    <a:srgbClr val="6D6E70"/>
    <a:srgbClr val="00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51" autoAdjust="0"/>
    <p:restoredTop sz="94660"/>
  </p:normalViewPr>
  <p:slideViewPr>
    <p:cSldViewPr snapToGrid="0">
      <p:cViewPr varScale="1">
        <p:scale>
          <a:sx n="47" d="100"/>
          <a:sy n="47" d="100"/>
        </p:scale>
        <p:origin x="23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C5324-97DF-C04D-82E0-E82D9251F419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B0612-93D8-0F49-B25E-888D0D423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8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B0612-93D8-0F49-B25E-888D0D42349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339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Заключение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Криптография порождает новые трудные математические задачи, при этом математика является каркасом, основой криптографии. По мере развития обществ и его научных достижений, разрабатываются новые математические методы, приводящие к разрешению задач, ранее считавшихся неразрешимыми.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B0612-93D8-0F49-B25E-888D0D42349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34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Введение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годом компьютерная информация играет все более важную роль в нашей жизни, и все большую актуальность приобретают проблемы ее защиты.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каждого типа опасности предполагает собственные решения. Впрочем, есть и универсальные подходы, способные обезопасить данные от разных угроз. Одним из них является криптография, то есть искусство и наука создания криптосистемы, способной обеспечить информационную безопасность.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Криптография имеет дело с фактической защитой цифровых данных. Это относится к разработке механизмов, основанных на математических алгоритмах, которые предоставляют фундаментальные услуги информационной безопасности. Вы можете думать о криптографии как о создании большого инструментария, содержащего различные методы в приложениях безопасности.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B0612-93D8-0F49-B25E-888D0D42349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72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Основное понятие криптографии</a:t>
            </a:r>
          </a:p>
          <a:p>
            <a:pPr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 компонентом криптографии является шифрование. Сообщения шифруются и расшифровываются с помощью сложных алгоритмов, созданных комбинацией информатики и математики.</a:t>
            </a:r>
          </a:p>
          <a:p>
            <a:pPr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Шифрование использует алгоритм и ключ для преобразования входных данных в зашифрованные выходные данные. Этот метод защиты позволяет просматривать сообщения исключительно отправителю и получателю, поскольку зашифрованную информацию может прочесть только тот, кто имеет секретный ключ для преобразования сообщения в простой текст.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B0612-93D8-0F49-B25E-888D0D42349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10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Составные части криптографии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Прежде чем перейти к современным криптографическим алгоритмам, предлагаю подробнее ознакомиться с составными частями всех криптографических систем:</a:t>
            </a:r>
          </a:p>
          <a:p>
            <a:pPr lvl="0"/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Исходное сообщение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то, что мы хотим защитить от несанкционированного чтения/использования. </a:t>
            </a:r>
          </a:p>
          <a:p>
            <a:pPr lvl="0"/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Зашифрованное сообщение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это сообщение, измененное с целью скрыть его исходный смысл и сделать его "нечитаемым". </a:t>
            </a:r>
          </a:p>
          <a:p>
            <a:pPr lvl="0"/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Криптографический алгоритм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некий математический алгоритм, используемый для шифрования или дешифрования исходного сообщения. </a:t>
            </a:r>
          </a:p>
          <a:p>
            <a:pPr lvl="0"/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вспомогательная информация, используемая криптографическим алгоритмом. Она секретна, и априори считается, что, только обладая ею, можно восстановить исходное сообщение.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B0612-93D8-0F49-B25E-888D0D42349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0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Методы шифрования</a:t>
            </a:r>
          </a:p>
          <a:p>
            <a:pPr lvl="0"/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Симметричное шифрование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 один и тот же ключ и для зашифровывания, и для расшифровывания.</a:t>
            </a:r>
          </a:p>
          <a:p>
            <a:pPr lvl="0"/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Асимметричное шифрование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 два разных ключа: один для зашифровывания (открытый), другой для расшифровывания (закрытый).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методы решают определённые задачи и обладают как достоинствами, так и недостатками. Конкретный выбор применяемого метода зависит от целей, с которыми информация подвергается шифрованию. Рассмотрим эти методы подробнее.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B0612-93D8-0F49-B25E-888D0D42349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98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Симметричное шифрование </a:t>
            </a: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самым простым алгоритмом. Криптографы часто называют его секретным ключом криптографии или общим, поскольку шифрование и расшифровка информации происходит с использованием одного и того же ключа. Симметричное шифрование подразумевает, что секретный цифровой ключ должен быть известен как получателю, так и отправителю.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B0612-93D8-0F49-B25E-888D0D42349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Приведу простую схему реализации: есть два собеседника 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Symbol" pitchFamily="2" charset="2"/>
              </a:rPr>
              <a:t>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и Б, они хотят обмениваться конфиденциальной информацией. Для удобства разобью этот процесс на этапы: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Генерация ключа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выбирает ключ шифрования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алгоритмы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(ф-я шифрования),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(ф-я расшифрования), затем посылает эту информацию Б. </a:t>
            </a:r>
          </a:p>
          <a:p>
            <a:pPr lvl="0"/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Шифрование и передача сообщения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 шифрует сообщение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использованием полученного ключа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encoded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передает А полученный шифротекст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encoded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Расшифровывание сообщения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А, с помощью того же ключа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расшифровывает шифротекст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encoded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E(encoded_m, key) = m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 если кто-то узнает наш пароль, безопасность криптосистемы тут же нарушится. Именно поэтому, используя подходы симметричного шифрования, мы должны особое внимание уделять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вопросам создания и сохранения конфиденциальности пароля.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Но, несмотря на свои ограничения и угрозу безопасности, подход до сих пор широко распространён в криптографии. Дело в том, что он очень прост в работе и понимании.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B0612-93D8-0F49-B25E-888D0D42349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Асимметричное шифрование </a:t>
            </a: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Широко используется во Всемирной сети. Его также называют открытым ключом криптографии. Этот алгоритм использует два ключа: открытый и закрытый.</a:t>
            </a:r>
          </a:p>
          <a:p>
            <a:pPr lvl="0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Открытый может быть известен многим. Расшифровать данные с его помощью невозможно. Например, адрес электронной почты является открытым ключом.</a:t>
            </a:r>
          </a:p>
          <a:p>
            <a:pPr lvl="0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Закрытый является секретным, используется для расшифровки сообщения, никогда не раскрывается другой стороне. Например, пароль учетной записи электронной почты является ключом к открытию электронных писем.</a:t>
            </a:r>
          </a:p>
          <a:p>
            <a:pPr lvl="0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имеет значения, какой ключ применяется в первую очередь, но для работы необходимы оба.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полного понимания сути асимметричного шифрования предлагаю рассмотреть алгоритм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самый популярный криптографический алгоритм с открытым ключом, основывающийся на вычислительной сложности задачи факторизации больших целых чисел.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B0612-93D8-0F49-B25E-888D0D42349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78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</a:t>
            </a: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Итак. Допустим, я хочу получить от вас некие данные. Мы с вам не хотим, чтобы эти данные узнал кто-то, кроме нас. И у нас нет никакой уверенности в надёжности канала передачи данных. Приступим.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Подготовка ключей.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 должна проделать предварительные действия: сгенерировать открытый и закрытый ключ.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Выбираю два простых числа. Пусть это будет 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 и 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7.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Вычисляю 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произведение наших 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21.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Вычисляю 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функцию Эйлера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- 1) × 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- 1) = 12.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Выбираю число 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отвечающее следующим критериям: </a:t>
            </a:r>
          </a:p>
          <a:p>
            <a:pPr lvl="1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 должно быть простое, </a:t>
            </a:r>
          </a:p>
          <a:p>
            <a:pPr lvl="1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 должно быть меньше 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остаются варианты: 3, 5, 7, 11,</a:t>
            </a:r>
          </a:p>
          <a:p>
            <a:pPr lvl="1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 должно быть взаимно простое с 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остаются варианты 5, 7, 11.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Выбираю 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5. Это, так называемая, 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открытая экспонента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пара чисел {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 — это мой открытый ключ. Я отправляю его вам, чтобы вы зашифровали своё сообщение. Но для меня это ещё не всё. Я должна получить закрытый ключ.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Мне нужно вычислить число 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обратное е по модулю 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 есть остаток от деления по модулю 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произведения 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×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должен быть равен 1. Запишем это в обозначениях, принятых во многих языках программирования: 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× е) %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1. Или 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× 5) % 12  = 1. 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может быть равно 5, но чтобы оно не путалось с 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дальнейшем повествовании, давайте возьмём его равным 17.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 {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 — это секретный ключ, его я оставляю у себя. Его нельзя сообщать никому. Только обладатель секретного ключа может расшифровать то, что было зашифровано открытым ключом.</a:t>
            </a:r>
          </a:p>
          <a:p>
            <a:pPr lvl="0"/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Шифрование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пришла ваша очередь шифровать ваше сообщение. Допустим, ваше сообщение — это число 19. Обозначим его </a:t>
            </a:r>
            <a:r>
              <a:rPr lang="ru-RU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19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Кроме него у вас уже есть мой открытый ключ: </a:t>
            </a:r>
            <a:r>
              <a:rPr lang="ru-RU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u-RU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= {5, 21}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Шифрование выполняется по следующему алгоритму: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Возводите ваше сообщение в степень </a:t>
            </a:r>
            <a:r>
              <a:rPr lang="ru-RU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 модулю </a:t>
            </a:r>
            <a:r>
              <a:rPr lang="ru-RU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 есть, вычисляете 19 в степени 5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Берёте остаток от деления на 21. Получается 10 — это ваши закодированные данные.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Полученные данные </a:t>
            </a:r>
            <a:r>
              <a:rPr lang="ru-RU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 отправляете мне. Здесь надо заметить, что сообщение </a:t>
            </a:r>
            <a:r>
              <a:rPr lang="ru-RU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19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должно быть больше </a:t>
            </a:r>
            <a:r>
              <a:rPr lang="ru-RU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21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Иначе ничего не получится.</a:t>
            </a:r>
          </a:p>
          <a:p>
            <a:pPr lvl="0"/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Расшифровка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 получила ваши данные (</a:t>
            </a:r>
            <a:r>
              <a:rPr lang="ru-RU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и у меня имеется закрытый ключ </a:t>
            </a:r>
            <a:r>
              <a:rPr lang="ru-RU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u-RU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ru-RU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= {17, 21}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Обратите внимание на то, что открытый ключ не может расшифровать сообщение. А закрытый ключ я никому не говорила. В этом вся прелесть асимметричного шифрования. Начинаем раскодировать: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 делаю операцию, очень похожую на вашу, но вместо </a:t>
            </a:r>
            <a:r>
              <a:rPr lang="ru-RU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использую </a:t>
            </a:r>
            <a:r>
              <a:rPr lang="ru-RU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Возвожу </a:t>
            </a:r>
            <a:r>
              <a:rPr lang="ru-RU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степень </a:t>
            </a:r>
            <a:r>
              <a:rPr lang="ru-RU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получаю 10 в степень 17, а далее вычисляю остаток от деления на 21 и получаю 19 — ваше сообщение.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Заметьте, никто, кроме меня (даже вы) не может расшифровать ваше сообщение (</a:t>
            </a:r>
            <a:r>
              <a:rPr lang="ru-RU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так как ни у кого нет закрытого ключа.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Стоит отметить, что не очевидно, как вычислить 10^17 % 21 «в голове», но дискретная математика обеспечивает быстрые алгоритмы модульного возведения в степень. Используя теорему Ферма, теорию конгруэнции и расширенный алгоритм Евклида, мы можем эффективно вычислить показатель магического декодирования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занимать 19, и вернуть его обратно к 10.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единственное, что препятствует расшифровке публично кодированного сообщения RSA, заключается в том, что они не знают 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–1) 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–1). И единственный способ узнать это число – получить его от числа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потребует факторинга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никто не знает, как это сделать эффективно. Поэтому единственными людьми, которые могут расшифровать публично закодированные сообщения RSA, являются люди, которые создали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первую очередь, потому что только они знают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Существует множество примеров, но этот единственный, который объясняет, как дискретная математика неразрывно связана с криптографией.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B0612-93D8-0F49-B25E-888D0D42349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88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29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07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01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93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52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43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21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56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96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04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407-B2AB-488B-8B6A-B6B7785AEC6B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73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A407-B2AB-488B-8B6A-B6B7785AEC6B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E0445-0F4A-4C55-A4D8-8994B637F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2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6" t="9091" r="615"/>
          <a:stretch/>
        </p:blipFill>
        <p:spPr>
          <a:xfrm>
            <a:off x="591" y="0"/>
            <a:ext cx="12190817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D49FE6D-E54D-4A15-9572-966ED42F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2192000" cy="2077327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0688" y="4337523"/>
            <a:ext cx="10918056" cy="13273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4200" b="1" dirty="0"/>
              <a:t>КРИПТОГРАФИЯ. МЕТОДЫ ШИФРОВАНИЯ</a:t>
            </a:r>
            <a:endParaRPr lang="en-US" sz="4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0688" y="5750937"/>
            <a:ext cx="10918056" cy="468888"/>
          </a:xfrm>
        </p:spPr>
        <p:txBody>
          <a:bodyPr>
            <a:normAutofit/>
          </a:bodyPr>
          <a:lstStyle/>
          <a:p>
            <a:r>
              <a:rPr lang="ru-RU" dirty="0"/>
              <a:t>Выполнила: Потапова Алина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FC8083-BBFA-464C-A805-4E844F66B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49692"/>
            <a:ext cx="12188824" cy="0"/>
          </a:xfrm>
          <a:prstGeom prst="line">
            <a:avLst/>
          </a:prstGeom>
          <a:ln w="50800">
            <a:solidFill>
              <a:schemeClr val="bg1">
                <a:alpha val="9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DF9911-4A37-4096-BE25-0CCCFEC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5711486"/>
            <a:ext cx="27432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752BC6-CDD2-4020-8DCF-B5E813CD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26067"/>
            <a:ext cx="12188824" cy="0"/>
          </a:xfrm>
          <a:prstGeom prst="line">
            <a:avLst/>
          </a:prstGeom>
          <a:ln w="50800">
            <a:solidFill>
              <a:schemeClr val="bg1">
                <a:alpha val="9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438AFA0-3CDC-E340-BE8D-28E6D9C5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049" y="3011556"/>
            <a:ext cx="8384313" cy="834888"/>
          </a:xfrm>
        </p:spPr>
        <p:txBody>
          <a:bodyPr anchor="ctr">
            <a:noAutofit/>
          </a:bodyPr>
          <a:lstStyle/>
          <a:p>
            <a:pPr algn="ctr"/>
            <a:r>
              <a:rPr lang="ru-RU" b="1" dirty="0"/>
              <a:t>Благодарю за внимание! </a:t>
            </a:r>
          </a:p>
        </p:txBody>
      </p:sp>
    </p:spTree>
    <p:extLst>
      <p:ext uri="{BB962C8B-B14F-4D97-AF65-F5344CB8AC3E}">
        <p14:creationId xmlns:p14="http://schemas.microsoft.com/office/powerpoint/2010/main" val="357844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" y="0"/>
            <a:ext cx="12190817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9D506-34CB-8347-BAB7-57F156F1B144}"/>
              </a:ext>
            </a:extLst>
          </p:cNvPr>
          <p:cNvSpPr txBox="1"/>
          <p:nvPr/>
        </p:nvSpPr>
        <p:spPr>
          <a:xfrm>
            <a:off x="818178" y="4484263"/>
            <a:ext cx="10555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 </a:t>
            </a:r>
            <a:r>
              <a:rPr lang="ru-RU" sz="3200" dirty="0"/>
              <a:t>—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искусство и наука создания криптосистемы, способной обеспечить информационную безопасность </a:t>
            </a:r>
          </a:p>
        </p:txBody>
      </p:sp>
      <p:pic>
        <p:nvPicPr>
          <p:cNvPr id="11" name="Рисунок 10" descr="Изображение выглядит как текст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366B6157-28DF-B445-9C2B-A2AAB0E3F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25" y="716400"/>
            <a:ext cx="5799750" cy="383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3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</p:spPr>
      </p:pic>
      <p:sp>
        <p:nvSpPr>
          <p:cNvPr id="8" name="Текст 3">
            <a:extLst>
              <a:ext uri="{FF2B5EF4-FFF2-40B4-BE49-F238E27FC236}">
                <a16:creationId xmlns:a16="http://schemas.microsoft.com/office/drawing/2014/main" id="{1550F3E1-81B8-F748-B0FD-E42846DF0AB3}"/>
              </a:ext>
            </a:extLst>
          </p:cNvPr>
          <p:cNvSpPr txBox="1">
            <a:spLocks/>
          </p:cNvSpPr>
          <p:nvPr/>
        </p:nvSpPr>
        <p:spPr>
          <a:xfrm>
            <a:off x="2938131" y="1209121"/>
            <a:ext cx="6314149" cy="112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50000"/>
              </a:lnSpc>
            </a:pPr>
            <a:r>
              <a:rPr lang="ru-RU" sz="4400" b="1" dirty="0">
                <a:solidFill>
                  <a:schemeClr val="tx1"/>
                </a:solidFill>
              </a:rPr>
              <a:t>ШИФРОВАНИЕ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E02A6C-0897-DB47-AD20-093CD80EA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0" y="2336084"/>
            <a:ext cx="6984460" cy="349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" y="0"/>
            <a:ext cx="12190817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52616" y="443036"/>
            <a:ext cx="10314802" cy="1325563"/>
          </a:xfrm>
        </p:spPr>
        <p:txBody>
          <a:bodyPr/>
          <a:lstStyle/>
          <a:p>
            <a:r>
              <a:rPr lang="ru-RU" b="1" dirty="0"/>
              <a:t>Составные части криптографии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3B09DD-698B-9A46-9EA1-175699314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16" y="2464200"/>
            <a:ext cx="1523368" cy="19296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3097B8-4622-6D4E-803E-451740FC20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52" y="2476100"/>
            <a:ext cx="1498600" cy="19177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56B37D6-DC35-D042-A3A0-E307617C3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90" y="2464200"/>
            <a:ext cx="1666997" cy="18815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38917-DA64-4340-BFDD-56E7226A6F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131" y="2882900"/>
            <a:ext cx="2057400" cy="1092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00AB9B-9B63-3249-8FBA-321003055F73}"/>
              </a:ext>
            </a:extLst>
          </p:cNvPr>
          <p:cNvSpPr txBox="1"/>
          <p:nvPr/>
        </p:nvSpPr>
        <p:spPr>
          <a:xfrm>
            <a:off x="648688" y="4411401"/>
            <a:ext cx="1931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cs typeface="Times New Roman" panose="02020603050405020304" pitchFamily="18" charset="0"/>
              </a:rPr>
              <a:t>Исходное сообщение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FD853-F050-374D-8476-DFDF1E813139}"/>
              </a:ext>
            </a:extLst>
          </p:cNvPr>
          <p:cNvSpPr txBox="1"/>
          <p:nvPr/>
        </p:nvSpPr>
        <p:spPr>
          <a:xfrm>
            <a:off x="3244846" y="4411401"/>
            <a:ext cx="2489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cs typeface="Times New Roman" panose="02020603050405020304" pitchFamily="18" charset="0"/>
              </a:rPr>
              <a:t>Зашифрованное сообщение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813CC-3DA2-9D40-9996-FA1855CDDC54}"/>
              </a:ext>
            </a:extLst>
          </p:cNvPr>
          <p:cNvSpPr txBox="1"/>
          <p:nvPr/>
        </p:nvSpPr>
        <p:spPr>
          <a:xfrm>
            <a:off x="5925777" y="4411401"/>
            <a:ext cx="3093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cs typeface="Times New Roman" panose="02020603050405020304" pitchFamily="18" charset="0"/>
              </a:rPr>
              <a:t>Криптографический алгоритм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D21C9B-57CB-A146-AC79-B8002F338432}"/>
              </a:ext>
            </a:extLst>
          </p:cNvPr>
          <p:cNvSpPr txBox="1"/>
          <p:nvPr/>
        </p:nvSpPr>
        <p:spPr>
          <a:xfrm>
            <a:off x="9773194" y="4393800"/>
            <a:ext cx="1049274" cy="4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cs typeface="Times New Roman" panose="02020603050405020304" pitchFamily="18" charset="0"/>
              </a:rPr>
              <a:t>Ключ</a:t>
            </a:r>
          </a:p>
        </p:txBody>
      </p:sp>
    </p:spTree>
    <p:extLst>
      <p:ext uri="{BB962C8B-B14F-4D97-AF65-F5344CB8AC3E}">
        <p14:creationId xmlns:p14="http://schemas.microsoft.com/office/powerpoint/2010/main" val="338559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" y="0"/>
            <a:ext cx="12190817" cy="6858000"/>
          </a:xfrm>
          <a:prstGeom prst="rect">
            <a:avLst/>
          </a:prstGeom>
        </p:spPr>
      </p:pic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F007639E-AFF8-5E45-937D-2EFD033A358F}"/>
              </a:ext>
            </a:extLst>
          </p:cNvPr>
          <p:cNvSpPr/>
          <p:nvPr/>
        </p:nvSpPr>
        <p:spPr>
          <a:xfrm>
            <a:off x="3497092" y="474224"/>
            <a:ext cx="5197813" cy="1653702"/>
          </a:xfrm>
          <a:prstGeom prst="roundRect">
            <a:avLst/>
          </a:prstGeom>
          <a:solidFill>
            <a:srgbClr val="37B34A"/>
          </a:solidFill>
          <a:ln>
            <a:solidFill>
              <a:srgbClr val="E8BA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/>
              <a:t>Методы шифрования</a:t>
            </a:r>
            <a:endParaRPr lang="ru-RU" sz="4400" dirty="0"/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01728599-189C-1E45-86CE-1EC5FE5663B9}"/>
              </a:ext>
            </a:extLst>
          </p:cNvPr>
          <p:cNvSpPr/>
          <p:nvPr/>
        </p:nvSpPr>
        <p:spPr>
          <a:xfrm>
            <a:off x="519825" y="2839261"/>
            <a:ext cx="5197813" cy="1653702"/>
          </a:xfrm>
          <a:prstGeom prst="roundRect">
            <a:avLst/>
          </a:prstGeom>
          <a:solidFill>
            <a:srgbClr val="37B34A"/>
          </a:solidFill>
          <a:ln>
            <a:solidFill>
              <a:srgbClr val="E8BA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/>
              <a:t>Симметричное</a:t>
            </a:r>
            <a:endParaRPr lang="ru-RU" sz="4400" dirty="0"/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05D9E2B8-C687-C44C-A453-C59D4D7A75DB}"/>
              </a:ext>
            </a:extLst>
          </p:cNvPr>
          <p:cNvSpPr/>
          <p:nvPr/>
        </p:nvSpPr>
        <p:spPr>
          <a:xfrm>
            <a:off x="6474364" y="2839261"/>
            <a:ext cx="5197813" cy="1653702"/>
          </a:xfrm>
          <a:prstGeom prst="roundRect">
            <a:avLst/>
          </a:prstGeom>
          <a:solidFill>
            <a:srgbClr val="37B34A"/>
          </a:solidFill>
          <a:ln>
            <a:solidFill>
              <a:srgbClr val="E8BA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/>
              <a:t>Асимметричное</a:t>
            </a:r>
            <a:endParaRPr lang="ru-RU" sz="4400" dirty="0"/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8B10284-DF15-FC4A-A89B-9DC65CFBF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48" y="4846670"/>
            <a:ext cx="2320165" cy="1420509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B58B79F-F1CA-D74F-8B19-CCF72507B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66" y="4881710"/>
            <a:ext cx="2295722" cy="1344127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94C888E-90B6-8147-9615-677F0104A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012" y="4881710"/>
            <a:ext cx="2320165" cy="1420509"/>
          </a:xfrm>
          <a:prstGeom prst="rect">
            <a:avLst/>
          </a:prstGeom>
        </p:spPr>
      </p:pic>
      <p:cxnSp>
        <p:nvCxnSpPr>
          <p:cNvPr id="22" name="Соединительная линия уступом 21">
            <a:extLst>
              <a:ext uri="{FF2B5EF4-FFF2-40B4-BE49-F238E27FC236}">
                <a16:creationId xmlns:a16="http://schemas.microsoft.com/office/drawing/2014/main" id="{7E962A67-DF88-4D43-A279-D5939DD71A1B}"/>
              </a:ext>
            </a:extLst>
          </p:cNvPr>
          <p:cNvCxnSpPr>
            <a:cxnSpLocks/>
            <a:stCxn id="3" idx="1"/>
            <a:endCxn id="11" idx="0"/>
          </p:cNvCxnSpPr>
          <p:nvPr/>
        </p:nvCxnSpPr>
        <p:spPr>
          <a:xfrm rot="10800000" flipV="1">
            <a:off x="3118732" y="1301075"/>
            <a:ext cx="378360" cy="1538186"/>
          </a:xfrm>
          <a:prstGeom prst="bentConnector2">
            <a:avLst/>
          </a:prstGeom>
          <a:ln w="50800">
            <a:solidFill>
              <a:srgbClr val="E8BA7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>
            <a:extLst>
              <a:ext uri="{FF2B5EF4-FFF2-40B4-BE49-F238E27FC236}">
                <a16:creationId xmlns:a16="http://schemas.microsoft.com/office/drawing/2014/main" id="{3EBE7545-100A-924C-A57C-B0EF17E11978}"/>
              </a:ext>
            </a:extLst>
          </p:cNvPr>
          <p:cNvCxnSpPr>
            <a:cxnSpLocks/>
            <a:stCxn id="3" idx="3"/>
            <a:endCxn id="12" idx="0"/>
          </p:cNvCxnSpPr>
          <p:nvPr/>
        </p:nvCxnSpPr>
        <p:spPr>
          <a:xfrm>
            <a:off x="8694905" y="1301075"/>
            <a:ext cx="378366" cy="1538186"/>
          </a:xfrm>
          <a:prstGeom prst="bentConnector2">
            <a:avLst/>
          </a:prstGeom>
          <a:ln w="50800">
            <a:solidFill>
              <a:srgbClr val="E8BA7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88F40A3-90A1-2740-96E1-2528D92C5C2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118730" y="4492963"/>
            <a:ext cx="2" cy="388747"/>
          </a:xfrm>
          <a:prstGeom prst="line">
            <a:avLst/>
          </a:prstGeom>
          <a:ln w="50800">
            <a:solidFill>
              <a:srgbClr val="E8BA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025CFF4-8E07-A643-80C2-B28D022AB69C}"/>
              </a:ext>
            </a:extLst>
          </p:cNvPr>
          <p:cNvCxnSpPr>
            <a:cxnSpLocks/>
          </p:cNvCxnSpPr>
          <p:nvPr/>
        </p:nvCxnSpPr>
        <p:spPr>
          <a:xfrm>
            <a:off x="7620000" y="4492963"/>
            <a:ext cx="1" cy="388747"/>
          </a:xfrm>
          <a:prstGeom prst="line">
            <a:avLst/>
          </a:prstGeom>
          <a:ln w="50800">
            <a:solidFill>
              <a:srgbClr val="E8BA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111C600-410A-AB45-93DE-85B70705F5D3}"/>
              </a:ext>
            </a:extLst>
          </p:cNvPr>
          <p:cNvCxnSpPr>
            <a:cxnSpLocks/>
          </p:cNvCxnSpPr>
          <p:nvPr/>
        </p:nvCxnSpPr>
        <p:spPr>
          <a:xfrm>
            <a:off x="10512093" y="4492962"/>
            <a:ext cx="1" cy="388747"/>
          </a:xfrm>
          <a:prstGeom prst="line">
            <a:avLst/>
          </a:prstGeom>
          <a:ln w="50800">
            <a:solidFill>
              <a:srgbClr val="E8BA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92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" y="0"/>
            <a:ext cx="12190817" cy="6858000"/>
          </a:xfrm>
          <a:prstGeom prst="rect">
            <a:avLst/>
          </a:prstGeom>
        </p:spPr>
      </p:pic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A837BE3A-C0CC-A444-8253-0D022A4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63" y="514317"/>
            <a:ext cx="10171672" cy="11862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Симметричное шифрование</a:t>
            </a:r>
          </a:p>
        </p:txBody>
      </p:sp>
      <p:pic>
        <p:nvPicPr>
          <p:cNvPr id="4" name="Рисунок 3" descr="Изображение выглядит как текст, снимок экрана, векторная графика, визитка&#10;&#10;Автоматически созданное описание">
            <a:extLst>
              <a:ext uri="{FF2B5EF4-FFF2-40B4-BE49-F238E27FC236}">
                <a16:creationId xmlns:a16="http://schemas.microsoft.com/office/drawing/2014/main" id="{AB1AE801-4D75-E442-9C94-7EE4C00FE2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884" r="265" b="4580"/>
          <a:stretch/>
        </p:blipFill>
        <p:spPr>
          <a:xfrm>
            <a:off x="1422695" y="1909853"/>
            <a:ext cx="8937326" cy="384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6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" y="0"/>
            <a:ext cx="12190817" cy="6858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B136292-1908-2449-87F4-C85FF1777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57" r="23606"/>
          <a:stretch/>
        </p:blipFill>
        <p:spPr>
          <a:xfrm>
            <a:off x="2387867" y="2515259"/>
            <a:ext cx="1033871" cy="19792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F66FF0-CB2D-CA45-B906-BA0EF634AB9E}"/>
              </a:ext>
            </a:extLst>
          </p:cNvPr>
          <p:cNvSpPr txBox="1"/>
          <p:nvPr/>
        </p:nvSpPr>
        <p:spPr>
          <a:xfrm>
            <a:off x="2599327" y="4644268"/>
            <a:ext cx="54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E8D9855-2E14-E646-952E-3DFA0E46B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508" y="2515259"/>
            <a:ext cx="1979202" cy="19792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07C901-35DF-2B4F-8A84-6F273C68560D}"/>
              </a:ext>
            </a:extLst>
          </p:cNvPr>
          <p:cNvSpPr txBox="1"/>
          <p:nvPr/>
        </p:nvSpPr>
        <p:spPr>
          <a:xfrm>
            <a:off x="10455345" y="4720606"/>
            <a:ext cx="54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1D610-6213-4943-BA72-BF4E5C91ABA2}"/>
              </a:ext>
            </a:extLst>
          </p:cNvPr>
          <p:cNvSpPr txBox="1"/>
          <p:nvPr/>
        </p:nvSpPr>
        <p:spPr>
          <a:xfrm>
            <a:off x="4657011" y="3088245"/>
            <a:ext cx="19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Алгоритм шифрования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9FFAFC8-5557-BE48-8BAD-3AFC65C54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58" y="4590036"/>
            <a:ext cx="916835" cy="116132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55AD4FA-902A-5C49-9814-06DB5DE96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469" y="1067041"/>
            <a:ext cx="907525" cy="1161325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2CC2EF9-C758-4D4B-8007-2866A6E49AB3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H="1" flipV="1">
            <a:off x="9043232" y="2228366"/>
            <a:ext cx="27544" cy="2361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F2DB0FA-297B-E345-B1AF-E9528EE8FE8C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3421738" y="3503744"/>
            <a:ext cx="1235273" cy="11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CB6B562B-EA31-064B-B93F-CD502A9EAFEB}"/>
              </a:ext>
            </a:extLst>
          </p:cNvPr>
          <p:cNvCxnSpPr>
            <a:cxnSpLocks/>
          </p:cNvCxnSpPr>
          <p:nvPr/>
        </p:nvCxnSpPr>
        <p:spPr>
          <a:xfrm flipH="1">
            <a:off x="9442680" y="3504860"/>
            <a:ext cx="670847" cy="1139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3630185F-D94E-A347-BF42-94F43C15A3F2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1414043" y="3537459"/>
            <a:ext cx="9550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CA70C44-6792-734F-BFE1-0B9D12DEE2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8" y="2956796"/>
            <a:ext cx="916835" cy="1161325"/>
          </a:xfrm>
          <a:prstGeom prst="rect">
            <a:avLst/>
          </a:prstGeom>
        </p:spPr>
      </p:pic>
      <p:pic>
        <p:nvPicPr>
          <p:cNvPr id="35" name="Рисунок 34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14E594D9-5F80-7F4F-894C-97B7C9324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88" y="4262534"/>
            <a:ext cx="1467444" cy="76346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0B93F54-539A-344A-8CE6-DE9618DEBEB8}"/>
              </a:ext>
            </a:extLst>
          </p:cNvPr>
          <p:cNvSpPr txBox="1"/>
          <p:nvPr/>
        </p:nvSpPr>
        <p:spPr>
          <a:xfrm>
            <a:off x="4428611" y="1913957"/>
            <a:ext cx="2398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Алгоритм расшифрования</a:t>
            </a:r>
          </a:p>
        </p:txBody>
      </p:sp>
      <p:cxnSp>
        <p:nvCxnSpPr>
          <p:cNvPr id="41" name="Соединительная линия уступом 40">
            <a:extLst>
              <a:ext uri="{FF2B5EF4-FFF2-40B4-BE49-F238E27FC236}">
                <a16:creationId xmlns:a16="http://schemas.microsoft.com/office/drawing/2014/main" id="{4C712323-D13C-BD4C-990C-99C77DA11538}"/>
              </a:ext>
            </a:extLst>
          </p:cNvPr>
          <p:cNvCxnSpPr>
            <a:cxnSpLocks/>
            <a:stCxn id="22" idx="1"/>
            <a:endCxn id="16" idx="0"/>
          </p:cNvCxnSpPr>
          <p:nvPr/>
        </p:nvCxnSpPr>
        <p:spPr>
          <a:xfrm rot="10800000" flipV="1">
            <a:off x="2904803" y="1647703"/>
            <a:ext cx="5684666" cy="86755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>
            <a:extLst>
              <a:ext uri="{FF2B5EF4-FFF2-40B4-BE49-F238E27FC236}">
                <a16:creationId xmlns:a16="http://schemas.microsoft.com/office/drawing/2014/main" id="{6B2726C5-B57C-6941-8BA5-1E1FD2D47B03}"/>
              </a:ext>
            </a:extLst>
          </p:cNvPr>
          <p:cNvCxnSpPr>
            <a:cxnSpLocks/>
            <a:stCxn id="16" idx="3"/>
            <a:endCxn id="36" idx="1"/>
          </p:cNvCxnSpPr>
          <p:nvPr/>
        </p:nvCxnSpPr>
        <p:spPr>
          <a:xfrm flipV="1">
            <a:off x="3421738" y="2329456"/>
            <a:ext cx="1006873" cy="117540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>
            <a:extLst>
              <a:ext uri="{FF2B5EF4-FFF2-40B4-BE49-F238E27FC236}">
                <a16:creationId xmlns:a16="http://schemas.microsoft.com/office/drawing/2014/main" id="{35E5CD45-DD32-554A-AE50-F6D6E70C4D30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>
            <a:off x="3421738" y="3504860"/>
            <a:ext cx="1371650" cy="1139408"/>
          </a:xfrm>
          <a:prstGeom prst="bentConnector3">
            <a:avLst>
              <a:gd name="adj1" fmla="val 3656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C75E012E-5D45-B443-B8FA-85ECB7672DF4}"/>
              </a:ext>
            </a:extLst>
          </p:cNvPr>
          <p:cNvCxnSpPr>
            <a:cxnSpLocks/>
          </p:cNvCxnSpPr>
          <p:nvPr/>
        </p:nvCxnSpPr>
        <p:spPr>
          <a:xfrm flipV="1">
            <a:off x="6755251" y="3503743"/>
            <a:ext cx="2315524" cy="11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>
            <a:extLst>
              <a:ext uri="{FF2B5EF4-FFF2-40B4-BE49-F238E27FC236}">
                <a16:creationId xmlns:a16="http://schemas.microsoft.com/office/drawing/2014/main" id="{1DF8AE43-866C-8A4A-B17C-CB657E5F6B88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827518" y="2329456"/>
            <a:ext cx="2243257" cy="117129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>
            <a:extLst>
              <a:ext uri="{FF2B5EF4-FFF2-40B4-BE49-F238E27FC236}">
                <a16:creationId xmlns:a16="http://schemas.microsoft.com/office/drawing/2014/main" id="{ED5A64B7-51EA-154A-872F-8C934BDF2429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6260832" y="3507856"/>
            <a:ext cx="2809943" cy="1136412"/>
          </a:xfrm>
          <a:prstGeom prst="bentConnector3">
            <a:avLst>
              <a:gd name="adj1" fmla="val 6013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50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" y="0"/>
            <a:ext cx="12190817" cy="6858000"/>
          </a:xfrm>
          <a:prstGeom prst="rect">
            <a:avLst/>
          </a:prstGeom>
        </p:spPr>
      </p:pic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A837BE3A-C0CC-A444-8253-0D022A4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22" y="524363"/>
            <a:ext cx="10171672" cy="11862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Асимметричное шифрование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2F3CA7-AD6F-AB4C-A197-969A5521D0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2"/>
          <a:stretch/>
        </p:blipFill>
        <p:spPr>
          <a:xfrm>
            <a:off x="1558117" y="1910081"/>
            <a:ext cx="8666481" cy="392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4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Таблица 69">
            <a:extLst>
              <a:ext uri="{FF2B5EF4-FFF2-40B4-BE49-F238E27FC236}">
                <a16:creationId xmlns:a16="http://schemas.microsoft.com/office/drawing/2014/main" id="{C0B21F83-8DA3-D545-B55F-B1D863DAE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02227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94921">
                  <a:extLst>
                    <a:ext uri="{9D8B030D-6E8A-4147-A177-3AD203B41FA5}">
                      <a16:colId xmlns:a16="http://schemas.microsoft.com/office/drawing/2014/main" val="2013081698"/>
                    </a:ext>
                  </a:extLst>
                </a:gridCol>
                <a:gridCol w="4033079">
                  <a:extLst>
                    <a:ext uri="{9D8B030D-6E8A-4147-A177-3AD203B41FA5}">
                      <a16:colId xmlns:a16="http://schemas.microsoft.com/office/drawing/2014/main" val="40330792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02454281"/>
                    </a:ext>
                  </a:extLst>
                </a:gridCol>
              </a:tblGrid>
              <a:tr h="1286287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Открытый канал связи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844946"/>
                  </a:ext>
                </a:extLst>
              </a:tr>
              <a:tr h="557171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sz="1800" dirty="0"/>
                    </a:p>
                    <a:p>
                      <a:pPr marL="585788" indent="-312738"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400" dirty="0"/>
                    </a:p>
                    <a:p>
                      <a:pPr marL="585788" indent="-312738"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400" dirty="0"/>
                    </a:p>
                    <a:p>
                      <a:pPr marL="585788" indent="-312738"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400" dirty="0"/>
                    </a:p>
                    <a:p>
                      <a:pPr marL="585788" indent="-312738"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040252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D43BFBE8-2907-7241-B9FD-04FDC62005E4}"/>
              </a:ext>
            </a:extLst>
          </p:cNvPr>
          <p:cNvSpPr txBox="1"/>
          <p:nvPr/>
        </p:nvSpPr>
        <p:spPr>
          <a:xfrm>
            <a:off x="0" y="1431234"/>
            <a:ext cx="42141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p </a:t>
            </a:r>
            <a:r>
              <a:rPr lang="ru-RU" sz="2000" dirty="0"/>
              <a:t>и </a:t>
            </a:r>
            <a:r>
              <a:rPr lang="en-US" sz="2000" dirty="0"/>
              <a:t>q: 		</a:t>
            </a:r>
            <a:r>
              <a:rPr lang="en-US" sz="2000" b="1" dirty="0"/>
              <a:t>3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ru-RU" sz="2000" b="1" dirty="0"/>
              <a:t>7</a:t>
            </a:r>
          </a:p>
          <a:p>
            <a:pPr marL="631825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n = p * q 		=</a:t>
            </a:r>
            <a:r>
              <a:rPr lang="ru-RU" sz="2000" dirty="0"/>
              <a:t> </a:t>
            </a:r>
            <a:r>
              <a:rPr lang="ru-RU" sz="2000" b="1" dirty="0"/>
              <a:t>21</a:t>
            </a:r>
            <a:endParaRPr lang="en-US" sz="2000" b="1" dirty="0"/>
          </a:p>
          <a:p>
            <a:pPr marL="631825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dirty="0"/>
              <a:t>ф = (</a:t>
            </a:r>
            <a:r>
              <a:rPr lang="en-US" sz="2000" dirty="0"/>
              <a:t>p</a:t>
            </a:r>
            <a:r>
              <a:rPr lang="ru-RU" sz="2000" dirty="0"/>
              <a:t> - 1) × (q - 1) </a:t>
            </a:r>
            <a:r>
              <a:rPr lang="en-US" sz="2000" dirty="0"/>
              <a:t> 	= </a:t>
            </a:r>
            <a:r>
              <a:rPr lang="ru-RU" sz="2000" b="1" dirty="0"/>
              <a:t>12</a:t>
            </a:r>
            <a:endParaRPr lang="en-US" sz="2000" b="1" dirty="0"/>
          </a:p>
          <a:p>
            <a:pPr marL="631825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e 			= </a:t>
            </a:r>
            <a:r>
              <a:rPr lang="en-US" sz="2000" b="1" dirty="0"/>
              <a:t>5</a:t>
            </a:r>
            <a:endParaRPr lang="ru-RU" sz="2000" b="1" dirty="0"/>
          </a:p>
          <a:p>
            <a:pPr marL="587375">
              <a:lnSpc>
                <a:spcPct val="200000"/>
              </a:lnSpc>
            </a:pPr>
            <a:r>
              <a:rPr lang="en-US" sz="2000" dirty="0"/>
              <a:t>{ e, n } 		</a:t>
            </a:r>
            <a:r>
              <a:rPr lang="en-US" sz="2000" b="1" dirty="0">
                <a:solidFill>
                  <a:schemeClr val="accent2"/>
                </a:solidFill>
              </a:rPr>
              <a:t>= { 5, 21 }</a:t>
            </a:r>
          </a:p>
          <a:p>
            <a:pPr marL="174625">
              <a:lnSpc>
                <a:spcPct val="200000"/>
              </a:lnSpc>
              <a:tabLst>
                <a:tab pos="571500" algn="l"/>
              </a:tabLst>
            </a:pPr>
            <a:r>
              <a:rPr lang="en-US" sz="2000" dirty="0"/>
              <a:t>5.	(d * e) % </a:t>
            </a:r>
            <a:r>
              <a:rPr lang="ru-RU" sz="2000" dirty="0"/>
              <a:t>ф </a:t>
            </a:r>
            <a:r>
              <a:rPr lang="en-US" sz="2000" dirty="0"/>
              <a:t>= 1 </a:t>
            </a:r>
            <a:r>
              <a:rPr lang="ru-RU" dirty="0"/>
              <a:t>—</a:t>
            </a:r>
            <a:r>
              <a:rPr lang="en-US" sz="2000" dirty="0"/>
              <a:t>&gt; d 	= </a:t>
            </a:r>
            <a:r>
              <a:rPr lang="en-US" sz="2000" b="1" dirty="0"/>
              <a:t>17</a:t>
            </a:r>
          </a:p>
          <a:p>
            <a:pPr marL="158750">
              <a:lnSpc>
                <a:spcPct val="200000"/>
              </a:lnSpc>
              <a:tabLst>
                <a:tab pos="523875" algn="l"/>
              </a:tabLst>
            </a:pPr>
            <a:r>
              <a:rPr lang="en-US" sz="2000" dirty="0"/>
              <a:t>	 { d, n }</a:t>
            </a:r>
            <a:r>
              <a:rPr lang="en-US" sz="2000" b="1" dirty="0"/>
              <a:t> 		</a:t>
            </a:r>
            <a:r>
              <a:rPr lang="en-US" sz="2000" b="1" dirty="0">
                <a:solidFill>
                  <a:srgbClr val="FF0000"/>
                </a:solidFill>
              </a:rPr>
              <a:t>= { 17, 21 }</a:t>
            </a:r>
            <a:endParaRPr lang="en-US" sz="2400" dirty="0"/>
          </a:p>
          <a:p>
            <a:pPr marL="158750">
              <a:lnSpc>
                <a:spcPct val="200000"/>
              </a:lnSpc>
            </a:pPr>
            <a:r>
              <a:rPr lang="en-US" sz="2000" dirty="0"/>
              <a:t>6.    M = E ^ d % n 	</a:t>
            </a:r>
            <a:r>
              <a:rPr lang="en-US" sz="2000" b="1" dirty="0"/>
              <a:t>= 19</a:t>
            </a:r>
          </a:p>
          <a:p>
            <a:pPr marL="158750"/>
            <a:endParaRPr lang="en-US" sz="2000" dirty="0"/>
          </a:p>
        </p:txBody>
      </p:sp>
      <p:pic>
        <p:nvPicPr>
          <p:cNvPr id="73" name="Рисунок 7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FEFD0EB-FDD6-FB47-830D-E6803D578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3551" r="5433" b="10970"/>
          <a:stretch/>
        </p:blipFill>
        <p:spPr>
          <a:xfrm>
            <a:off x="5316783" y="2544227"/>
            <a:ext cx="1587508" cy="1019964"/>
          </a:xfrm>
          <a:prstGeom prst="rect">
            <a:avLst/>
          </a:prstGeom>
        </p:spPr>
      </p:pic>
      <p:cxnSp>
        <p:nvCxnSpPr>
          <p:cNvPr id="77" name="Соединительная линия уступом 76">
            <a:extLst>
              <a:ext uri="{FF2B5EF4-FFF2-40B4-BE49-F238E27FC236}">
                <a16:creationId xmlns:a16="http://schemas.microsoft.com/office/drawing/2014/main" id="{50630687-3BB1-C341-BCA3-14BE975A31C4}"/>
              </a:ext>
            </a:extLst>
          </p:cNvPr>
          <p:cNvCxnSpPr>
            <a:cxnSpLocks/>
          </p:cNvCxnSpPr>
          <p:nvPr/>
        </p:nvCxnSpPr>
        <p:spPr>
          <a:xfrm flipV="1">
            <a:off x="3844907" y="2913634"/>
            <a:ext cx="1481307" cy="13256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Соединительная линия уступом 83">
            <a:extLst>
              <a:ext uri="{FF2B5EF4-FFF2-40B4-BE49-F238E27FC236}">
                <a16:creationId xmlns:a16="http://schemas.microsoft.com/office/drawing/2014/main" id="{63AD6271-E0B3-E44C-9CED-0CED5FDA974B}"/>
              </a:ext>
            </a:extLst>
          </p:cNvPr>
          <p:cNvCxnSpPr>
            <a:cxnSpLocks/>
          </p:cNvCxnSpPr>
          <p:nvPr/>
        </p:nvCxnSpPr>
        <p:spPr>
          <a:xfrm>
            <a:off x="6904291" y="2886688"/>
            <a:ext cx="1612409" cy="1578017"/>
          </a:xfrm>
          <a:prstGeom prst="bentConnector3">
            <a:avLst>
              <a:gd name="adj1" fmla="val 5497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EB7FD2E8-B6CA-D648-ADCF-74BD214DADF2}"/>
              </a:ext>
            </a:extLst>
          </p:cNvPr>
          <p:cNvGrpSpPr/>
          <p:nvPr/>
        </p:nvGrpSpPr>
        <p:grpSpPr>
          <a:xfrm>
            <a:off x="9061275" y="2698474"/>
            <a:ext cx="2019557" cy="1161325"/>
            <a:chOff x="9340424" y="1435006"/>
            <a:chExt cx="2019557" cy="1161325"/>
          </a:xfrm>
        </p:grpSpPr>
        <p:grpSp>
          <p:nvGrpSpPr>
            <p:cNvPr id="83" name="Группа 82">
              <a:extLst>
                <a:ext uri="{FF2B5EF4-FFF2-40B4-BE49-F238E27FC236}">
                  <a16:creationId xmlns:a16="http://schemas.microsoft.com/office/drawing/2014/main" id="{68889E12-2B3A-E744-A311-4A16BA0B8B54}"/>
                </a:ext>
              </a:extLst>
            </p:cNvPr>
            <p:cNvGrpSpPr/>
            <p:nvPr/>
          </p:nvGrpSpPr>
          <p:grpSpPr>
            <a:xfrm>
              <a:off x="10440856" y="1435006"/>
              <a:ext cx="919125" cy="1161325"/>
              <a:chOff x="9703372" y="1431234"/>
              <a:chExt cx="919125" cy="1161325"/>
            </a:xfrm>
          </p:grpSpPr>
          <p:pic>
            <p:nvPicPr>
              <p:cNvPr id="81" name="Рисунок 80">
                <a:extLst>
                  <a:ext uri="{FF2B5EF4-FFF2-40B4-BE49-F238E27FC236}">
                    <a16:creationId xmlns:a16="http://schemas.microsoft.com/office/drawing/2014/main" id="{4926309B-BD20-164B-B023-0B10D9646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05662" y="1431234"/>
                <a:ext cx="916835" cy="1161325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12230C-C55A-D747-9853-9B56BE8AA5DA}"/>
                  </a:ext>
                </a:extLst>
              </p:cNvPr>
              <p:cNvSpPr txBox="1"/>
              <p:nvPr/>
            </p:nvSpPr>
            <p:spPr>
              <a:xfrm>
                <a:off x="9703372" y="1657953"/>
                <a:ext cx="9191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4000" b="1" dirty="0"/>
                  <a:t>19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B39497-077B-5246-9FD1-375305E6539C}"/>
                </a:ext>
              </a:extLst>
            </p:cNvPr>
            <p:cNvSpPr txBox="1"/>
            <p:nvPr/>
          </p:nvSpPr>
          <p:spPr>
            <a:xfrm>
              <a:off x="9340424" y="1647862"/>
              <a:ext cx="11501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M = </a:t>
              </a:r>
              <a:endParaRPr lang="ru-RU" sz="4000" b="1" dirty="0"/>
            </a:p>
          </p:txBody>
        </p:sp>
      </p:grpSp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DAB3D1B5-D41A-3144-81F8-841C5532F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83" y="4588929"/>
            <a:ext cx="916834" cy="1170000"/>
          </a:xfrm>
          <a:prstGeom prst="rect">
            <a:avLst/>
          </a:prstGeom>
        </p:spPr>
      </p:pic>
      <p:cxnSp>
        <p:nvCxnSpPr>
          <p:cNvPr id="104" name="Соединительная линия уступом 103">
            <a:extLst>
              <a:ext uri="{FF2B5EF4-FFF2-40B4-BE49-F238E27FC236}">
                <a16:creationId xmlns:a16="http://schemas.microsoft.com/office/drawing/2014/main" id="{FD6CB32B-A4BF-B646-8A47-3ADBA2D8DFA5}"/>
              </a:ext>
            </a:extLst>
          </p:cNvPr>
          <p:cNvCxnSpPr>
            <a:cxnSpLocks/>
            <a:endCxn id="102" idx="3"/>
          </p:cNvCxnSpPr>
          <p:nvPr/>
        </p:nvCxnSpPr>
        <p:spPr>
          <a:xfrm rot="10800000" flipV="1">
            <a:off x="6554417" y="4807165"/>
            <a:ext cx="1962284" cy="366764"/>
          </a:xfrm>
          <a:prstGeom prst="bentConnector3">
            <a:avLst>
              <a:gd name="adj1" fmla="val 371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29">
            <a:extLst>
              <a:ext uri="{FF2B5EF4-FFF2-40B4-BE49-F238E27FC236}">
                <a16:creationId xmlns:a16="http://schemas.microsoft.com/office/drawing/2014/main" id="{A63D1549-89E5-0D40-867C-B5ADB8CDAE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9685" y="5173929"/>
            <a:ext cx="2307898" cy="928580"/>
          </a:xfrm>
          <a:prstGeom prst="bentConnector3">
            <a:avLst>
              <a:gd name="adj1" fmla="val 457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9BEE964A-694E-4C46-B54F-15487D773825}"/>
              </a:ext>
            </a:extLst>
          </p:cNvPr>
          <p:cNvSpPr txBox="1"/>
          <p:nvPr/>
        </p:nvSpPr>
        <p:spPr>
          <a:xfrm>
            <a:off x="8931699" y="4454687"/>
            <a:ext cx="246001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E_M = M ^ e % n </a:t>
            </a:r>
            <a:r>
              <a:rPr lang="en-US" sz="2000" b="1" dirty="0"/>
              <a:t>= 10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4248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1665</Words>
  <Application>Microsoft Macintosh PowerPoint</Application>
  <PresentationFormat>Широкоэкранный</PresentationFormat>
  <Paragraphs>122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КРИПТОГРАФИЯ. МЕТОДЫ ШИФРОВАНИЯ</vt:lpstr>
      <vt:lpstr>Презентация PowerPoint</vt:lpstr>
      <vt:lpstr>Презентация PowerPoint</vt:lpstr>
      <vt:lpstr>Составные части криптографии</vt:lpstr>
      <vt:lpstr>Презентация PowerPoint</vt:lpstr>
      <vt:lpstr>Симметричное шифрование</vt:lpstr>
      <vt:lpstr>Презентация PowerPoint</vt:lpstr>
      <vt:lpstr>Асимметричное шифрование</vt:lpstr>
      <vt:lpstr>Презентация PowerPoint</vt:lpstr>
      <vt:lpstr>Благодарю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Ерофеенков Алексей Валерьевич</dc:creator>
  <cp:lastModifiedBy>Microsoft Office User</cp:lastModifiedBy>
  <cp:revision>40</cp:revision>
  <dcterms:created xsi:type="dcterms:W3CDTF">2020-07-09T11:29:28Z</dcterms:created>
  <dcterms:modified xsi:type="dcterms:W3CDTF">2021-05-11T09:16:18Z</dcterms:modified>
</cp:coreProperties>
</file>