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5" r:id="rId5"/>
    <p:sldId id="266" r:id="rId6"/>
    <p:sldId id="263" r:id="rId7"/>
    <p:sldId id="267" r:id="rId8"/>
    <p:sldId id="261" r:id="rId9"/>
    <p:sldId id="268" r:id="rId10"/>
    <p:sldId id="257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6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A407-B2AB-488B-8B6A-B6B7785AEC6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0445-0F4A-4C55-A4D8-8994B637F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29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A407-B2AB-488B-8B6A-B6B7785AEC6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0445-0F4A-4C55-A4D8-8994B637F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07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A407-B2AB-488B-8B6A-B6B7785AEC6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0445-0F4A-4C55-A4D8-8994B637F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01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A407-B2AB-488B-8B6A-B6B7785AEC6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0445-0F4A-4C55-A4D8-8994B637F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93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A407-B2AB-488B-8B6A-B6B7785AEC6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0445-0F4A-4C55-A4D8-8994B637F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524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A407-B2AB-488B-8B6A-B6B7785AEC6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0445-0F4A-4C55-A4D8-8994B637F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43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A407-B2AB-488B-8B6A-B6B7785AEC6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0445-0F4A-4C55-A4D8-8994B637F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21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A407-B2AB-488B-8B6A-B6B7785AEC6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0445-0F4A-4C55-A4D8-8994B637F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56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A407-B2AB-488B-8B6A-B6B7785AEC6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0445-0F4A-4C55-A4D8-8994B637F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966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A407-B2AB-488B-8B6A-B6B7785AEC6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0445-0F4A-4C55-A4D8-8994B637F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046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A407-B2AB-488B-8B6A-B6B7785AEC6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0445-0F4A-4C55-A4D8-8994B637F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732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FA407-B2AB-488B-8B6A-B6B7785AEC6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E0445-0F4A-4C55-A4D8-8994B637F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23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6" t="9091" r="615"/>
          <a:stretch/>
        </p:blipFill>
        <p:spPr>
          <a:xfrm>
            <a:off x="591" y="0"/>
            <a:ext cx="12190817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D49FE6D-E54D-4A15-9572-966ED42F8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1489"/>
            <a:ext cx="12192000" cy="2077327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30688" y="4337523"/>
            <a:ext cx="10918056" cy="13273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ru-RU" sz="4200" b="1" dirty="0"/>
              <a:t>ОСНОВНЫЕ НАПРАВЛЕНИЯ РЕФОРМИРОВАНИЯ ЗАРАБОТНОЙ ПЛАТЫ</a:t>
            </a:r>
            <a:endParaRPr lang="en-US" sz="4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30688" y="5750937"/>
            <a:ext cx="10918056" cy="468888"/>
          </a:xfrm>
        </p:spPr>
        <p:txBody>
          <a:bodyPr>
            <a:normAutofit/>
          </a:bodyPr>
          <a:lstStyle/>
          <a:p>
            <a:r>
              <a:rPr lang="ru-RU" dirty="0"/>
              <a:t>Выполнила: Потапова Алина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AFC8083-BBFA-464C-A805-4E844F66B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4149692"/>
            <a:ext cx="12188824" cy="0"/>
          </a:xfrm>
          <a:prstGeom prst="line">
            <a:avLst/>
          </a:prstGeom>
          <a:ln w="50800">
            <a:solidFill>
              <a:schemeClr val="bg1">
                <a:alpha val="9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7DF9911-4A37-4096-BE25-0CCCFEC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5711486"/>
            <a:ext cx="27432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752BC6-CDD2-4020-8DCF-B5E813CD3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426067"/>
            <a:ext cx="12188824" cy="0"/>
          </a:xfrm>
          <a:prstGeom prst="line">
            <a:avLst/>
          </a:prstGeom>
          <a:ln w="50800">
            <a:solidFill>
              <a:schemeClr val="bg1">
                <a:alpha val="9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390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8000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438AFA0-3CDC-E340-BE8D-28E6D9C5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7409" y="1404938"/>
            <a:ext cx="3395593" cy="490122"/>
          </a:xfrm>
        </p:spPr>
        <p:txBody>
          <a:bodyPr anchor="ctr">
            <a:noAutofit/>
          </a:bodyPr>
          <a:lstStyle/>
          <a:p>
            <a:pPr algn="ctr"/>
            <a:r>
              <a:rPr lang="ru-RU" sz="4400" b="1" dirty="0"/>
              <a:t>Заключение </a:t>
            </a:r>
          </a:p>
        </p:txBody>
      </p:sp>
      <p:sp>
        <p:nvSpPr>
          <p:cNvPr id="9" name="Объект 3">
            <a:extLst>
              <a:ext uri="{FF2B5EF4-FFF2-40B4-BE49-F238E27FC236}">
                <a16:creationId xmlns:a16="http://schemas.microsoft.com/office/drawing/2014/main" id="{9B01E00D-2AA8-3F4D-93D6-7B86D1CEE40F}"/>
              </a:ext>
            </a:extLst>
          </p:cNvPr>
          <p:cNvSpPr txBox="1">
            <a:spLocks/>
          </p:cNvSpPr>
          <p:nvPr/>
        </p:nvSpPr>
        <p:spPr>
          <a:xfrm>
            <a:off x="837406" y="2133780"/>
            <a:ext cx="10515600" cy="36191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Эффективность всей структуры системы регулирования заработной платы и стимулирования труда определяется, с одной стороны, тем, насколько оплата труда обеспечивает воспроизводство рабочей силы и содержание семьи, а с другой - тем, насколько заработная плата способствует повышению эффективности деятельности, качества продукции и оказываемых услуг, экономному использованию всех видов ресурсов и росту производительности труда.</a:t>
            </a:r>
          </a:p>
        </p:txBody>
      </p:sp>
    </p:spTree>
    <p:extLst>
      <p:ext uri="{BB962C8B-B14F-4D97-AF65-F5344CB8AC3E}">
        <p14:creationId xmlns:p14="http://schemas.microsoft.com/office/powerpoint/2010/main" val="357844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" y="0"/>
            <a:ext cx="12190817" cy="6858000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Формирование системы оплаты труда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024580" y="1590261"/>
            <a:ext cx="10142838" cy="4547443"/>
          </a:xfrm>
        </p:spPr>
        <p:txBody>
          <a:bodyPr>
            <a:normAutofit fontScale="92500" lnSpcReduction="10000"/>
          </a:bodyPr>
          <a:lstStyle/>
          <a:p>
            <a:pPr marL="0" indent="11113">
              <a:lnSpc>
                <a:spcPct val="150000"/>
              </a:lnSpc>
              <a:buNone/>
            </a:pPr>
            <a:r>
              <a:rPr lang="ru-RU" dirty="0"/>
              <a:t>Международный опыт свидетельствует о том, что формирование системы оплаты труда при заключении тарифных соглашений осуществляется с учетом</a:t>
            </a:r>
            <a:r>
              <a:rPr lang="en-US" dirty="0"/>
              <a:t>:</a:t>
            </a:r>
          </a:p>
          <a:p>
            <a:pPr marL="450850" indent="-280988">
              <a:lnSpc>
                <a:spcPct val="150000"/>
              </a:lnSpc>
            </a:pPr>
            <a:r>
              <a:rPr lang="ru-RU" dirty="0"/>
              <a:t>стоимости рабочей силы</a:t>
            </a:r>
            <a:r>
              <a:rPr lang="en-US" dirty="0"/>
              <a:t>,</a:t>
            </a:r>
          </a:p>
          <a:p>
            <a:pPr marL="450850" indent="-280988">
              <a:lnSpc>
                <a:spcPct val="150000"/>
              </a:lnSpc>
            </a:pPr>
            <a:r>
              <a:rPr lang="ru-RU" dirty="0"/>
              <a:t>спроса и предложения, </a:t>
            </a:r>
            <a:endParaRPr lang="en-US" dirty="0"/>
          </a:p>
          <a:p>
            <a:pPr marL="450850" indent="-280988">
              <a:lnSpc>
                <a:spcPct val="150000"/>
              </a:lnSpc>
            </a:pPr>
            <a:r>
              <a:rPr lang="ru-RU" dirty="0"/>
              <a:t>уровня безработицы,</a:t>
            </a:r>
            <a:endParaRPr lang="en-US" dirty="0"/>
          </a:p>
          <a:p>
            <a:pPr marL="450850" indent="-280988">
              <a:lnSpc>
                <a:spcPct val="150000"/>
              </a:lnSpc>
            </a:pPr>
            <a:r>
              <a:rPr lang="ru-RU" dirty="0">
                <a:solidFill>
                  <a:srgbClr val="00A300"/>
                </a:solidFill>
              </a:rPr>
              <a:t>общественной производительности труда</a:t>
            </a:r>
            <a:r>
              <a:rPr lang="en-US" dirty="0">
                <a:solidFill>
                  <a:srgbClr val="00A300"/>
                </a:solidFill>
              </a:rPr>
              <a:t> </a:t>
            </a:r>
            <a:r>
              <a:rPr lang="en-US" dirty="0"/>
              <a:t>(</a:t>
            </a:r>
            <a:r>
              <a:rPr lang="ru-RU" dirty="0"/>
              <a:t>основной показатель</a:t>
            </a:r>
            <a:r>
              <a:rPr lang="en-US" dirty="0"/>
              <a:t>)</a:t>
            </a:r>
            <a:r>
              <a:rPr lang="ru-RU" dirty="0"/>
              <a:t> 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973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8000"/>
          </a:xfrm>
        </p:spPr>
      </p:pic>
      <p:sp>
        <p:nvSpPr>
          <p:cNvPr id="8" name="Текст 3">
            <a:extLst>
              <a:ext uri="{FF2B5EF4-FFF2-40B4-BE49-F238E27FC236}">
                <a16:creationId xmlns:a16="http://schemas.microsoft.com/office/drawing/2014/main" id="{1550F3E1-81B8-F748-B0FD-E42846DF0AB3}"/>
              </a:ext>
            </a:extLst>
          </p:cNvPr>
          <p:cNvSpPr txBox="1">
            <a:spLocks/>
          </p:cNvSpPr>
          <p:nvPr/>
        </p:nvSpPr>
        <p:spPr>
          <a:xfrm>
            <a:off x="1253970" y="1812235"/>
            <a:ext cx="9682471" cy="32335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50000"/>
              </a:lnSpc>
            </a:pPr>
            <a:r>
              <a:rPr lang="ru-RU" sz="2600" b="1" dirty="0">
                <a:solidFill>
                  <a:schemeClr val="tx1"/>
                </a:solidFill>
              </a:rPr>
              <a:t>Универсального механизма регулирования оплаты труда не существует</a:t>
            </a:r>
            <a:r>
              <a:rPr lang="ru-RU" sz="2600" dirty="0">
                <a:solidFill>
                  <a:schemeClr val="tx1"/>
                </a:solidFill>
              </a:rPr>
              <a:t>, несмотря на многочисленность зарубежных экономических моделей. Особенности национальной экономики предопределяют разработку концепций реформирования сферы трудовых отношений в увязке с традициями и спецификой.</a:t>
            </a:r>
          </a:p>
        </p:txBody>
      </p:sp>
    </p:spTree>
    <p:extLst>
      <p:ext uri="{BB962C8B-B14F-4D97-AF65-F5344CB8AC3E}">
        <p14:creationId xmlns:p14="http://schemas.microsoft.com/office/powerpoint/2010/main" val="223648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" y="0"/>
            <a:ext cx="12190817" cy="6858000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52616" y="218316"/>
            <a:ext cx="10314802" cy="1325563"/>
          </a:xfrm>
        </p:spPr>
        <p:txBody>
          <a:bodyPr/>
          <a:lstStyle/>
          <a:p>
            <a:r>
              <a:rPr lang="ru-RU" b="1" dirty="0"/>
              <a:t>Формирование системы оплаты труда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024580" y="1364974"/>
            <a:ext cx="10142838" cy="4916556"/>
          </a:xfrm>
        </p:spPr>
        <p:txBody>
          <a:bodyPr>
            <a:noAutofit/>
          </a:bodyPr>
          <a:lstStyle/>
          <a:p>
            <a:pPr marL="0" indent="11113">
              <a:lnSpc>
                <a:spcPct val="150000"/>
              </a:lnSpc>
              <a:buNone/>
            </a:pPr>
            <a:r>
              <a:rPr lang="ru-RU" sz="2200" dirty="0"/>
              <a:t>Реформирование оплаты труда в условиях рыночных отношений предусматривает меры государственного воздействия на заработную плату на макроуровне на основе: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установления минимальной заработной платы, 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тарифной системы оплаты труда, 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индексации в зависимости от роста инфляции, 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нормативов распределения прибыли предприятий на оплату труда и накопление, 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гибкой политики налогообложения,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участия в заключении генерального и отраслевых тарифных соглашений.</a:t>
            </a:r>
          </a:p>
        </p:txBody>
      </p:sp>
    </p:spTree>
    <p:extLst>
      <p:ext uri="{BB962C8B-B14F-4D97-AF65-F5344CB8AC3E}">
        <p14:creationId xmlns:p14="http://schemas.microsoft.com/office/powerpoint/2010/main" val="338559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8000"/>
          </a:xfrm>
        </p:spPr>
      </p:pic>
      <p:sp>
        <p:nvSpPr>
          <p:cNvPr id="7" name="Текст 3">
            <a:extLst>
              <a:ext uri="{FF2B5EF4-FFF2-40B4-BE49-F238E27FC236}">
                <a16:creationId xmlns:a16="http://schemas.microsoft.com/office/drawing/2014/main" id="{3D6EDA6E-037D-BA48-8D3D-A8080DF89A9B}"/>
              </a:ext>
            </a:extLst>
          </p:cNvPr>
          <p:cNvSpPr txBox="1">
            <a:spLocks/>
          </p:cNvSpPr>
          <p:nvPr/>
        </p:nvSpPr>
        <p:spPr>
          <a:xfrm>
            <a:off x="2892648" y="5185142"/>
            <a:ext cx="6405113" cy="526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3200" dirty="0">
                <a:solidFill>
                  <a:schemeClr val="tx1"/>
                </a:solidFill>
              </a:rPr>
              <a:t>*</a:t>
            </a:r>
            <a:r>
              <a:rPr lang="ru-RU" sz="3200" dirty="0">
                <a:solidFill>
                  <a:schemeClr val="tx1"/>
                </a:solidFill>
              </a:rPr>
              <a:t>уровня средней заработной платы</a:t>
            </a:r>
          </a:p>
        </p:txBody>
      </p:sp>
      <p:graphicFrame>
        <p:nvGraphicFramePr>
          <p:cNvPr id="3" name="Таблица 11">
            <a:extLst>
              <a:ext uri="{FF2B5EF4-FFF2-40B4-BE49-F238E27FC236}">
                <a16:creationId xmlns:a16="http://schemas.microsoft.com/office/drawing/2014/main" id="{F2AE25AF-89DF-BD4E-AD31-378AE7431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716229"/>
              </p:ext>
            </p:extLst>
          </p:nvPr>
        </p:nvGraphicFramePr>
        <p:xfrm>
          <a:off x="1247923" y="1760837"/>
          <a:ext cx="9694564" cy="3070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2240">
                  <a:extLst>
                    <a:ext uri="{9D8B030D-6E8A-4147-A177-3AD203B41FA5}">
                      <a16:colId xmlns:a16="http://schemas.microsoft.com/office/drawing/2014/main" val="333031961"/>
                    </a:ext>
                  </a:extLst>
                </a:gridCol>
                <a:gridCol w="5622324">
                  <a:extLst>
                    <a:ext uri="{9D8B030D-6E8A-4147-A177-3AD203B41FA5}">
                      <a16:colId xmlns:a16="http://schemas.microsoft.com/office/drawing/2014/main" val="4174172181"/>
                    </a:ext>
                  </a:extLst>
                </a:gridCol>
              </a:tblGrid>
              <a:tr h="1485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000" b="1" dirty="0">
                          <a:solidFill>
                            <a:schemeClr val="tx1"/>
                          </a:solidFill>
                          <a:latin typeface="+mj-lt"/>
                        </a:rPr>
                        <a:t>Прожиточный минимум</a:t>
                      </a: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b="1" dirty="0">
                          <a:solidFill>
                            <a:schemeClr val="tx1"/>
                          </a:solidFill>
                          <a:latin typeface="+mj-lt"/>
                        </a:rPr>
                        <a:t>Величина минимальной заработной платы</a:t>
                      </a:r>
                      <a:endParaRPr lang="ru-RU" sz="4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2157829"/>
                  </a:ext>
                </a:extLst>
              </a:tr>
              <a:tr h="1485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800" b="1" dirty="0">
                          <a:solidFill>
                            <a:srgbClr val="00A300"/>
                          </a:solidFill>
                        </a:rPr>
                        <a:t>50.0 %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800" b="1" dirty="0">
                          <a:solidFill>
                            <a:srgbClr val="00A300"/>
                          </a:solidFill>
                        </a:rPr>
                        <a:t>66.7 %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9585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897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" y="0"/>
            <a:ext cx="12190817" cy="6858000"/>
          </a:xfrm>
          <a:prstGeom prst="rect">
            <a:avLst/>
          </a:prstGeom>
        </p:spPr>
      </p:pic>
      <p:sp>
        <p:nvSpPr>
          <p:cNvPr id="9" name="Заголовок 2">
            <a:extLst>
              <a:ext uri="{FF2B5EF4-FFF2-40B4-BE49-F238E27FC236}">
                <a16:creationId xmlns:a16="http://schemas.microsoft.com/office/drawing/2014/main" id="{A837BE3A-C0CC-A444-8253-0D022A4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842" y="846054"/>
            <a:ext cx="10171672" cy="118624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b="1" dirty="0"/>
              <a:t>При заключении коллективных договоров и тарифных соглашений на различных уровнях хозяйствования важно учитывать:</a:t>
            </a:r>
          </a:p>
        </p:txBody>
      </p:sp>
      <p:sp>
        <p:nvSpPr>
          <p:cNvPr id="10" name="Объект 3">
            <a:extLst>
              <a:ext uri="{FF2B5EF4-FFF2-40B4-BE49-F238E27FC236}">
                <a16:creationId xmlns:a16="http://schemas.microsoft.com/office/drawing/2014/main" id="{CAA7407F-4FB9-0149-8169-046539839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5842" y="2563640"/>
            <a:ext cx="10703011" cy="3565312"/>
          </a:xfrm>
        </p:spPr>
        <p:txBody>
          <a:bodyPr>
            <a:normAutofit lnSpcReduction="10000"/>
          </a:bodyPr>
          <a:lstStyle/>
          <a:p>
            <a:pPr marL="357188" indent="-344488" fontAlgn="base">
              <a:lnSpc>
                <a:spcPct val="150000"/>
              </a:lnSpc>
            </a:pPr>
            <a:r>
              <a:rPr lang="ru-RU" dirty="0">
                <a:cs typeface="Times New Roman" panose="02020603050405020304" pitchFamily="18" charset="0"/>
              </a:rPr>
              <a:t>Стимулирующую функцию заработной платы</a:t>
            </a:r>
            <a:r>
              <a:rPr lang="en-US" dirty="0">
                <a:cs typeface="Times New Roman" panose="02020603050405020304" pitchFamily="18" charset="0"/>
              </a:rPr>
              <a:t>;</a:t>
            </a:r>
            <a:endParaRPr lang="ru-RU" dirty="0">
              <a:cs typeface="Times New Roman" panose="02020603050405020304" pitchFamily="18" charset="0"/>
            </a:endParaRPr>
          </a:p>
          <a:p>
            <a:pPr marL="357188" indent="-344488" fontAlgn="base">
              <a:lnSpc>
                <a:spcPct val="150000"/>
              </a:lnSpc>
            </a:pPr>
            <a:r>
              <a:rPr lang="ru-RU" dirty="0">
                <a:cs typeface="Times New Roman" panose="02020603050405020304" pitchFamily="18" charset="0"/>
              </a:rPr>
              <a:t>Динамику производительности труда работников</a:t>
            </a:r>
            <a:r>
              <a:rPr lang="en-US" dirty="0">
                <a:cs typeface="Times New Roman" panose="02020603050405020304" pitchFamily="18" charset="0"/>
              </a:rPr>
              <a:t>;</a:t>
            </a:r>
            <a:endParaRPr lang="ru-RU" dirty="0">
              <a:cs typeface="Times New Roman" panose="02020603050405020304" pitchFamily="18" charset="0"/>
            </a:endParaRPr>
          </a:p>
          <a:p>
            <a:pPr marL="357188" indent="-344488" fontAlgn="base">
              <a:lnSpc>
                <a:spcPct val="150000"/>
              </a:lnSpc>
            </a:pPr>
            <a:r>
              <a:rPr lang="ru-RU" dirty="0">
                <a:cs typeface="Times New Roman" panose="02020603050405020304" pitchFamily="18" charset="0"/>
              </a:rPr>
              <a:t>Положение о занятости работников</a:t>
            </a:r>
            <a:r>
              <a:rPr lang="en-US" dirty="0">
                <a:cs typeface="Times New Roman" panose="02020603050405020304" pitchFamily="18" charset="0"/>
              </a:rPr>
              <a:t>;</a:t>
            </a:r>
            <a:endParaRPr lang="ru-RU" dirty="0">
              <a:cs typeface="Times New Roman" panose="02020603050405020304" pitchFamily="18" charset="0"/>
            </a:endParaRPr>
          </a:p>
          <a:p>
            <a:pPr marL="357188" indent="-344488" fontAlgn="base">
              <a:lnSpc>
                <a:spcPct val="150000"/>
              </a:lnSpc>
            </a:pPr>
            <a:r>
              <a:rPr lang="ru-RU" dirty="0">
                <a:cs typeface="Times New Roman" panose="02020603050405020304" pitchFamily="18" charset="0"/>
              </a:rPr>
              <a:t>Удельный вес оплаты труда в совокупных доходах семей работников</a:t>
            </a:r>
            <a:r>
              <a:rPr lang="en-US" dirty="0">
                <a:cs typeface="Times New Roman" panose="02020603050405020304" pitchFamily="18" charset="0"/>
              </a:rPr>
              <a:t>.</a:t>
            </a:r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506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-332"/>
            <a:ext cx="12191408" cy="6858332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150595" y="469873"/>
            <a:ext cx="7890807" cy="1401996"/>
          </a:xfrm>
        </p:spPr>
        <p:txBody>
          <a:bodyPr anchor="ctr">
            <a:normAutofit/>
          </a:bodyPr>
          <a:lstStyle/>
          <a:p>
            <a:pPr algn="ctr"/>
            <a:r>
              <a:rPr lang="ru-RU" sz="4000" b="1" dirty="0"/>
              <a:t>Индексация в зависимости от роста инфляции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1908889" y="1871869"/>
            <a:ext cx="8374218" cy="3760304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ru-RU" sz="2600" dirty="0"/>
              <a:t>При формировании рыночных отношений механизм индексации может быть применен, с одной стороны, как стабилизационная мера, направленная на профилактику социальных проблем и защиту низкооплачиваемых работников, а с другой стороны, в рамках антиинфляционных мероприятий.</a:t>
            </a:r>
          </a:p>
        </p:txBody>
      </p:sp>
    </p:spTree>
    <p:extLst>
      <p:ext uri="{BB962C8B-B14F-4D97-AF65-F5344CB8AC3E}">
        <p14:creationId xmlns:p14="http://schemas.microsoft.com/office/powerpoint/2010/main" val="1613212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" y="0"/>
            <a:ext cx="12190817" cy="6858000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05238" y="1060505"/>
            <a:ext cx="11181522" cy="10806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3400" b="1" dirty="0"/>
              <a:t>При разработке механизма индексации следует учитывать: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199" y="2292805"/>
            <a:ext cx="10515600" cy="3619114"/>
          </a:xfrm>
        </p:spPr>
        <p:txBody>
          <a:bodyPr>
            <a:normAutofit/>
          </a:bodyPr>
          <a:lstStyle/>
          <a:p>
            <a:pPr marL="357188" indent="-357188" fontAlgn="base">
              <a:lnSpc>
                <a:spcPct val="150000"/>
              </a:lnSpc>
            </a:pPr>
            <a:r>
              <a:rPr lang="ru-RU" dirty="0"/>
              <a:t>систему и периодичность индексации; </a:t>
            </a:r>
          </a:p>
          <a:p>
            <a:pPr marL="357188" indent="-357188" fontAlgn="base">
              <a:lnSpc>
                <a:spcPct val="150000"/>
              </a:lnSpc>
            </a:pPr>
            <a:r>
              <a:rPr lang="ru-RU" dirty="0"/>
              <a:t>индексируемые величины; </a:t>
            </a:r>
          </a:p>
          <a:p>
            <a:pPr marL="357188" indent="-357188" fontAlgn="base">
              <a:lnSpc>
                <a:spcPct val="150000"/>
              </a:lnSpc>
            </a:pPr>
            <a:r>
              <a:rPr lang="ru-RU" dirty="0"/>
              <a:t>степень компенсации роста цен.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4660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" y="0"/>
            <a:ext cx="12190817" cy="6858000"/>
          </a:xfrm>
          <a:prstGeom prst="rect">
            <a:avLst/>
          </a:prstGeom>
        </p:spPr>
      </p:pic>
      <p:sp>
        <p:nvSpPr>
          <p:cNvPr id="9" name="Заголовок 2">
            <a:extLst>
              <a:ext uri="{FF2B5EF4-FFF2-40B4-BE49-F238E27FC236}">
                <a16:creationId xmlns:a16="http://schemas.microsoft.com/office/drawing/2014/main" id="{A837BE3A-C0CC-A444-8253-0D022A4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842" y="846054"/>
            <a:ext cx="10171672" cy="118624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b="1" dirty="0"/>
              <a:t>Механизм установления нормативов формирования фонда заработной платы</a:t>
            </a:r>
            <a:r>
              <a:rPr lang="en-US" sz="3600" b="1" dirty="0"/>
              <a:t> </a:t>
            </a:r>
            <a:r>
              <a:rPr lang="ru-RU" sz="3600" b="1" dirty="0"/>
              <a:t>призван</a:t>
            </a:r>
            <a:r>
              <a:rPr lang="en-US" sz="3600" b="1" dirty="0"/>
              <a:t>:</a:t>
            </a:r>
            <a:endParaRPr lang="ru-RU" sz="3600" b="1" dirty="0"/>
          </a:p>
        </p:txBody>
      </p:sp>
      <p:sp>
        <p:nvSpPr>
          <p:cNvPr id="10" name="Объект 3">
            <a:extLst>
              <a:ext uri="{FF2B5EF4-FFF2-40B4-BE49-F238E27FC236}">
                <a16:creationId xmlns:a16="http://schemas.microsoft.com/office/drawing/2014/main" id="{CAA7407F-4FB9-0149-8169-046539839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5842" y="2279435"/>
            <a:ext cx="10703011" cy="3565312"/>
          </a:xfrm>
        </p:spPr>
        <p:txBody>
          <a:bodyPr>
            <a:normAutofit lnSpcReduction="10000"/>
          </a:bodyPr>
          <a:lstStyle/>
          <a:p>
            <a:pPr marL="357188" indent="-357188">
              <a:lnSpc>
                <a:spcPct val="150000"/>
              </a:lnSpc>
            </a:pPr>
            <a:r>
              <a:rPr lang="ru-RU" dirty="0"/>
              <a:t>выполнять стимулирующую и регулирующую функции</a:t>
            </a:r>
            <a:r>
              <a:rPr lang="en-US" dirty="0"/>
              <a:t>;</a:t>
            </a:r>
          </a:p>
          <a:p>
            <a:pPr marL="357188" indent="-357188">
              <a:lnSpc>
                <a:spcPct val="150000"/>
              </a:lnSpc>
            </a:pPr>
            <a:r>
              <a:rPr lang="ru-RU" dirty="0"/>
              <a:t>способствовать наращиванию объемов деятельности</a:t>
            </a:r>
            <a:r>
              <a:rPr lang="en-US" dirty="0"/>
              <a:t>;</a:t>
            </a:r>
          </a:p>
          <a:p>
            <a:pPr marL="357188" indent="-357188">
              <a:lnSpc>
                <a:spcPct val="150000"/>
              </a:lnSpc>
            </a:pPr>
            <a:r>
              <a:rPr lang="ru-RU" dirty="0"/>
              <a:t>способствовать сглаживанию необоснованной дифференциации в оплате труда</a:t>
            </a:r>
            <a:r>
              <a:rPr lang="en-US" dirty="0"/>
              <a:t>;</a:t>
            </a:r>
          </a:p>
          <a:p>
            <a:pPr marL="357188" indent="-357188">
              <a:lnSpc>
                <a:spcPct val="150000"/>
              </a:lnSpc>
            </a:pPr>
            <a:r>
              <a:rPr lang="ru-RU" dirty="0"/>
              <a:t>способствовать инвестированию производства.</a:t>
            </a:r>
          </a:p>
        </p:txBody>
      </p:sp>
    </p:spTree>
    <p:extLst>
      <p:ext uri="{BB962C8B-B14F-4D97-AF65-F5344CB8AC3E}">
        <p14:creationId xmlns:p14="http://schemas.microsoft.com/office/powerpoint/2010/main" val="31339963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</TotalTime>
  <Words>355</Words>
  <Application>Microsoft Macintosh PowerPoint</Application>
  <PresentationFormat>Широкоэкранный</PresentationFormat>
  <Paragraphs>40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ОСНОВНЫЕ НАПРАВЛЕНИЯ РЕФОРМИРОВАНИЯ ЗАРАБОТНОЙ ПЛАТЫ</vt:lpstr>
      <vt:lpstr>Формирование системы оплаты труда</vt:lpstr>
      <vt:lpstr>Презентация PowerPoint</vt:lpstr>
      <vt:lpstr>Формирование системы оплаты труда</vt:lpstr>
      <vt:lpstr>Презентация PowerPoint</vt:lpstr>
      <vt:lpstr>При заключении коллективных договоров и тарифных соглашений на различных уровнях хозяйствования важно учитывать:</vt:lpstr>
      <vt:lpstr>Индексация в зависимости от роста инфляции</vt:lpstr>
      <vt:lpstr>При разработке механизма индексации следует учитывать:</vt:lpstr>
      <vt:lpstr>Механизм установления нормативов формирования фонда заработной платы призван:</vt:lpstr>
      <vt:lpstr>Заключение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Ерофеенков Алексей Валерьевич</dc:creator>
  <cp:lastModifiedBy>Microsoft Office User</cp:lastModifiedBy>
  <cp:revision>17</cp:revision>
  <dcterms:created xsi:type="dcterms:W3CDTF">2020-07-09T11:29:28Z</dcterms:created>
  <dcterms:modified xsi:type="dcterms:W3CDTF">2021-02-28T17:19:40Z</dcterms:modified>
</cp:coreProperties>
</file>