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81" r:id="rId25"/>
    <p:sldId id="283" r:id="rId26"/>
    <p:sldId id="285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5143500" type="screen16x9"/>
  <p:notesSz cx="6858000" cy="9144000"/>
  <p:embeddedFontLst>
    <p:embeddedFont>
      <p:font typeface="IBM Plex Sans SemiBold" panose="020B0604020202020204" charset="0"/>
      <p:regular r:id="rId38"/>
      <p:bold r:id="rId39"/>
      <p:italic r:id="rId40"/>
      <p:boldItalic r:id="rId41"/>
    </p:embeddedFont>
    <p:embeddedFont>
      <p:font typeface="IBM Plex Sans" panose="020B0604020202020204" charset="0"/>
      <p:regular r:id="rId42"/>
      <p:bold r:id="rId43"/>
      <p:italic r:id="rId44"/>
      <p:boldItalic r:id="rId45"/>
    </p:embeddedFont>
    <p:embeddedFont>
      <p:font typeface="Roboto Medium" panose="020B0604020202020204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4681"/>
  </p:normalViewPr>
  <p:slideViewPr>
    <p:cSldViewPr snapToGrid="0">
      <p:cViewPr varScale="1">
        <p:scale>
          <a:sx n="144" d="100"/>
          <a:sy n="144" d="100"/>
        </p:scale>
        <p:origin x="10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1620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4964b3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4964b3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775306a2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775306a2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775306a2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775306a2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775306a2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775306a2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775306a2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775306a2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775306a2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775306a2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775306a2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775306a2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775306a2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775306a2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775306a2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775306a2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3292ca0d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3292ca0d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d49759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d49759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5d49759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5d49759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3292ca0de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3292ca0de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https://www.kaggle.com/datasets/muhammetvarl/laptop-price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775306a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775306a2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775306a2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775306a2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775306a2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775306a2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775306a2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775306a2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775306a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775306a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775306a2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775306a2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3292ca0de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23292ca0de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23292ca0de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23292ca0de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3292ca0de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23292ca0de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3292ca0de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3292ca0de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a77470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3a77470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3a7747058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3a7747058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3a774705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3a774705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a7747058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a7747058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3292ca0de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3292ca0de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608dbd540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608dbd540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775306a2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775306a2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775306a2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775306a2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775306a2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775306a2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775306a2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775306a2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5306a2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5306a2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Титульник">
  <p:cSld name="TITLE_1_2_1_1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2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2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3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4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5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6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8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9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3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4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5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2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5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7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9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3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4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5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1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ubTitle" idx="2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3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4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5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6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7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ubTitle" idx="8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0">
  <p:cSld name="1_Title slide 5_2_1_1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9">
  <p:cSld name="1_Title slide 5_2_1_10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_1"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onaskel/laptop-pric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Семинар 2</a:t>
            </a:r>
            <a:endParaRPr dirty="0"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df.last()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df.back()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df.bottom()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2" name="Google Shape;342;p5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Каким методом можно вернуть последние строки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3" name="Google Shape;343;p5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df.last()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df.back()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df.tail()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df.bottom()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Каким методом можно вернуть последние строки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1" name="Google Shape;351;p5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из представленных статистик показывает самое частотное значение в данных?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8" name="Google Shape;358;p5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мода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из представленных статистик показывает самое частотное значение в данных?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6" name="Google Shape;366;p5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Правда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Ложь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После данной сортировки первыми будут отображаться самые молодые клиенты </a:t>
            </a:r>
            <a:r>
              <a:rPr lang="ru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df.sort_values('Age', ascending=False)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3" name="Google Shape;373;p5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74" name="Google Shape;374;p58"/>
          <p:cNvSpPr txBox="1">
            <a:spLocks noGrp="1"/>
          </p:cNvSpPr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Правда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Ложь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80" name="Google Shape;380;p5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После данной сортировки первыми будут отображаться самые молодые клиенты </a:t>
            </a:r>
            <a:r>
              <a:rPr lang="ru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df.sort_values('Age', ascending=False)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1" name="Google Shape;381;p5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 rotWithShape="1">
          <a:blip r:embed="rId3">
            <a:alphaModFix/>
          </a:blip>
          <a:srcRect r="685" b="41280"/>
          <a:stretch/>
        </p:blipFill>
        <p:spPr>
          <a:xfrm>
            <a:off x="2600325" y="1683550"/>
            <a:ext cx="6186500" cy="2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>
            <a:spLocks noGrp="1"/>
          </p:cNvSpPr>
          <p:nvPr>
            <p:ph type="subTitle" idx="1"/>
          </p:nvPr>
        </p:nvSpPr>
        <p:spPr>
          <a:xfrm>
            <a:off x="540000" y="2784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ru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1. </a:t>
            </a:r>
            <a:r>
              <a:rPr lang="ru" dirty="0" smtClean="0">
                <a:solidFill>
                  <a:schemeClr val="dk1"/>
                </a:solidFill>
                <a:highlight>
                  <a:schemeClr val="lt1"/>
                </a:highlight>
              </a:rPr>
              <a:t>Company                     </a:t>
            </a: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HP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OpSys               Windows 10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TypeName    2 in 1 Convertible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5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ru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2</a:t>
            </a:r>
            <a:r>
              <a:rPr lang="ru" dirty="0" smtClean="0">
                <a:solidFill>
                  <a:schemeClr val="dk1"/>
                </a:solidFill>
                <a:highlight>
                  <a:schemeClr val="lt1"/>
                </a:highlight>
              </a:rPr>
              <a:t>. KeyError</a:t>
            </a:r>
            <a:endParaRPr lang="ru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5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ru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3. </a:t>
            </a:r>
            <a:r>
              <a:rPr lang="ru" dirty="0" smtClean="0">
                <a:solidFill>
                  <a:schemeClr val="dk1"/>
                </a:solidFill>
                <a:highlight>
                  <a:schemeClr val="lt1"/>
                </a:highlight>
              </a:rPr>
              <a:t>IndexError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88" name="Google Shape;388;p6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данного кода?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9" name="Google Shape;389;p6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90" name="Google Shape;390;p60"/>
          <p:cNvSpPr txBox="1">
            <a:spLocks noGrp="1"/>
          </p:cNvSpPr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91" name="Google Shape;39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75" y="719988"/>
            <a:ext cx="3543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0"/>
          <p:cNvPicPr preferRelativeResize="0"/>
          <p:nvPr/>
        </p:nvPicPr>
        <p:blipFill rotWithShape="1">
          <a:blip r:embed="rId4">
            <a:alphaModFix/>
          </a:blip>
          <a:srcRect b="68469"/>
          <a:stretch/>
        </p:blipFill>
        <p:spPr>
          <a:xfrm>
            <a:off x="540000" y="1123725"/>
            <a:ext cx="3219450" cy="4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>
            <a:spLocks noGrp="1"/>
          </p:cNvSpPr>
          <p:nvPr>
            <p:ph type="subTitle" idx="1"/>
          </p:nvPr>
        </p:nvSpPr>
        <p:spPr>
          <a:xfrm>
            <a:off x="540000" y="2784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Company                     HP</a:t>
            </a:r>
            <a:endParaRPr dirty="0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OpSys               Windows 10</a:t>
            </a:r>
            <a:endParaRPr dirty="0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TypeName    2 in 1 Convertible</a:t>
            </a:r>
            <a:endParaRPr dirty="0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marL="5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ru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2. </a:t>
            </a:r>
            <a:r>
              <a:rPr lang="ru" dirty="0" smtClean="0">
                <a:solidFill>
                  <a:schemeClr val="dk1"/>
                </a:solidFill>
                <a:highlight>
                  <a:schemeClr val="lt1"/>
                </a:highlight>
              </a:rPr>
              <a:t>KeyError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5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ru" dirty="0" smtClean="0">
                <a:solidFill>
                  <a:schemeClr val="accent1"/>
                </a:solidFill>
                <a:highlight>
                  <a:schemeClr val="lt1"/>
                </a:highlight>
              </a:rPr>
              <a:t>3. </a:t>
            </a:r>
            <a:r>
              <a:rPr lang="ru" dirty="0" smtClean="0">
                <a:solidFill>
                  <a:schemeClr val="dk1"/>
                </a:solidFill>
                <a:highlight>
                  <a:schemeClr val="lt1"/>
                </a:highlight>
              </a:rPr>
              <a:t>IndexError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98" name="Google Shape;398;p6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данного кода?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9" name="Google Shape;399;p6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00" name="Google Shape;4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75" y="719988"/>
            <a:ext cx="3543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123725"/>
            <a:ext cx="3219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407" name="Google Shape;407;p62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Анализ датасета с помощью Pandas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08" name="Google Shape;408;p6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414" name="Google Shape;414;p6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№13: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408400" cy="8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Узнать, как анализировать табличные данные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Научиться считать статистики датафрейма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Более детально изучить фильтрацию данных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Разобраться с сортировками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20" name="Google Shape;420;p64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 dirty="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https://www.kaggle.com/datasets/ionaskel/laptop-prices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1" name="Google Shape;421;p6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37" name="Google Shape;437;p66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39" name="Google Shape;439;p6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54" name="Google Shape;45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270" y="1234500"/>
            <a:ext cx="1793454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8"/>
          <p:cNvSpPr txBox="1">
            <a:spLocks noGrp="1"/>
          </p:cNvSpPr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69" name="Google Shape;469;p70"/>
          <p:cNvSpPr txBox="1">
            <a:spLocks noGrp="1"/>
          </p:cNvSpPr>
          <p:nvPr>
            <p:ph type="subTitle" idx="1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Ноутбуков от какой компании больше всего в наборе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Какая минимальная и максимальная стоимость у ноутбуков в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Какой самый дорогой ноутбук в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все характеристики только по этому ноутбуку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71" name="Google Shape;471;p7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86" name="Google Shape;486;p72"/>
          <p:cNvSpPr txBox="1">
            <a:spLocks noGrp="1"/>
          </p:cNvSpPr>
          <p:nvPr>
            <p:ph type="subTitle" idx="1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 ноутбуки с самой маленькой диагональю в данных?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только следующие характеристики: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Типа ноутбука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Диагональ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Сколько стоит самый дорогой ноутбук у компании HP?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ноутбуков Ultrabook с 8GB RAM?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сколько таких ультрабуков с 8GB ОЗУ в процентном соотношении относительно всех ультрабуков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88" name="Google Shape;488;p7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03" name="Google Shape;503;p74"/>
          <p:cNvSpPr txBox="1">
            <a:spLocks noGrp="1"/>
          </p:cNvSpPr>
          <p:nvPr>
            <p:ph type="subTitle" idx="1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Выберите ноутбук клиенту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с 8GB или 16GB ОЗУ на Windows 10 в стоимости до 500 евро, сколько у него вариантов?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Выберите ноутбук клиенту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от MSI, с видеокартой Nvidia GeForce GTX 1050 Ti и главное не с диагональю 15.6. В какой ценовой категории вышли подобные ноутбуки?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Что дешевле?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среднем дешевле ноутбуки с CPU Intel Core i7 7700HQ 2.8GHz или с Intel Core i7 7600U 2.8GHz?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05" name="Google Shape;505;p7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20" name="Google Shape;520;p76"/>
          <p:cNvSpPr txBox="1">
            <a:spLocks noGrp="1"/>
          </p:cNvSpPr>
          <p:nvPr>
            <p:ph type="subTitle" idx="1"/>
          </p:nvPr>
        </p:nvSpPr>
        <p:spPr>
          <a:xfrm>
            <a:off x="536400" y="1107600"/>
            <a:ext cx="45501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самый легкий ноутбук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обратите внимание на тип и представление данных в признаке Weight, если что, замените в строке 'kg' на пустую строку через метод .str.replace()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22" name="Google Shape;522;p7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537" name="Google Shape;537;p78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538" name="Google Shape;538;p7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544" name="Google Shape;544;p7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50" name="Google Shape;55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8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52" name="Google Shape;552;p80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</a:t>
            </a:r>
            <a:r>
              <a:rPr lang="ru-RU" sz="11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датасет </a:t>
            </a:r>
            <a:r>
              <a:rPr lang="en-US" sz="1100" smtClean="0"/>
              <a:t>kc-house-data.csv</a:t>
            </a:r>
            <a:endParaRPr sz="1100" u="sng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Викторина</a:t>
            </a:r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58" name="Google Shape;55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0" name="Google Shape;560;p81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Пишите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66" name="Google Shape;56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8" name="Google Shape;568;p82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В каком диапазоне изменяются стоимости недвижимости?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Какую долю в среднем занимают жилая площадь от всей площади по всем домам?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 много домов с разными этажами в данных?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 Насколько хорошие состояния у домов в данных?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Найдите года, когда построили первый дом, когда построили последний дом в данных?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4</a:t>
            </a:r>
            <a:endParaRPr/>
          </a:p>
        </p:txBody>
      </p:sp>
      <p:pic>
        <p:nvPicPr>
          <p:cNvPr id="574" name="Google Shape;57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8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76" name="Google Shape;576;p83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Сколько в среднем стоят дома, у которых 2 спальни?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Какая в среднем общая площадь домов, у которых стоимость больше 600 000?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домов коснулся ремонт?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Насколько в среднем стоимость домов с оценкой grade домов выше 10 отличается от стоимости домов с оценкой grade меньше 4?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 5</a:t>
            </a:r>
            <a:endParaRPr/>
          </a:p>
        </p:txBody>
      </p:sp>
      <p:pic>
        <p:nvPicPr>
          <p:cNvPr id="582" name="Google Shape;58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8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84" name="Google Shape;584;p84"/>
          <p:cNvSpPr txBox="1">
            <a:spLocks noGrp="1"/>
          </p:cNvSpPr>
          <p:nvPr>
            <p:ph type="subTitle" idx="1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5.1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с видом на набережную, как минимум с тремя ванными и с подвалом. Сколько вариантов есть у клиента?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5.2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либо с очень красивым видом из окна, либо с видом на набережную, в очень хорошем состоянии и год постройки не меньше 1980 года. В какой ценовом диапазоне будут дома?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5.3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без подвала, с двумя этажами, стоимостью до 150000. Какая оценка по состоянию у таких домов в среднем?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pd.Series(my_list)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Series из Python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pd.MakeSeries(my_list)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pd.Series(my_list)</a:t>
            </a:r>
            <a:endParaRPr u="sng" dirty="0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pd.GetSeries(my_list)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pd.CreateSeries(my_list)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Series из Python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6" name="Google Shape;306;p4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pd.CreateDataFrame(my_data)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DataFrame?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3" name="Google Shape;313;p5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pd.CreateDataFrame(my_data)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20" name="Google Shape;320;p5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DataFrame?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1" name="Google Shape;321;p5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df.start(20)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df.head(20)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df.top(20)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Каким синтаксисом можно вернуть первые 20 строк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8" name="Google Shape;328;p5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df.start(20)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df.head(20)</a:t>
            </a:r>
            <a:endParaRPr u="sng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374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df.top(20)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Каким синтаксисом можно вернуть первые 20 строк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6" name="Google Shape;336;p5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1125</Words>
  <Application>Microsoft Office PowerPoint</Application>
  <PresentationFormat>Экран (16:9)</PresentationFormat>
  <Paragraphs>206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IBM Plex Sans SemiBold</vt:lpstr>
      <vt:lpstr>Arial</vt:lpstr>
      <vt:lpstr>IBM Plex Sans</vt:lpstr>
      <vt:lpstr>Roboto Medium</vt:lpstr>
      <vt:lpstr>Roboto</vt:lpstr>
      <vt:lpstr>Simple Light</vt:lpstr>
      <vt:lpstr>Макет шаблона GB</vt:lpstr>
      <vt:lpstr>Семинар 2</vt:lpstr>
      <vt:lpstr>Цели семинара №13:</vt:lpstr>
      <vt:lpstr>Викторина</vt:lpstr>
      <vt:lpstr>С помощью какого синтаксиса можно создать Pandas Series из Python списка?</vt:lpstr>
      <vt:lpstr>С помощью какого синтаксиса можно создать Pandas Series из Python списка?</vt:lpstr>
      <vt:lpstr>С помощью какого синтаксиса можно создать Pandas DataFrame?</vt:lpstr>
      <vt:lpstr>С помощью какого синтаксиса можно создать Pandas DataFrame?</vt:lpstr>
      <vt:lpstr>Каким синтаксисом можно вернуть первые 20 строк из датафрейма?</vt:lpstr>
      <vt:lpstr>Каким синтаксисом можно вернуть первые 20 строк из датафрейма?</vt:lpstr>
      <vt:lpstr>Каким методом можно вернуть последние строки из датафрейма?</vt:lpstr>
      <vt:lpstr>Каким методом можно вернуть последние строки из датафрейма?</vt:lpstr>
      <vt:lpstr>Что из представленных статистик показывает самое частотное значение в данных?</vt:lpstr>
      <vt:lpstr>Что из представленных статистик показывает самое частотное значение в данных?</vt:lpstr>
      <vt:lpstr>После данной сортировки первыми будут отображаться самые молодые клиенты df.sort_values('Age', ascending=False)?</vt:lpstr>
      <vt:lpstr>После данной сортировки первыми будут отображаться самые молодые клиенты df.sort_values('Age', ascending=False)?</vt:lpstr>
      <vt:lpstr>Какой будет вывод у данного кода?</vt:lpstr>
      <vt:lpstr>Какой будет вывод у данного кода?</vt:lpstr>
      <vt:lpstr>Ваши вопросы?</vt:lpstr>
      <vt:lpstr>Практика</vt:lpstr>
      <vt:lpstr>Задание 1.</vt:lpstr>
      <vt:lpstr>Задание 2.</vt:lpstr>
      <vt:lpstr>Перерыв</vt:lpstr>
      <vt:lpstr>Задание 3.</vt:lpstr>
      <vt:lpstr>Задание 4.</vt:lpstr>
      <vt:lpstr>Задание 5.</vt:lpstr>
      <vt:lpstr>Задание 6.</vt:lpstr>
      <vt:lpstr>Ваши вопросы?</vt:lpstr>
      <vt:lpstr>Домашнее задание</vt:lpstr>
      <vt:lpstr>Домашнее задание 1</vt:lpstr>
      <vt:lpstr>Домашнее задание 2</vt:lpstr>
      <vt:lpstr>Домашнее задание 3</vt:lpstr>
      <vt:lpstr>Домашнее задание 4</vt:lpstr>
      <vt:lpstr>Домашнее задание 5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2</dc:title>
  <dc:creator>Дарья Дарья</dc:creator>
  <cp:lastModifiedBy>Дарья</cp:lastModifiedBy>
  <cp:revision>11</cp:revision>
  <dcterms:modified xsi:type="dcterms:W3CDTF">2023-04-07T19:32:55Z</dcterms:modified>
</cp:coreProperties>
</file>