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81" r:id="rId25"/>
    <p:sldId id="283" r:id="rId26"/>
    <p:sldId id="285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44" d="100"/>
          <a:sy n="144" d="100"/>
        </p:scale>
        <p:origin x="11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7014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5;g123292ca0de_0_10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16;g123292ca0de_0_10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2;g13a98810515_0_2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33;g13a98810515_0_29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7;g13b2f5c962f_0_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48;g13b2f5c962f_0_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4;g13b2f5c962f_0_4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65;g13b2f5c962f_0_4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1;g13b2f5c962f_0_5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82;g13b2f5c962f_0_5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8;g13b2f5c962f_0_7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9;g13b2f5c962f_0_7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3;g123292ca0de_0_18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54;g123292ca0de_0_182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Титульник" userDrawn="1">
  <p:cSld name="TITLE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TITLE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" userDrawn="1">
  <p:cSld name="1_Title slide 5_2_1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/>
          <p:cNvSpPr>
            <a:spLocks noGrp="1"/>
          </p:cNvSpPr>
          <p:nvPr>
            <p:ph type="subTitle" idx="2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" userDrawn="1">
  <p:cSld name="1_Title slide 5_2_1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/>
          <p:cNvSpPr>
            <a:spLocks noGrp="1"/>
          </p:cNvSpPr>
          <p:nvPr>
            <p:ph type="subTitle" idx="1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итульник" userDrawn="1">
  <p:cSld name="TITLE_1_4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Что будет на уроке - 1 вариант" userDrawn="1">
  <p:cSld name="1_Title slide 5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/>
          <p:cNvSpPr>
            <a:spLocks noGrp="1"/>
          </p:cNvSpPr>
          <p:nvPr>
            <p:ph type="subTitle" idx="1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/>
          <p:cNvSpPr>
            <a:spLocks noGrp="1"/>
          </p:cNvSpPr>
          <p:nvPr>
            <p:ph type="body" idx="2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/>
          <p:cNvSpPr>
            <a:spLocks noGrp="1"/>
          </p:cNvSpPr>
          <p:nvPr>
            <p:ph type="subTitle" idx="3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/>
          <p:cNvSpPr>
            <a:spLocks noGrp="1"/>
          </p:cNvSpPr>
          <p:nvPr>
            <p:ph type="body" idx="4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/>
          <p:cNvSpPr>
            <a:spLocks noGrp="1"/>
          </p:cNvSpPr>
          <p:nvPr>
            <p:ph type="subTitle" idx="5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/>
          <p:cNvSpPr>
            <a:spLocks noGrp="1"/>
          </p:cNvSpPr>
          <p:nvPr>
            <p:ph type="body" idx="6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/>
          <p:cNvSpPr>
            <a:spLocks noGrp="1"/>
          </p:cNvSpPr>
          <p:nvPr>
            <p:ph type="subTitle" idx="7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/>
          <p:cNvSpPr>
            <a:spLocks noGrp="1"/>
          </p:cNvSpPr>
          <p:nvPr>
            <p:ph type="body" idx="8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/>
          <p:cNvSpPr>
            <a:spLocks noGrp="1"/>
          </p:cNvSpPr>
          <p:nvPr>
            <p:ph type="subTitle" idx="9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/>
          <p:cNvSpPr>
            <a:spLocks noGrp="1"/>
          </p:cNvSpPr>
          <p:nvPr>
            <p:ph type="body" idx="13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/>
          <p:cNvSpPr>
            <a:spLocks noGrp="1"/>
          </p:cNvSpPr>
          <p:nvPr>
            <p:ph type="subTitle" idx="14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/>
          <p:cNvSpPr>
            <a:spLocks noGrp="1"/>
          </p:cNvSpPr>
          <p:nvPr>
            <p:ph type="body" idx="15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 Что будет на уроке - 2 вариант " userDrawn="1">
  <p:cSld name="1_Title slide 5_2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/>
          <p:cNvSpPr>
            <a:spLocks noGrp="1"/>
          </p:cNvSpPr>
          <p:nvPr>
            <p:ph type="body" idx="1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/>
          <p:cNvSpPr>
            <a:spLocks noGrp="1"/>
          </p:cNvSpPr>
          <p:nvPr>
            <p:ph type="subTitle" idx="2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/>
          <p:cNvSpPr>
            <a:spLocks noGrp="1"/>
          </p:cNvSpPr>
          <p:nvPr>
            <p:ph type="body" idx="3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/>
          <p:cNvSpPr>
            <a:spLocks noGrp="1"/>
          </p:cNvSpPr>
          <p:nvPr>
            <p:ph type="subTitle" idx="4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/>
          <p:cNvSpPr>
            <a:spLocks noGrp="1"/>
          </p:cNvSpPr>
          <p:nvPr>
            <p:ph type="body" idx="5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/>
          <p:cNvSpPr>
            <a:spLocks noGrp="1"/>
          </p:cNvSpPr>
          <p:nvPr>
            <p:ph type="subTitle" idx="6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/>
          <p:cNvSpPr>
            <a:spLocks noGrp="1"/>
          </p:cNvSpPr>
          <p:nvPr>
            <p:ph type="body" idx="7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/>
          <p:cNvSpPr>
            <a:spLocks noGrp="1"/>
          </p:cNvSpPr>
          <p:nvPr>
            <p:ph type="subTitle" idx="8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/>
          <p:cNvSpPr>
            <a:spLocks noGrp="1"/>
          </p:cNvSpPr>
          <p:nvPr>
            <p:ph type="body" idx="9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/>
          <p:cNvSpPr>
            <a:spLocks noGrp="1"/>
          </p:cNvSpPr>
          <p:nvPr>
            <p:ph type="subTitle" idx="13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/>
          <p:cNvSpPr>
            <a:spLocks noGrp="1"/>
          </p:cNvSpPr>
          <p:nvPr>
            <p:ph type="body" idx="14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/>
          <p:cNvSpPr>
            <a:spLocks noGrp="1"/>
          </p:cNvSpPr>
          <p:nvPr>
            <p:ph type="subTitle" idx="15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/>
          <p:cNvSpPr>
            <a:spLocks noGrp="1"/>
          </p:cNvSpPr>
          <p:nvPr>
            <p:ph type="subTitle" idx="2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 Для цитат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/>
          <p:cNvSpPr>
            <a:spLocks noGrp="1"/>
          </p:cNvSpPr>
          <p:nvPr>
            <p:ph type="title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" userDrawn="1">
  <p:cSld name="1_Title slide 5_2_1_4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/>
          <p:cNvSpPr>
            <a:spLocks noGrp="1"/>
          </p:cNvSpPr>
          <p:nvPr>
            <p:ph type="subTitle" idx="1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/>
          <p:cNvSpPr>
            <a:spLocks noGrp="1"/>
          </p:cNvSpPr>
          <p:nvPr>
            <p:ph type="subTitle" idx="2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/>
          <p:cNvSpPr>
            <a:spLocks noGrp="1"/>
          </p:cNvSpPr>
          <p:nvPr>
            <p:ph type="subTitle" idx="3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/>
          <p:cNvSpPr>
            <a:spLocks noGrp="1"/>
          </p:cNvSpPr>
          <p:nvPr>
            <p:ph type="subTitle" idx="4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/>
          <p:cNvSpPr>
            <a:spLocks noGrp="1"/>
          </p:cNvSpPr>
          <p:nvPr>
            <p:ph type="subTitle" idx="5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/>
          <p:cNvSpPr>
            <a:spLocks noGrp="1"/>
          </p:cNvSpPr>
          <p:nvPr>
            <p:ph type="subTitle" idx="6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/>
          <p:cNvSpPr>
            <a:spLocks noGrp="1"/>
          </p:cNvSpPr>
          <p:nvPr>
            <p:ph type="subTitle" idx="7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/>
          <p:cNvSpPr>
            <a:spLocks noGrp="1"/>
          </p:cNvSpPr>
          <p:nvPr>
            <p:ph type="subTitle" idx="8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/>
          <p:cNvSpPr>
            <a:spLocks noGrp="1"/>
          </p:cNvSpPr>
          <p:nvPr>
            <p:ph type="subTitle" idx="9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/>
          <p:cNvSpPr>
            <a:spLocks noGrp="1"/>
          </p:cNvSpPr>
          <p:nvPr>
            <p:ph type="subTitle" idx="13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/>
          <p:cNvSpPr>
            <a:spLocks noGrp="1"/>
          </p:cNvSpPr>
          <p:nvPr>
            <p:ph type="subTitle" idx="14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/>
          <p:cNvSpPr>
            <a:spLocks noGrp="1"/>
          </p:cNvSpPr>
          <p:nvPr>
            <p:ph type="subTitle" idx="15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/>
          <p:cNvSpPr>
            <a:spLocks noGrp="1"/>
          </p:cNvSpPr>
          <p:nvPr>
            <p:ph type="subTitle" idx="16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/>
          <p:cNvSpPr>
            <a:spLocks noGrp="1"/>
          </p:cNvSpPr>
          <p:nvPr>
            <p:ph type="subTitle" idx="17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/>
          <p:cNvSpPr>
            <a:spLocks noGrp="1"/>
          </p:cNvSpPr>
          <p:nvPr>
            <p:ph type="subTitle" idx="18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/>
          <p:cNvSpPr>
            <a:spLocks noGrp="1"/>
          </p:cNvSpPr>
          <p:nvPr>
            <p:ph type="subTitle" idx="19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/>
          <p:cNvSpPr>
            <a:spLocks noGrp="1"/>
          </p:cNvSpPr>
          <p:nvPr>
            <p:ph type="subTitle" idx="2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/>
          <p:cNvSpPr>
            <a:spLocks noGrp="1"/>
          </p:cNvSpPr>
          <p:nvPr>
            <p:ph type="subTitle" idx="21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/>
          <p:cNvSpPr>
            <a:spLocks noGrp="1"/>
          </p:cNvSpPr>
          <p:nvPr>
            <p:ph type="subTitle" idx="22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/>
          <p:cNvSpPr>
            <a:spLocks noGrp="1"/>
          </p:cNvSpPr>
          <p:nvPr>
            <p:ph type="subTitle" idx="23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/>
          <p:cNvSpPr>
            <a:spLocks noGrp="1"/>
          </p:cNvSpPr>
          <p:nvPr>
            <p:ph type="subTitle" idx="24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" userDrawn="1">
  <p:cSld name="1_Title slide 5_2_1_4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/>
          <p:cNvSpPr>
            <a:spLocks noGrp="1"/>
          </p:cNvSpPr>
          <p:nvPr>
            <p:ph type="subTitle" idx="1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/>
          <p:cNvSpPr>
            <a:spLocks noGrp="1"/>
          </p:cNvSpPr>
          <p:nvPr>
            <p:ph type="subTitle" idx="2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/>
          <p:cNvSpPr>
            <a:spLocks noGrp="1"/>
          </p:cNvSpPr>
          <p:nvPr>
            <p:ph type="subTitle" idx="3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/>
          <p:cNvSpPr>
            <a:spLocks noGrp="1"/>
          </p:cNvSpPr>
          <p:nvPr>
            <p:ph type="subTitle" idx="4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/>
          <p:cNvSpPr>
            <a:spLocks noGrp="1"/>
          </p:cNvSpPr>
          <p:nvPr>
            <p:ph type="subTitle" idx="5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/>
          <p:cNvSpPr>
            <a:spLocks noGrp="1"/>
          </p:cNvSpPr>
          <p:nvPr>
            <p:ph type="subTitle" idx="6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/>
          <p:cNvSpPr>
            <a:spLocks noGrp="1"/>
          </p:cNvSpPr>
          <p:nvPr>
            <p:ph type="subTitle" idx="7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/>
          <p:cNvSpPr>
            <a:spLocks noGrp="1"/>
          </p:cNvSpPr>
          <p:nvPr>
            <p:ph type="subTitle" idx="8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/>
          <p:cNvSpPr>
            <a:spLocks noGrp="1"/>
          </p:cNvSpPr>
          <p:nvPr>
            <p:ph type="subTitle" idx="9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 1" userDrawn="1">
  <p:cSld name="1_Title slide 5_2_1_4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/>
          <p:cNvSpPr>
            <a:spLocks noGrp="1"/>
          </p:cNvSpPr>
          <p:nvPr>
            <p:ph type="subTitle" idx="1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/>
          <p:cNvSpPr>
            <a:spLocks noGrp="1"/>
          </p:cNvSpPr>
          <p:nvPr>
            <p:ph type="subTitle" idx="2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/>
          <p:cNvSpPr>
            <a:spLocks noGrp="1"/>
          </p:cNvSpPr>
          <p:nvPr>
            <p:ph type="subTitle" idx="3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/>
          <p:cNvSpPr>
            <a:spLocks noGrp="1"/>
          </p:cNvSpPr>
          <p:nvPr>
            <p:ph type="subTitle" idx="4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/>
          <p:cNvSpPr>
            <a:spLocks noGrp="1"/>
          </p:cNvSpPr>
          <p:nvPr>
            <p:ph type="subTitle" idx="5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/>
          <p:cNvSpPr>
            <a:spLocks noGrp="1"/>
          </p:cNvSpPr>
          <p:nvPr>
            <p:ph type="subTitle" idx="6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/>
          <p:cNvSpPr>
            <a:spLocks noGrp="1"/>
          </p:cNvSpPr>
          <p:nvPr>
            <p:ph type="subTitle" idx="7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/>
          <p:cNvSpPr>
            <a:spLocks noGrp="1"/>
          </p:cNvSpPr>
          <p:nvPr>
            <p:ph type="subTitle" idx="8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/>
          <p:cNvSpPr>
            <a:spLocks noGrp="1"/>
          </p:cNvSpPr>
          <p:nvPr>
            <p:ph type="subTitle" idx="9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/>
          <p:cNvSpPr>
            <a:spLocks noGrp="1"/>
          </p:cNvSpPr>
          <p:nvPr>
            <p:ph type="subTitle" idx="13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/>
          <p:cNvSpPr>
            <a:spLocks noGrp="1"/>
          </p:cNvSpPr>
          <p:nvPr>
            <p:ph type="subTitle" idx="14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/>
          <p:cNvSpPr>
            <a:spLocks noGrp="1"/>
          </p:cNvSpPr>
          <p:nvPr>
            <p:ph type="subTitle" idx="15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0" userDrawn="1">
  <p:cSld name="1_Title slide 5_2_1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Титульник" userDrawn="1">
  <p:cSld name="TITLE_1_3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9" userDrawn="1">
  <p:cSld name="1_Title slide 5_2_1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Карточка преподавателя" userDrawn="1">
  <p:cSld name="1_Title slide 5_2_1_2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44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6;p44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7;p44"/>
          <p:cNvSpPr>
            <a:spLocks noGrp="1"/>
          </p:cNvSpPr>
          <p:nvPr>
            <p:ph type="subTitle" idx="2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8;p44"/>
          <p:cNvSpPr>
            <a:spLocks noGrp="1"/>
          </p:cNvSpPr>
          <p:nvPr>
            <p:ph type="body" idx="3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69;p4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44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Титульник" userDrawn="1">
  <p:cSld name="TITLE_1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 Титульник" userDrawn="1">
  <p:cSld name="TITLE_1_2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Пустой титульник, вставь справа иллюстрацию по теме" userDrawn="1">
  <p:cSld name="TITLE_1_2_1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pAdHAl727fO3oW32NO4FpSRhUBUfjf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4</a:t>
            </a:r>
            <a:endParaRPr/>
          </a:p>
        </p:txBody>
      </p:sp>
      <p:sp>
        <p:nvSpPr>
          <p:cNvPr id="5" name="Google Shape;276;p4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Визуальный анализ данных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4;p53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Гистограммы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Столбчатой диаграммы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Круговой диаграммы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Точечной диаграммы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35;p5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Категориальные признаки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6;p5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1;p54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Scatter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Line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Bar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 plot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42;p5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за график изображен?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43;p5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44;p54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45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24975" y="720000"/>
            <a:ext cx="3193250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0;p5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Scatter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Line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Bar 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 plot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1;p5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за график изображен?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52;p5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7" name="Google Shape;353;p5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24975" y="720000"/>
            <a:ext cx="3193250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8;p5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9;p5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находится в середине ящика с усами?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0;p5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61;p56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6;p57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Медиана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67;p57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находится в середине ящика с усами?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8;p5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3;p5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jointplot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Всё перечисленное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4;p5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>
                <a:solidFill>
                  <a:schemeClr val="dk1"/>
                </a:solidFill>
              </a:rPr>
              <a:t>Зависимость категориального и </a:t>
            </a:r>
            <a:r>
              <a:rPr lang="ru-RU" dirty="0" err="1" smtClean="0">
                <a:solidFill>
                  <a:schemeClr val="dk1"/>
                </a:solidFill>
              </a:rPr>
              <a:t>количе</a:t>
            </a:r>
            <a:r>
              <a:rPr lang="ru" dirty="0" smtClean="0">
                <a:solidFill>
                  <a:schemeClr val="dk1"/>
                </a:solidFill>
              </a:rPr>
              <a:t>ственного </a:t>
            </a:r>
            <a:r>
              <a:rPr lang="ru" dirty="0">
                <a:solidFill>
                  <a:schemeClr val="dk1"/>
                </a:solidFill>
              </a:rPr>
              <a:t>признаков лучше анализировать с помощью?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5;p5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76;p58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1;p59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boxplot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jointplot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Всё перечисленное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2;p5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lvl="0">
              <a:lnSpc>
                <a:spcPct val="85000"/>
              </a:lnSpc>
              <a:defRPr/>
            </a:pPr>
            <a:r>
              <a:rPr lang="ru" dirty="0">
                <a:solidFill>
                  <a:schemeClr val="dk1"/>
                </a:solidFill>
              </a:rPr>
              <a:t>Зависимость категориального и </a:t>
            </a:r>
            <a:r>
              <a:rPr lang="ru-RU" dirty="0" err="1">
                <a:solidFill>
                  <a:schemeClr val="dk1"/>
                </a:solidFill>
              </a:rPr>
              <a:t>количе</a:t>
            </a:r>
            <a:r>
              <a:rPr lang="ru">
                <a:solidFill>
                  <a:schemeClr val="dk1"/>
                </a:solidFill>
              </a:rPr>
              <a:t>ственного </a:t>
            </a:r>
            <a:r>
              <a:rPr lang="ru" dirty="0">
                <a:solidFill>
                  <a:schemeClr val="dk1"/>
                </a:solidFill>
              </a:rPr>
              <a:t>признаков лучше анализировать с помощью?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3;p5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60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9;p6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Между признаками есть прямая линейная связь?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90;p6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91;p60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2;p6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12596" y="971746"/>
            <a:ext cx="3145625" cy="3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6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8;p6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Между признаками есть прямая линейная связь?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99;p6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7" name="Google Shape;400;p6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12596" y="971746"/>
            <a:ext cx="3145625" cy="3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5;p62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06;p62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Визуальный анализ данных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07;p6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№15:</a:t>
            </a:r>
            <a:endParaRPr/>
          </a:p>
        </p:txBody>
      </p:sp>
      <p:sp>
        <p:nvSpPr>
          <p:cNvPr id="5" name="Google Shape;283;p46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408399" cy="89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Познакомиться с видами графиков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Научиться строить и интерпретировать графики</a:t>
            </a:r>
            <a:endParaRPr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Рассмотреть визуальный анализ данных</a:t>
            </a:r>
            <a:endParaRPr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>
                <a:solidFill>
                  <a:schemeClr val="dk1"/>
                </a:solidFill>
              </a:rPr>
              <a:t>Понять, как можно анализировать геоданные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" name="Google Shape;284;p46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5;p4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2;p63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13;p63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8;p6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19;p6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Скачать данные по ссылке</a:t>
            </a:r>
            <a:r>
              <a:rPr lang="ru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hlinkClick r:id="rId3" tooltip="https://drive.google.com/file/d/1MpAdHAl727fO3oW32NO4FpSRhUBUfjfS"/>
              </a:rPr>
              <a:t> </a:t>
            </a:r>
            <a:r>
              <a:rPr lang="ru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https://drive.google.com/file/d/1MpAdHAl727fO3oW32NO4FpSRhUBUfjfS"/>
              </a:rPr>
              <a:t>https://drive.google.com/file/d/1MpAdHAl727fO3oW32NO4FpSRhUBUfjfS</a:t>
            </a:r>
            <a:endParaRPr sz="1100" u="sng" dirty="0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Считать данные с помощью pandas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Вывести на экран первые 5 строк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Изучите количество памяти с помощью matplotlib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Изучите стоимость ноутбуков с помощью matplotlib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1.3 Изучите вес ноутбуков с помощью matplotlib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6" name="Google Shape;420;p6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21;p6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5;p6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5" name="Google Shape;436;p6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7;p66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0;p6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2.</a:t>
            </a:r>
            <a:endParaRPr/>
          </a:p>
        </p:txBody>
      </p:sp>
      <p:sp>
        <p:nvSpPr>
          <p:cNvPr id="5" name="Google Shape;451;p68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Изучите распределение типов носителя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Изучите распределение компаний производителей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2.3 Изучите распределение операционной системы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2.4 Изучите распределение компаний производителей CPU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52;p6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53;p68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7;p7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3.</a:t>
            </a:r>
            <a:endParaRPr/>
          </a:p>
        </p:txBody>
      </p:sp>
      <p:sp>
        <p:nvSpPr>
          <p:cNvPr id="5" name="Google Shape;468;p70"/>
          <p:cNvSpPr>
            <a:spLocks noGrp="1"/>
          </p:cNvSpPr>
          <p:nvPr>
            <p:ph type="subTitle" idx="1"/>
          </p:nvPr>
        </p:nvSpPr>
        <p:spPr bwMode="auto">
          <a:xfrm>
            <a:off x="552939" y="133515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Изучите взаимосвязь компаний производителей ноутбуков и компаний производителей процессоров, используя сложенную или многорядовую столбчатую диаграмму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Процессоры от Samsung не изучайте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3.1 Постройте график в абсолютных величинах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3.2 Постройте график в относительных величинах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9;p7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70;p70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84;p7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4.</a:t>
            </a:r>
            <a:endParaRPr/>
          </a:p>
        </p:txBody>
      </p:sp>
      <p:sp>
        <p:nvSpPr>
          <p:cNvPr id="5" name="Google Shape;485;p7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Изучите взаимосвязь стоимости ноутбука и компании производителя процессора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Изучите взаимосвязь стоимости ноутбука и типа носителя памяти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4.3 Изучите взаимосвязь стоимости ноутбука и кол-ва оперативной памяти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4.4 Изучите взаимосвязь стоимости ноутбука и компании производителя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86;p7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487;p72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1;p7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5*.</a:t>
            </a:r>
            <a:endParaRPr/>
          </a:p>
        </p:txBody>
      </p:sp>
      <p:sp>
        <p:nvSpPr>
          <p:cNvPr id="5" name="Google Shape;502;p7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матрицу корреляций для таблицы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03;p7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04;p7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8;p7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519;p7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520;p7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25;p7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  <p:sp>
        <p:nvSpPr>
          <p:cNvPr id="5" name="Google Shape;526;p7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1;p7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5" name="Google Shape;532;p7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33;p7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34;p78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641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1.1. Скачать </a:t>
            </a: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данные </a:t>
            </a:r>
            <a:r>
              <a:rPr lang="ru" sz="1300" b="1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(недвижимость)</a:t>
            </a:r>
            <a:endParaRPr sz="1300" b="1" u="sng" dirty="0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Изучите стоимости недвижимости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1.3 Изучите распределение квадратуры жилой площади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1.4 Изучите распределение года постройки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535;p78"/>
          <p:cNvSpPr>
            <a:spLocks noGrp="1"/>
          </p:cNvSpPr>
          <p:nvPr>
            <p:ph type="subTitle" idx="1"/>
          </p:nvPr>
        </p:nvSpPr>
        <p:spPr bwMode="auto">
          <a:xfrm>
            <a:off x="536400" y="3393600"/>
            <a:ext cx="3135600" cy="16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0;p4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291;p4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0;p7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" name="Google Shape;541;p7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42;p7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43;p79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Изучите распределение домов от наличия вида на набережную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Изучите распределение этажей домов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>
                <a:solidFill>
                  <a:schemeClr val="dk1"/>
                </a:solidFill>
                <a:latin typeface="Arial"/>
                <a:ea typeface="Arial"/>
                <a:cs typeface="Arial"/>
              </a:rPr>
              <a:t>2.3 Изучите распределение состояния домов</a:t>
            </a: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8;p8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549;p80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50;p8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551;p80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Исследуйте, какие характеристики недвижимости влияют на стоимость недвижимости, с применением не менее 5 диаграмм из урока.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</a:rPr>
              <a:t>Анализ сделайте в формате storytelling: дополнить каждый график письменными выводами и наблюдениями.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300" b="1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6;p4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plt.title("title of the chart")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title("title of the chart")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297;p4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Чтобы добавить заголовок, какой командой нужно воспользоваться?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298;p4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299;p48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4;p49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plt.title(title of the chart)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plt.title("title of the chart")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title("title of the chart")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05;p4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Чтобы добавить заголовок, какой командой нужно воспользоваться?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06;p4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1;p50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plt.xlabel(rotation=30)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xlabel(rotation=30)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12;p5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повернуть наименование тиков на оси X?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13;p5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14;p50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9;p5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plt.xticks(rotation=30)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plt.xlabel(rotation=30)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xticks(rotation=30)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xlabel(rotation=30)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0;p5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повернуть наименование тиков на оси X?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1;p5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6;p5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Гистограммы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Столбчатой диаграммы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Круговой диаграммы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Точечной диаграммы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7;p5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Категориальные признаки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8;p5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7" name="Google Shape;329;p52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95486"/>
            <a:ext cx="7920432" cy="1707814"/>
          </a:xfrm>
        </p:spPr>
        <p:txBody>
          <a:bodyPr/>
          <a:lstStyle/>
          <a:p>
            <a:r>
              <a:rPr lang="ru-RU" i="1" dirty="0"/>
              <a:t>Гистограмма</a:t>
            </a:r>
            <a:r>
              <a:rPr lang="ru-RU" dirty="0"/>
              <a:t> — </a:t>
            </a:r>
            <a:r>
              <a:rPr lang="ru-RU" i="1" dirty="0"/>
              <a:t>это столбиковая диаграмма </a:t>
            </a:r>
            <a:r>
              <a:rPr lang="ru-RU" b="1" i="1" dirty="0"/>
              <a:t>частот</a:t>
            </a:r>
            <a:r>
              <a:rPr lang="ru-RU" i="1" dirty="0"/>
              <a:t>, а не данных.</a:t>
            </a:r>
            <a:r>
              <a:rPr lang="ru-RU" dirty="0"/>
              <a:t> Высота каждого столбика на гистограмме показывает, как часто указанное на горизонтальной оси значение встречается в наборе данных. Это дает визуальное представление о местах повышенной и пониженной концентрации </a:t>
            </a:r>
            <a:r>
              <a:rPr lang="ru-RU" dirty="0" smtClean="0"/>
              <a:t>данных. Каждый столбик на гистограмме может представлять большое количество значений данных </a:t>
            </a:r>
            <a:r>
              <a:rPr lang="ru-RU" dirty="0"/>
              <a:t>(фактически высота столбика точно отражает количество значений набора данных, которые принадлежат соответствующему диапазону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/>
              <a:t>Это отличает гистограмму от столбиковой диаграммы фактических значений данных, где каждому определенному значению соответствует свой столбик.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03300"/>
            <a:ext cx="4201272" cy="31509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8"/>
          <a:stretch/>
        </p:blipFill>
        <p:spPr>
          <a:xfrm>
            <a:off x="4964241" y="1718948"/>
            <a:ext cx="3261568" cy="20631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5969"/>
            <a:ext cx="2387214" cy="12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2382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731</Words>
  <Application>Microsoft Office PowerPoint</Application>
  <PresentationFormat>Экран (16:9)</PresentationFormat>
  <Paragraphs>186</Paragraphs>
  <Slides>32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IBM Plex Sans</vt:lpstr>
      <vt:lpstr>IBM Plex Sans SemiBold</vt:lpstr>
      <vt:lpstr>Roboto</vt:lpstr>
      <vt:lpstr>Arial</vt:lpstr>
      <vt:lpstr>Макет шаблона GB</vt:lpstr>
      <vt:lpstr>Семинар 4</vt:lpstr>
      <vt:lpstr>Цели семинара №15:</vt:lpstr>
      <vt:lpstr>Викторина</vt:lpstr>
      <vt:lpstr>Чтобы добавить заголовок, какой командой нужно воспользоваться?</vt:lpstr>
      <vt:lpstr>Чтобы добавить заголовок, какой командой нужно воспользоваться?</vt:lpstr>
      <vt:lpstr>С помощью какого синтаксиса можно повернуть наименование тиков на оси X?</vt:lpstr>
      <vt:lpstr>С помощью какого синтаксиса можно повернуть наименование тиков на оси X?</vt:lpstr>
      <vt:lpstr>Категориальные признаки лучше анализировать с помощью?</vt:lpstr>
      <vt:lpstr>Презентация PowerPoint</vt:lpstr>
      <vt:lpstr>Категориальные признаки лучше анализировать с помощью?</vt:lpstr>
      <vt:lpstr>Что за график изображен?</vt:lpstr>
      <vt:lpstr>Что за график изображен?</vt:lpstr>
      <vt:lpstr>Что находится в середине ящика с усами?</vt:lpstr>
      <vt:lpstr>Что находится в середине ящика с усами?</vt:lpstr>
      <vt:lpstr>Зависимость категориального и количественного признаков лучше анализировать с помощью?</vt:lpstr>
      <vt:lpstr>Зависимость категориального и количественного признаков лучше анализировать с помощью?</vt:lpstr>
      <vt:lpstr>Между признаками есть прямая линейная связь?</vt:lpstr>
      <vt:lpstr>Между признаками есть прямая линейная связь?</vt:lpstr>
      <vt:lpstr>Ваши вопросы?</vt:lpstr>
      <vt:lpstr>Практика</vt:lpstr>
      <vt:lpstr>Задание 1.</vt:lpstr>
      <vt:lpstr>Перерыв</vt:lpstr>
      <vt:lpstr>Задание 2.</vt:lpstr>
      <vt:lpstr>Задание 3.</vt:lpstr>
      <vt:lpstr>Задание 4.</vt:lpstr>
      <vt:lpstr>Задание 5*.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4</dc:title>
  <dc:creator>Дарья Дарья</dc:creator>
  <cp:lastModifiedBy>Дарья</cp:lastModifiedBy>
  <cp:revision>11</cp:revision>
  <dcterms:modified xsi:type="dcterms:W3CDTF">2023-04-11T19:43:59Z</dcterms:modified>
</cp:coreProperties>
</file>