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81" r:id="rId24"/>
    <p:sldId id="283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9144000" cy="5143500" type="screen16x9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 autoAdjust="0"/>
    <p:restoredTop sz="94660"/>
  </p:normalViewPr>
  <p:slideViewPr>
    <p:cSldViewPr>
      <p:cViewPr varScale="1">
        <p:scale>
          <a:sx n="144" d="100"/>
          <a:sy n="144" d="100"/>
        </p:scale>
        <p:origin x="11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9611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2;gd54964b370_0_10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73;gd54964b370_0_10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3;g123292ca0de_0_101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24;g123292ca0de_0_101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0;g13a98810515_0_29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41;g13a98810515_0_29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 tooltip="https://chrome.google.com/webstore/detail/slides-timer/nfhjdkmpebifdelclimjfaackjhiglpc/related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5;g13a98810515_0_4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56;g13a98810515_0_4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2;g13a98810515_0_54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73;g13a98810515_0_54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9;g13a98810515_0_6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90;g13a98810515_0_62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6;g13a98810515_0_8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07;g13a98810515_0_82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75;g123292ca0de_0_182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76;g123292ca0de_0_182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Титульник" userDrawn="1">
  <p:cSld name="TITLE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2;p1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77910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;p14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4;p14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55;p1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 Отбивка" userDrawn="1">
  <p:cSld name="TITLE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97;p2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8;p23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3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101;p2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 Отбивка" userDrawn="1">
  <p:cSld name="TITLE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3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4;p24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4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06;p2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7;p2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 Отбивка" userDrawn="1">
  <p:cSld name="TITLE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9;p2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0;p25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1;p25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2;p2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2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" userDrawn="1">
  <p:cSld name="TITLE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5;p2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2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7;p2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8;p2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9;p2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 (без графики)" userDrawn="1">
  <p:cSld name="TITLE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1;p2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2;p27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23;p2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2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" userDrawn="1">
  <p:cSld name="1_Title slide 5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26;p2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7;p2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" userDrawn="1">
  <p:cSld name="1_Title slide 5_2_1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29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" userDrawn="1">
  <p:cSld name="1_Title slide 5_2_1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0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33;p3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4;p3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 в два столбца" userDrawn="1">
  <p:cSld name="1_Title slide 5_2_1_4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1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1"/>
          <p:cNvSpPr>
            <a:spLocks noGrp="1"/>
          </p:cNvSpPr>
          <p:nvPr>
            <p:ph type="subTitle" idx="2"/>
          </p:nvPr>
        </p:nvSpPr>
        <p:spPr bwMode="auto"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39;p3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31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" userDrawn="1">
  <p:cSld name="1_Title slide 5_2_1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2;p3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3;p32"/>
          <p:cNvSpPr>
            <a:spLocks noGrp="1"/>
          </p:cNvSpPr>
          <p:nvPr>
            <p:ph type="subTitle" idx="1"/>
          </p:nvPr>
        </p:nvSpPr>
        <p:spPr bwMode="auto"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44;p3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p3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 Титульник" userDrawn="1">
  <p:cSld name="TITLE_1_4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7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8;p1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9;p1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0;p1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Что будет на уроке - 1 вариант" userDrawn="1">
  <p:cSld name="1_Title slide 5_2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7;p3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8;p33"/>
          <p:cNvSpPr>
            <a:spLocks noGrp="1"/>
          </p:cNvSpPr>
          <p:nvPr>
            <p:ph type="subTitle" idx="1"/>
          </p:nvPr>
        </p:nvSpPr>
        <p:spPr bwMode="auto"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9;p33"/>
          <p:cNvSpPr>
            <a:spLocks noGrp="1"/>
          </p:cNvSpPr>
          <p:nvPr>
            <p:ph type="body" idx="2"/>
          </p:nvPr>
        </p:nvSpPr>
        <p:spPr bwMode="auto"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0;p33"/>
          <p:cNvSpPr>
            <a:spLocks noGrp="1"/>
          </p:cNvSpPr>
          <p:nvPr>
            <p:ph type="subTitle" idx="3"/>
          </p:nvPr>
        </p:nvSpPr>
        <p:spPr bwMode="auto"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1;p33"/>
          <p:cNvSpPr>
            <a:spLocks noGrp="1"/>
          </p:cNvSpPr>
          <p:nvPr>
            <p:ph type="body" idx="4"/>
          </p:nvPr>
        </p:nvSpPr>
        <p:spPr bwMode="auto"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52;p33"/>
          <p:cNvSpPr>
            <a:spLocks noGrp="1"/>
          </p:cNvSpPr>
          <p:nvPr>
            <p:ph type="subTitle" idx="5"/>
          </p:nvPr>
        </p:nvSpPr>
        <p:spPr bwMode="auto"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53;p33"/>
          <p:cNvSpPr>
            <a:spLocks noGrp="1"/>
          </p:cNvSpPr>
          <p:nvPr>
            <p:ph type="body" idx="6"/>
          </p:nvPr>
        </p:nvSpPr>
        <p:spPr bwMode="auto"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54;p33"/>
          <p:cNvSpPr>
            <a:spLocks noGrp="1"/>
          </p:cNvSpPr>
          <p:nvPr>
            <p:ph type="subTitle" idx="7"/>
          </p:nvPr>
        </p:nvSpPr>
        <p:spPr bwMode="auto"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55;p33"/>
          <p:cNvSpPr>
            <a:spLocks noGrp="1"/>
          </p:cNvSpPr>
          <p:nvPr>
            <p:ph type="body" idx="8"/>
          </p:nvPr>
        </p:nvSpPr>
        <p:spPr bwMode="auto"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56;p33"/>
          <p:cNvSpPr>
            <a:spLocks noGrp="1"/>
          </p:cNvSpPr>
          <p:nvPr>
            <p:ph type="subTitle" idx="9"/>
          </p:nvPr>
        </p:nvSpPr>
        <p:spPr bwMode="auto"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57;p33"/>
          <p:cNvSpPr>
            <a:spLocks noGrp="1"/>
          </p:cNvSpPr>
          <p:nvPr>
            <p:ph type="body" idx="13"/>
          </p:nvPr>
        </p:nvSpPr>
        <p:spPr bwMode="auto"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8;p33"/>
          <p:cNvSpPr>
            <a:spLocks noGrp="1"/>
          </p:cNvSpPr>
          <p:nvPr>
            <p:ph type="subTitle" idx="14"/>
          </p:nvPr>
        </p:nvSpPr>
        <p:spPr bwMode="auto"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59;p33"/>
          <p:cNvSpPr>
            <a:spLocks noGrp="1"/>
          </p:cNvSpPr>
          <p:nvPr>
            <p:ph type="body" idx="15"/>
          </p:nvPr>
        </p:nvSpPr>
        <p:spPr bwMode="auto"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60;p3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61;p33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5 Что будет на уроке - 2 вариант " userDrawn="1">
  <p:cSld name="1_Title slide 5_2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3;p3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4;p34"/>
          <p:cNvSpPr>
            <a:spLocks noGrp="1"/>
          </p:cNvSpPr>
          <p:nvPr>
            <p:ph type="body" idx="1"/>
          </p:nvPr>
        </p:nvSpPr>
        <p:spPr bwMode="auto"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65;p34"/>
          <p:cNvSpPr>
            <a:spLocks noGrp="1"/>
          </p:cNvSpPr>
          <p:nvPr>
            <p:ph type="subTitle" idx="2"/>
          </p:nvPr>
        </p:nvSpPr>
        <p:spPr bwMode="auto"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66;p34"/>
          <p:cNvSpPr>
            <a:spLocks noGrp="1"/>
          </p:cNvSpPr>
          <p:nvPr>
            <p:ph type="body" idx="3"/>
          </p:nvPr>
        </p:nvSpPr>
        <p:spPr bwMode="auto"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7;p34"/>
          <p:cNvSpPr>
            <a:spLocks noGrp="1"/>
          </p:cNvSpPr>
          <p:nvPr>
            <p:ph type="subTitle" idx="4"/>
          </p:nvPr>
        </p:nvSpPr>
        <p:spPr bwMode="auto"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8;p34"/>
          <p:cNvSpPr>
            <a:spLocks noGrp="1"/>
          </p:cNvSpPr>
          <p:nvPr>
            <p:ph type="body" idx="5"/>
          </p:nvPr>
        </p:nvSpPr>
        <p:spPr bwMode="auto"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9;p34"/>
          <p:cNvSpPr>
            <a:spLocks noGrp="1"/>
          </p:cNvSpPr>
          <p:nvPr>
            <p:ph type="subTitle" idx="6"/>
          </p:nvPr>
        </p:nvSpPr>
        <p:spPr bwMode="auto"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70;p34"/>
          <p:cNvSpPr>
            <a:spLocks noGrp="1"/>
          </p:cNvSpPr>
          <p:nvPr>
            <p:ph type="body" idx="7"/>
          </p:nvPr>
        </p:nvSpPr>
        <p:spPr bwMode="auto"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71;p34"/>
          <p:cNvSpPr>
            <a:spLocks noGrp="1"/>
          </p:cNvSpPr>
          <p:nvPr>
            <p:ph type="subTitle" idx="8"/>
          </p:nvPr>
        </p:nvSpPr>
        <p:spPr bwMode="auto"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72;p34"/>
          <p:cNvSpPr>
            <a:spLocks noGrp="1"/>
          </p:cNvSpPr>
          <p:nvPr>
            <p:ph type="body" idx="9"/>
          </p:nvPr>
        </p:nvSpPr>
        <p:spPr bwMode="auto"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73;p34"/>
          <p:cNvSpPr>
            <a:spLocks noGrp="1"/>
          </p:cNvSpPr>
          <p:nvPr>
            <p:ph type="subTitle" idx="13"/>
          </p:nvPr>
        </p:nvSpPr>
        <p:spPr bwMode="auto"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74;p34"/>
          <p:cNvSpPr>
            <a:spLocks noGrp="1"/>
          </p:cNvSpPr>
          <p:nvPr>
            <p:ph type="body" idx="14"/>
          </p:nvPr>
        </p:nvSpPr>
        <p:spPr bwMode="auto"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75;p34"/>
          <p:cNvSpPr>
            <a:spLocks noGrp="1"/>
          </p:cNvSpPr>
          <p:nvPr>
            <p:ph type="subTitle" idx="15"/>
          </p:nvPr>
        </p:nvSpPr>
        <p:spPr bwMode="auto"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76;p3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7;p34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Слайд знакомства - инфа о преподавателе" userDrawn="1">
  <p:cSld name="1_Title slide 5_2_1_2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9;p35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0;p35"/>
          <p:cNvSpPr>
            <a:spLocks noGrp="1"/>
          </p:cNvSpPr>
          <p:nvPr>
            <p:ph type="subTitle" idx="1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1;p35"/>
          <p:cNvSpPr>
            <a:spLocks noGrp="1"/>
          </p:cNvSpPr>
          <p:nvPr>
            <p:ph type="subTitle" idx="2"/>
          </p:nvPr>
        </p:nvSpPr>
        <p:spPr bwMode="auto"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82;p3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3;p3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4;p35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Конец презентации (благодарность)" userDrawn="1">
  <p:cSld name="CUSTOM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86;p3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36"/>
          <p:cNvSpPr>
            <a:spLocks/>
          </p:cNvSpPr>
          <p:nvPr/>
        </p:nvSpPr>
        <p:spPr bwMode="auto"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6" name="Google Shape;188;p3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3 Для цитат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90;p3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1;p37"/>
          <p:cNvSpPr>
            <a:spLocks noGrp="1"/>
          </p:cNvSpPr>
          <p:nvPr>
            <p:ph type="title"/>
          </p:nvPr>
        </p:nvSpPr>
        <p:spPr bwMode="auto"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2;p37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" userDrawn="1">
  <p:cSld name="1_Title slide 5_2_1_4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4;p3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5;p38"/>
          <p:cNvSpPr>
            <a:spLocks noGrp="1"/>
          </p:cNvSpPr>
          <p:nvPr>
            <p:ph type="subTitle" idx="2"/>
          </p:nvPr>
        </p:nvSpPr>
        <p:spPr bwMode="auto"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6;p38"/>
          <p:cNvSpPr>
            <a:spLocks noGrp="1"/>
          </p:cNvSpPr>
          <p:nvPr>
            <p:ph type="subTitle" idx="3"/>
          </p:nvPr>
        </p:nvSpPr>
        <p:spPr bwMode="auto"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97;p38"/>
          <p:cNvSpPr>
            <a:spLocks noGrp="1"/>
          </p:cNvSpPr>
          <p:nvPr>
            <p:ph type="subTitle" idx="4"/>
          </p:nvPr>
        </p:nvSpPr>
        <p:spPr bwMode="auto"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98;p38"/>
          <p:cNvSpPr>
            <a:spLocks noGrp="1"/>
          </p:cNvSpPr>
          <p:nvPr>
            <p:ph type="subTitle" idx="5"/>
          </p:nvPr>
        </p:nvSpPr>
        <p:spPr bwMode="auto"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99;p38"/>
          <p:cNvSpPr>
            <a:spLocks noGrp="1"/>
          </p:cNvSpPr>
          <p:nvPr>
            <p:ph type="subTitle" idx="6"/>
          </p:nvPr>
        </p:nvSpPr>
        <p:spPr bwMode="auto"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00;p38"/>
          <p:cNvSpPr>
            <a:spLocks noGrp="1"/>
          </p:cNvSpPr>
          <p:nvPr>
            <p:ph type="subTitle" idx="7"/>
          </p:nvPr>
        </p:nvSpPr>
        <p:spPr bwMode="auto"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01;p38"/>
          <p:cNvSpPr>
            <a:spLocks noGrp="1"/>
          </p:cNvSpPr>
          <p:nvPr>
            <p:ph type="subTitle" idx="8"/>
          </p:nvPr>
        </p:nvSpPr>
        <p:spPr bwMode="auto"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02;p38"/>
          <p:cNvSpPr>
            <a:spLocks noGrp="1"/>
          </p:cNvSpPr>
          <p:nvPr>
            <p:ph type="subTitle" idx="9"/>
          </p:nvPr>
        </p:nvSpPr>
        <p:spPr bwMode="auto"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03;p38"/>
          <p:cNvSpPr>
            <a:spLocks noGrp="1"/>
          </p:cNvSpPr>
          <p:nvPr>
            <p:ph type="subTitle" idx="13"/>
          </p:nvPr>
        </p:nvSpPr>
        <p:spPr bwMode="auto"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04;p3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5" name="Google Shape;205;p3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" userDrawn="1">
  <p:cSld name="1_Title slide 5_2_1_4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7;p3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08;p39"/>
          <p:cNvSpPr>
            <a:spLocks noGrp="1"/>
          </p:cNvSpPr>
          <p:nvPr>
            <p:ph type="subTitle" idx="1"/>
          </p:nvPr>
        </p:nvSpPr>
        <p:spPr bwMode="auto"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9;p39"/>
          <p:cNvSpPr>
            <a:spLocks noGrp="1"/>
          </p:cNvSpPr>
          <p:nvPr>
            <p:ph type="subTitle" idx="2"/>
          </p:nvPr>
        </p:nvSpPr>
        <p:spPr bwMode="auto"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0;p39"/>
          <p:cNvSpPr>
            <a:spLocks noGrp="1"/>
          </p:cNvSpPr>
          <p:nvPr>
            <p:ph type="subTitle" idx="3"/>
          </p:nvPr>
        </p:nvSpPr>
        <p:spPr bwMode="auto"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11;p39"/>
          <p:cNvSpPr>
            <a:spLocks noGrp="1"/>
          </p:cNvSpPr>
          <p:nvPr>
            <p:ph type="subTitle" idx="4"/>
          </p:nvPr>
        </p:nvSpPr>
        <p:spPr bwMode="auto"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12;p39"/>
          <p:cNvSpPr>
            <a:spLocks noGrp="1"/>
          </p:cNvSpPr>
          <p:nvPr>
            <p:ph type="subTitle" idx="5"/>
          </p:nvPr>
        </p:nvSpPr>
        <p:spPr bwMode="auto"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13;p39"/>
          <p:cNvSpPr>
            <a:spLocks noGrp="1"/>
          </p:cNvSpPr>
          <p:nvPr>
            <p:ph type="subTitle" idx="6"/>
          </p:nvPr>
        </p:nvSpPr>
        <p:spPr bwMode="auto"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14;p39"/>
          <p:cNvSpPr>
            <a:spLocks noGrp="1"/>
          </p:cNvSpPr>
          <p:nvPr>
            <p:ph type="subTitle" idx="7"/>
          </p:nvPr>
        </p:nvSpPr>
        <p:spPr bwMode="auto"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15;p39"/>
          <p:cNvSpPr>
            <a:spLocks noGrp="1"/>
          </p:cNvSpPr>
          <p:nvPr>
            <p:ph type="subTitle" idx="8"/>
          </p:nvPr>
        </p:nvSpPr>
        <p:spPr bwMode="auto"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16;p39"/>
          <p:cNvSpPr>
            <a:spLocks noGrp="1"/>
          </p:cNvSpPr>
          <p:nvPr>
            <p:ph type="subTitle" idx="9"/>
          </p:nvPr>
        </p:nvSpPr>
        <p:spPr bwMode="auto"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17;p39"/>
          <p:cNvSpPr>
            <a:spLocks noGrp="1"/>
          </p:cNvSpPr>
          <p:nvPr>
            <p:ph type="subTitle" idx="13"/>
          </p:nvPr>
        </p:nvSpPr>
        <p:spPr bwMode="auto"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18;p39"/>
          <p:cNvSpPr>
            <a:spLocks noGrp="1"/>
          </p:cNvSpPr>
          <p:nvPr>
            <p:ph type="subTitle" idx="14"/>
          </p:nvPr>
        </p:nvSpPr>
        <p:spPr bwMode="auto"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19;p39"/>
          <p:cNvSpPr>
            <a:spLocks noGrp="1"/>
          </p:cNvSpPr>
          <p:nvPr>
            <p:ph type="subTitle" idx="15"/>
          </p:nvPr>
        </p:nvSpPr>
        <p:spPr bwMode="auto"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220;p39"/>
          <p:cNvSpPr>
            <a:spLocks noGrp="1"/>
          </p:cNvSpPr>
          <p:nvPr>
            <p:ph type="subTitle" idx="16"/>
          </p:nvPr>
        </p:nvSpPr>
        <p:spPr bwMode="auto"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221;p39"/>
          <p:cNvSpPr>
            <a:spLocks noGrp="1"/>
          </p:cNvSpPr>
          <p:nvPr>
            <p:ph type="subTitle" idx="17"/>
          </p:nvPr>
        </p:nvSpPr>
        <p:spPr bwMode="auto"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222;p39"/>
          <p:cNvSpPr>
            <a:spLocks noGrp="1"/>
          </p:cNvSpPr>
          <p:nvPr>
            <p:ph type="subTitle" idx="18"/>
          </p:nvPr>
        </p:nvSpPr>
        <p:spPr bwMode="auto"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23;p39"/>
          <p:cNvSpPr>
            <a:spLocks noGrp="1"/>
          </p:cNvSpPr>
          <p:nvPr>
            <p:ph type="subTitle" idx="19"/>
          </p:nvPr>
        </p:nvSpPr>
        <p:spPr bwMode="auto"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24;p39"/>
          <p:cNvSpPr>
            <a:spLocks noGrp="1"/>
          </p:cNvSpPr>
          <p:nvPr>
            <p:ph type="subTitle" idx="20"/>
          </p:nvPr>
        </p:nvSpPr>
        <p:spPr bwMode="auto"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5;p39"/>
          <p:cNvSpPr>
            <a:spLocks noGrp="1"/>
          </p:cNvSpPr>
          <p:nvPr>
            <p:ph type="subTitle" idx="21"/>
          </p:nvPr>
        </p:nvSpPr>
        <p:spPr bwMode="auto"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26;p39"/>
          <p:cNvSpPr>
            <a:spLocks noGrp="1"/>
          </p:cNvSpPr>
          <p:nvPr>
            <p:ph type="subTitle" idx="22"/>
          </p:nvPr>
        </p:nvSpPr>
        <p:spPr bwMode="auto"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27;p39"/>
          <p:cNvSpPr>
            <a:spLocks noGrp="1"/>
          </p:cNvSpPr>
          <p:nvPr>
            <p:ph type="subTitle" idx="23"/>
          </p:nvPr>
        </p:nvSpPr>
        <p:spPr bwMode="auto"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25" name="Google Shape;228;p3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29;p39"/>
          <p:cNvSpPr>
            <a:spLocks noGrp="1"/>
          </p:cNvSpPr>
          <p:nvPr>
            <p:ph type="subTitle" idx="24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" userDrawn="1">
  <p:cSld name="1_Title slide 5_2_1_4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1;p4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2;p40"/>
          <p:cNvSpPr>
            <a:spLocks noGrp="1"/>
          </p:cNvSpPr>
          <p:nvPr>
            <p:ph type="subTitle" idx="1"/>
          </p:nvPr>
        </p:nvSpPr>
        <p:spPr bwMode="auto"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3;p40"/>
          <p:cNvSpPr>
            <a:spLocks noGrp="1"/>
          </p:cNvSpPr>
          <p:nvPr>
            <p:ph type="subTitle" idx="2"/>
          </p:nvPr>
        </p:nvSpPr>
        <p:spPr bwMode="auto"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34;p40"/>
          <p:cNvSpPr>
            <a:spLocks noGrp="1"/>
          </p:cNvSpPr>
          <p:nvPr>
            <p:ph type="subTitle" idx="3"/>
          </p:nvPr>
        </p:nvSpPr>
        <p:spPr bwMode="auto"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35;p40"/>
          <p:cNvSpPr>
            <a:spLocks noGrp="1"/>
          </p:cNvSpPr>
          <p:nvPr>
            <p:ph type="subTitle" idx="4"/>
          </p:nvPr>
        </p:nvSpPr>
        <p:spPr bwMode="auto"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36;p40"/>
          <p:cNvSpPr>
            <a:spLocks noGrp="1"/>
          </p:cNvSpPr>
          <p:nvPr>
            <p:ph type="subTitle" idx="5"/>
          </p:nvPr>
        </p:nvSpPr>
        <p:spPr bwMode="auto"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37;p40"/>
          <p:cNvSpPr>
            <a:spLocks noGrp="1"/>
          </p:cNvSpPr>
          <p:nvPr>
            <p:ph type="subTitle" idx="6"/>
          </p:nvPr>
        </p:nvSpPr>
        <p:spPr bwMode="auto"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38;p40"/>
          <p:cNvSpPr>
            <a:spLocks noGrp="1"/>
          </p:cNvSpPr>
          <p:nvPr>
            <p:ph type="subTitle" idx="7"/>
          </p:nvPr>
        </p:nvSpPr>
        <p:spPr bwMode="auto"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39;p40"/>
          <p:cNvSpPr>
            <a:spLocks noGrp="1"/>
          </p:cNvSpPr>
          <p:nvPr>
            <p:ph type="subTitle" idx="8"/>
          </p:nvPr>
        </p:nvSpPr>
        <p:spPr bwMode="auto"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3" name="Google Shape;240;p4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1;p40"/>
          <p:cNvSpPr>
            <a:spLocks noGrp="1"/>
          </p:cNvSpPr>
          <p:nvPr>
            <p:ph type="subTitle" idx="9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 1" userDrawn="1">
  <p:cSld name="1_Title slide 5_2_1_4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3;p4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4;p41"/>
          <p:cNvSpPr>
            <a:spLocks noGrp="1"/>
          </p:cNvSpPr>
          <p:nvPr>
            <p:ph type="subTitle" idx="1"/>
          </p:nvPr>
        </p:nvSpPr>
        <p:spPr bwMode="auto"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5;p41"/>
          <p:cNvSpPr>
            <a:spLocks noGrp="1"/>
          </p:cNvSpPr>
          <p:nvPr>
            <p:ph type="subTitle" idx="2"/>
          </p:nvPr>
        </p:nvSpPr>
        <p:spPr bwMode="auto"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6;p41"/>
          <p:cNvSpPr>
            <a:spLocks noGrp="1"/>
          </p:cNvSpPr>
          <p:nvPr>
            <p:ph type="subTitle" idx="3"/>
          </p:nvPr>
        </p:nvSpPr>
        <p:spPr bwMode="auto"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47;p41"/>
          <p:cNvSpPr>
            <a:spLocks noGrp="1"/>
          </p:cNvSpPr>
          <p:nvPr>
            <p:ph type="subTitle" idx="4"/>
          </p:nvPr>
        </p:nvSpPr>
        <p:spPr bwMode="auto"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48;p41"/>
          <p:cNvSpPr>
            <a:spLocks noGrp="1"/>
          </p:cNvSpPr>
          <p:nvPr>
            <p:ph type="subTitle" idx="5"/>
          </p:nvPr>
        </p:nvSpPr>
        <p:spPr bwMode="auto"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49;p41"/>
          <p:cNvSpPr>
            <a:spLocks noGrp="1"/>
          </p:cNvSpPr>
          <p:nvPr>
            <p:ph type="subTitle" idx="6"/>
          </p:nvPr>
        </p:nvSpPr>
        <p:spPr bwMode="auto"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50;p41"/>
          <p:cNvSpPr>
            <a:spLocks noGrp="1"/>
          </p:cNvSpPr>
          <p:nvPr>
            <p:ph type="subTitle" idx="7"/>
          </p:nvPr>
        </p:nvSpPr>
        <p:spPr bwMode="auto"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51;p41"/>
          <p:cNvSpPr>
            <a:spLocks noGrp="1"/>
          </p:cNvSpPr>
          <p:nvPr>
            <p:ph type="subTitle" idx="8"/>
          </p:nvPr>
        </p:nvSpPr>
        <p:spPr bwMode="auto"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52;p41"/>
          <p:cNvSpPr>
            <a:spLocks noGrp="1"/>
          </p:cNvSpPr>
          <p:nvPr>
            <p:ph type="subTitle" idx="9"/>
          </p:nvPr>
        </p:nvSpPr>
        <p:spPr bwMode="auto"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53;p41"/>
          <p:cNvSpPr>
            <a:spLocks noGrp="1"/>
          </p:cNvSpPr>
          <p:nvPr>
            <p:ph type="subTitle" idx="13"/>
          </p:nvPr>
        </p:nvSpPr>
        <p:spPr bwMode="auto"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54;p41"/>
          <p:cNvSpPr>
            <a:spLocks noGrp="1"/>
          </p:cNvSpPr>
          <p:nvPr>
            <p:ph type="subTitle" idx="14"/>
          </p:nvPr>
        </p:nvSpPr>
        <p:spPr bwMode="auto"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55;p41"/>
          <p:cNvSpPr>
            <a:spLocks noGrp="1"/>
          </p:cNvSpPr>
          <p:nvPr>
            <p:ph type="subTitle" idx="15"/>
          </p:nvPr>
        </p:nvSpPr>
        <p:spPr bwMode="auto"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256;p4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57;p41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0" userDrawn="1">
  <p:cSld name="1_Title slide 5_2_1_1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42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0;p4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Титульник" userDrawn="1">
  <p:cSld name="TITLE_1_3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2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4;p1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5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9" userDrawn="1">
  <p:cSld name="1_Title slide 5_2_1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2;p43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3;p4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Карточка преподавателя" userDrawn="1">
  <p:cSld name="1_Title slide 5_2_1_2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5;p44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66;p44"/>
          <p:cNvSpPr>
            <a:spLocks noGrp="1"/>
          </p:cNvSpPr>
          <p:nvPr>
            <p:ph type="subTitle" idx="1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7;p44"/>
          <p:cNvSpPr>
            <a:spLocks noGrp="1"/>
          </p:cNvSpPr>
          <p:nvPr>
            <p:ph type="subTitle" idx="2"/>
          </p:nvPr>
        </p:nvSpPr>
        <p:spPr bwMode="auto"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8;p44"/>
          <p:cNvSpPr>
            <a:spLocks noGrp="1"/>
          </p:cNvSpPr>
          <p:nvPr>
            <p:ph type="body" idx="3"/>
          </p:nvPr>
        </p:nvSpPr>
        <p:spPr bwMode="auto"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69;p4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70;p44"/>
          <p:cNvSpPr>
            <a:spLocks noGrp="1"/>
          </p:cNvSpPr>
          <p:nvPr>
            <p:ph type="subTitle" idx="4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Титульник" userDrawn="1">
  <p:cSld name="TITLE_1_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7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8;p1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9;p1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0;p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 Титульник" userDrawn="1">
  <p:cSld name="TITLE_1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2;p1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18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4;p18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5;p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 Титульник" userDrawn="1">
  <p:cSld name="TITLE_1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7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8;p1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19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0;p19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81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 Титульник" userDrawn="1">
  <p:cSld name="TITLE_1_2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3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4;p2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86;p2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 Титульник" userDrawn="1">
  <p:cSld name="TITLE_1_2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8;p2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21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1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91;p2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Пустой титульник, вставь справа иллюстрацию по теме" userDrawn="1">
  <p:cSld name="TITLE_1_2_1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2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2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95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onaskel/laptop-pri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5;p4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099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Семинар 3</a:t>
            </a:r>
            <a:endParaRPr/>
          </a:p>
        </p:txBody>
      </p:sp>
      <p:sp>
        <p:nvSpPr>
          <p:cNvPr id="5" name="Google Shape;276;p4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Изменение таблиц в Pandas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6" name="Google Shape;277;p4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54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count_values()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value_counts()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count_unique()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value_unique()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48;p5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Каким методом можно посчитать частотность появления уникальных значений в датафрейме/серии?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49;p5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350;p54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5;p55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count_values()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value_counts()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count_unique()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value_unique()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356;p5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Каким методом можно посчитать частотность появления уникальных значений в датафрейме/серии?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57;p5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2;p56"/>
          <p:cNvSpPr>
            <a:spLocks noGrp="1"/>
          </p:cNvSpPr>
          <p:nvPr>
            <p:ph type="subTitle" idx="1"/>
          </p:nvPr>
        </p:nvSpPr>
        <p:spPr bwMode="auto">
          <a:xfrm>
            <a:off x="540000" y="14124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drop(keep=True)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drop(inplace=True)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drop(origin=True)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drop(new=False)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63;p56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Каким аргументом можно изменять исходный датафрейм, а не возвращать новый при использовании метода .drop()?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64;p5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365;p56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0;p57"/>
          <p:cNvSpPr>
            <a:spLocks noGrp="1"/>
          </p:cNvSpPr>
          <p:nvPr>
            <p:ph type="subTitle" idx="1"/>
          </p:nvPr>
        </p:nvSpPr>
        <p:spPr bwMode="auto">
          <a:xfrm>
            <a:off x="540000" y="14124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drop(keep=True)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drop(inplace=True)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drop(origin=True)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drop(new=False)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71;p57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Каким аргументом можно изменять исходный датафрейм, а не возвращать новый при использовании метода .drop()?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72;p5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7;p58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Нет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78;p5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Функция merge в pandas объединяет по индексам?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79;p5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380;p58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2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5;p59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Нет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86;p5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Функция merge в pandas объединяет по индексам?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87;p5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2;p60"/>
          <p:cNvSpPr>
            <a:spLocks noGrp="1"/>
          </p:cNvSpPr>
          <p:nvPr>
            <p:ph type="subTitle" idx="1"/>
          </p:nvPr>
        </p:nvSpPr>
        <p:spPr bwMode="auto">
          <a:xfrm>
            <a:off x="540000" y="34698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Left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Right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Outer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Inner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93;p6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атрибут how стоял при объединение двух датафреймов с помощью merge по колонке col_1?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94;p6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395;p60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4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96;p60"/>
          <p:cNvPicPr/>
          <p:nvPr/>
        </p:nvPicPr>
        <p:blipFill>
          <a:blip r:embed="rId2">
            <a:alphaModFix/>
          </a:blip>
          <a:srcRect b="67493"/>
          <a:stretch/>
        </p:blipFill>
        <p:spPr bwMode="auto">
          <a:xfrm>
            <a:off x="500200" y="1563267"/>
            <a:ext cx="2105025" cy="163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97;p60"/>
          <p:cNvPicPr/>
          <p:nvPr/>
        </p:nvPicPr>
        <p:blipFill>
          <a:blip r:embed="rId2">
            <a:alphaModFix/>
          </a:blip>
          <a:srcRect t="31508" b="39959"/>
          <a:stretch/>
        </p:blipFill>
        <p:spPr bwMode="auto">
          <a:xfrm>
            <a:off x="2286000" y="1663423"/>
            <a:ext cx="2105025" cy="14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98;p60"/>
          <p:cNvPicPr/>
          <p:nvPr/>
        </p:nvPicPr>
        <p:blipFill>
          <a:blip r:embed="rId3">
            <a:alphaModFix/>
          </a:blip>
          <a:srcRect t="64512"/>
          <a:stretch/>
        </p:blipFill>
        <p:spPr bwMode="auto">
          <a:xfrm>
            <a:off x="4708600" y="1542254"/>
            <a:ext cx="2028825" cy="16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3;p61"/>
          <p:cNvSpPr>
            <a:spLocks noGrp="1"/>
          </p:cNvSpPr>
          <p:nvPr>
            <p:ph type="subTitle" idx="1"/>
          </p:nvPr>
        </p:nvSpPr>
        <p:spPr bwMode="auto">
          <a:xfrm>
            <a:off x="540000" y="34698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Left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Right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Outer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Inner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04;p6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атрибут how стоял при объединение двух датафреймов с помощью merge по колонке col_1?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05;p6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pic>
        <p:nvPicPr>
          <p:cNvPr id="7" name="Google Shape;406;p61"/>
          <p:cNvPicPr/>
          <p:nvPr/>
        </p:nvPicPr>
        <p:blipFill>
          <a:blip r:embed="rId2">
            <a:alphaModFix/>
          </a:blip>
          <a:srcRect b="67493"/>
          <a:stretch/>
        </p:blipFill>
        <p:spPr bwMode="auto">
          <a:xfrm>
            <a:off x="500200" y="1563267"/>
            <a:ext cx="2105025" cy="163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07;p61"/>
          <p:cNvPicPr/>
          <p:nvPr/>
        </p:nvPicPr>
        <p:blipFill>
          <a:blip r:embed="rId2">
            <a:alphaModFix/>
          </a:blip>
          <a:srcRect t="31508" b="39959"/>
          <a:stretch/>
        </p:blipFill>
        <p:spPr bwMode="auto">
          <a:xfrm>
            <a:off x="2286000" y="1663423"/>
            <a:ext cx="2105025" cy="14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08;p61"/>
          <p:cNvPicPr/>
          <p:nvPr/>
        </p:nvPicPr>
        <p:blipFill>
          <a:blip r:embed="rId3">
            <a:alphaModFix/>
          </a:blip>
          <a:srcRect t="64512"/>
          <a:stretch/>
        </p:blipFill>
        <p:spPr bwMode="auto">
          <a:xfrm>
            <a:off x="4708600" y="1542254"/>
            <a:ext cx="2028825" cy="16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3;p62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414;p62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Изменение таблиц в Pandas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" name="Google Shape;415;p6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0;p63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Практика</a:t>
            </a:r>
            <a:endParaRPr/>
          </a:p>
        </p:txBody>
      </p:sp>
      <p:sp>
        <p:nvSpPr>
          <p:cNvPr id="5" name="Google Shape;421;p63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Изменение таблиц в Pandas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2;p46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Цели семинара №14:</a:t>
            </a:r>
            <a:endParaRPr/>
          </a:p>
        </p:txBody>
      </p:sp>
      <p:sp>
        <p:nvSpPr>
          <p:cNvPr id="5" name="Google Shape;283;p46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408399" cy="66029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Научиться создавать, изменять и удалять признаки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Изучить группировку данных и объединение таблиц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Познакомиться со встроенными визуализациями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Google Shape;284;p46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85;p4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6;p6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1.</a:t>
            </a:r>
            <a:endParaRPr/>
          </a:p>
        </p:txBody>
      </p:sp>
      <p:sp>
        <p:nvSpPr>
          <p:cNvPr id="5" name="Google Shape;427;p6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AutoNum type="arabicPeriod"/>
              <a:defRPr/>
            </a:pPr>
            <a:r>
              <a:rPr lang="ru" dirty="0">
                <a:solidFill>
                  <a:schemeClr val="dk1"/>
                </a:solidFill>
              </a:rPr>
              <a:t>Скачать данные по ссылке</a:t>
            </a:r>
            <a:r>
              <a:rPr lang="ru" u="sng" dirty="0">
                <a:solidFill>
                  <a:schemeClr val="dk1"/>
                </a:solidFill>
                <a:hlinkClick r:id="rId3" tooltip="https://www.kaggle.com/datasets/ionaskel/laptop-prices"/>
              </a:rPr>
              <a:t> </a:t>
            </a:r>
            <a:r>
              <a:rPr lang="ru" u="sng" dirty="0">
                <a:solidFill>
                  <a:srgbClr val="1155CC"/>
                </a:solidFill>
                <a:hlinkClick r:id="rId3" tooltip="https://www.kaggle.com/datasets/ionaskel/laptop-prices"/>
              </a:rPr>
              <a:t>https://www.kaggle.com/datasets/ionaskel/laptop-prices</a:t>
            </a:r>
            <a:endParaRPr u="sng" dirty="0">
              <a:solidFill>
                <a:srgbClr val="1155CC"/>
              </a:solidFill>
            </a:endParaRPr>
          </a:p>
          <a:p>
            <a:pPr marL="45720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AutoNum type="arabicPeriod"/>
              <a:defRPr/>
            </a:pPr>
            <a:r>
              <a:rPr lang="ru" dirty="0">
                <a:solidFill>
                  <a:schemeClr val="dk1"/>
                </a:solidFill>
              </a:rPr>
              <a:t>Считать данные с помощью pandas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AutoNum type="arabicPeriod"/>
              <a:defRPr/>
            </a:pPr>
            <a:r>
              <a:rPr lang="ru" dirty="0">
                <a:solidFill>
                  <a:schemeClr val="dk1"/>
                </a:solidFill>
              </a:rPr>
              <a:t>Вывести на экран первые 5 строк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1.1 Создать новый признак Cpu_Company, который будет содержать только название фирмы, которая произвела CPU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1.2 Создать новый признак Memory_Amount, который будет содержать только количество Gb памяти без указания типа носителя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1.3 Создать новый признак Memory_Type, который будет содержать только тип носителя (HDD/SDD/др.)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1.4 Удалите признаки Memory и ScreenResolution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dirty="0"/>
          </a:p>
        </p:txBody>
      </p:sp>
      <p:sp>
        <p:nvSpPr>
          <p:cNvPr id="6" name="Google Shape;428;p6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dirty="0"/>
              <a:t>Изменение таблиц в Pandas</a:t>
            </a:r>
            <a:endParaRPr dirty="0"/>
          </a:p>
        </p:txBody>
      </p:sp>
      <p:sp>
        <p:nvSpPr>
          <p:cNvPr id="7" name="Google Shape;429;p64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3;p6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pic>
        <p:nvPicPr>
          <p:cNvPr id="5" name="Google Shape;444;p6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45;p66"/>
          <p:cNvSpPr>
            <a:spLocks noGrp="1"/>
          </p:cNvSpPr>
          <p:nvPr>
            <p:ph type="title"/>
          </p:nvPr>
        </p:nvSpPr>
        <p:spPr bwMode="auto"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8;p6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2.</a:t>
            </a:r>
            <a:endParaRPr/>
          </a:p>
        </p:txBody>
      </p:sp>
      <p:sp>
        <p:nvSpPr>
          <p:cNvPr id="5" name="Google Shape;459;p68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2.1 Создайте признак SSD, который изначально равен 0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Поставьте в признаке SSD 1, если ноутбук действительно с типом носителя SSD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2.3 Уберите в признаке Weight значения 'kg' и поменяйте его тип данных на вещественный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" name="Google Shape;460;p6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461;p68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5;p7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3.</a:t>
            </a:r>
            <a:endParaRPr/>
          </a:p>
        </p:txBody>
      </p:sp>
      <p:sp>
        <p:nvSpPr>
          <p:cNvPr id="5" name="Google Shape;476;p70"/>
          <p:cNvSpPr>
            <a:spLocks noGrp="1"/>
          </p:cNvSpPr>
          <p:nvPr>
            <p:ph type="subTitle" idx="1"/>
          </p:nvPr>
        </p:nvSpPr>
        <p:spPr bwMode="auto">
          <a:xfrm>
            <a:off x="611560" y="133515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Создайте датафрейм с клиентами: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clients = pd.DataFrame({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   'client_id': [45, 32, 67, 33, 43],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   'laptop_id': [506, 398, 710, 120, 1999]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})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laptop_id - это индексы датафрейма с ноутбуками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3.1 Присоедините к таблице clients данные по ноутбукам через метод join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3.2 Присоедините к таблице clients данные по ноутбукам через метод merge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Это нужно, чтобы понимать, какие ноутбуки покупались клиентами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77;p7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478;p70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2;p7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4.</a:t>
            </a:r>
            <a:endParaRPr/>
          </a:p>
        </p:txBody>
      </p:sp>
      <p:sp>
        <p:nvSpPr>
          <p:cNvPr id="5" name="Google Shape;493;p72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Составьте несколько сводных таблиц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4.1 Найдите среднюю стоимость ноутбуков в зависимости от компании производителя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Отсортируйте от меньшей стоимости к большей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Найдите минимальную, среднюю и максимальную стоимости ноутбуков в зависимости от производителя процессора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4.3 Постройте таблицу с подсчетом количества ноутбуков в данных в зависимости от производителя CPU и ОЗУ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4.4 Постройте таблицу с подсчетом средней стоимости ноутбуков в данных в зависимости от операционной системы и GB памяти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94;p7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495;p72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9;p7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5*.</a:t>
            </a:r>
            <a:endParaRPr/>
          </a:p>
        </p:txBody>
      </p:sp>
      <p:sp>
        <p:nvSpPr>
          <p:cNvPr id="5" name="Google Shape;510;p7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Ответьте на несколько вопросов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5.1 Ноутбуков каких компаний и с каким процессором больше?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5.2 С каким типом памяти и с каким объемом памяти больше ноутбуков?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511;p7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512;p74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26;p7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527;p7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6" name="Google Shape;528;p7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3;p7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Домашнее задание</a:t>
            </a:r>
            <a:endParaRPr/>
          </a:p>
        </p:txBody>
      </p:sp>
      <p:sp>
        <p:nvSpPr>
          <p:cNvPr id="5" name="Google Shape;534;p7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9;p7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" name="Google Shape;540;p78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41;p7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542;p78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Скачать данные </a:t>
            </a:r>
            <a:r>
              <a:rPr lang="ru-RU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про дома</a:t>
            </a:r>
            <a:endParaRPr sz="1100" u="sng" dirty="0">
              <a:solidFill>
                <a:schemeClr val="hlink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Считать данные с помощью pandas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Вывести на экран первые 5 строк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1.1 Создать новый признак price_per_sq_lot, который будет содержать </a:t>
            </a:r>
            <a:r>
              <a:rPr lang="ru" sz="1300" b="1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среднюю </a:t>
            </a: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стоимость за один кв. метр общей площади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1.2 Создать новый признак delta_renovated, который будет содержать разницу в годах между годом реновацией дома и годом постройки дома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Если реновации дома не было, то в новом признаке поставьте 0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7;p7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" name="Google Shape;548;p79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49;p7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550;p79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1.3 Создайте признаки года продажи, месяца </a:t>
            </a:r>
            <a:r>
              <a:rPr lang="ru" sz="1300" b="1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продажи</a:t>
            </a:r>
            <a:endParaRPr lang="en-US" sz="1300" b="1" dirty="0" smtClean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1.4 </a:t>
            </a: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Удалите признаки date, zipcode, lat, long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0;p4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Викторина</a:t>
            </a:r>
            <a:endParaRPr/>
          </a:p>
        </p:txBody>
      </p:sp>
      <p:sp>
        <p:nvSpPr>
          <p:cNvPr id="5" name="Google Shape;291;p4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5;p8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2</a:t>
            </a:r>
            <a:endParaRPr/>
          </a:p>
        </p:txBody>
      </p:sp>
      <p:sp>
        <p:nvSpPr>
          <p:cNvPr id="5" name="Google Shape;556;p8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6" name="Google Shape;557;p80"/>
          <p:cNvSpPr>
            <a:spLocks noGrp="1"/>
          </p:cNvSpPr>
          <p:nvPr>
            <p:ph type="subTitle" idx="1"/>
          </p:nvPr>
        </p:nvSpPr>
        <p:spPr bwMode="auto">
          <a:xfrm>
            <a:off x="538200" y="1012350"/>
            <a:ext cx="79935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Создайте датафрейм с клиентами: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clients = pd.DataFrame({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    'client_id': [1459, 4684, 3498, 3942, 4535, 2308, 2866, 2765, 1472, 4236, 2295, 939, 3840,  280,   20, 4332, 3475, 4213, 3113, 4809, 2134, 2242, 2068, 4929, 1384, 1589, 3317, 2260, 1727, 1764, 1611, 1474],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    'house_id': [8965450190, 6823100225, 5104540330, 2131701075, 1522700060, 1189000207, 6821600300, 7137950720, 9510920050, 6131600255, 5428000070, 1788800910, 8100400160, 3123049142, 6306800010, 5083000375, 7920100025, 1951600150,  809001400,  339600110, 1622049154, 1099600250, 8563000110, 2768100205, 3995700435, 8861700030, 3303980210, 7731100066, 8146100580,  825069097, 3889100029, 9524100196]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})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house_id - это индексы датафрейма с домами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2.1 Присоедините к таблице clients данные по домам через метод join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Присоедините к таблице clients данные по домам через метод merge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2;p8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" name="Google Shape;563;p81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64;p8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565;p81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Составьте несколько сводных таблиц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3.1 Найдите среднюю стоимость домов в зависимости от количества спален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Отсортируйте от меньшей стоимости к большей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3.2 Найдите минимальную, среднюю и максимальную стоимости домов в зависимости от состояния дома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3.3 Постройте таблицу с подсчетом количества домов в данных в зависимости от вида на набережную и оценкой вида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70;p8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" name="Google Shape;571;p82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72;p8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573;p82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3.4 Каких домов в зависимости от этажности и количества спален больше?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3.5 Постройте таблицу с подсчетом медианной стоимости домов в данных в зависимости от состояния дома и оценки дома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6;p48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Нет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297;p4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ru" dirty="0">
                <a:solidFill>
                  <a:schemeClr val="dk1"/>
                </a:solidFill>
              </a:rPr>
              <a:t>Функция join в pandas </a:t>
            </a:r>
            <a:r>
              <a:rPr lang="ru" dirty="0" smtClean="0">
                <a:solidFill>
                  <a:schemeClr val="dk1"/>
                </a:solidFill>
              </a:rPr>
              <a:t>объединяет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два </a:t>
            </a:r>
            <a:r>
              <a:rPr lang="ru-RU" dirty="0" err="1">
                <a:solidFill>
                  <a:schemeClr val="dk1"/>
                </a:solidFill>
              </a:rPr>
              <a:t>датасета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" dirty="0" smtClean="0">
                <a:solidFill>
                  <a:schemeClr val="dk1"/>
                </a:solidFill>
              </a:rPr>
              <a:t>по </a:t>
            </a:r>
            <a:r>
              <a:rPr lang="ru" dirty="0">
                <a:solidFill>
                  <a:schemeClr val="dk1"/>
                </a:solidFill>
              </a:rPr>
              <a:t>индексам?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298;p4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299;p48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2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4;p49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Нет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Да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305;p4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>
                <a:solidFill>
                  <a:schemeClr val="dk1"/>
                </a:solidFill>
              </a:rPr>
              <a:t>Функция join в pandas </a:t>
            </a:r>
            <a:r>
              <a:rPr lang="ru" dirty="0" smtClean="0">
                <a:solidFill>
                  <a:schemeClr val="dk1"/>
                </a:solidFill>
              </a:rPr>
              <a:t>объединяет по индексам?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06;p4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1;p50"/>
          <p:cNvSpPr>
            <a:spLocks noGrp="1"/>
          </p:cNvSpPr>
          <p:nvPr>
            <p:ph type="subTitle" idx="1"/>
          </p:nvPr>
        </p:nvSpPr>
        <p:spPr bwMode="auto">
          <a:xfrm>
            <a:off x="540000" y="34698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Left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Right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Outer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Inner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12;p5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атрибут how стоял при объединение двух датафреймов с помощью merge по колонке col_1?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13;p5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314;p50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4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15;p50"/>
          <p:cNvPicPr/>
          <p:nvPr/>
        </p:nvPicPr>
        <p:blipFill>
          <a:blip r:embed="rId2">
            <a:alphaModFix/>
          </a:blip>
          <a:srcRect b="67493"/>
          <a:stretch/>
        </p:blipFill>
        <p:spPr bwMode="auto">
          <a:xfrm>
            <a:off x="500200" y="1563267"/>
            <a:ext cx="2105025" cy="163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16;p50"/>
          <p:cNvPicPr/>
          <p:nvPr/>
        </p:nvPicPr>
        <p:blipFill>
          <a:blip r:embed="rId2">
            <a:alphaModFix/>
          </a:blip>
          <a:srcRect t="31508" b="39959"/>
          <a:stretch/>
        </p:blipFill>
        <p:spPr bwMode="auto">
          <a:xfrm>
            <a:off x="2286000" y="1663423"/>
            <a:ext cx="2105025" cy="14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17;p50"/>
          <p:cNvPicPr/>
          <p:nvPr/>
        </p:nvPicPr>
        <p:blipFill>
          <a:blip r:embed="rId2">
            <a:alphaModFix/>
          </a:blip>
          <a:srcRect t="60203"/>
          <a:stretch/>
        </p:blipFill>
        <p:spPr bwMode="auto">
          <a:xfrm>
            <a:off x="4392000" y="1569129"/>
            <a:ext cx="2105025" cy="20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2;p51"/>
          <p:cNvSpPr>
            <a:spLocks noGrp="1"/>
          </p:cNvSpPr>
          <p:nvPr>
            <p:ph type="subTitle" idx="1"/>
          </p:nvPr>
        </p:nvSpPr>
        <p:spPr bwMode="auto">
          <a:xfrm>
            <a:off x="540000" y="34698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Left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Right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Outer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Inner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23;p5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атрибут how стоял при объединение двух датафреймов с помощью merge по колонке col_1?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24;p5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pic>
        <p:nvPicPr>
          <p:cNvPr id="7" name="Google Shape;325;p51"/>
          <p:cNvPicPr/>
          <p:nvPr/>
        </p:nvPicPr>
        <p:blipFill>
          <a:blip r:embed="rId2">
            <a:alphaModFix/>
          </a:blip>
          <a:srcRect b="67493"/>
          <a:stretch/>
        </p:blipFill>
        <p:spPr bwMode="auto">
          <a:xfrm>
            <a:off x="500200" y="1563267"/>
            <a:ext cx="2105025" cy="163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26;p51"/>
          <p:cNvPicPr/>
          <p:nvPr/>
        </p:nvPicPr>
        <p:blipFill>
          <a:blip r:embed="rId2">
            <a:alphaModFix/>
          </a:blip>
          <a:srcRect t="31508" b="39959"/>
          <a:stretch/>
        </p:blipFill>
        <p:spPr bwMode="auto">
          <a:xfrm>
            <a:off x="2286000" y="1663423"/>
            <a:ext cx="2105025" cy="14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27;p51"/>
          <p:cNvPicPr/>
          <p:nvPr/>
        </p:nvPicPr>
        <p:blipFill>
          <a:blip r:embed="rId2">
            <a:alphaModFix/>
          </a:blip>
          <a:srcRect t="60203"/>
          <a:stretch/>
        </p:blipFill>
        <p:spPr bwMode="auto">
          <a:xfrm>
            <a:off x="4392000" y="1569129"/>
            <a:ext cx="2105025" cy="20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2;p52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Нет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33;p5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По умолчанию метод .drop() возвращает новый датафрейм и не изменяет исходный?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34;p5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  <p:sp>
        <p:nvSpPr>
          <p:cNvPr id="7" name="Google Shape;335;p52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0;p53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Нет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Да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41;p5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По умолчанию метод .drop() возвращает новый датафрейм и не изменяет исходный?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42;p5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Изменение таблиц в Pandas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1145</Words>
  <Application>Microsoft Office PowerPoint</Application>
  <PresentationFormat>Экран (16:9)</PresentationFormat>
  <Paragraphs>182</Paragraphs>
  <Slides>33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IBM Plex Sans</vt:lpstr>
      <vt:lpstr>Arial</vt:lpstr>
      <vt:lpstr>IBM Plex Sans SemiBold</vt:lpstr>
      <vt:lpstr>Roboto</vt:lpstr>
      <vt:lpstr>Макет шаблона GB</vt:lpstr>
      <vt:lpstr>Семинар 3</vt:lpstr>
      <vt:lpstr>Цели семинара №14:</vt:lpstr>
      <vt:lpstr>Викторина</vt:lpstr>
      <vt:lpstr>Функция join в pandas объединяет два датасета по индексам?</vt:lpstr>
      <vt:lpstr>Функция join в pandas объединяет по индексам?</vt:lpstr>
      <vt:lpstr>Какой атрибут how стоял при объединение двух датафреймов с помощью merge по колонке col_1?</vt:lpstr>
      <vt:lpstr>Какой атрибут how стоял при объединение двух датафреймов с помощью merge по колонке col_1?</vt:lpstr>
      <vt:lpstr>По умолчанию метод .drop() возвращает новый датафрейм и не изменяет исходный?</vt:lpstr>
      <vt:lpstr>По умолчанию метод .drop() возвращает новый датафрейм и не изменяет исходный?</vt:lpstr>
      <vt:lpstr>Каким методом можно посчитать частотность появления уникальных значений в датафрейме/серии?</vt:lpstr>
      <vt:lpstr>Каким методом можно посчитать частотность появления уникальных значений в датафрейме/серии?</vt:lpstr>
      <vt:lpstr>Каким аргументом можно изменять исходный датафрейм, а не возвращать новый при использовании метода .drop()?</vt:lpstr>
      <vt:lpstr>Каким аргументом можно изменять исходный датафрейм, а не возвращать новый при использовании метода .drop()?</vt:lpstr>
      <vt:lpstr>Функция merge в pandas объединяет по индексам?</vt:lpstr>
      <vt:lpstr>Функция merge в pandas объединяет по индексам?</vt:lpstr>
      <vt:lpstr>Какой атрибут how стоял при объединение двух датафреймов с помощью merge по колонке col_1?</vt:lpstr>
      <vt:lpstr>Какой атрибут how стоял при объединение двух датафреймов с помощью merge по колонке col_1?</vt:lpstr>
      <vt:lpstr>Ваши вопросы?</vt:lpstr>
      <vt:lpstr>Практика</vt:lpstr>
      <vt:lpstr>Задание 1.</vt:lpstr>
      <vt:lpstr>Перерыв</vt:lpstr>
      <vt:lpstr>Задание 2.</vt:lpstr>
      <vt:lpstr>Задание 3.</vt:lpstr>
      <vt:lpstr>Задание 4.</vt:lpstr>
      <vt:lpstr>Задание 5*.</vt:lpstr>
      <vt:lpstr>Ваши вопросы?</vt:lpstr>
      <vt:lpstr>Домашнее задание</vt:lpstr>
      <vt:lpstr>Домашнее задание 1</vt:lpstr>
      <vt:lpstr>Домашнее задание 1</vt:lpstr>
      <vt:lpstr>Домашнее задание 2</vt:lpstr>
      <vt:lpstr>Домашнее задание 3</vt:lpstr>
      <vt:lpstr>Домашнее задание 3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3</dc:title>
  <dc:creator>Дарья Дарья</dc:creator>
  <cp:lastModifiedBy>Дарья</cp:lastModifiedBy>
  <cp:revision>7</cp:revision>
  <dcterms:modified xsi:type="dcterms:W3CDTF">2023-04-21T19:02:40Z</dcterms:modified>
</cp:coreProperties>
</file>