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13"/>
  </p:notesMasterIdLst>
  <p:sldIdLst>
    <p:sldId id="256" r:id="rId3"/>
    <p:sldId id="257" r:id="rId4"/>
    <p:sldId id="258" r:id="rId5"/>
    <p:sldId id="270" r:id="rId6"/>
    <p:sldId id="271" r:id="rId7"/>
    <p:sldId id="272" r:id="rId8"/>
    <p:sldId id="276" r:id="rId9"/>
    <p:sldId id="273" r:id="rId10"/>
    <p:sldId id="275" r:id="rId11"/>
    <p:sldId id="274" r:id="rId12"/>
  </p:sldIdLst>
  <p:sldSz cx="12192000" cy="6858000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Roboto Medium" panose="020B060402020202020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8808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13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39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87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5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3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3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68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39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59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bg>
      <p:bgPr>
        <a:solidFill>
          <a:schemeClr val="dk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sz="7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11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5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759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152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31211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222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73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308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365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721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bg>
      <p:bgPr>
        <a:solidFill>
          <a:srgbClr val="6E32E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767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Титульный слайд">
  <p:cSld name="2_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sz="7200" b="0" i="0" u="none" strike="noStrike" cap="non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9254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Содержание: заголовок + список">
  <p:cSld name="3_Содержание: заголовок + список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sz="4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89631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3081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29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681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3554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3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unittest.html#unittest.TestCase.assertIsNot" TargetMode="External"/><Relationship Id="rId13" Type="http://schemas.openxmlformats.org/officeDocument/2006/relationships/hyperlink" Target="https://docs.python.org/3/library/unittest.html#unittest.TestCase.assertIsInstance" TargetMode="External"/><Relationship Id="rId3" Type="http://schemas.openxmlformats.org/officeDocument/2006/relationships/hyperlink" Target="https://docs.python.org/3/library/unittest.html#unittest.TestCase.assertEqual" TargetMode="External"/><Relationship Id="rId7" Type="http://schemas.openxmlformats.org/officeDocument/2006/relationships/hyperlink" Target="https://docs.python.org/3/library/unittest.html#unittest.TestCase.assertIs" TargetMode="External"/><Relationship Id="rId12" Type="http://schemas.openxmlformats.org/officeDocument/2006/relationships/hyperlink" Target="https://docs.python.org/3/library/unittest.html#unittest.TestCase.assertNot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python.org/3/library/unittest.html#unittest.TestCase.assertFalse" TargetMode="External"/><Relationship Id="rId11" Type="http://schemas.openxmlformats.org/officeDocument/2006/relationships/hyperlink" Target="https://docs.python.org/3/library/unittest.html#unittest.TestCase.assertIn" TargetMode="External"/><Relationship Id="rId5" Type="http://schemas.openxmlformats.org/officeDocument/2006/relationships/hyperlink" Target="https://docs.python.org/3/library/unittest.html#unittest.TestCase.assertTrue" TargetMode="External"/><Relationship Id="rId10" Type="http://schemas.openxmlformats.org/officeDocument/2006/relationships/hyperlink" Target="https://docs.python.org/3/library/unittest.html#unittest.TestCase.assertIsNotNone" TargetMode="External"/><Relationship Id="rId4" Type="http://schemas.openxmlformats.org/officeDocument/2006/relationships/hyperlink" Target="https://docs.python.org/3/library/unittest.html#unittest.TestCase.assertNotEqual" TargetMode="External"/><Relationship Id="rId9" Type="http://schemas.openxmlformats.org/officeDocument/2006/relationships/hyperlink" Target="https://docs.python.org/3/library/unittest.html#unittest.TestCase.assertIsNone" TargetMode="External"/><Relationship Id="rId14" Type="http://schemas.openxmlformats.org/officeDocument/2006/relationships/hyperlink" Target="https://docs.python.org/3/library/unittest.html#unittest.TestCase.assertNotIsInsta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 err="1"/>
              <a:t>Python</a:t>
            </a:r>
            <a:r>
              <a:rPr lang="ru-RU" dirty="0"/>
              <a:t> от А до Я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7;p29"/>
          <p:cNvSpPr txBox="1">
            <a:spLocks noGrp="1"/>
          </p:cNvSpPr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8;p29"/>
          <p:cNvSpPr/>
          <p:nvPr/>
        </p:nvSpPr>
        <p:spPr>
          <a:xfrm>
            <a:off x="1617775" y="1395050"/>
            <a:ext cx="633000" cy="609300"/>
          </a:xfrm>
          <a:prstGeom prst="wedgeRoundRectCallout">
            <a:avLst>
              <a:gd name="adj1" fmla="val 44120"/>
              <a:gd name="adj2" fmla="val 7919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1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39;p29"/>
          <p:cNvSpPr txBox="1"/>
          <p:nvPr/>
        </p:nvSpPr>
        <p:spPr>
          <a:xfrm>
            <a:off x="2332900" y="19460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доступен в стандартной библиотеке;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выводит понятные сообщения об ошибках;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автоматически находит тесты.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40;p29"/>
          <p:cNvSpPr/>
          <p:nvPr/>
        </p:nvSpPr>
        <p:spPr>
          <a:xfrm>
            <a:off x="1617775" y="3681050"/>
            <a:ext cx="633000" cy="609300"/>
          </a:xfrm>
          <a:prstGeom prst="wedgeRoundRectCallout">
            <a:avLst>
              <a:gd name="adj1" fmla="val 44120"/>
              <a:gd name="adj2" fmla="val 7919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1;p29"/>
          <p:cNvSpPr txBox="1"/>
          <p:nvPr/>
        </p:nvSpPr>
        <p:spPr>
          <a:xfrm>
            <a:off x="2332900" y="4290350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от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много лишнего кода;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читается сложнее, 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чем </a:t>
            </a:r>
            <a:r>
              <a:rPr lang="ru-RU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3669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t="12588" b="3037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Основы тестирования</a:t>
            </a:r>
            <a:endParaRPr dirty="0"/>
          </a:p>
        </p:txBody>
      </p:sp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</a:t>
            </a:r>
            <a:r>
              <a:rPr lang="ru-RU" sz="2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6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7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8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69;p22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Уровни тестирования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0;p22"/>
          <p:cNvSpPr/>
          <p:nvPr/>
        </p:nvSpPr>
        <p:spPr>
          <a:xfrm>
            <a:off x="2908267" y="2152206"/>
            <a:ext cx="6375462" cy="224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Компонентное, или модульное тестирование;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Интеграционное тестирование;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Системное тестирование</a:t>
            </a:r>
            <a:r>
              <a:rPr lang="ru-RU" sz="2000" b="1" dirty="0">
                <a:solidFill>
                  <a:srgbClr val="4D5D6D"/>
                </a:solidFill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4D5D6D"/>
              </a:buClr>
              <a:buSzPts val="2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4D5D6D"/>
                </a:solidFill>
                <a:latin typeface="Arial"/>
                <a:ea typeface="Arial"/>
                <a:cs typeface="Arial"/>
                <a:sym typeface="Arial"/>
              </a:rPr>
              <a:t>Приемочное тестирование.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5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76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8;p23"/>
          <p:cNvSpPr txBox="1">
            <a:spLocks noGrp="1"/>
          </p:cNvSpPr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6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Тестировать или не тестировать?</a:t>
            </a:r>
            <a:endParaRPr sz="46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79;p23"/>
          <p:cNvSpPr txBox="1"/>
          <p:nvPr/>
        </p:nvSpPr>
        <p:spPr>
          <a:xfrm>
            <a:off x="726850" y="1441950"/>
            <a:ext cx="12543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За</a:t>
            </a:r>
            <a:endParaRPr sz="4800" b="1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80;p23"/>
          <p:cNvSpPr txBox="1"/>
          <p:nvPr/>
        </p:nvSpPr>
        <p:spPr>
          <a:xfrm>
            <a:off x="8663350" y="1529450"/>
            <a:ext cx="27900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Против</a:t>
            </a:r>
            <a:endParaRPr sz="4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81;p23"/>
          <p:cNvSpPr txBox="1"/>
          <p:nvPr/>
        </p:nvSpPr>
        <p:spPr>
          <a:xfrm>
            <a:off x="574450" y="2414400"/>
            <a:ext cx="53574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проверяют корректность кода.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Облегчают изменение кода в больших проектах.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2;p23"/>
          <p:cNvSpPr txBox="1"/>
          <p:nvPr/>
        </p:nvSpPr>
        <p:spPr>
          <a:xfrm>
            <a:off x="4812508" y="2308112"/>
            <a:ext cx="63069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Нужно время для написания тестов.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Тестов может быть больше, чем кода.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не гарантируют корректность работы программы.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3;p23"/>
          <p:cNvPicPr preferRelativeResize="0"/>
          <p:nvPr/>
        </p:nvPicPr>
        <p:blipFill rotWithShape="1">
          <a:blip r:embed="rId3">
            <a:alphaModFix/>
          </a:blip>
          <a:srcRect l="8746" t="55078" r="10116"/>
          <a:stretch/>
        </p:blipFill>
        <p:spPr>
          <a:xfrm>
            <a:off x="3326674" y="3888733"/>
            <a:ext cx="3778864" cy="2146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84;p23"/>
          <p:cNvCxnSpPr/>
          <p:nvPr/>
        </p:nvCxnSpPr>
        <p:spPr>
          <a:xfrm>
            <a:off x="2309450" y="3364500"/>
            <a:ext cx="1289400" cy="70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5;p23"/>
          <p:cNvCxnSpPr/>
          <p:nvPr/>
        </p:nvCxnSpPr>
        <p:spPr>
          <a:xfrm flipH="1">
            <a:off x="6987050" y="3739650"/>
            <a:ext cx="1266000" cy="63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3984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91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2;p2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93;p24"/>
          <p:cNvSpPr txBox="1">
            <a:spLocks noGrp="1"/>
          </p:cNvSpPr>
          <p:nvPr>
            <p:ph type="title"/>
          </p:nvPr>
        </p:nvSpPr>
        <p:spPr>
          <a:xfrm>
            <a:off x="1512000" y="70200"/>
            <a:ext cx="101994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6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Хороший тест</a:t>
            </a:r>
            <a:endParaRPr sz="46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4;p24"/>
          <p:cNvSpPr txBox="1"/>
          <p:nvPr/>
        </p:nvSpPr>
        <p:spPr>
          <a:xfrm>
            <a:off x="1160600" y="1582200"/>
            <a:ext cx="9589500" cy="30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ru-RU" sz="2800" dirty="0"/>
              <a:t>Корректный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/>
              <a:t>тестирует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то, что нужно проверить</a:t>
            </a:r>
            <a:r>
              <a:rPr lang="ru-RU" sz="2800" dirty="0"/>
              <a:t>;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Понятен читателю</a:t>
            </a:r>
            <a:r>
              <a:rPr lang="ru-RU" sz="2800" dirty="0"/>
              <a:t>;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Конкретный </a:t>
            </a:r>
            <a:r>
              <a:rPr lang="ru-RU" sz="2800" dirty="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проверяет что-то одно.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90560" y="2633006"/>
            <a:ext cx="2827611" cy="243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6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25"/>
          <p:cNvSpPr txBox="1">
            <a:spLocks noGrp="1"/>
          </p:cNvSpPr>
          <p:nvPr>
            <p:ph type="title"/>
          </p:nvPr>
        </p:nvSpPr>
        <p:spPr>
          <a:xfrm>
            <a:off x="1041737" y="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lang="ru-RU" sz="4800" b="0" i="0" u="none" strike="noStrike" cap="non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 sz="4800" b="0" i="0" u="none" strike="noStrike" cap="non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201;p25"/>
          <p:cNvSpPr txBox="1"/>
          <p:nvPr/>
        </p:nvSpPr>
        <p:spPr>
          <a:xfrm>
            <a:off x="1194412" y="1735150"/>
            <a:ext cx="961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24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write_data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4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ru-RU" sz="24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24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400" b="1" i="0" u="none" strike="noStrike" cap="none" dirty="0" err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write_data</a:t>
            </a:r>
            <a:r>
              <a:rPr lang="ru-RU" sz="24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: файл не определен!"</a:t>
            </a:r>
            <a:endParaRPr sz="2400" b="1" i="0" u="none" strike="noStrike" cap="none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24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assert_equal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24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ru-RU" sz="24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-RU" sz="24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y, </a:t>
            </a:r>
            <a:r>
              <a:rPr lang="ru-RU" sz="24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"{} != {}"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-RU" sz="2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ru-RU" sz="2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 sz="2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202;p25"/>
          <p:cNvSpPr/>
          <p:nvPr/>
        </p:nvSpPr>
        <p:spPr>
          <a:xfrm rot="5400000">
            <a:off x="3729512" y="4006475"/>
            <a:ext cx="328200" cy="128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03;p25"/>
          <p:cNvSpPr/>
          <p:nvPr/>
        </p:nvSpPr>
        <p:spPr>
          <a:xfrm rot="5400000">
            <a:off x="6689662" y="2535275"/>
            <a:ext cx="328200" cy="42261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04;p25"/>
          <p:cNvSpPr/>
          <p:nvPr/>
        </p:nvSpPr>
        <p:spPr>
          <a:xfrm>
            <a:off x="3175612" y="4876925"/>
            <a:ext cx="1441800" cy="609600"/>
          </a:xfrm>
          <a:prstGeom prst="wedgeRoundRectCallout">
            <a:avLst>
              <a:gd name="adj1" fmla="val -16992"/>
              <a:gd name="adj2" fmla="val -6923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ru-R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ru-RU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-R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05;p25"/>
          <p:cNvSpPr/>
          <p:nvPr/>
        </p:nvSpPr>
        <p:spPr>
          <a:xfrm>
            <a:off x="5502712" y="4876925"/>
            <a:ext cx="3346800" cy="609600"/>
          </a:xfrm>
          <a:prstGeom prst="wedgeRoundRectCallout">
            <a:avLst>
              <a:gd name="adj1" fmla="val -16992"/>
              <a:gd name="adj2" fmla="val -6923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Сообщение, которое передаётся исключению, если было False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206;p25"/>
          <p:cNvCxnSpPr>
            <a:stCxn id="7" idx="2"/>
            <a:endCxn id="6" idx="2"/>
          </p:cNvCxnSpPr>
          <p:nvPr/>
        </p:nvCxnSpPr>
        <p:spPr>
          <a:xfrm rot="5400000">
            <a:off x="5536012" y="3847025"/>
            <a:ext cx="600" cy="32796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973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1;p26"/>
          <p:cNvSpPr txBox="1">
            <a:spLocks noGrp="1"/>
          </p:cNvSpPr>
          <p:nvPr>
            <p:ph type="title"/>
          </p:nvPr>
        </p:nvSpPr>
        <p:spPr>
          <a:xfrm>
            <a:off x="1512000" y="70200"/>
            <a:ext cx="97686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Оператор</a:t>
            </a:r>
            <a:r>
              <a:rPr lang="ru-RU" sz="4800" b="0" i="0" u="none" strike="noStrike" cap="none">
                <a:solidFill>
                  <a:srgbClr val="4C5D6E"/>
                </a:solidFill>
                <a:latin typeface="Courier New"/>
                <a:ea typeface="Courier New"/>
                <a:cs typeface="Courier New"/>
                <a:sym typeface="Courier New"/>
              </a:rPr>
              <a:t> assert</a:t>
            </a:r>
            <a:endParaRPr sz="4800" b="0" i="0" u="none" strike="noStrike" cap="none">
              <a:solidFill>
                <a:srgbClr val="4C5D6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212;p26"/>
          <p:cNvSpPr/>
          <p:nvPr/>
        </p:nvSpPr>
        <p:spPr>
          <a:xfrm>
            <a:off x="1617775" y="2309450"/>
            <a:ext cx="633000" cy="609300"/>
          </a:xfrm>
          <a:prstGeom prst="wedgeRoundRectCallout">
            <a:avLst>
              <a:gd name="adj1" fmla="val 44120"/>
              <a:gd name="adj2" fmla="val 7919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4800" b="1" i="0" u="none" strike="noStrike" cap="non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3;p26"/>
          <p:cNvSpPr txBox="1"/>
          <p:nvPr/>
        </p:nvSpPr>
        <p:spPr>
          <a:xfrm>
            <a:off x="2332900" y="2860425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легко читать;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средства языка;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</a:t>
            </a:r>
            <a:r>
              <a:rPr lang="ru-RU" sz="2400" dirty="0">
                <a:solidFill>
                  <a:srgbClr val="222222"/>
                </a:solidFill>
                <a:highlight>
                  <a:srgbClr val="FFFFFF"/>
                </a:highlight>
              </a:rPr>
              <a:t>—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простые функции.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4;p26"/>
          <p:cNvSpPr/>
          <p:nvPr/>
        </p:nvSpPr>
        <p:spPr>
          <a:xfrm>
            <a:off x="1617775" y="4290650"/>
            <a:ext cx="633000" cy="609300"/>
          </a:xfrm>
          <a:prstGeom prst="wedgeRoundRectCallout">
            <a:avLst>
              <a:gd name="adj1" fmla="val 44120"/>
              <a:gd name="adj2" fmla="val 7919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4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5;p26"/>
          <p:cNvSpPr txBox="1"/>
          <p:nvPr/>
        </p:nvSpPr>
        <p:spPr>
          <a:xfrm>
            <a:off x="2341608" y="4734487"/>
            <a:ext cx="7010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 тест</a:t>
            </a:r>
            <a:r>
              <a:rPr lang="ru-RU" sz="2400" dirty="0"/>
              <a:t>а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вручную;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сложно отлаживать такие тесты.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6;p26"/>
          <p:cNvSpPr txBox="1"/>
          <p:nvPr/>
        </p:nvSpPr>
        <p:spPr>
          <a:xfrm>
            <a:off x="1617775" y="1216850"/>
            <a:ext cx="77373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использовании для тестов: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16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1;p27"/>
          <p:cNvSpPr txBox="1">
            <a:spLocks noGrp="1"/>
          </p:cNvSpPr>
          <p:nvPr>
            <p:ph type="title"/>
          </p:nvPr>
        </p:nvSpPr>
        <p:spPr>
          <a:xfrm>
            <a:off x="1137531" y="0"/>
            <a:ext cx="9768600" cy="88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</a:t>
            </a:r>
            <a:r>
              <a:rPr lang="ru-RU" sz="48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Модульное тестирование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22;p27"/>
          <p:cNvSpPr/>
          <p:nvPr/>
        </p:nvSpPr>
        <p:spPr>
          <a:xfrm>
            <a:off x="510514" y="965313"/>
            <a:ext cx="3505500" cy="808800"/>
          </a:xfrm>
          <a:prstGeom prst="wedgeEllipseCallout">
            <a:avLst>
              <a:gd name="adj1" fmla="val -20833"/>
              <a:gd name="adj2" fmla="val -6718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Произошёл от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3;p27"/>
          <p:cNvSpPr/>
          <p:nvPr/>
        </p:nvSpPr>
        <p:spPr>
          <a:xfrm>
            <a:off x="4297680" y="1250361"/>
            <a:ext cx="2942400" cy="23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4;p27"/>
          <p:cNvSpPr/>
          <p:nvPr/>
        </p:nvSpPr>
        <p:spPr>
          <a:xfrm>
            <a:off x="7323909" y="734536"/>
            <a:ext cx="3917960" cy="1555818"/>
          </a:xfrm>
          <a:prstGeom prst="vertic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Тесты - это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классы-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наследники </a:t>
            </a:r>
            <a:r>
              <a:rPr lang="ru-RU" sz="2200" b="1" i="0" u="none" strike="noStrike" cap="none" dirty="0" err="1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5;p27"/>
          <p:cNvSpPr txBox="1"/>
          <p:nvPr/>
        </p:nvSpPr>
        <p:spPr>
          <a:xfrm>
            <a:off x="1061423" y="1781193"/>
            <a:ext cx="7959900" cy="41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TestSplitFunction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ru-RU" sz="1600" b="1" i="0" u="none" strike="noStrike" cap="none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Выполнить настройку тестов (если необходимо)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ru-RU" sz="1600" b="1" i="0" u="none" strike="noStrike" cap="none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tearDown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	    # Выполнить завершающие действия (если необходимо)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lang="ru-RU" sz="1600" b="1" i="0" u="none" strike="noStrike" cap="none" dirty="0">
              <a:solidFill>
                <a:srgbClr val="B45F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testsimplestring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self.assertEqual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(r, [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'100'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'490.50'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-RU" sz="1600" b="1" i="0" u="none" strike="noStrike" cap="none" dirty="0" err="1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1600" b="1" i="0" u="none" strike="noStrike" cap="none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testtypeconvert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r </a:t>
            </a:r>
            <a:r>
              <a:rPr lang="ru-RU" sz="1600" b="1" i="0" u="none" strike="noStrike" cap="none" dirty="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 100 490.50'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ru-RU" sz="16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-RU" sz="1600" b="1" i="0" u="none" strike="noStrike" cap="none" dirty="0" err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    </a:t>
            </a:r>
            <a:r>
              <a:rPr lang="ru-RU" sz="16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self.assertEqual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(r, [</a:t>
            </a:r>
            <a:r>
              <a:rPr lang="ru-RU" sz="16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'GOOG'</a:t>
            </a:r>
            <a:r>
              <a:rPr lang="ru-RU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100, 490.5])</a:t>
            </a: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226;p27"/>
          <p:cNvSpPr txBox="1"/>
          <p:nvPr/>
        </p:nvSpPr>
        <p:spPr>
          <a:xfrm>
            <a:off x="4602480" y="1004161"/>
            <a:ext cx="12426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Поэтому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77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28"/>
          <p:cNvSpPr txBox="1">
            <a:spLocks noGrp="1"/>
          </p:cNvSpPr>
          <p:nvPr>
            <p:ph type="title"/>
          </p:nvPr>
        </p:nvSpPr>
        <p:spPr>
          <a:xfrm>
            <a:off x="1512000" y="70200"/>
            <a:ext cx="9768600" cy="809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 dirty="0" err="1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unittest</a:t>
            </a:r>
            <a:r>
              <a:rPr lang="ru-RU" sz="4800" b="0" i="0" u="none" strike="noStrike" cap="none" dirty="0" smtClean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Методы</a:t>
            </a:r>
            <a:endParaRPr sz="4800" b="0" i="0" u="none" strike="noStrike" cap="none" dirty="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232;p28"/>
          <p:cNvGraphicFramePr/>
          <p:nvPr>
            <p:extLst>
              <p:ext uri="{D42A27DB-BD31-4B8C-83A1-F6EECF244321}">
                <p14:modId xmlns:p14="http://schemas.microsoft.com/office/powerpoint/2010/main" val="1929233267"/>
              </p:ext>
            </p:extLst>
          </p:nvPr>
        </p:nvGraphicFramePr>
        <p:xfrm>
          <a:off x="1426064" y="799345"/>
          <a:ext cx="8834775" cy="4683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70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56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Проверяет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Появился в Python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assertEqual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3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 dirty="0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ru-RU" sz="18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assertNotEqual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4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assertTrue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(x)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5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1800" b="1" u="none" strike="noStrike" cap="non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assertFalse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(x)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6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(x)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800" b="1" u="none" strike="noStrike" cap="non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assertIs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7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 dirty="0" err="1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ru-RU" sz="18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assertIsNot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8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assertIsNone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/>
                        </a:rPr>
                        <a:t>(x)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9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800" b="1" u="none" strike="noStrike" cap="non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assertIsNotNone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/>
                        </a:rPr>
                        <a:t>(x)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0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 not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None</a:t>
                      </a:r>
                      <a:endParaRPr sz="1800" b="1" u="none" strike="noStrike" cap="none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assertIn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1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assertNotIn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2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in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assertIsInstance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3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 dirty="0" err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lang="ru-RU" sz="18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sz="18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assertNotIsInstance</a:t>
                      </a:r>
                      <a:r>
                        <a:rPr lang="ru-RU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/>
                        </a:rPr>
                        <a:t>(a, b)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4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b="1" u="none" strike="noStrike" cap="none">
                          <a:solidFill>
                            <a:srgbClr val="B45F0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</a:t>
                      </a:r>
                      <a:r>
                        <a:rPr lang="ru-RU" sz="1800" b="1" u="none" strike="noStrike" cap="none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isinstance</a:t>
                      </a:r>
                      <a:r>
                        <a:rPr lang="ru-RU" sz="18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(a, b)</a:t>
                      </a:r>
                      <a:endParaRPr sz="1800" b="1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3.2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strike="noStrike" cap="none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assert</a:t>
                      </a:r>
                      <a:r>
                        <a:rPr lang="en-US" sz="180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Raises(Exception)</a:t>
                      </a:r>
                      <a:endParaRPr sz="180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Courier New"/>
                        <a:ea typeface="Courier New"/>
                        <a:cs typeface="Courier New"/>
                        <a:sym typeface="Courier New"/>
                        <a:hlinkClick r:id="rId14"/>
                      </a:endParaRPr>
                    </a:p>
                  </a:txBody>
                  <a:tcPr marL="9525" marR="9525" marT="9525" marB="95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525" marR="9525" marT="9525" marB="9525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>
                    <a:lnL w="9525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26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327</Words>
  <Application>Microsoft Office PowerPoint</Application>
  <PresentationFormat>Широкоэкранный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Roboto</vt:lpstr>
      <vt:lpstr>Roboto Medium</vt:lpstr>
      <vt:lpstr>Times New Roman</vt:lpstr>
      <vt:lpstr>Arial</vt:lpstr>
      <vt:lpstr>Courier New</vt:lpstr>
      <vt:lpstr>Impact</vt:lpstr>
      <vt:lpstr>Тема Office</vt:lpstr>
      <vt:lpstr>Главное мероприятие</vt:lpstr>
      <vt:lpstr>Python от А до Я</vt:lpstr>
      <vt:lpstr>Основы тестирования</vt:lpstr>
      <vt:lpstr>Уровни тестирования</vt:lpstr>
      <vt:lpstr>Тестировать или не тестировать?</vt:lpstr>
      <vt:lpstr>Хороший тест</vt:lpstr>
      <vt:lpstr>Оператор assert</vt:lpstr>
      <vt:lpstr>Оператор assert</vt:lpstr>
      <vt:lpstr>unittest. Модульное тестирование</vt:lpstr>
      <vt:lpstr>unittest. Методы</vt:lpstr>
      <vt:lpstr>unittest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cp:lastModifiedBy>1</cp:lastModifiedBy>
  <cp:revision>15</cp:revision>
  <dcterms:modified xsi:type="dcterms:W3CDTF">2022-11-01T09:46:57Z</dcterms:modified>
</cp:coreProperties>
</file>