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735" r:id="rId2"/>
  </p:sldMasterIdLst>
  <p:notesMasterIdLst>
    <p:notesMasterId r:id="rId25"/>
  </p:notesMasterIdLst>
  <p:handoutMasterIdLst>
    <p:handoutMasterId r:id="rId26"/>
  </p:handout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</p:sldIdLst>
  <p:sldSz cx="12192000" cy="6858000"/>
  <p:notesSz cx="6858000" cy="9144000"/>
  <p:embeddedFontLst>
    <p:embeddedFont>
      <p:font typeface="Impact" panose="020B0806030902050204" pitchFamily="34" charset="0"/>
      <p:regular r:id="rId27"/>
    </p:embeddedFont>
    <p:embeddedFont>
      <p:font typeface="Roboto" panose="020B0604020202020204" charset="0"/>
      <p:regular r:id="rId28"/>
      <p:bold r:id="rId29"/>
      <p:italic r:id="rId30"/>
      <p:boldItalic r:id="rId31"/>
    </p:embeddedFont>
    <p:embeddedFont>
      <p:font typeface="Roboto Medium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" initials="1" lastIdx="0" clrIdx="0">
    <p:extLst>
      <p:ext uri="{19B8F6BF-5375-455C-9EA6-DF929625EA0E}">
        <p15:presenceInfo xmlns:p15="http://schemas.microsoft.com/office/powerpoint/2012/main" userId="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F522E8-83DA-4EEC-8C37-684118EED396}">
  <a:tblStyle styleId="{12F522E8-83DA-4EEC-8C37-684118EED3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707" autoAdjust="0"/>
  </p:normalViewPr>
  <p:slideViewPr>
    <p:cSldViewPr snapToGrid="0">
      <p:cViewPr varScale="1">
        <p:scale>
          <a:sx n="108" d="100"/>
          <a:sy n="108" d="100"/>
        </p:scale>
        <p:origin x="67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774E3-3239-4498-A7DE-C2C17663006E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C488C-5651-4731-BD3E-DE2D72720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68295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206873"/>
      </p:ext>
    </p:extLst>
  </p:cSld>
  <p:clrMap bg1="lt1" tx1="dk1" bg2="dk2" tx2="lt2" accent1="accent1" accent2="accent2" accent3="accent3" accent4="accent4" accent5="accent5" accent6="accent6" hlink="hlink" folHlink="folHlink"/>
  <p:hf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4f6fc44a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4f6fc44a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399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f247e654b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5f247e654b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5804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f247e654b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5f247e654b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799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f247e654b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5f247e654b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576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f247e654b_1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5f247e654b_1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5349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f247e654b_1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5f247e654b_1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5253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f247e654b_1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5f247e654b_1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1405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f247e654b_1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5f247e654b_1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0185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f247e654b_1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5f247e654b_1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613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f247e654b_1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5f247e654b_1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1945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f247e654b_1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5f247e654b_1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332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64f6fc44a_1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64f6fc44a_1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720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f247e654b_1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5f247e654b_1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979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f36d529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5f36d529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0063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6193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8881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05aab8e9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605aab8e9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7806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f247e654b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5f247e654b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0179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f247e654b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5f247e654b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5892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f247e654b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5f247e654b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8914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6412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f247e654b_1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5f247e654b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1435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Титульный слайд">
  <p:cSld name="2_Титульный слайд">
    <p:bg>
      <p:bgPr>
        <a:solidFill>
          <a:schemeClr val="dk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>
            <a:spLocks noGrp="1"/>
          </p:cNvSpPr>
          <p:nvPr>
            <p:ph type="pic" idx="2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sz="7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body" idx="1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6E55-567A-4980-B88F-1A11960E36C1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BF84-CD47-491A-B7D7-A247BEFBE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999624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6E55-567A-4980-B88F-1A11960E36C1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BF84-CD47-491A-B7D7-A247BEFBE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431852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98076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6E55-567A-4980-B88F-1A11960E36C1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BF84-CD47-491A-B7D7-A247BEFBE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486785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6E55-567A-4980-B88F-1A11960E36C1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BF84-CD47-491A-B7D7-A247BEFBE136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7391611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6E55-567A-4980-B88F-1A11960E36C1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BF84-CD47-491A-B7D7-A247BEFBE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042388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8728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39963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6E55-567A-4980-B88F-1A11960E36C1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BF84-CD47-491A-B7D7-A247BEFBE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882398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6E55-567A-4980-B88F-1A11960E36C1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BF84-CD47-491A-B7D7-A247BEFBE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98922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итульный слайд">
  <p:cSld name="4_Титульный слайд">
    <p:bg>
      <p:bgPr>
        <a:solidFill>
          <a:srgbClr val="6E32E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>
            <a:spLocks noGrp="1"/>
          </p:cNvSpPr>
          <p:nvPr>
            <p:ph type="pic" idx="2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sz="72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bg>
      <p:bgPr>
        <a:solidFill>
          <a:schemeClr val="dk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sz="72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body" idx="1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7348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Содержание: заголовок + список">
  <p:cSld name="3_Содержание: заголовок + список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683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99179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Заголовок и текст">
  <p:cSld name="13_Заголовок и текст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body" idx="1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2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sz="22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2633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Титульный слайд">
  <p:cSld name="2_Титульны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sz="72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64470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Текст + Схема">
  <p:cSld name="11_Текст + Схема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86154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C526E55-567A-4980-B88F-1A11960E36C1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2C3BF84-CD47-491A-B7D7-A247BEFBE136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9392350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6E55-567A-4980-B88F-1A11960E36C1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BF84-CD47-491A-B7D7-A247BEFBE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25578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6E55-567A-4980-B88F-1A11960E36C1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BF84-CD47-491A-B7D7-A247BEFBE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124583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6E55-567A-4980-B88F-1A11960E36C1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BF84-CD47-491A-B7D7-A247BEFBE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998334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6E55-567A-4980-B88F-1A11960E36C1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BF84-CD47-491A-B7D7-A247BEFBE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596449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6E55-567A-4980-B88F-1A11960E36C1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BF84-CD47-491A-B7D7-A247BEFBE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53612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6E55-567A-4980-B88F-1A11960E36C1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BF84-CD47-491A-B7D7-A247BEFBE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48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image" Target="../media/image3.jpg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2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 rotWithShape="1">
          <a:blip r:embed="rId3">
            <a:alphaModFix amt="25000"/>
          </a:blip>
          <a:srcRect t="12588" b="3037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Python</a:t>
            </a:r>
            <a:r>
              <a:rPr lang="ru-RU" dirty="0"/>
              <a:t> от А до Я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>
            <a:spLocks noGrp="1"/>
          </p:cNvSpPr>
          <p:nvPr>
            <p:ph type="title"/>
          </p:nvPr>
        </p:nvSpPr>
        <p:spPr>
          <a:xfrm>
            <a:off x="2759425" y="392650"/>
            <a:ext cx="72774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Динамическая типизация</a:t>
            </a:r>
            <a:endParaRPr/>
          </a:p>
        </p:txBody>
      </p:sp>
      <p:sp>
        <p:nvSpPr>
          <p:cNvPr id="248" name="Google Shape;248;p40"/>
          <p:cNvSpPr/>
          <p:nvPr/>
        </p:nvSpPr>
        <p:spPr>
          <a:xfrm>
            <a:off x="3029975" y="1912506"/>
            <a:ext cx="6749700" cy="165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String price;  </a:t>
            </a:r>
            <a:r>
              <a:rPr lang="ru-RU" sz="1800">
                <a:solidFill>
                  <a:srgbClr val="2C2D30"/>
                </a:solidFill>
              </a:rPr>
              <a:t>—</a:t>
            </a:r>
            <a:r>
              <a:rPr lang="ru-RU" sz="1800"/>
              <a:t> </a:t>
            </a:r>
            <a:r>
              <a:rPr lang="ru-RU" sz="1800">
                <a:solidFill>
                  <a:srgbClr val="FF9900"/>
                </a:solidFill>
              </a:rPr>
              <a:t>У переменной есть тип</a:t>
            </a:r>
            <a:endParaRPr sz="1800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price = “thousand”; </a:t>
            </a:r>
            <a:r>
              <a:rPr lang="ru-RU" sz="1800">
                <a:solidFill>
                  <a:srgbClr val="2C2D30"/>
                </a:solidFill>
              </a:rPr>
              <a:t>—</a:t>
            </a:r>
            <a:r>
              <a:rPr lang="ru-RU" sz="1800">
                <a:solidFill>
                  <a:schemeClr val="dk1"/>
                </a:solidFill>
              </a:rPr>
              <a:t> </a:t>
            </a:r>
            <a:r>
              <a:rPr lang="ru-RU" sz="1800">
                <a:solidFill>
                  <a:srgbClr val="FF9900"/>
                </a:solidFill>
              </a:rPr>
              <a:t>У переменной есть тип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strike="sngStrike"/>
              <a:t>price = 1000; </a:t>
            </a:r>
            <a:r>
              <a:rPr lang="ru-RU" sz="1800">
                <a:solidFill>
                  <a:schemeClr val="dk1"/>
                </a:solidFill>
              </a:rPr>
              <a:t>- </a:t>
            </a:r>
            <a:r>
              <a:rPr lang="ru-RU" sz="1800">
                <a:solidFill>
                  <a:srgbClr val="FF0000"/>
                </a:solidFill>
              </a:rPr>
              <a:t>Изменить тип переменной невозможно</a:t>
            </a:r>
            <a:endParaRPr sz="1800" strike="sngStrike">
              <a:solidFill>
                <a:srgbClr val="FF0000"/>
              </a:solidFill>
            </a:endParaRPr>
          </a:p>
        </p:txBody>
      </p:sp>
      <p:sp>
        <p:nvSpPr>
          <p:cNvPr id="249" name="Google Shape;249;p40"/>
          <p:cNvSpPr/>
          <p:nvPr/>
        </p:nvSpPr>
        <p:spPr>
          <a:xfrm>
            <a:off x="3029975" y="4424578"/>
            <a:ext cx="6749700" cy="165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price = “thousand” </a:t>
            </a:r>
            <a:r>
              <a:rPr lang="ru-RU" sz="1800">
                <a:solidFill>
                  <a:srgbClr val="2C2D30"/>
                </a:solidFill>
              </a:rPr>
              <a:t>—</a:t>
            </a:r>
            <a:r>
              <a:rPr lang="ru-RU" sz="1800">
                <a:solidFill>
                  <a:schemeClr val="dk1"/>
                </a:solidFill>
              </a:rPr>
              <a:t> </a:t>
            </a:r>
            <a:r>
              <a:rPr lang="ru-RU" sz="1800">
                <a:solidFill>
                  <a:srgbClr val="FF9900"/>
                </a:solidFill>
              </a:rPr>
              <a:t>У переменной есть тип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price = 1000 </a:t>
            </a:r>
            <a:r>
              <a:rPr lang="ru-RU" sz="1800">
                <a:solidFill>
                  <a:srgbClr val="2C2D30"/>
                </a:solidFill>
              </a:rPr>
              <a:t>—</a:t>
            </a:r>
            <a:r>
              <a:rPr lang="ru-RU" sz="1800">
                <a:solidFill>
                  <a:schemeClr val="dk1"/>
                </a:solidFill>
              </a:rPr>
              <a:t> </a:t>
            </a:r>
            <a:r>
              <a:rPr lang="ru-RU" sz="1800">
                <a:solidFill>
                  <a:schemeClr val="accent6"/>
                </a:solidFill>
              </a:rPr>
              <a:t>Тип переменной динамически изменился</a:t>
            </a:r>
            <a:endParaRPr sz="1800">
              <a:solidFill>
                <a:schemeClr val="accent6"/>
              </a:solidFill>
            </a:endParaRPr>
          </a:p>
        </p:txBody>
      </p:sp>
      <p:sp>
        <p:nvSpPr>
          <p:cNvPr id="250" name="Google Shape;250;p40"/>
          <p:cNvSpPr txBox="1"/>
          <p:nvPr/>
        </p:nvSpPr>
        <p:spPr>
          <a:xfrm>
            <a:off x="3029975" y="1261450"/>
            <a:ext cx="39696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FF"/>
                </a:solidFill>
              </a:rPr>
              <a:t>Java </a:t>
            </a:r>
            <a:r>
              <a:rPr lang="ru-RU" sz="1800">
                <a:solidFill>
                  <a:srgbClr val="6E32E0"/>
                </a:solidFill>
              </a:rPr>
              <a:t>—</a:t>
            </a:r>
            <a:r>
              <a:rPr lang="ru-RU" sz="1800">
                <a:solidFill>
                  <a:srgbClr val="0000FF"/>
                </a:solidFill>
              </a:rPr>
              <a:t> </a:t>
            </a:r>
            <a:r>
              <a:rPr lang="ru-RU" sz="1800">
                <a:solidFill>
                  <a:schemeClr val="accent6"/>
                </a:solidFill>
              </a:rPr>
              <a:t>статическая типизация</a:t>
            </a:r>
            <a:endParaRPr sz="1800">
              <a:solidFill>
                <a:schemeClr val="accent6"/>
              </a:solidFill>
            </a:endParaRPr>
          </a:p>
        </p:txBody>
      </p:sp>
      <p:sp>
        <p:nvSpPr>
          <p:cNvPr id="251" name="Google Shape;251;p40"/>
          <p:cNvSpPr txBox="1"/>
          <p:nvPr/>
        </p:nvSpPr>
        <p:spPr>
          <a:xfrm>
            <a:off x="3029975" y="3798301"/>
            <a:ext cx="44328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FF"/>
                </a:solidFill>
              </a:rPr>
              <a:t>Python </a:t>
            </a:r>
            <a:r>
              <a:rPr lang="ru-RU" sz="1800" dirty="0">
                <a:solidFill>
                  <a:srgbClr val="6E32E0"/>
                </a:solidFill>
              </a:rPr>
              <a:t>—</a:t>
            </a:r>
            <a:r>
              <a:rPr lang="ru-RU" sz="1800" dirty="0">
                <a:solidFill>
                  <a:srgbClr val="0000FF"/>
                </a:solidFill>
              </a:rPr>
              <a:t> </a:t>
            </a:r>
            <a:r>
              <a:rPr lang="ru-RU" sz="1800" dirty="0">
                <a:solidFill>
                  <a:schemeClr val="accent6"/>
                </a:solidFill>
              </a:rPr>
              <a:t>динамическая типизация</a:t>
            </a:r>
            <a:endParaRPr sz="18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>
            <a:spLocks noGrp="1"/>
          </p:cNvSpPr>
          <p:nvPr>
            <p:ph type="title"/>
          </p:nvPr>
        </p:nvSpPr>
        <p:spPr>
          <a:xfrm>
            <a:off x="2540400" y="433075"/>
            <a:ext cx="73281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Базовые встроенные типы</a:t>
            </a:r>
            <a:endParaRPr/>
          </a:p>
        </p:txBody>
      </p:sp>
      <p:graphicFrame>
        <p:nvGraphicFramePr>
          <p:cNvPr id="257" name="Google Shape;257;p41"/>
          <p:cNvGraphicFramePr/>
          <p:nvPr/>
        </p:nvGraphicFramePr>
        <p:xfrm>
          <a:off x="3079200" y="127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{12F522E8-83DA-4EEC-8C37-684118EED396}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solidFill>
                            <a:srgbClr val="0000FF"/>
                          </a:solidFill>
                        </a:rPr>
                        <a:t>Тип</a:t>
                      </a:r>
                      <a:endParaRPr sz="19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solidFill>
                            <a:srgbClr val="0000FF"/>
                          </a:solidFill>
                        </a:rPr>
                        <a:t>Пример</a:t>
                      </a:r>
                      <a:endParaRPr sz="19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 b="1">
                          <a:solidFill>
                            <a:schemeClr val="accent6"/>
                          </a:solidFill>
                        </a:rPr>
                        <a:t>int</a:t>
                      </a:r>
                      <a:endParaRPr sz="1900" b="1"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900">
                          <a:solidFill>
                            <a:srgbClr val="2C2D30"/>
                          </a:solidFill>
                        </a:rPr>
                        <a:t>2, 4, 8, -10, -2</a:t>
                      </a:r>
                      <a:endParaRPr sz="1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 b="1">
                          <a:solidFill>
                            <a:schemeClr val="accent6"/>
                          </a:solidFill>
                        </a:rPr>
                        <a:t>float</a:t>
                      </a:r>
                      <a:endParaRPr sz="1900" b="1"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900">
                          <a:solidFill>
                            <a:srgbClr val="2C2D30"/>
                          </a:solidFill>
                        </a:rPr>
                        <a:t>2.6, -5.2</a:t>
                      </a:r>
                      <a:endParaRPr sz="1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 b="1">
                          <a:solidFill>
                            <a:schemeClr val="accent6"/>
                          </a:solidFill>
                        </a:rPr>
                        <a:t>str</a:t>
                      </a:r>
                      <a:endParaRPr sz="1900" b="1"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/>
                        <a:t>“my_text”</a:t>
                      </a:r>
                      <a:endParaRPr sz="1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 b="1">
                          <a:solidFill>
                            <a:schemeClr val="accent6"/>
                          </a:solidFill>
                        </a:rPr>
                        <a:t>bool</a:t>
                      </a:r>
                      <a:endParaRPr sz="1900" b="1"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/>
                        <a:t>True, False</a:t>
                      </a:r>
                      <a:endParaRPr sz="1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 b="1">
                          <a:solidFill>
                            <a:schemeClr val="accent6"/>
                          </a:solidFill>
                        </a:rPr>
                        <a:t>list</a:t>
                      </a:r>
                      <a:endParaRPr sz="1900" b="1"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900">
                          <a:solidFill>
                            <a:srgbClr val="2C2D30"/>
                          </a:solidFill>
                        </a:rPr>
                        <a:t>[2, 2.4, “Hello”]</a:t>
                      </a:r>
                      <a:endParaRPr sz="1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 b="1">
                          <a:solidFill>
                            <a:schemeClr val="accent6"/>
                          </a:solidFill>
                        </a:rPr>
                        <a:t>tuple</a:t>
                      </a:r>
                      <a:endParaRPr sz="1900" b="1"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solidFill>
                            <a:srgbClr val="2C2D30"/>
                          </a:solidFill>
                        </a:rPr>
                        <a:t>(2, 2.4, “Hello”)</a:t>
                      </a:r>
                      <a:endParaRPr sz="1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 b="1">
                          <a:solidFill>
                            <a:schemeClr val="accent6"/>
                          </a:solidFill>
                        </a:rPr>
                        <a:t>dict</a:t>
                      </a:r>
                      <a:endParaRPr sz="1900" b="1"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solidFill>
                            <a:srgbClr val="2C2D30"/>
                          </a:solidFill>
                        </a:rPr>
                        <a:t> {“name”: “Вася”, “age”: 10}</a:t>
                      </a:r>
                      <a:endParaRPr sz="1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>
            <a:spLocks noGrp="1"/>
          </p:cNvSpPr>
          <p:nvPr>
            <p:ph type="title"/>
          </p:nvPr>
        </p:nvSpPr>
        <p:spPr>
          <a:xfrm>
            <a:off x="2553900" y="490500"/>
            <a:ext cx="75846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Арифметические операции</a:t>
            </a:r>
            <a:endParaRPr/>
          </a:p>
        </p:txBody>
      </p:sp>
      <p:graphicFrame>
        <p:nvGraphicFramePr>
          <p:cNvPr id="263" name="Google Shape;263;p42"/>
          <p:cNvGraphicFramePr/>
          <p:nvPr/>
        </p:nvGraphicFramePr>
        <p:xfrm>
          <a:off x="3065700" y="1587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{12F522E8-83DA-4EEC-8C37-684118EED396}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solidFill>
                            <a:srgbClr val="0000FF"/>
                          </a:solidFill>
                        </a:rPr>
                        <a:t>Тип</a:t>
                      </a:r>
                      <a:endParaRPr sz="19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solidFill>
                            <a:srgbClr val="0000FF"/>
                          </a:solidFill>
                        </a:rPr>
                        <a:t>Пример</a:t>
                      </a:r>
                      <a:endParaRPr sz="19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>
                          <a:solidFill>
                            <a:schemeClr val="accent6"/>
                          </a:solidFill>
                        </a:rPr>
                        <a:t>+</a:t>
                      </a:r>
                      <a:endParaRPr sz="1800" b="1"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398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+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20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418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 b="1">
                          <a:solidFill>
                            <a:schemeClr val="accent6"/>
                          </a:solidFill>
                        </a:rPr>
                        <a:t>-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200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-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50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150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 b="1">
                          <a:solidFill>
                            <a:schemeClr val="accent6"/>
                          </a:solidFill>
                        </a:rPr>
                        <a:t>*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34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*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7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238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 b="1">
                          <a:solidFill>
                            <a:schemeClr val="accent6"/>
                          </a:solidFill>
                        </a:rPr>
                        <a:t>/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36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/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6.0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 b="1">
                          <a:solidFill>
                            <a:schemeClr val="accent6"/>
                          </a:solidFill>
                        </a:rPr>
                        <a:t>//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36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//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6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 b="1">
                          <a:solidFill>
                            <a:schemeClr val="accent6"/>
                          </a:solidFill>
                        </a:rPr>
                        <a:t>%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36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%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0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 b="1">
                          <a:solidFill>
                            <a:schemeClr val="accent6"/>
                          </a:solidFill>
                        </a:rPr>
                        <a:t>**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2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**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16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65536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>
            <a:spLocks noGrp="1"/>
          </p:cNvSpPr>
          <p:nvPr>
            <p:ph type="title"/>
          </p:nvPr>
        </p:nvSpPr>
        <p:spPr>
          <a:xfrm>
            <a:off x="1918200" y="352075"/>
            <a:ext cx="87615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Базовые логические операции</a:t>
            </a:r>
            <a:endParaRPr/>
          </a:p>
        </p:txBody>
      </p:sp>
      <p:graphicFrame>
        <p:nvGraphicFramePr>
          <p:cNvPr id="269" name="Google Shape;269;p43"/>
          <p:cNvGraphicFramePr/>
          <p:nvPr/>
        </p:nvGraphicFramePr>
        <p:xfrm>
          <a:off x="3079200" y="1358400"/>
          <a:ext cx="6250500" cy="4129770"/>
        </p:xfrm>
        <a:graphic>
          <a:graphicData uri="http://schemas.openxmlformats.org/drawingml/2006/table">
            <a:tbl>
              <a:tblPr>
                <a:noFill/>
                <a:tableStyleId>{12F522E8-83DA-4EEC-8C37-684118EED396}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solidFill>
                            <a:srgbClr val="0000FF"/>
                          </a:solidFill>
                        </a:rPr>
                        <a:t>Тип</a:t>
                      </a:r>
                      <a:endParaRPr sz="19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solidFill>
                            <a:srgbClr val="0000FF"/>
                          </a:solidFill>
                        </a:rPr>
                        <a:t>Пример</a:t>
                      </a:r>
                      <a:endParaRPr sz="19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>
                          <a:solidFill>
                            <a:schemeClr val="accent6"/>
                          </a:solidFill>
                        </a:rPr>
                        <a:t>&gt;</a:t>
                      </a:r>
                      <a:endParaRPr sz="1800" b="1"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40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&gt;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40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False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 b="1">
                          <a:solidFill>
                            <a:schemeClr val="accent6"/>
                          </a:solidFill>
                        </a:rPr>
                        <a:t>&lt;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print(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3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&lt;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9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True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 b="1">
                          <a:solidFill>
                            <a:schemeClr val="accent6"/>
                          </a:solidFill>
                        </a:rPr>
                        <a:t>==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10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==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10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True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 b="1">
                          <a:solidFill>
                            <a:schemeClr val="accent6"/>
                          </a:solidFill>
                        </a:rPr>
                        <a:t>!=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2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!=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2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False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 b="1">
                          <a:solidFill>
                            <a:schemeClr val="accent6"/>
                          </a:solidFill>
                        </a:rPr>
                        <a:t>&gt;=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print(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40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&gt;=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True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 b="1">
                          <a:solidFill>
                            <a:schemeClr val="accent6"/>
                          </a:solidFill>
                        </a:rPr>
                        <a:t>&lt;=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3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&lt;=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False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 b="1">
                          <a:solidFill>
                            <a:schemeClr val="accent6"/>
                          </a:solidFill>
                        </a:rPr>
                        <a:t>and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True and False</a:t>
                      </a: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)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-&gt; False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 b="1">
                          <a:solidFill>
                            <a:schemeClr val="accent6"/>
                          </a:solidFill>
                        </a:rPr>
                        <a:t>or</a:t>
                      </a:r>
                      <a:endParaRPr sz="1800" b="1"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True or False</a:t>
                      </a: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)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-&gt; True</a:t>
                      </a:r>
                      <a:endParaRPr sz="1800">
                        <a:solidFill>
                          <a:srgbClr val="00008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>
            <a:spLocks noGrp="1"/>
          </p:cNvSpPr>
          <p:nvPr>
            <p:ph type="title"/>
          </p:nvPr>
        </p:nvSpPr>
        <p:spPr>
          <a:xfrm>
            <a:off x="4496700" y="352075"/>
            <a:ext cx="34683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Ветвления</a:t>
            </a:r>
            <a:endParaRPr/>
          </a:p>
        </p:txBody>
      </p:sp>
      <p:pic>
        <p:nvPicPr>
          <p:cNvPr id="275" name="Google Shape;27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425" y="875275"/>
            <a:ext cx="2259575" cy="22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823" y="3429000"/>
            <a:ext cx="2990750" cy="229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4"/>
          <p:cNvPicPr preferRelativeResize="0"/>
          <p:nvPr/>
        </p:nvPicPr>
        <p:blipFill rotWithShape="1">
          <a:blip r:embed="rId5">
            <a:alphaModFix/>
          </a:blip>
          <a:srcRect l="6150" r="-6150"/>
          <a:stretch/>
        </p:blipFill>
        <p:spPr>
          <a:xfrm>
            <a:off x="3999238" y="2092750"/>
            <a:ext cx="2765172" cy="22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2083" y="1288975"/>
            <a:ext cx="4647482" cy="47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>
            <a:spLocks noGrp="1"/>
          </p:cNvSpPr>
          <p:nvPr>
            <p:ph type="title"/>
          </p:nvPr>
        </p:nvSpPr>
        <p:spPr>
          <a:xfrm>
            <a:off x="4834200" y="352075"/>
            <a:ext cx="20778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Циклы</a:t>
            </a:r>
            <a:endParaRPr/>
          </a:p>
        </p:txBody>
      </p:sp>
      <p:pic>
        <p:nvPicPr>
          <p:cNvPr id="284" name="Google Shape;28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400" y="1559600"/>
            <a:ext cx="5984575" cy="41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>
            <a:spLocks noGrp="1"/>
          </p:cNvSpPr>
          <p:nvPr>
            <p:ph type="title"/>
          </p:nvPr>
        </p:nvSpPr>
        <p:spPr>
          <a:xfrm>
            <a:off x="1552500" y="352075"/>
            <a:ext cx="89505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Способы форматирования строк </a:t>
            </a:r>
            <a:endParaRPr/>
          </a:p>
        </p:txBody>
      </p:sp>
      <p:sp>
        <p:nvSpPr>
          <p:cNvPr id="290" name="Google Shape;290;p46"/>
          <p:cNvSpPr txBox="1"/>
          <p:nvPr/>
        </p:nvSpPr>
        <p:spPr>
          <a:xfrm>
            <a:off x="3675738" y="4241675"/>
            <a:ext cx="4077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FF"/>
                </a:solidFill>
              </a:rPr>
              <a:t>Форматирование через оператор % 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291" name="Google Shape;291;p46"/>
          <p:cNvSpPr txBox="1"/>
          <p:nvPr/>
        </p:nvSpPr>
        <p:spPr>
          <a:xfrm>
            <a:off x="3675738" y="3095625"/>
            <a:ext cx="4077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FF"/>
                </a:solidFill>
              </a:rPr>
              <a:t>Форматирование через метод format 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292" name="Google Shape;292;p46"/>
          <p:cNvSpPr txBox="1"/>
          <p:nvPr/>
        </p:nvSpPr>
        <p:spPr>
          <a:xfrm>
            <a:off x="3895500" y="1247638"/>
            <a:ext cx="3637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FF"/>
                </a:solidFill>
              </a:rPr>
              <a:t>Форматирование через f-строки </a:t>
            </a:r>
            <a:endParaRPr sz="1800">
              <a:solidFill>
                <a:srgbClr val="0000FF"/>
              </a:solidFill>
            </a:endParaRPr>
          </a:p>
        </p:txBody>
      </p:sp>
      <p:pic>
        <p:nvPicPr>
          <p:cNvPr id="293" name="Google Shape;29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409" y="1790725"/>
            <a:ext cx="2033675" cy="119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7138" y="3638700"/>
            <a:ext cx="4354200" cy="491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4337" y="4880075"/>
            <a:ext cx="2379825" cy="7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>
            <a:spLocks noGrp="1"/>
          </p:cNvSpPr>
          <p:nvPr>
            <p:ph type="title"/>
          </p:nvPr>
        </p:nvSpPr>
        <p:spPr>
          <a:xfrm>
            <a:off x="378000" y="662575"/>
            <a:ext cx="112995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dirty="0"/>
              <a:t>Зарезервированные слова в Python. Часть 1 </a:t>
            </a:r>
            <a:endParaRPr dirty="0"/>
          </a:p>
        </p:txBody>
      </p:sp>
      <p:graphicFrame>
        <p:nvGraphicFramePr>
          <p:cNvPr id="301" name="Google Shape;301;p47"/>
          <p:cNvGraphicFramePr/>
          <p:nvPr/>
        </p:nvGraphicFramePr>
        <p:xfrm>
          <a:off x="952500" y="170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{12F522E8-83DA-4EEC-8C37-684118EED396}</a:tableStyleId>
              </a:tblPr>
              <a:tblGrid>
                <a:gridCol w="268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1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Название</a:t>
                      </a:r>
                      <a:endParaRPr sz="1700" b="1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1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Описание</a:t>
                      </a:r>
                      <a:endParaRPr sz="1700" b="1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Значение </a:t>
                      </a: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«</a:t>
                      </a: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Ложь</a:t>
                      </a: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»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None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«</a:t>
                      </a: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Не определено</a:t>
                      </a: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»</a:t>
                      </a: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, пустой объект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Значение </a:t>
                      </a: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«</a:t>
                      </a: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Истина</a:t>
                      </a: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»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and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Логическое </a:t>
                      </a: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«</a:t>
                      </a: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И</a:t>
                      </a: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»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as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Определение псевдонима для объекта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assert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Генерация исключения, если условие ложно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async</a:t>
                      </a:r>
                      <a:endParaRPr sz="1700">
                        <a:solidFill>
                          <a:srgbClr val="50A14F"/>
                        </a:solidFill>
                        <a:highlight>
                          <a:srgbClr val="FAFAFA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Обозначение функций как сопрограмм для использования циклом событий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await</a:t>
                      </a:r>
                      <a:endParaRPr sz="1700">
                        <a:solidFill>
                          <a:srgbClr val="50A14F"/>
                        </a:solidFill>
                        <a:highlight>
                          <a:srgbClr val="FAFAFA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break</a:t>
                      </a:r>
                      <a:endParaRPr sz="1700">
                        <a:solidFill>
                          <a:srgbClr val="50A14F"/>
                        </a:solidFill>
                        <a:highlight>
                          <a:srgbClr val="FAFAFA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Выход из цикла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>
            <a:spLocks noGrp="1"/>
          </p:cNvSpPr>
          <p:nvPr>
            <p:ph type="title"/>
          </p:nvPr>
        </p:nvSpPr>
        <p:spPr>
          <a:xfrm>
            <a:off x="378000" y="662575"/>
            <a:ext cx="112995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dirty="0"/>
              <a:t>Зарезервированные слова в Python. Часть 2</a:t>
            </a:r>
            <a:endParaRPr dirty="0"/>
          </a:p>
        </p:txBody>
      </p:sp>
      <p:graphicFrame>
        <p:nvGraphicFramePr>
          <p:cNvPr id="307" name="Google Shape;307;p48"/>
          <p:cNvGraphicFramePr/>
          <p:nvPr/>
        </p:nvGraphicFramePr>
        <p:xfrm>
          <a:off x="952500" y="1704000"/>
          <a:ext cx="10287000" cy="4058158"/>
        </p:xfrm>
        <a:graphic>
          <a:graphicData uri="http://schemas.openxmlformats.org/drawingml/2006/table">
            <a:tbl>
              <a:tblPr>
                <a:noFill/>
                <a:tableStyleId>{12F522E8-83DA-4EEC-8C37-684118EED396}</a:tableStyleId>
              </a:tblPr>
              <a:tblGrid>
                <a:gridCol w="268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1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Название</a:t>
                      </a:r>
                      <a:endParaRPr sz="1700" b="1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1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Описание</a:t>
                      </a:r>
                      <a:endParaRPr sz="1700" b="1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Пользовательский тип (класс), содержащий атрибуты и методы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continue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Переход на очередную итерацию цикла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Определение функции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Удаление объекта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elif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Еще иначе, если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else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Иначе, если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except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Перехват исключения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finally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Выполнение инструкций, независимо были ли исключение или нет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Начало цикла перебора элементов набора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>
            <a:spLocks noGrp="1"/>
          </p:cNvSpPr>
          <p:nvPr>
            <p:ph type="title"/>
          </p:nvPr>
        </p:nvSpPr>
        <p:spPr>
          <a:xfrm>
            <a:off x="378000" y="662575"/>
            <a:ext cx="112995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dirty="0"/>
              <a:t>Зарезервированные слова в Python. Часть 3</a:t>
            </a:r>
            <a:endParaRPr dirty="0"/>
          </a:p>
        </p:txBody>
      </p:sp>
      <p:graphicFrame>
        <p:nvGraphicFramePr>
          <p:cNvPr id="313" name="Google Shape;313;p49"/>
          <p:cNvGraphicFramePr/>
          <p:nvPr/>
        </p:nvGraphicFramePr>
        <p:xfrm>
          <a:off x="952500" y="144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{12F522E8-83DA-4EEC-8C37-684118EED396}</a:tableStyleId>
              </a:tblPr>
              <a:tblGrid>
                <a:gridCol w="268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1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Название</a:t>
                      </a:r>
                      <a:endParaRPr sz="1700" b="1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1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Описание</a:t>
                      </a:r>
                      <a:endParaRPr sz="1700" b="1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Указание пакета или модуля, из которого выполняется импорт 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global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Значение переменной, присвоенное ей внутри функции становится доступным вне этой функции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Если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import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Импорт модуля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Проверка на вхождение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Проверка, ссылаются ли два объекта на одно и то же место в памяти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lambda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Определение анонимной функции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nonlocal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Значение переменной, присвоенное ей внутри функции становится доступным в объемлющей функции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Логическое </a:t>
                      </a: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«</a:t>
                      </a: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НЕ</a:t>
                      </a: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»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2"/>
          <p:cNvPicPr preferRelativeResize="0"/>
          <p:nvPr/>
        </p:nvPicPr>
        <p:blipFill rotWithShape="1">
          <a:blip r:embed="rId3">
            <a:alphaModFix amt="20000"/>
          </a:blip>
          <a:srcRect t="12588" b="3037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Знакомство с Python</a:t>
            </a:r>
            <a:endParaRPr dirty="0"/>
          </a:p>
        </p:txBody>
      </p:sp>
      <p:sp>
        <p:nvSpPr>
          <p:cNvPr id="156" name="Google Shape;156;p32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0"/>
          <p:cNvSpPr txBox="1">
            <a:spLocks noGrp="1"/>
          </p:cNvSpPr>
          <p:nvPr>
            <p:ph type="title"/>
          </p:nvPr>
        </p:nvSpPr>
        <p:spPr>
          <a:xfrm>
            <a:off x="378000" y="662575"/>
            <a:ext cx="112995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dirty="0"/>
              <a:t>Зарезервированные слова в Python. Часть 4</a:t>
            </a:r>
            <a:endParaRPr dirty="0"/>
          </a:p>
        </p:txBody>
      </p:sp>
      <p:graphicFrame>
        <p:nvGraphicFramePr>
          <p:cNvPr id="319" name="Google Shape;319;p50"/>
          <p:cNvGraphicFramePr/>
          <p:nvPr/>
        </p:nvGraphicFramePr>
        <p:xfrm>
          <a:off x="884250" y="1649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{12F522E8-83DA-4EEC-8C37-684118EED396}</a:tableStyleId>
              </a:tblPr>
              <a:tblGrid>
                <a:gridCol w="268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1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Название</a:t>
                      </a:r>
                      <a:endParaRPr sz="1700" b="1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1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Описание</a:t>
                      </a:r>
                      <a:endParaRPr sz="1700" b="1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pass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Заглушка для функции или класса. Используется когда код класса и функции еще не определен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raise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Генерация исключения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Вернуть результат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try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Выполнить инструкции с перехватом исключения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while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Начало цикла </a:t>
                      </a: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«</a:t>
                      </a: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ПОКА</a:t>
                      </a: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»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with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Использование менеджера контекста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yield</a:t>
                      </a:r>
                      <a:endParaRPr sz="1700">
                        <a:solidFill>
                          <a:srgbClr val="50A14F"/>
                        </a:solidFill>
                        <a:highlight>
                          <a:srgbClr val="FAFAFA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Определение функции-генератора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1"/>
          <p:cNvSpPr txBox="1">
            <a:spLocks noGrp="1"/>
          </p:cNvSpPr>
          <p:nvPr>
            <p:ph type="title"/>
          </p:nvPr>
        </p:nvSpPr>
        <p:spPr>
          <a:xfrm>
            <a:off x="1147500" y="460075"/>
            <a:ext cx="100305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Лучшие онлайн-компиляторы Python</a:t>
            </a:r>
            <a:endParaRPr dirty="0"/>
          </a:p>
        </p:txBody>
      </p:sp>
      <p:pic>
        <p:nvPicPr>
          <p:cNvPr id="325" name="Google Shape;32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900" y="2004475"/>
            <a:ext cx="3205243" cy="7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5900" y="2283325"/>
            <a:ext cx="2102100" cy="87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4975" y="3955500"/>
            <a:ext cx="3851100" cy="571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73513" y="4382038"/>
            <a:ext cx="166687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 dirty="0"/>
          </a:p>
        </p:txBody>
      </p:sp>
      <p:sp>
        <p:nvSpPr>
          <p:cNvPr id="334" name="Google Shape;334;p52"/>
          <p:cNvSpPr txBox="1">
            <a:spLocks noGrp="1"/>
          </p:cNvSpPr>
          <p:nvPr>
            <p:ph type="body" idx="1"/>
          </p:nvPr>
        </p:nvSpPr>
        <p:spPr>
          <a:xfrm>
            <a:off x="6096000" y="692175"/>
            <a:ext cx="56565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/>
                </a:solidFill>
              </a:rPr>
              <a:t>На этом уроке вы познакомились с языком Python, особенностями программирования на этом языке. Теперь вы знаете, как установить интерпретатор и среду разработки. Вы познакомились с конструкциями ветвления и циклами. Также теперь вы знаете, как запросить данные у пользователя и выполнить форматирование строк. На втором уроке мы серьезно остановимся на встроенных типах и операциях с ними.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На этом уроке</a:t>
            </a:r>
            <a:endParaRPr/>
          </a:p>
        </p:txBody>
      </p:sp>
      <p:sp>
        <p:nvSpPr>
          <p:cNvPr id="162" name="Google Shape;162;p33"/>
          <p:cNvSpPr txBox="1">
            <a:spLocks noGrp="1"/>
          </p:cNvSpPr>
          <p:nvPr>
            <p:ph type="body" idx="1"/>
          </p:nvPr>
        </p:nvSpPr>
        <p:spPr>
          <a:xfrm>
            <a:off x="6615000" y="692150"/>
            <a:ext cx="51030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ru-RU" sz="1600" dirty="0"/>
              <a:t>Что такое язык программирования Python, его преимущества.</a:t>
            </a:r>
            <a:endParaRPr sz="1600" dirty="0"/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 dirty="0"/>
              <a:t>Области применения.</a:t>
            </a:r>
            <a:endParaRPr sz="1600" dirty="0"/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 dirty="0"/>
              <a:t>Установка интерпретатора.</a:t>
            </a:r>
            <a:endParaRPr sz="1600" dirty="0"/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 dirty="0"/>
              <a:t>Что такое IDE.</a:t>
            </a:r>
            <a:endParaRPr sz="1600" dirty="0"/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 dirty="0"/>
              <a:t>Особенности программирования на Python.</a:t>
            </a:r>
            <a:endParaRPr sz="1600" dirty="0"/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 dirty="0"/>
              <a:t>Из чего состоит программа.</a:t>
            </a:r>
            <a:endParaRPr sz="1600" dirty="0"/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 dirty="0"/>
              <a:t>Динамическая типизация.</a:t>
            </a:r>
            <a:endParaRPr sz="1600" dirty="0"/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 dirty="0"/>
              <a:t>Реализация ввода/вывода.</a:t>
            </a:r>
            <a:endParaRPr sz="1600" dirty="0"/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 dirty="0"/>
              <a:t>Арифметические и логические операции.</a:t>
            </a:r>
            <a:endParaRPr sz="1600" dirty="0"/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 dirty="0"/>
              <a:t>Следования, ветвления, циклы.</a:t>
            </a:r>
            <a:endParaRPr sz="1600" dirty="0"/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 dirty="0"/>
              <a:t>Способы форматирования строк.</a:t>
            </a:r>
            <a:endParaRPr sz="1600" dirty="0"/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 dirty="0"/>
              <a:t>Частые ошибки начинающих разработчиков.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body" idx="1"/>
          </p:nvPr>
        </p:nvSpPr>
        <p:spPr>
          <a:xfrm>
            <a:off x="5863325" y="1447325"/>
            <a:ext cx="54633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>
                <a:solidFill>
                  <a:srgbClr val="0000FF"/>
                </a:solidFill>
              </a:rPr>
              <a:t>Интерпретируемый, высокоуровневый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71" name="Google Shape;171;p34"/>
          <p:cNvSpPr txBox="1">
            <a:spLocks noGrp="1"/>
          </p:cNvSpPr>
          <p:nvPr>
            <p:ph type="body" idx="2"/>
          </p:nvPr>
        </p:nvSpPr>
        <p:spPr>
          <a:xfrm>
            <a:off x="845225" y="3507650"/>
            <a:ext cx="10314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 sz="1200">
                <a:solidFill>
                  <a:srgbClr val="FF0000"/>
                </a:solidFill>
              </a:rPr>
              <a:t>Доступный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67" name="Google Shape;167;p34"/>
          <p:cNvSpPr txBox="1">
            <a:spLocks noGrp="1"/>
          </p:cNvSpPr>
          <p:nvPr>
            <p:ph type="title"/>
          </p:nvPr>
        </p:nvSpPr>
        <p:spPr>
          <a:xfrm>
            <a:off x="2330700" y="446575"/>
            <a:ext cx="75306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dirty="0"/>
              <a:t>Python и его преимущества</a:t>
            </a:r>
            <a:endParaRPr dirty="0"/>
          </a:p>
        </p:txBody>
      </p:sp>
      <p:sp>
        <p:nvSpPr>
          <p:cNvPr id="172" name="Google Shape;172;p34"/>
          <p:cNvSpPr txBox="1">
            <a:spLocks noGrp="1"/>
          </p:cNvSpPr>
          <p:nvPr>
            <p:ph type="body" idx="4294967295"/>
          </p:nvPr>
        </p:nvSpPr>
        <p:spPr>
          <a:xfrm>
            <a:off x="0" y="2498725"/>
            <a:ext cx="134302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 sz="1200">
                <a:solidFill>
                  <a:srgbClr val="FF0000"/>
                </a:solidFill>
              </a:rPr>
              <a:t>Дружелюбный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73" name="Google Shape;173;p34"/>
          <p:cNvSpPr txBox="1">
            <a:spLocks noGrp="1"/>
          </p:cNvSpPr>
          <p:nvPr>
            <p:ph type="body" idx="4294967295"/>
          </p:nvPr>
        </p:nvSpPr>
        <p:spPr>
          <a:xfrm>
            <a:off x="0" y="2354263"/>
            <a:ext cx="1030288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 sz="1200">
                <a:solidFill>
                  <a:srgbClr val="0000FF"/>
                </a:solidFill>
              </a:rPr>
              <a:t>Мощный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74" name="Google Shape;174;p34"/>
          <p:cNvSpPr txBox="1">
            <a:spLocks noGrp="1"/>
          </p:cNvSpPr>
          <p:nvPr>
            <p:ph type="body" idx="4294967295"/>
          </p:nvPr>
        </p:nvSpPr>
        <p:spPr>
          <a:xfrm>
            <a:off x="0" y="2422525"/>
            <a:ext cx="1836738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 sz="1200">
                <a:solidFill>
                  <a:srgbClr val="FF0000"/>
                </a:solidFill>
              </a:rPr>
              <a:t>Кроссплатформенный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75" name="Google Shape;175;p34"/>
          <p:cNvSpPr txBox="1">
            <a:spLocks noGrp="1"/>
          </p:cNvSpPr>
          <p:nvPr>
            <p:ph type="body" idx="4294967295"/>
          </p:nvPr>
        </p:nvSpPr>
        <p:spPr>
          <a:xfrm>
            <a:off x="0" y="2422525"/>
            <a:ext cx="1163638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 sz="1200">
                <a:solidFill>
                  <a:srgbClr val="0000FF"/>
                </a:solidFill>
              </a:rPr>
              <a:t>Применимый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76" name="Google Shape;176;p34"/>
          <p:cNvSpPr txBox="1">
            <a:spLocks noGrp="1"/>
          </p:cNvSpPr>
          <p:nvPr>
            <p:ph type="body" idx="4294967295"/>
          </p:nvPr>
        </p:nvSpPr>
        <p:spPr>
          <a:xfrm>
            <a:off x="0" y="3419475"/>
            <a:ext cx="1411288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 sz="1200">
                <a:solidFill>
                  <a:srgbClr val="FF0000"/>
                </a:solidFill>
              </a:rPr>
              <a:t>Востребованный</a:t>
            </a:r>
            <a:endParaRPr sz="1200">
              <a:solidFill>
                <a:srgbClr val="FF0000"/>
              </a:solidFill>
            </a:endParaRPr>
          </a:p>
        </p:txBody>
      </p:sp>
      <p:pic>
        <p:nvPicPr>
          <p:cNvPr id="168" name="Google Shape;1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1412" y="2187374"/>
            <a:ext cx="4847126" cy="316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98" y="1907525"/>
            <a:ext cx="5006525" cy="35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>
            <a:spLocks noGrp="1"/>
          </p:cNvSpPr>
          <p:nvPr>
            <p:ph type="body" idx="1"/>
          </p:nvPr>
        </p:nvSpPr>
        <p:spPr>
          <a:xfrm>
            <a:off x="4488900" y="2975388"/>
            <a:ext cx="32142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>
                <a:solidFill>
                  <a:schemeClr val="accent6"/>
                </a:solidFill>
              </a:rPr>
              <a:t>Игровые приложения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84" name="Google Shape;184;p35"/>
          <p:cNvSpPr txBox="1">
            <a:spLocks noGrp="1"/>
          </p:cNvSpPr>
          <p:nvPr>
            <p:ph type="body" idx="2"/>
          </p:nvPr>
        </p:nvSpPr>
        <p:spPr>
          <a:xfrm>
            <a:off x="1768375" y="3643300"/>
            <a:ext cx="46569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>
                <a:solidFill>
                  <a:schemeClr val="accent6"/>
                </a:solidFill>
              </a:rPr>
              <a:t>Алгоритмы машинного обучения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81" name="Google Shape;181;p35"/>
          <p:cNvSpPr txBox="1">
            <a:spLocks noGrp="1"/>
          </p:cNvSpPr>
          <p:nvPr>
            <p:ph type="title"/>
          </p:nvPr>
        </p:nvSpPr>
        <p:spPr>
          <a:xfrm>
            <a:off x="4038900" y="365575"/>
            <a:ext cx="50871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Где применяется</a:t>
            </a:r>
            <a:endParaRPr/>
          </a:p>
        </p:txBody>
      </p:sp>
      <p:sp>
        <p:nvSpPr>
          <p:cNvPr id="185" name="Google Shape;185;p35"/>
          <p:cNvSpPr txBox="1">
            <a:spLocks noGrp="1"/>
          </p:cNvSpPr>
          <p:nvPr>
            <p:ph type="body" idx="4294967295"/>
          </p:nvPr>
        </p:nvSpPr>
        <p:spPr>
          <a:xfrm>
            <a:off x="0" y="4370388"/>
            <a:ext cx="3214688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>
                <a:solidFill>
                  <a:schemeClr val="accent6"/>
                </a:solidFill>
              </a:rPr>
              <a:t>Проекты в области ИИ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86" name="Google Shape;186;p35"/>
          <p:cNvSpPr txBox="1">
            <a:spLocks noGrp="1"/>
          </p:cNvSpPr>
          <p:nvPr>
            <p:ph type="body" idx="4294967295"/>
          </p:nvPr>
        </p:nvSpPr>
        <p:spPr>
          <a:xfrm>
            <a:off x="9402763" y="3675063"/>
            <a:ext cx="2789237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>
                <a:solidFill>
                  <a:schemeClr val="accent6"/>
                </a:solidFill>
              </a:rPr>
              <a:t>Приложения с GUI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87" name="Google Shape;187;p35"/>
          <p:cNvSpPr txBox="1">
            <a:spLocks noGrp="1"/>
          </p:cNvSpPr>
          <p:nvPr>
            <p:ph type="body" idx="4294967295"/>
          </p:nvPr>
        </p:nvSpPr>
        <p:spPr>
          <a:xfrm>
            <a:off x="0" y="2984500"/>
            <a:ext cx="25050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>
                <a:solidFill>
                  <a:schemeClr val="accent6"/>
                </a:solidFill>
              </a:rPr>
              <a:t>Веб-приложения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88" name="Google Shape;188;p35"/>
          <p:cNvSpPr txBox="1">
            <a:spLocks noGrp="1"/>
          </p:cNvSpPr>
          <p:nvPr>
            <p:ph type="body" idx="4294967295"/>
          </p:nvPr>
        </p:nvSpPr>
        <p:spPr>
          <a:xfrm>
            <a:off x="6211888" y="4386263"/>
            <a:ext cx="5980112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>
                <a:solidFill>
                  <a:schemeClr val="accent6"/>
                </a:solidFill>
              </a:rPr>
              <a:t>Системы анализа и визуализации данных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89" name="Google Shape;189;p35"/>
          <p:cNvSpPr txBox="1">
            <a:spLocks noGrp="1"/>
          </p:cNvSpPr>
          <p:nvPr>
            <p:ph type="body" idx="4294967295"/>
          </p:nvPr>
        </p:nvSpPr>
        <p:spPr>
          <a:xfrm>
            <a:off x="0" y="5097463"/>
            <a:ext cx="291465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>
                <a:solidFill>
                  <a:schemeClr val="accent6"/>
                </a:solidFill>
              </a:rPr>
              <a:t>Системные утилиты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90" name="Google Shape;190;p35"/>
          <p:cNvSpPr txBox="1">
            <a:spLocks noGrp="1"/>
          </p:cNvSpPr>
          <p:nvPr>
            <p:ph type="body" idx="4294967295"/>
          </p:nvPr>
        </p:nvSpPr>
        <p:spPr>
          <a:xfrm>
            <a:off x="7937500" y="5097463"/>
            <a:ext cx="42545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>
                <a:solidFill>
                  <a:schemeClr val="accent6"/>
                </a:solidFill>
              </a:rPr>
              <a:t>Приложения для работы с БД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91" name="Google Shape;191;p35"/>
          <p:cNvSpPr txBox="1">
            <a:spLocks noGrp="1"/>
          </p:cNvSpPr>
          <p:nvPr>
            <p:ph type="body" idx="4294967295"/>
          </p:nvPr>
        </p:nvSpPr>
        <p:spPr>
          <a:xfrm>
            <a:off x="9077325" y="2974975"/>
            <a:ext cx="31146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>
                <a:solidFill>
                  <a:schemeClr val="accent6"/>
                </a:solidFill>
              </a:rPr>
              <a:t>Сложные вычисления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82" name="Google Shape;1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3113" y="1383475"/>
            <a:ext cx="505777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>
            <a:spLocks noGrp="1"/>
          </p:cNvSpPr>
          <p:nvPr>
            <p:ph type="title"/>
          </p:nvPr>
        </p:nvSpPr>
        <p:spPr>
          <a:xfrm>
            <a:off x="2686500" y="365575"/>
            <a:ext cx="77895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dirty="0"/>
              <a:t>Примеры проектов с Python</a:t>
            </a:r>
            <a:endParaRPr dirty="0"/>
          </a:p>
        </p:txBody>
      </p:sp>
      <p:pic>
        <p:nvPicPr>
          <p:cNvPr id="197" name="Google Shape;1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740" y="1270375"/>
            <a:ext cx="3829710" cy="7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1650" y="1519750"/>
            <a:ext cx="35623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7288" y="2645200"/>
            <a:ext cx="240982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5200" y="2384500"/>
            <a:ext cx="2179167" cy="7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9163" y="3873175"/>
            <a:ext cx="26193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33449" y="3272338"/>
            <a:ext cx="2949176" cy="180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57738" y="3620763"/>
            <a:ext cx="247650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25192" y="5309050"/>
            <a:ext cx="2702986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997150" y="2523100"/>
            <a:ext cx="1633650" cy="507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478975" y="5151775"/>
            <a:ext cx="2120857" cy="53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title"/>
          </p:nvPr>
        </p:nvSpPr>
        <p:spPr>
          <a:xfrm>
            <a:off x="2894675" y="392650"/>
            <a:ext cx="65874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dirty="0"/>
              <a:t>Интерпретатор с Python</a:t>
            </a:r>
            <a:endParaRPr dirty="0"/>
          </a:p>
        </p:txBody>
      </p:sp>
      <p:pic>
        <p:nvPicPr>
          <p:cNvPr id="212" name="Google Shape;2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0800" y="3157450"/>
            <a:ext cx="15621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375" y="1724400"/>
            <a:ext cx="4189674" cy="128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41225" y="2404975"/>
            <a:ext cx="322897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2075" y="5050150"/>
            <a:ext cx="3600450" cy="1019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37"/>
          <p:cNvCxnSpPr>
            <a:endCxn id="212" idx="1"/>
          </p:cNvCxnSpPr>
          <p:nvPr/>
        </p:nvCxnSpPr>
        <p:spPr>
          <a:xfrm>
            <a:off x="3976700" y="3130300"/>
            <a:ext cx="1514100" cy="77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7" name="Google Shape;217;p37"/>
          <p:cNvCxnSpPr>
            <a:stCxn id="214" idx="1"/>
            <a:endCxn id="212" idx="3"/>
          </p:cNvCxnSpPr>
          <p:nvPr/>
        </p:nvCxnSpPr>
        <p:spPr>
          <a:xfrm flipH="1">
            <a:off x="7052925" y="3152688"/>
            <a:ext cx="888300" cy="74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" name="Google Shape;218;p37"/>
          <p:cNvCxnSpPr>
            <a:endCxn id="212" idx="2"/>
          </p:cNvCxnSpPr>
          <p:nvPr/>
        </p:nvCxnSpPr>
        <p:spPr>
          <a:xfrm rot="10800000" flipH="1">
            <a:off x="5031950" y="4643350"/>
            <a:ext cx="1239900" cy="32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4400"/>
              <a:t>IDE Pycharm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496" y="3554400"/>
            <a:ext cx="461962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1408" y="1724025"/>
            <a:ext cx="167640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>
            <a:spLocks noGrp="1"/>
          </p:cNvSpPr>
          <p:nvPr>
            <p:ph type="title"/>
          </p:nvPr>
        </p:nvSpPr>
        <p:spPr>
          <a:xfrm>
            <a:off x="2962051" y="0"/>
            <a:ext cx="65874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dirty="0"/>
              <a:t>Программа на Python</a:t>
            </a:r>
            <a:endParaRPr dirty="0"/>
          </a:p>
        </p:txBody>
      </p:sp>
      <p:sp>
        <p:nvSpPr>
          <p:cNvPr id="231" name="Google Shape;231;p39"/>
          <p:cNvSpPr/>
          <p:nvPr/>
        </p:nvSpPr>
        <p:spPr>
          <a:xfrm>
            <a:off x="5346000" y="886112"/>
            <a:ext cx="4023000" cy="167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9"/>
          <p:cNvSpPr/>
          <p:nvPr/>
        </p:nvSpPr>
        <p:spPr>
          <a:xfrm>
            <a:off x="5697000" y="1075112"/>
            <a:ext cx="1404000" cy="310500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module_1.py</a:t>
            </a:r>
            <a:endParaRPr/>
          </a:p>
        </p:txBody>
      </p:sp>
      <p:sp>
        <p:nvSpPr>
          <p:cNvPr id="233" name="Google Shape;233;p39"/>
          <p:cNvSpPr/>
          <p:nvPr/>
        </p:nvSpPr>
        <p:spPr>
          <a:xfrm>
            <a:off x="7563900" y="1385612"/>
            <a:ext cx="1404000" cy="310500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module_2.py</a:t>
            </a:r>
            <a:endParaRPr/>
          </a:p>
        </p:txBody>
      </p:sp>
      <p:sp>
        <p:nvSpPr>
          <p:cNvPr id="234" name="Google Shape;234;p39"/>
          <p:cNvSpPr/>
          <p:nvPr/>
        </p:nvSpPr>
        <p:spPr>
          <a:xfrm>
            <a:off x="5697000" y="1757912"/>
            <a:ext cx="1404000" cy="310500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module_3.py</a:t>
            </a:r>
            <a:endParaRPr/>
          </a:p>
        </p:txBody>
      </p:sp>
      <p:sp>
        <p:nvSpPr>
          <p:cNvPr id="235" name="Google Shape;235;p39"/>
          <p:cNvSpPr/>
          <p:nvPr/>
        </p:nvSpPr>
        <p:spPr>
          <a:xfrm>
            <a:off x="7563900" y="2068412"/>
            <a:ext cx="1404000" cy="310500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module_4.py</a:t>
            </a:r>
            <a:endParaRPr/>
          </a:p>
        </p:txBody>
      </p:sp>
      <p:sp>
        <p:nvSpPr>
          <p:cNvPr id="236" name="Google Shape;236;p39"/>
          <p:cNvSpPr txBox="1"/>
          <p:nvPr/>
        </p:nvSpPr>
        <p:spPr>
          <a:xfrm>
            <a:off x="3307500" y="1507112"/>
            <a:ext cx="1404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FF"/>
                </a:solidFill>
              </a:rPr>
              <a:t>Программа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237" name="Google Shape;237;p39"/>
          <p:cNvSpPr/>
          <p:nvPr/>
        </p:nvSpPr>
        <p:spPr>
          <a:xfrm>
            <a:off x="5346000" y="2936062"/>
            <a:ext cx="4023000" cy="7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a + b == b + a</a:t>
            </a:r>
            <a:endParaRPr sz="1800"/>
          </a:p>
        </p:txBody>
      </p:sp>
      <p:sp>
        <p:nvSpPr>
          <p:cNvPr id="238" name="Google Shape;238;p39"/>
          <p:cNvSpPr txBox="1"/>
          <p:nvPr/>
        </p:nvSpPr>
        <p:spPr>
          <a:xfrm>
            <a:off x="3307500" y="3112312"/>
            <a:ext cx="15486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FF"/>
                </a:solidFill>
              </a:rPr>
              <a:t>Инструкции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239" name="Google Shape;239;p39"/>
          <p:cNvSpPr txBox="1"/>
          <p:nvPr/>
        </p:nvSpPr>
        <p:spPr>
          <a:xfrm>
            <a:off x="3307500" y="4103362"/>
            <a:ext cx="15486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FF"/>
                </a:solidFill>
              </a:rPr>
              <a:t>Выражения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240" name="Google Shape;240;p39"/>
          <p:cNvSpPr/>
          <p:nvPr/>
        </p:nvSpPr>
        <p:spPr>
          <a:xfrm>
            <a:off x="5346000" y="4021787"/>
            <a:ext cx="4023000" cy="7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a + b</a:t>
            </a:r>
            <a:endParaRPr sz="1800"/>
          </a:p>
        </p:txBody>
      </p:sp>
      <p:sp>
        <p:nvSpPr>
          <p:cNvPr id="241" name="Google Shape;241;p39"/>
          <p:cNvSpPr txBox="1"/>
          <p:nvPr/>
        </p:nvSpPr>
        <p:spPr>
          <a:xfrm>
            <a:off x="3307500" y="5189087"/>
            <a:ext cx="15486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FF"/>
                </a:solidFill>
              </a:rPr>
              <a:t>Объекты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242" name="Google Shape;242;p39"/>
          <p:cNvSpPr/>
          <p:nvPr/>
        </p:nvSpPr>
        <p:spPr>
          <a:xfrm>
            <a:off x="5346000" y="5107512"/>
            <a:ext cx="4023000" cy="7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a, b</a:t>
            </a:r>
            <a:endParaRPr sz="180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750</Words>
  <Application>Microsoft Office PowerPoint</Application>
  <PresentationFormat>Широкоэкранный</PresentationFormat>
  <Paragraphs>202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30" baseType="lpstr">
      <vt:lpstr>Roboto</vt:lpstr>
      <vt:lpstr>Courier New</vt:lpstr>
      <vt:lpstr>Times New Roman</vt:lpstr>
      <vt:lpstr>Arial</vt:lpstr>
      <vt:lpstr>Impact</vt:lpstr>
      <vt:lpstr>Roboto Medium</vt:lpstr>
      <vt:lpstr>Тема Office</vt:lpstr>
      <vt:lpstr>Главное мероприятие</vt:lpstr>
      <vt:lpstr>Python от А до Я</vt:lpstr>
      <vt:lpstr>Знакомство с Python</vt:lpstr>
      <vt:lpstr>На этом уроке</vt:lpstr>
      <vt:lpstr>Python и его преимущества</vt:lpstr>
      <vt:lpstr>Где применяется</vt:lpstr>
      <vt:lpstr>Примеры проектов с Python</vt:lpstr>
      <vt:lpstr>Интерпретатор с Python</vt:lpstr>
      <vt:lpstr>Презентация PowerPoint</vt:lpstr>
      <vt:lpstr>Программа на Python</vt:lpstr>
      <vt:lpstr>Динамическая типизация</vt:lpstr>
      <vt:lpstr>Базовые встроенные типы</vt:lpstr>
      <vt:lpstr>Арифметические операции</vt:lpstr>
      <vt:lpstr>Базовые логические операции</vt:lpstr>
      <vt:lpstr>Ветвления</vt:lpstr>
      <vt:lpstr>Циклы</vt:lpstr>
      <vt:lpstr>Способы форматирования строк </vt:lpstr>
      <vt:lpstr>Зарезервированные слова в Python. Часть 1 </vt:lpstr>
      <vt:lpstr>Зарезервированные слова в Python. Часть 2</vt:lpstr>
      <vt:lpstr>Зарезервированные слова в Python. Часть 3</vt:lpstr>
      <vt:lpstr>Зарезервированные слова в Python. Часть 4</vt:lpstr>
      <vt:lpstr>Лучшие онлайн-компиляторы Python</vt:lpstr>
      <vt:lpstr>Итоги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Python</dc:title>
  <cp:lastModifiedBy>Павел Максимов</cp:lastModifiedBy>
  <cp:revision>13</cp:revision>
  <dcterms:modified xsi:type="dcterms:W3CDTF">2022-11-23T08:21:10Z</dcterms:modified>
</cp:coreProperties>
</file>