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3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Roboto Medium" panose="020B0604020202020204" charset="0"/>
      <p:regular r:id="rId27"/>
      <p:bold r:id="rId28"/>
      <p:italic r:id="rId29"/>
      <p:boldItalic r:id="rId30"/>
    </p:embeddedFont>
    <p:embeddedFont>
      <p:font typeface="Impact" panose="020B0806030902050204" pitchFamily="3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C94F9B-DDE9-42AE-9A1C-F88D8E4DBDDC}">
  <a:tblStyle styleId="{BBC94F9B-DDE9-42AE-9A1C-F88D8E4DBD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98332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860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f36e8fd2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5f36e8fd2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7320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36e8fd28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5f36e8fd28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6417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1c11da8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41c11da8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529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1c11da81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41c11da81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3484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f36e8fd28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5f36e8fd28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170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1c11da81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41c11da81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394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f36e8fd28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5f36e8fd2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7615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f36e8fd2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5f36e8fd2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1570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1c11da81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41c11da81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848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5926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4f6fc44a_1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4f6fc44a_1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33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f3bcbad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5f3bcbad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4533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f36e8fd2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5f36e8fd2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561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289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f36e8fd2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5f36e8fd2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8725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f36e8fd2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5f36e8fd2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9393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f36e8fd28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5f36e8fd2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7584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f36e8fd2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5f36e8fd2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489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итульный слайд">
  <p:cSld name="2_Титульный слайд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>
            <a:spLocks noGrp="1"/>
          </p:cNvSpPr>
          <p:nvPr>
            <p:ph type="pic" idx="2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sz="7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body" idx="1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339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823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69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614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40888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198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6445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2578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6753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880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итульный слайд">
  <p:cSld name="4_Титульный слайд">
    <p:bg>
      <p:bgPr>
        <a:solidFill>
          <a:srgbClr val="6E32E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>
            <a:spLocks noGrp="1"/>
          </p:cNvSpPr>
          <p:nvPr>
            <p:ph type="pic" idx="2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888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итульный слайд">
  <p:cSld name="2_Титульны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31906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одержание: заголовок + список">
  <p:cSld name="3_Содержание: заголовок + список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68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25344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Заголовок и текст">
  <p:cSld name="13_Заголовок и текст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775296" y="2641600"/>
            <a:ext cx="10650000" cy="3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2"/>
          </p:nvPr>
        </p:nvSpPr>
        <p:spPr>
          <a:xfrm>
            <a:off x="690846" y="1496260"/>
            <a:ext cx="108102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sz="22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2969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20876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788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758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178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564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6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0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image" Target="../media/image3.jpg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1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5000"/>
          </a:blip>
          <a:srcRect t="12588" b="3037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mtClean="0"/>
              <a:t>Python</a:t>
            </a:r>
            <a:r>
              <a:rPr lang="ru-RU" dirty="0" smtClean="0"/>
              <a:t> </a:t>
            </a:r>
            <a:r>
              <a:rPr lang="ru-RU" dirty="0"/>
              <a:t>от А до Я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словарь</a:t>
            </a:r>
            <a:endParaRPr/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350" y="2400295"/>
            <a:ext cx="561022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5"/>
          <p:cNvSpPr txBox="1"/>
          <p:nvPr/>
        </p:nvSpPr>
        <p:spPr>
          <a:xfrm>
            <a:off x="1687500" y="1439500"/>
            <a:ext cx="2803500" cy="3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.keys()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.values()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.items()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.get(</a:t>
            </a:r>
            <a:r>
              <a:rPr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.popitem()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.setdefault(</a:t>
            </a:r>
            <a:r>
              <a:rPr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.pop(</a:t>
            </a:r>
            <a:r>
              <a:rPr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.update(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new_dict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.copy()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.clear()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bool</a:t>
            </a:r>
            <a:endParaRPr/>
          </a:p>
        </p:txBody>
      </p:sp>
      <p:pic>
        <p:nvPicPr>
          <p:cNvPr id="189" name="Google Shape;1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650" y="2220249"/>
            <a:ext cx="8207051" cy="20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bytes и bytearray</a:t>
            </a:r>
            <a:endParaRPr/>
          </a:p>
        </p:txBody>
      </p:sp>
      <p:pic>
        <p:nvPicPr>
          <p:cNvPr id="195" name="Google Shape;1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400" y="2928933"/>
            <a:ext cx="39909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7"/>
          <p:cNvSpPr txBox="1"/>
          <p:nvPr/>
        </p:nvSpPr>
        <p:spPr>
          <a:xfrm>
            <a:off x="4737375" y="2259775"/>
            <a:ext cx="6323700" cy="1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00FF"/>
                </a:solidFill>
              </a:rPr>
              <a:t>bytes</a:t>
            </a:r>
            <a:r>
              <a:rPr lang="ru-RU" sz="3000">
                <a:solidFill>
                  <a:srgbClr val="38761D"/>
                </a:solidFill>
              </a:rPr>
              <a:t> </a:t>
            </a:r>
            <a:r>
              <a:rPr lang="ru-RU" sz="3000">
                <a:solidFill>
                  <a:srgbClr val="2C2D30"/>
                </a:solidFill>
              </a:rPr>
              <a:t>—</a:t>
            </a:r>
            <a:r>
              <a:rPr lang="ru-RU" sz="3000">
                <a:solidFill>
                  <a:srgbClr val="38761D"/>
                </a:solidFill>
              </a:rPr>
              <a:t> </a:t>
            </a:r>
            <a:r>
              <a:rPr lang="ru-RU" sz="3000">
                <a:solidFill>
                  <a:srgbClr val="2C2D30"/>
                </a:solidFill>
              </a:rPr>
              <a:t>единица хранения информации (текстовой, графической, звуковой)</a:t>
            </a:r>
            <a:endParaRPr sz="30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7"/>
          <p:cNvSpPr txBox="1"/>
          <p:nvPr/>
        </p:nvSpPr>
        <p:spPr>
          <a:xfrm>
            <a:off x="4906875" y="3943000"/>
            <a:ext cx="56169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00FF"/>
                </a:solidFill>
              </a:rPr>
              <a:t>bytearray</a:t>
            </a:r>
            <a:r>
              <a:rPr lang="ru-RU" sz="3000">
                <a:solidFill>
                  <a:srgbClr val="38761D"/>
                </a:solidFill>
              </a:rPr>
              <a:t> </a:t>
            </a:r>
            <a:r>
              <a:rPr lang="ru-RU" sz="3000">
                <a:solidFill>
                  <a:srgbClr val="2C2D30"/>
                </a:solidFill>
              </a:rPr>
              <a:t>—</a:t>
            </a:r>
            <a:r>
              <a:rPr lang="ru-RU" sz="3000">
                <a:solidFill>
                  <a:srgbClr val="38761D"/>
                </a:solidFill>
              </a:rPr>
              <a:t> </a:t>
            </a:r>
            <a:r>
              <a:rPr lang="ru-RU" sz="3000">
                <a:solidFill>
                  <a:srgbClr val="2C2D30"/>
                </a:solidFill>
              </a:rPr>
              <a:t>массив байт</a:t>
            </a:r>
            <a:endParaRPr sz="30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NoneType</a:t>
            </a:r>
            <a:endParaRPr/>
          </a:p>
        </p:txBody>
      </p:sp>
      <p:pic>
        <p:nvPicPr>
          <p:cNvPr id="203" name="Google Shape;2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625" y="2742382"/>
            <a:ext cx="4167775" cy="155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8"/>
          <p:cNvSpPr txBox="1"/>
          <p:nvPr/>
        </p:nvSpPr>
        <p:spPr>
          <a:xfrm>
            <a:off x="5591675" y="2653088"/>
            <a:ext cx="6212100" cy="1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0000FF"/>
                </a:solidFill>
              </a:rPr>
              <a:t>Один из вариантов сброса переменной в пустое состояние</a:t>
            </a:r>
            <a:endParaRPr sz="30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исключение</a:t>
            </a:r>
            <a:endParaRPr/>
          </a:p>
        </p:txBody>
      </p:sp>
      <p:pic>
        <p:nvPicPr>
          <p:cNvPr id="210" name="Google Shape;2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325" y="2301475"/>
            <a:ext cx="6979350" cy="24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>
            <a:spLocks noGrp="1"/>
          </p:cNvSpPr>
          <p:nvPr>
            <p:ph type="title"/>
          </p:nvPr>
        </p:nvSpPr>
        <p:spPr>
          <a:xfrm>
            <a:off x="679050" y="473625"/>
            <a:ext cx="108339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800"/>
              <a:t>Цикл for in для обхода последовательностей</a:t>
            </a:r>
            <a:endParaRPr sz="3800"/>
          </a:p>
        </p:txBody>
      </p:sp>
      <p:pic>
        <p:nvPicPr>
          <p:cNvPr id="216" name="Google Shape;2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050" y="2330325"/>
            <a:ext cx="2356000" cy="236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9425" y="3008675"/>
            <a:ext cx="8373525" cy="8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Понятие тернарного оператора</a:t>
            </a:r>
            <a:endParaRPr/>
          </a:p>
        </p:txBody>
      </p:sp>
      <p:pic>
        <p:nvPicPr>
          <p:cNvPr id="223" name="Google Shape;2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413" y="2347537"/>
            <a:ext cx="7184175" cy="14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250" y="4157013"/>
            <a:ext cx="6003600" cy="4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Оператор is</a:t>
            </a:r>
            <a:endParaRPr/>
          </a:p>
        </p:txBody>
      </p:sp>
      <p:pic>
        <p:nvPicPr>
          <p:cNvPr id="230" name="Google Shape;2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6300" y="1781170"/>
            <a:ext cx="316230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2"/>
          <p:cNvSpPr txBox="1"/>
          <p:nvPr/>
        </p:nvSpPr>
        <p:spPr>
          <a:xfrm>
            <a:off x="1266900" y="1781175"/>
            <a:ext cx="5550600" cy="3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Данный оператор проверяет тождественность (идентичность) двух объектов в памяти. Возвращает значение True (истина), если переменные ссылаются на один и тот же объект.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latin typeface="Arial"/>
                <a:ea typeface="Arial"/>
                <a:cs typeface="Arial"/>
                <a:sym typeface="Arial"/>
              </a:rPr>
              <a:t>Десятка лучших трюков в Python</a:t>
            </a:r>
            <a:endParaRPr/>
          </a:p>
        </p:txBody>
      </p:sp>
      <p:pic>
        <p:nvPicPr>
          <p:cNvPr id="237" name="Google Shape;2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2500" y="2321228"/>
            <a:ext cx="4014950" cy="2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3"/>
          <p:cNvSpPr txBox="1"/>
          <p:nvPr/>
        </p:nvSpPr>
        <p:spPr>
          <a:xfrm>
            <a:off x="675246" y="733367"/>
            <a:ext cx="5872500" cy="51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lang="ru-RU" sz="2000" b="1" dirty="0">
                <a:solidFill>
                  <a:srgbClr val="3C78D8"/>
                </a:solidFill>
              </a:rPr>
              <a:t>Объединение списков без цикла.</a:t>
            </a:r>
            <a:endParaRPr sz="2000" b="1" dirty="0">
              <a:solidFill>
                <a:srgbClr val="3C78D8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lang="ru-RU" sz="2000" b="1" dirty="0">
                <a:solidFill>
                  <a:srgbClr val="3C78D8"/>
                </a:solidFill>
              </a:rPr>
              <a:t>Удаление дубликатов в списке.</a:t>
            </a:r>
            <a:endParaRPr sz="2000" b="1" dirty="0">
              <a:solidFill>
                <a:srgbClr val="3C78D8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lang="ru-RU" sz="2000" b="1" dirty="0">
                <a:solidFill>
                  <a:srgbClr val="3C78D8"/>
                </a:solidFill>
              </a:rPr>
              <a:t>Обмен значениями через кортежи.</a:t>
            </a:r>
            <a:endParaRPr sz="2000" b="1" dirty="0">
              <a:solidFill>
                <a:srgbClr val="3C78D8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lang="ru-RU" sz="2000" b="1" dirty="0">
                <a:solidFill>
                  <a:srgbClr val="3C78D8"/>
                </a:solidFill>
              </a:rPr>
              <a:t>Вывод значения несуществующего ключа в словаре.</a:t>
            </a:r>
            <a:endParaRPr sz="2000" b="1" dirty="0">
              <a:solidFill>
                <a:srgbClr val="3C78D8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lang="ru-RU" sz="2000" b="1" dirty="0">
                <a:solidFill>
                  <a:srgbClr val="3C78D8"/>
                </a:solidFill>
              </a:rPr>
              <a:t>Поиск самых часто встречающихся элементов списка.</a:t>
            </a:r>
            <a:endParaRPr sz="2000" b="1" dirty="0">
              <a:solidFill>
                <a:srgbClr val="3C78D8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lang="ru-RU" sz="2000" b="1" dirty="0">
                <a:solidFill>
                  <a:srgbClr val="3C78D8"/>
                </a:solidFill>
              </a:rPr>
              <a:t>Распаковка последовательностей при неизвестном количестве элементов.</a:t>
            </a:r>
            <a:endParaRPr sz="2000" b="1" dirty="0">
              <a:solidFill>
                <a:srgbClr val="3C78D8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lang="ru-RU" sz="2000" b="1" dirty="0">
                <a:solidFill>
                  <a:srgbClr val="3C78D8"/>
                </a:solidFill>
              </a:rPr>
              <a:t>Вывод с помощью функции </a:t>
            </a:r>
            <a:r>
              <a:rPr lang="ru-RU" sz="2000" b="1" dirty="0" err="1">
                <a:solidFill>
                  <a:srgbClr val="3C78D8"/>
                </a:solidFill>
              </a:rPr>
              <a:t>print</a:t>
            </a:r>
            <a:r>
              <a:rPr lang="ru-RU" sz="2000" b="1" dirty="0">
                <a:solidFill>
                  <a:srgbClr val="3C78D8"/>
                </a:solidFill>
              </a:rPr>
              <a:t>() без перевода строки.</a:t>
            </a:r>
            <a:endParaRPr sz="2000" b="1" dirty="0">
              <a:solidFill>
                <a:srgbClr val="3C78D8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lang="ru-RU" sz="2000" b="1" dirty="0">
                <a:solidFill>
                  <a:srgbClr val="3C78D8"/>
                </a:solidFill>
              </a:rPr>
              <a:t>Сортировка словаря по значениям.</a:t>
            </a:r>
            <a:endParaRPr sz="2000" b="1" dirty="0">
              <a:solidFill>
                <a:srgbClr val="3C78D8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lang="ru-RU" sz="2000" b="1" dirty="0">
                <a:solidFill>
                  <a:srgbClr val="3C78D8"/>
                </a:solidFill>
              </a:rPr>
              <a:t>Нумерованные списки.</a:t>
            </a:r>
            <a:endParaRPr sz="2000" b="1" dirty="0">
              <a:solidFill>
                <a:srgbClr val="3C78D8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lang="ru-RU" sz="2000" b="1" dirty="0">
                <a:solidFill>
                  <a:srgbClr val="3C78D8"/>
                </a:solidFill>
              </a:rPr>
              <a:t>Транспонирование матрицы.</a:t>
            </a:r>
            <a:endParaRPr sz="2000" b="1" dirty="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44" name="Google Shape;244;p44"/>
          <p:cNvSpPr txBox="1"/>
          <p:nvPr/>
        </p:nvSpPr>
        <p:spPr>
          <a:xfrm>
            <a:off x="5836118" y="326415"/>
            <a:ext cx="56565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 языке </a:t>
            </a:r>
            <a:r>
              <a:rPr lang="ru-RU" sz="22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ru-RU" sz="2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мы работаем с объектами, которые могут относиться к различным типа и, соответственно, поддерживать различные типы операций. В </a:t>
            </a:r>
            <a:r>
              <a:rPr lang="ru-RU" sz="22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ru-RU" sz="2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мы можем работать как с привычными типами данных, такими как числа, строки, байты, логический тип, так и со специализированными для </a:t>
            </a:r>
            <a:r>
              <a:rPr lang="ru-RU" sz="22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ru-RU" sz="2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типами: списками, кортежами, словарями, множествами. Объекты данных типов могут использоваться для хранения данных в процессе работы программ.</a:t>
            </a:r>
            <a:endParaRPr sz="2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t="12588" b="3037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Встроенные типы и операции с ними</a:t>
            </a:r>
            <a:endParaRPr/>
          </a:p>
        </p:txBody>
      </p:sp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</a:t>
            </a:r>
            <a:r>
              <a:rPr lang="ru-RU"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 этом уроке</a:t>
            </a:r>
            <a:endParaRPr/>
          </a:p>
        </p:txBody>
      </p:sp>
      <p:sp>
        <p:nvSpPr>
          <p:cNvPr id="132" name="Google Shape;132;p28"/>
          <p:cNvSpPr txBox="1">
            <a:spLocks noGrp="1"/>
          </p:cNvSpPr>
          <p:nvPr>
            <p:ph type="body" idx="1"/>
          </p:nvPr>
        </p:nvSpPr>
        <p:spPr>
          <a:xfrm>
            <a:off x="6491747" y="577610"/>
            <a:ext cx="510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302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 dirty="0"/>
              <a:t>Встроенные типы данных в </a:t>
            </a:r>
            <a:r>
              <a:rPr lang="ru-RU" sz="1600" dirty="0" err="1"/>
              <a:t>Python</a:t>
            </a:r>
            <a:r>
              <a:rPr lang="ru-RU" sz="1600" dirty="0"/>
              <a:t>:</a:t>
            </a:r>
            <a:endParaRPr sz="1600" dirty="0"/>
          </a:p>
          <a:p>
            <a:pPr marL="914400" lvl="1" indent="-3302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AutoNum type="alphaLcPeriod"/>
            </a:pPr>
            <a:r>
              <a:rPr lang="ru-RU" sz="1600" dirty="0" err="1">
                <a:solidFill>
                  <a:srgbClr val="FFFF00"/>
                </a:solidFill>
              </a:rPr>
              <a:t>NoneType</a:t>
            </a:r>
            <a:r>
              <a:rPr lang="ru-RU" sz="1600" dirty="0">
                <a:solidFill>
                  <a:srgbClr val="FFFF00"/>
                </a:solidFill>
              </a:rPr>
              <a:t>.</a:t>
            </a:r>
            <a:endParaRPr sz="1600" dirty="0">
              <a:solidFill>
                <a:srgbClr val="FFFF00"/>
              </a:solidFill>
            </a:endParaRPr>
          </a:p>
          <a:p>
            <a:pPr marL="914400" lvl="1" indent="-3302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AutoNum type="alphaLcPeriod"/>
            </a:pPr>
            <a:r>
              <a:rPr lang="ru-RU" sz="1600" dirty="0">
                <a:solidFill>
                  <a:srgbClr val="FFFF00"/>
                </a:solidFill>
              </a:rPr>
              <a:t>Числа.</a:t>
            </a:r>
            <a:endParaRPr sz="1600" dirty="0">
              <a:solidFill>
                <a:srgbClr val="FFFF00"/>
              </a:solidFill>
            </a:endParaRPr>
          </a:p>
          <a:p>
            <a:pPr marL="914400" lvl="1" indent="-3302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AutoNum type="alphaLcPeriod"/>
            </a:pPr>
            <a:r>
              <a:rPr lang="ru-RU" sz="1600" dirty="0">
                <a:solidFill>
                  <a:srgbClr val="FFFF00"/>
                </a:solidFill>
              </a:rPr>
              <a:t>Исключения.</a:t>
            </a:r>
            <a:endParaRPr sz="1600" dirty="0">
              <a:solidFill>
                <a:srgbClr val="FFFF00"/>
              </a:solidFill>
            </a:endParaRPr>
          </a:p>
          <a:p>
            <a:pPr marL="914400" lvl="1" indent="-3302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AutoNum type="alphaLcPeriod"/>
            </a:pPr>
            <a:r>
              <a:rPr lang="ru-RU" sz="1600" dirty="0">
                <a:solidFill>
                  <a:srgbClr val="FFFF00"/>
                </a:solidFill>
              </a:rPr>
              <a:t>Строки.</a:t>
            </a:r>
            <a:endParaRPr sz="1600" dirty="0">
              <a:solidFill>
                <a:srgbClr val="FFFF00"/>
              </a:solidFill>
            </a:endParaRPr>
          </a:p>
          <a:p>
            <a:pPr marL="914400" lvl="1" indent="-3302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AutoNum type="alphaLcPeriod"/>
            </a:pPr>
            <a:r>
              <a:rPr lang="ru-RU" sz="1600" dirty="0">
                <a:solidFill>
                  <a:srgbClr val="FFFF00"/>
                </a:solidFill>
              </a:rPr>
              <a:t>Байты.</a:t>
            </a:r>
            <a:endParaRPr sz="1600" dirty="0">
              <a:solidFill>
                <a:srgbClr val="FFFF00"/>
              </a:solidFill>
            </a:endParaRPr>
          </a:p>
          <a:p>
            <a:pPr marL="914400" lvl="1" indent="-3302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AutoNum type="alphaLcPeriod"/>
            </a:pPr>
            <a:r>
              <a:rPr lang="ru-RU" sz="1600" dirty="0">
                <a:solidFill>
                  <a:srgbClr val="FFFF00"/>
                </a:solidFill>
              </a:rPr>
              <a:t>Множества.</a:t>
            </a:r>
            <a:endParaRPr sz="1600" dirty="0">
              <a:solidFill>
                <a:srgbClr val="FFFF00"/>
              </a:solidFill>
            </a:endParaRPr>
          </a:p>
          <a:p>
            <a:pPr marL="914400" lvl="1" indent="-3302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AutoNum type="alphaLcPeriod"/>
            </a:pPr>
            <a:r>
              <a:rPr lang="ru-RU" sz="1600" dirty="0">
                <a:solidFill>
                  <a:srgbClr val="FFFF00"/>
                </a:solidFill>
              </a:rPr>
              <a:t>Списки.</a:t>
            </a:r>
            <a:endParaRPr sz="1600" dirty="0">
              <a:solidFill>
                <a:srgbClr val="FFFF00"/>
              </a:solidFill>
            </a:endParaRPr>
          </a:p>
          <a:p>
            <a:pPr marL="914400" lvl="1" indent="-3302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AutoNum type="alphaLcPeriod"/>
            </a:pPr>
            <a:r>
              <a:rPr lang="ru-RU" sz="1600" dirty="0">
                <a:solidFill>
                  <a:srgbClr val="FFFF00"/>
                </a:solidFill>
              </a:rPr>
              <a:t>Кортежи.</a:t>
            </a:r>
            <a:endParaRPr sz="1600" dirty="0">
              <a:solidFill>
                <a:srgbClr val="FFFF00"/>
              </a:solidFill>
            </a:endParaRPr>
          </a:p>
          <a:p>
            <a:pPr marL="914400" lvl="1" indent="-3302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AutoNum type="alphaLcPeriod"/>
            </a:pPr>
            <a:r>
              <a:rPr lang="ru-RU" sz="1600" dirty="0">
                <a:solidFill>
                  <a:srgbClr val="FFFF00"/>
                </a:solidFill>
              </a:rPr>
              <a:t>Словари.</a:t>
            </a:r>
            <a:endParaRPr sz="1600" dirty="0">
              <a:solidFill>
                <a:srgbClr val="FFFF00"/>
              </a:solidFill>
            </a:endParaRPr>
          </a:p>
          <a:p>
            <a:pPr marL="457200" lvl="0" indent="-3302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 dirty="0"/>
              <a:t>О цикле </a:t>
            </a:r>
            <a:r>
              <a:rPr lang="ru-RU" sz="1600" dirty="0" err="1"/>
              <a:t>for</a:t>
            </a:r>
            <a:r>
              <a:rPr lang="ru-RU" sz="1600" dirty="0"/>
              <a:t> </a:t>
            </a:r>
            <a:r>
              <a:rPr lang="ru-RU" sz="1600" dirty="0" err="1"/>
              <a:t>in</a:t>
            </a:r>
            <a:r>
              <a:rPr lang="ru-RU" sz="1600" dirty="0"/>
              <a:t> для обхода последовательностей.</a:t>
            </a:r>
            <a:endParaRPr sz="1600" dirty="0"/>
          </a:p>
          <a:p>
            <a:pPr marL="457200" lvl="0" indent="-3302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 dirty="0"/>
              <a:t>Понятие тернарного оператора.</a:t>
            </a:r>
            <a:endParaRPr sz="1600" dirty="0"/>
          </a:p>
          <a:p>
            <a:pPr marL="457200" lvl="0" indent="-3302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 dirty="0"/>
              <a:t>Оператор </a:t>
            </a:r>
            <a:r>
              <a:rPr lang="ru-RU" sz="1600" dirty="0" err="1"/>
              <a:t>is</a:t>
            </a:r>
            <a:r>
              <a:rPr lang="ru-RU" sz="1600" dirty="0"/>
              <a:t>.</a:t>
            </a:r>
            <a:endParaRPr sz="1600" dirty="0"/>
          </a:p>
          <a:p>
            <a:pPr marL="457200" lvl="0" indent="-3302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 dirty="0"/>
              <a:t>Десятка лучших трюков в </a:t>
            </a:r>
            <a:r>
              <a:rPr lang="ru-RU" sz="1600" dirty="0" err="1"/>
              <a:t>Python</a:t>
            </a:r>
            <a:r>
              <a:rPr lang="ru-RU" sz="1600" dirty="0"/>
              <a:t>.</a:t>
            </a:r>
            <a:endParaRPr sz="1600" dirty="0"/>
          </a:p>
          <a:p>
            <a:pPr marL="457200" lvl="0" indent="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Встроенные типы данных в Python</a:t>
            </a:r>
            <a:endParaRPr/>
          </a:p>
        </p:txBody>
      </p:sp>
      <p:sp>
        <p:nvSpPr>
          <p:cNvPr id="138" name="Google Shape;138;p29"/>
          <p:cNvSpPr txBox="1"/>
          <p:nvPr/>
        </p:nvSpPr>
        <p:spPr>
          <a:xfrm>
            <a:off x="2218350" y="1412500"/>
            <a:ext cx="2448300" cy="43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NoneType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Числа 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Исключения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Строки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Байты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Множества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Списки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Кортежи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Словари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675" y="1773704"/>
            <a:ext cx="421672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623400" y="127988"/>
            <a:ext cx="108102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число</a:t>
            </a:r>
            <a:endParaRPr/>
          </a:p>
        </p:txBody>
      </p:sp>
      <p:sp>
        <p:nvSpPr>
          <p:cNvPr id="145" name="Google Shape;145;p30"/>
          <p:cNvSpPr txBox="1">
            <a:spLocks noGrp="1"/>
          </p:cNvSpPr>
          <p:nvPr>
            <p:ph type="title" idx="4294967295"/>
          </p:nvPr>
        </p:nvSpPr>
        <p:spPr>
          <a:xfrm>
            <a:off x="0" y="985002"/>
            <a:ext cx="2359025" cy="29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1800"/>
              <a:t>Битовые операции</a:t>
            </a:r>
            <a:endParaRPr sz="1800"/>
          </a:p>
        </p:txBody>
      </p:sp>
      <p:sp>
        <p:nvSpPr>
          <p:cNvPr id="148" name="Google Shape;148;p30"/>
          <p:cNvSpPr txBox="1">
            <a:spLocks noGrp="1"/>
          </p:cNvSpPr>
          <p:nvPr>
            <p:ph type="title" idx="4294967295"/>
          </p:nvPr>
        </p:nvSpPr>
        <p:spPr>
          <a:xfrm>
            <a:off x="7831138" y="561139"/>
            <a:ext cx="4360862" cy="29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1800"/>
              <a:t>Перевод между системами счисления</a:t>
            </a:r>
            <a:endParaRPr sz="1800"/>
          </a:p>
        </p:txBody>
      </p:sp>
      <p:graphicFrame>
        <p:nvGraphicFramePr>
          <p:cNvPr id="146" name="Google Shape;146;p30"/>
          <p:cNvGraphicFramePr/>
          <p:nvPr>
            <p:extLst>
              <p:ext uri="{D42A27DB-BD31-4B8C-83A1-F6EECF244321}">
                <p14:modId xmlns:p14="http://schemas.microsoft.com/office/powerpoint/2010/main" val="1020772841"/>
              </p:ext>
            </p:extLst>
          </p:nvPr>
        </p:nvGraphicFramePr>
        <p:xfrm>
          <a:off x="623400" y="1408689"/>
          <a:ext cx="4277100" cy="3997960"/>
        </p:xfrm>
        <a:graphic>
          <a:graphicData uri="http://schemas.openxmlformats.org/drawingml/2006/table">
            <a:tbl>
              <a:tblPr>
                <a:noFill/>
                <a:tableStyleId>{BBC94F9B-DDE9-42AE-9A1C-F88D8E4DBDDC}</a:tableStyleId>
              </a:tblPr>
              <a:tblGrid>
                <a:gridCol w="1917000"/>
                <a:gridCol w="2360100"/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 dirty="0">
                          <a:solidFill>
                            <a:srgbClr val="38761D"/>
                          </a:solidFill>
                        </a:rPr>
                        <a:t>Операция</a:t>
                      </a:r>
                      <a:endParaRPr sz="1700" b="1" dirty="0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>
                          <a:solidFill>
                            <a:srgbClr val="0000FF"/>
                          </a:solidFill>
                        </a:rPr>
                        <a:t>Пример</a:t>
                      </a:r>
                      <a:endParaRPr sz="1700" b="1">
                        <a:solidFill>
                          <a:srgbClr val="0000FF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Взятие по модулю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abs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(-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)) -&gt; 6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Побитовое И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 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&amp; 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4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Побитовое ИЛИ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 dirty="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 </a:t>
                      </a:r>
                      <a:r>
                        <a:rPr lang="ru-RU" sz="1700" dirty="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| </a:t>
                      </a:r>
                      <a:r>
                        <a:rPr lang="ru-RU" sz="17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700" dirty="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6</a:t>
                      </a:r>
                      <a:endParaRPr sz="1700" dirty="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Побитовое исключающее ИЛИ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 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^ 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2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Битовый сдвиг влево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 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&lt;&lt; 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256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Битовый сдвиг вправо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 dirty="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 </a:t>
                      </a:r>
                      <a:r>
                        <a:rPr lang="ru-RU" sz="1700" dirty="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&gt;&gt; </a:t>
                      </a:r>
                      <a:r>
                        <a:rPr lang="ru-RU" sz="17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700" dirty="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0</a:t>
                      </a:r>
                      <a:endParaRPr sz="1700" dirty="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graphicFrame>
        <p:nvGraphicFramePr>
          <p:cNvPr id="147" name="Google Shape;147;p30"/>
          <p:cNvGraphicFramePr/>
          <p:nvPr>
            <p:extLst>
              <p:ext uri="{D42A27DB-BD31-4B8C-83A1-F6EECF244321}">
                <p14:modId xmlns:p14="http://schemas.microsoft.com/office/powerpoint/2010/main" val="1508253518"/>
              </p:ext>
            </p:extLst>
          </p:nvPr>
        </p:nvGraphicFramePr>
        <p:xfrm>
          <a:off x="5102550" y="985152"/>
          <a:ext cx="6115050" cy="5298440"/>
        </p:xfrm>
        <a:graphic>
          <a:graphicData uri="http://schemas.openxmlformats.org/drawingml/2006/table">
            <a:tbl>
              <a:tblPr>
                <a:noFill/>
                <a:tableStyleId>{BBC94F9B-DDE9-42AE-9A1C-F88D8E4DBDDC}</a:tableStyleId>
              </a:tblPr>
              <a:tblGrid>
                <a:gridCol w="1134450"/>
                <a:gridCol w="2481000"/>
                <a:gridCol w="2499600"/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>
                          <a:solidFill>
                            <a:srgbClr val="38761D"/>
                          </a:solidFill>
                        </a:rPr>
                        <a:t>Функция</a:t>
                      </a:r>
                      <a:endParaRPr sz="1700"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>
                          <a:solidFill>
                            <a:srgbClr val="2C2D30"/>
                          </a:solidFill>
                        </a:rPr>
                        <a:t>Описание</a:t>
                      </a:r>
                      <a:endParaRPr sz="1700" b="1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>
                          <a:solidFill>
                            <a:srgbClr val="0000FF"/>
                          </a:solidFill>
                        </a:rPr>
                        <a:t>Пример</a:t>
                      </a:r>
                      <a:endParaRPr sz="1700" b="1">
                        <a:solidFill>
                          <a:srgbClr val="0000FF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int()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Преобразовать к целому числу в десятичном формате (по умолчанию). Также допускается выбор другой системы счисления с помощью дополнительного параметра (от 2 до 36)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17.5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)) -&gt; 17</a:t>
                      </a:r>
                      <a:endParaRPr sz="170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 b="1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</a:rPr>
                        <a:t>'10001'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)) -&gt; 17</a:t>
                      </a:r>
                      <a:endParaRPr sz="170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bin()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Преобразовать к двоичному формату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bin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17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))-&gt; 0b10001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oct()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Преобразовать к восьмеричному формату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oct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17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)) -&gt; 0o21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hex()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Преобразовать к шестнадцатеричному формату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hex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17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)) -&gt; 0x11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строка</a:t>
            </a:r>
            <a:endParaRPr/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2150" y="2262348"/>
            <a:ext cx="4232525" cy="23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1"/>
          <p:cNvSpPr txBox="1"/>
          <p:nvPr/>
        </p:nvSpPr>
        <p:spPr>
          <a:xfrm>
            <a:off x="1055100" y="1628900"/>
            <a:ext cx="5559300" cy="40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000"/>
              <a:buFont typeface="Times New Roman"/>
              <a:buChar char="❖"/>
            </a:pPr>
            <a:r>
              <a:rPr lang="ru-RU" sz="3000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Конкатенация</a:t>
            </a:r>
            <a:endParaRPr sz="3000">
              <a:solidFill>
                <a:srgbClr val="45818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000"/>
              <a:buFont typeface="Times New Roman"/>
              <a:buChar char="❖"/>
            </a:pPr>
            <a:r>
              <a:rPr lang="ru-RU" sz="3000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Взятие элемента по индексу</a:t>
            </a:r>
            <a:endParaRPr sz="3000">
              <a:solidFill>
                <a:srgbClr val="45818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000"/>
              <a:buFont typeface="Times New Roman"/>
              <a:buChar char="❖"/>
            </a:pPr>
            <a:r>
              <a:rPr lang="ru-RU" sz="3000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Извлечение среза</a:t>
            </a:r>
            <a:endParaRPr sz="3000">
              <a:solidFill>
                <a:srgbClr val="45818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000"/>
              <a:buFont typeface="Times New Roman"/>
              <a:buChar char="❖"/>
            </a:pPr>
            <a:r>
              <a:rPr lang="ru-RU" sz="3000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Обратная итерация</a:t>
            </a:r>
            <a:endParaRPr sz="3000">
              <a:solidFill>
                <a:srgbClr val="45818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000"/>
              <a:buFont typeface="Times New Roman"/>
              <a:buChar char="❖"/>
            </a:pPr>
            <a:r>
              <a:rPr lang="ru-RU" sz="3000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Реверс на месте</a:t>
            </a:r>
            <a:endParaRPr sz="3000">
              <a:solidFill>
                <a:srgbClr val="45818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список</a:t>
            </a:r>
            <a:endParaRPr/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350" y="2693271"/>
            <a:ext cx="5930350" cy="14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 txBox="1"/>
          <p:nvPr/>
        </p:nvSpPr>
        <p:spPr>
          <a:xfrm>
            <a:off x="1687500" y="1439500"/>
            <a:ext cx="3683700" cy="41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.append(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.extend(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my_list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.insert(</a:t>
            </a:r>
            <a:r>
              <a:rPr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.remove(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.pop(</a:t>
            </a:r>
            <a:r>
              <a:rPr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.index(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.count(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.sort([key-функция])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.reverse()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.copy()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.clear()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кортеж</a:t>
            </a:r>
            <a:endParaRPr/>
          </a:p>
        </p:txBody>
      </p:sp>
      <p:pic>
        <p:nvPicPr>
          <p:cNvPr id="168" name="Google Shape;1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900" y="1636751"/>
            <a:ext cx="6435600" cy="37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множество</a:t>
            </a:r>
            <a:endParaRPr/>
          </a:p>
        </p:txBody>
      </p:sp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425" y="2386452"/>
            <a:ext cx="3883050" cy="20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4"/>
          <p:cNvSpPr txBox="1"/>
          <p:nvPr/>
        </p:nvSpPr>
        <p:spPr>
          <a:xfrm>
            <a:off x="1552250" y="2191350"/>
            <a:ext cx="2803500" cy="24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.add(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.remove(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.discard(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.pop()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.copy()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.clear()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1475" y="819750"/>
            <a:ext cx="189547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547</Words>
  <Application>Microsoft Office PowerPoint</Application>
  <PresentationFormat>Широкоэкранный</PresentationFormat>
  <Paragraphs>122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Roboto</vt:lpstr>
      <vt:lpstr>Times New Roman</vt:lpstr>
      <vt:lpstr>Roboto Medium</vt:lpstr>
      <vt:lpstr>Arial</vt:lpstr>
      <vt:lpstr>Impact</vt:lpstr>
      <vt:lpstr>Тема Office</vt:lpstr>
      <vt:lpstr>Главное мероприятие</vt:lpstr>
      <vt:lpstr>Python от А до Я</vt:lpstr>
      <vt:lpstr>Встроенные типы и операции с ними</vt:lpstr>
      <vt:lpstr>На этом уроке</vt:lpstr>
      <vt:lpstr>Встроенные типы данных в Python</vt:lpstr>
      <vt:lpstr>Тип данных: число</vt:lpstr>
      <vt:lpstr>Тип данных: строка</vt:lpstr>
      <vt:lpstr>Тип данных: список</vt:lpstr>
      <vt:lpstr>Тип данных: кортеж</vt:lpstr>
      <vt:lpstr>Тип данных: множество</vt:lpstr>
      <vt:lpstr>Тип данных: словарь</vt:lpstr>
      <vt:lpstr>Тип данных: bool</vt:lpstr>
      <vt:lpstr>Тип данных: bytes и bytearray</vt:lpstr>
      <vt:lpstr>Тип данных: NoneType</vt:lpstr>
      <vt:lpstr>Тип данных: исключение</vt:lpstr>
      <vt:lpstr>Цикл for in для обхода последовательностей</vt:lpstr>
      <vt:lpstr>Понятие тернарного оператора</vt:lpstr>
      <vt:lpstr>Оператор is</vt:lpstr>
      <vt:lpstr>Десятка лучших трюков в Python</vt:lpstr>
      <vt:lpstr>Итоги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Основы Python</dc:title>
  <cp:lastModifiedBy>1</cp:lastModifiedBy>
  <cp:revision>7</cp:revision>
  <dcterms:modified xsi:type="dcterms:W3CDTF">2022-11-01T08:22:29Z</dcterms:modified>
</cp:coreProperties>
</file>