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3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embeddedFontLst>
    <p:embeddedFont>
      <p:font typeface="Roboto" panose="020B0604020202020204" charset="0"/>
      <p:regular r:id="rId18"/>
      <p:bold r:id="rId19"/>
      <p:italic r:id="rId20"/>
      <p:boldItalic r:id="rId21"/>
    </p:embeddedFont>
    <p:embeddedFont>
      <p:font typeface="Roboto Medium" panose="020B0604020202020204" charset="0"/>
      <p:regular r:id="rId22"/>
      <p:bold r:id="rId23"/>
      <p:italic r:id="rId24"/>
      <p:boldItalic r:id="rId25"/>
    </p:embeddedFont>
    <p:embeddedFont>
      <p:font typeface="Impact" panose="020B0806030902050204" pitchFamily="34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324EE7A-2B7B-43FD-A8C9-1DD00CEAFDBA}">
  <a:tblStyle styleId="{0324EE7A-2B7B-43FD-A8C9-1DD00CEAFDB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669150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64f6fc44a_1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64f6fc44a_1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55526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f3badd2b8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5f3badd2b8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83452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f3badd2b8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g5f3badd2b8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2873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f3badd2b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5f3badd2b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50899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f3badd2b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g5f3badd2b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92216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275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64f6fc44a_1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64f6fc44a_1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782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8383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f3badd2b8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5f3badd2b8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2476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6592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f3badd2b8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5f3badd2b8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7429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f3badd2b8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5f3badd2b8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4609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f3badd2b8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5f3badd2b8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0607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f3badd2b8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5f3badd2b8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6087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Титульный слайд">
  <p:cSld name="2_Титульный слайд">
    <p:bg>
      <p:bgPr>
        <a:solidFill>
          <a:schemeClr val="dk1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>
            <a:spLocks noGrp="1"/>
          </p:cNvSpPr>
          <p:nvPr>
            <p:ph type="pic" idx="2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title"/>
          </p:nvPr>
        </p:nvSpPr>
        <p:spPr>
          <a:xfrm>
            <a:off x="690847" y="1425574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"/>
              <a:buNone/>
              <a:defRPr sz="7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body" idx="1"/>
          </p:nvPr>
        </p:nvSpPr>
        <p:spPr>
          <a:xfrm>
            <a:off x="690847" y="4243914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48941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45625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2277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01280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532525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15780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14424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081572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851325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06765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Титульный слайд">
  <p:cSld name="4_Титульный слайд">
    <p:bg>
      <p:bgPr>
        <a:solidFill>
          <a:srgbClr val="6E32E0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>
            <a:spLocks noGrp="1"/>
          </p:cNvSpPr>
          <p:nvPr>
            <p:ph type="pic" idx="2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690847" y="3704734"/>
            <a:ext cx="9917886" cy="1792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sz="7200" b="0" i="0" u="none" strike="noStrike" cap="non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1_Титульный слайд">
    <p:bg>
      <p:bgPr>
        <a:solidFill>
          <a:schemeClr val="dk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>
            <a:spLocks noGrp="1"/>
          </p:cNvSpPr>
          <p:nvPr>
            <p:ph type="title"/>
          </p:nvPr>
        </p:nvSpPr>
        <p:spPr>
          <a:xfrm>
            <a:off x="690847" y="2896155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sz="7200" b="0" i="0" u="none" strike="noStrike" cap="non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8" name="Google Shape;98;p22"/>
          <p:cNvSpPr txBox="1">
            <a:spLocks noGrp="1"/>
          </p:cNvSpPr>
          <p:nvPr>
            <p:ph type="body" idx="1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2142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222599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Титульный слайд">
  <p:cSld name="2_Титульный слайд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title"/>
          </p:nvPr>
        </p:nvSpPr>
        <p:spPr>
          <a:xfrm>
            <a:off x="690847" y="3704734"/>
            <a:ext cx="9918000" cy="17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sz="7200" b="0" i="0" u="none" strike="noStrike" cap="non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body" idx="1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701359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Содержание: заголовок + список">
  <p:cSld name="3_Содержание: заголовок + список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>
            <a:spLocks noGrp="1"/>
          </p:cNvSpPr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sz="4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body" idx="1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683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AutoNum type="arabicPeriod"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8266947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Заголовок и текст">
  <p:cSld name="13_Заголовок и текст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>
            <a:spLocks noGrp="1"/>
          </p:cNvSpPr>
          <p:nvPr>
            <p:ph type="body" idx="1"/>
          </p:nvPr>
        </p:nvSpPr>
        <p:spPr>
          <a:xfrm>
            <a:off x="775296" y="2641600"/>
            <a:ext cx="10649944" cy="3603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body" idx="2"/>
          </p:nvPr>
        </p:nvSpPr>
        <p:spPr>
          <a:xfrm>
            <a:off x="690846" y="1496260"/>
            <a:ext cx="10810307" cy="764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sz="22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title"/>
          </p:nvPr>
        </p:nvSpPr>
        <p:spPr>
          <a:xfrm>
            <a:off x="623400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sz="4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630433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3546212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07245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6559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00191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76029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00201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730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image" Target="../media/image3.jpg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009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  <p:sldLayoutId id="2147483694" r:id="rId2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6"/>
          <p:cNvPicPr preferRelativeResize="0"/>
          <p:nvPr/>
        </p:nvPicPr>
        <p:blipFill rotWithShape="1">
          <a:blip r:embed="rId3">
            <a:alphaModFix amt="25000"/>
          </a:blip>
          <a:srcRect t="12588" b="3037"/>
          <a:stretch/>
        </p:blipFill>
        <p:spPr>
          <a:xfrm>
            <a:off x="1265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ru-RU" smtClean="0"/>
              <a:t>Python</a:t>
            </a:r>
            <a:r>
              <a:rPr lang="ru-RU" dirty="0" smtClean="0"/>
              <a:t> </a:t>
            </a:r>
            <a:r>
              <a:rPr lang="ru-RU" dirty="0"/>
              <a:t>от А до Я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Функция range()</a:t>
            </a:r>
            <a:endParaRPr/>
          </a:p>
        </p:txBody>
      </p:sp>
      <p:sp>
        <p:nvSpPr>
          <p:cNvPr id="196" name="Google Shape;196;p35"/>
          <p:cNvSpPr txBox="1">
            <a:spLocks noGrp="1"/>
          </p:cNvSpPr>
          <p:nvPr>
            <p:ph type="title" idx="4294967295"/>
          </p:nvPr>
        </p:nvSpPr>
        <p:spPr>
          <a:xfrm>
            <a:off x="0" y="1657350"/>
            <a:ext cx="7621588" cy="134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Отвечает за генерацию набора чисел в пределах указанного диапазона.</a:t>
            </a:r>
            <a:endParaRPr sz="2400" u="sng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4876" y="3280850"/>
            <a:ext cx="9942250" cy="1794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Зоны видимости переменных</a:t>
            </a:r>
            <a:endParaRPr/>
          </a:p>
        </p:txBody>
      </p:sp>
      <p:sp>
        <p:nvSpPr>
          <p:cNvPr id="204" name="Google Shape;204;p36"/>
          <p:cNvSpPr txBox="1">
            <a:spLocks noGrp="1"/>
          </p:cNvSpPr>
          <p:nvPr>
            <p:ph type="title" idx="4294967295"/>
          </p:nvPr>
        </p:nvSpPr>
        <p:spPr>
          <a:xfrm>
            <a:off x="0" y="2300288"/>
            <a:ext cx="2772076" cy="2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 sz="3000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Локальная</a:t>
            </a:r>
            <a:endParaRPr sz="3000" dirty="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6"/>
          <p:cNvSpPr txBox="1">
            <a:spLocks noGrp="1"/>
          </p:cNvSpPr>
          <p:nvPr>
            <p:ph type="title" idx="4294967295"/>
          </p:nvPr>
        </p:nvSpPr>
        <p:spPr>
          <a:xfrm>
            <a:off x="8393229" y="2300288"/>
            <a:ext cx="3798771" cy="2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 sz="30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Глобальная</a:t>
            </a:r>
            <a:endParaRPr sz="3000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6"/>
          <p:cNvSpPr txBox="1">
            <a:spLocks noGrp="1"/>
          </p:cNvSpPr>
          <p:nvPr>
            <p:ph type="title" idx="4294967295"/>
          </p:nvPr>
        </p:nvSpPr>
        <p:spPr>
          <a:xfrm>
            <a:off x="8383604" y="4752975"/>
            <a:ext cx="3808396" cy="2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 sz="3000" dirty="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Не локальная</a:t>
            </a:r>
            <a:endParaRPr sz="3000" dirty="0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7550" y="2086125"/>
            <a:ext cx="3836000" cy="223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Документирование кода функций</a:t>
            </a:r>
            <a:endParaRPr/>
          </a:p>
        </p:txBody>
      </p:sp>
      <p:sp>
        <p:nvSpPr>
          <p:cNvPr id="212" name="Google Shape;212;p37"/>
          <p:cNvSpPr txBox="1">
            <a:spLocks noGrp="1"/>
          </p:cNvSpPr>
          <p:nvPr>
            <p:ph type="title" idx="4294967295"/>
          </p:nvPr>
        </p:nvSpPr>
        <p:spPr>
          <a:xfrm>
            <a:off x="0" y="2190750"/>
            <a:ext cx="3735388" cy="2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 sz="3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Однострочное</a:t>
            </a:r>
            <a:r>
              <a:rPr lang="ru-RU" sz="30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30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7"/>
          <p:cNvSpPr txBox="1">
            <a:spLocks noGrp="1"/>
          </p:cNvSpPr>
          <p:nvPr>
            <p:ph type="title" idx="4294967295"/>
          </p:nvPr>
        </p:nvSpPr>
        <p:spPr>
          <a:xfrm>
            <a:off x="0" y="4252913"/>
            <a:ext cx="3735388" cy="2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 sz="3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Многострочное</a:t>
            </a:r>
            <a:r>
              <a:rPr lang="ru-RU" sz="30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30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9000" y="2012244"/>
            <a:ext cx="6485875" cy="37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7"/>
          <p:cNvSpPr/>
          <p:nvPr/>
        </p:nvSpPr>
        <p:spPr>
          <a:xfrm>
            <a:off x="3882125" y="2110175"/>
            <a:ext cx="690000" cy="291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7"/>
          <p:cNvSpPr/>
          <p:nvPr/>
        </p:nvSpPr>
        <p:spPr>
          <a:xfrm>
            <a:off x="3882113" y="4185550"/>
            <a:ext cx="690000" cy="291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7" name="Google Shape;21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9025" y="2990898"/>
            <a:ext cx="6485875" cy="2748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8"/>
          <p:cNvSpPr txBox="1">
            <a:spLocks noGrp="1"/>
          </p:cNvSpPr>
          <p:nvPr>
            <p:ph type="title"/>
          </p:nvPr>
        </p:nvSpPr>
        <p:spPr>
          <a:xfrm>
            <a:off x="652276" y="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 dirty="0"/>
              <a:t>Алгоритм создания функции</a:t>
            </a:r>
            <a:endParaRPr dirty="0"/>
          </a:p>
        </p:txBody>
      </p:sp>
      <p:sp>
        <p:nvSpPr>
          <p:cNvPr id="224" name="Google Shape;224;p38"/>
          <p:cNvSpPr txBox="1">
            <a:spLocks noGrp="1"/>
          </p:cNvSpPr>
          <p:nvPr>
            <p:ph type="title" idx="4294967295"/>
          </p:nvPr>
        </p:nvSpPr>
        <p:spPr>
          <a:xfrm>
            <a:off x="0" y="1506538"/>
            <a:ext cx="6505575" cy="3476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400"/>
              <a:buFont typeface="Arial"/>
              <a:buAutoNum type="arabicPeriod"/>
            </a:pPr>
            <a:r>
              <a:rPr lang="ru-RU" sz="2400" dirty="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Придумать информативное имя функции.</a:t>
            </a:r>
            <a:endParaRPr sz="2400" dirty="0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400"/>
              <a:buFont typeface="Arial"/>
              <a:buAutoNum type="arabicPeriod"/>
            </a:pPr>
            <a:r>
              <a:rPr lang="ru-RU" sz="2400" dirty="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Подготовить строки документации: назначение функции, типы данных параметров, тип данных результата.</a:t>
            </a:r>
            <a:endParaRPr sz="2400" dirty="0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400"/>
              <a:buFont typeface="Arial"/>
              <a:buAutoNum type="arabicPeriod"/>
            </a:pPr>
            <a:r>
              <a:rPr lang="ru-RU" sz="2400" dirty="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Придумать информативные имена параметров функции.</a:t>
            </a:r>
            <a:endParaRPr sz="2400" dirty="0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400"/>
              <a:buFont typeface="Arial"/>
              <a:buAutoNum type="arabicPeriod"/>
            </a:pPr>
            <a:r>
              <a:rPr lang="ru-RU" sz="2400" dirty="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Написать тело функции.</a:t>
            </a:r>
            <a:endParaRPr sz="2400" dirty="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5950" y="2313125"/>
            <a:ext cx="3475399" cy="238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Итоги</a:t>
            </a:r>
            <a:endParaRPr/>
          </a:p>
        </p:txBody>
      </p:sp>
      <p:sp>
        <p:nvSpPr>
          <p:cNvPr id="230" name="Google Shape;230;p39"/>
          <p:cNvSpPr txBox="1"/>
          <p:nvPr/>
        </p:nvSpPr>
        <p:spPr>
          <a:xfrm>
            <a:off x="5807242" y="287914"/>
            <a:ext cx="5656500" cy="54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На этом уроке вы научились представлять логику ваших программ в виде блоков-инструкций, которые можно, использовать повторно, </a:t>
            </a:r>
            <a:r>
              <a:rPr lang="ru-RU" sz="2200">
                <a:solidFill>
                  <a:srgbClr val="FFFFFF"/>
                </a:solidFill>
              </a:rPr>
              <a:t>—</a:t>
            </a:r>
            <a:r>
              <a:rPr lang="ru-RU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функций. </a:t>
            </a:r>
            <a:r>
              <a:rPr lang="ru-RU" sz="2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Это важнейший строительный элемент программ. Вы научились передавать в функцию параметры, выполнять ее вызов и возвращать результат. Вы познакомились с анонимными функциями, а также таким понятием, как зона видимости. Наконец, вы узнали о некоторых полезных встроенных функциях и об алгоритме создания собственных функций.</a:t>
            </a:r>
            <a:endParaRPr sz="22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7"/>
          <p:cNvPicPr preferRelativeResize="0"/>
          <p:nvPr/>
        </p:nvPicPr>
        <p:blipFill rotWithShape="1">
          <a:blip r:embed="rId3">
            <a:alphaModFix amt="20000"/>
          </a:blip>
          <a:srcRect t="12588" b="3037"/>
          <a:stretch/>
        </p:blipFill>
        <p:spPr>
          <a:xfrm>
            <a:off x="1265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Функции</a:t>
            </a:r>
            <a:endParaRPr/>
          </a:p>
        </p:txBody>
      </p:sp>
      <p:sp>
        <p:nvSpPr>
          <p:cNvPr id="126" name="Google Shape;126;p27"/>
          <p:cNvSpPr txBox="1"/>
          <p:nvPr/>
        </p:nvSpPr>
        <p:spPr>
          <a:xfrm>
            <a:off x="6504494" y="809270"/>
            <a:ext cx="5024100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lang="ru-RU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Урок 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71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На этом уроке</a:t>
            </a:r>
            <a:endParaRPr/>
          </a:p>
        </p:txBody>
      </p:sp>
      <p:sp>
        <p:nvSpPr>
          <p:cNvPr id="132" name="Google Shape;132;p28"/>
          <p:cNvSpPr txBox="1"/>
          <p:nvPr/>
        </p:nvSpPr>
        <p:spPr>
          <a:xfrm>
            <a:off x="6588000" y="1431000"/>
            <a:ext cx="5103000" cy="39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419100" algn="l" rtl="0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Именные функции.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19100" algn="l" rtl="0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Оператор return.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19100" algn="l" rtl="0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Аргументы функций.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19100" algn="l" rtl="0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Анонимные функции.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19100" algn="l" rtl="0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Еще раз о встроенных функциях.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19100" algn="l" rtl="0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Функция range для многократно выполняемых действий.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19100" algn="l" rtl="0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Области видимости переменных в функциях.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19100" algn="l" rtl="0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Документирование кода функций.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19100" algn="l" rtl="0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Алгоритм создания функции.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Именные функции</a:t>
            </a:r>
            <a:endParaRPr/>
          </a:p>
        </p:txBody>
      </p:sp>
      <p:sp>
        <p:nvSpPr>
          <p:cNvPr id="138" name="Google Shape;138;p29"/>
          <p:cNvSpPr txBox="1">
            <a:spLocks noGrp="1"/>
          </p:cNvSpPr>
          <p:nvPr>
            <p:ph type="title" idx="4294967295"/>
          </p:nvPr>
        </p:nvSpPr>
        <p:spPr>
          <a:xfrm>
            <a:off x="4568825" y="1858963"/>
            <a:ext cx="7623175" cy="135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Функция определяется с помощью инструкции </a:t>
            </a:r>
            <a:r>
              <a:rPr lang="ru-RU" sz="2400" b="1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lang="ru-RU" sz="24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endParaRPr sz="2400" u="sng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после которой следует имя функции.</a:t>
            </a:r>
            <a:endParaRPr sz="2400" u="sng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9"/>
          <p:cNvSpPr txBox="1">
            <a:spLocks noGrp="1"/>
          </p:cNvSpPr>
          <p:nvPr>
            <p:ph type="title" idx="4294967295"/>
          </p:nvPr>
        </p:nvSpPr>
        <p:spPr>
          <a:xfrm>
            <a:off x="0" y="3146425"/>
            <a:ext cx="5927725" cy="134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0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ru-RU" sz="30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30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my_sum</a:t>
            </a:r>
            <a:r>
              <a:rPr lang="ru-RU" sz="3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(arg_1, arg_2):</a:t>
            </a:r>
            <a:endParaRPr sz="3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0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3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res = arg_1 + arg_2</a:t>
            </a:r>
            <a:endParaRPr sz="3000" u="sng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Оператор return</a:t>
            </a:r>
            <a:endParaRPr/>
          </a:p>
        </p:txBody>
      </p:sp>
      <p:sp>
        <p:nvSpPr>
          <p:cNvPr id="145" name="Google Shape;145;p30"/>
          <p:cNvSpPr txBox="1">
            <a:spLocks noGrp="1"/>
          </p:cNvSpPr>
          <p:nvPr>
            <p:ph type="title" idx="4294967295"/>
          </p:nvPr>
        </p:nvSpPr>
        <p:spPr>
          <a:xfrm>
            <a:off x="4568825" y="1574800"/>
            <a:ext cx="7623175" cy="1350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Определяет выход из функции и передачу результата в точку вызова функции</a:t>
            </a:r>
            <a:endParaRPr sz="2400" u="sng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0"/>
          <p:cNvSpPr txBox="1">
            <a:spLocks noGrp="1"/>
          </p:cNvSpPr>
          <p:nvPr>
            <p:ph type="title" idx="4294967295"/>
          </p:nvPr>
        </p:nvSpPr>
        <p:spPr>
          <a:xfrm>
            <a:off x="0" y="3146425"/>
            <a:ext cx="5927725" cy="134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0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ru-RU" sz="30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30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my_sum</a:t>
            </a:r>
            <a:r>
              <a:rPr lang="ru-RU" sz="3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(arg_1, arg_2):</a:t>
            </a:r>
            <a:endParaRPr sz="3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0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30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-RU" sz="3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arg_1 + arg_2</a:t>
            </a:r>
            <a:endParaRPr sz="3000" u="sng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Аргументы функций</a:t>
            </a:r>
            <a:endParaRPr/>
          </a:p>
        </p:txBody>
      </p:sp>
      <p:sp>
        <p:nvSpPr>
          <p:cNvPr id="152" name="Google Shape;152;p31"/>
          <p:cNvSpPr txBox="1">
            <a:spLocks noGrp="1"/>
          </p:cNvSpPr>
          <p:nvPr>
            <p:ph type="title" idx="4294967295"/>
          </p:nvPr>
        </p:nvSpPr>
        <p:spPr>
          <a:xfrm>
            <a:off x="0" y="2070100"/>
            <a:ext cx="2211388" cy="2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 sz="24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Позиционные</a:t>
            </a:r>
            <a:endParaRPr sz="2400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31"/>
          <p:cNvSpPr txBox="1">
            <a:spLocks noGrp="1"/>
          </p:cNvSpPr>
          <p:nvPr>
            <p:ph type="title" idx="4294967295"/>
          </p:nvPr>
        </p:nvSpPr>
        <p:spPr>
          <a:xfrm>
            <a:off x="9980613" y="1908175"/>
            <a:ext cx="2211387" cy="2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 sz="24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Именованные</a:t>
            </a:r>
            <a:endParaRPr sz="2400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31"/>
          <p:cNvSpPr txBox="1">
            <a:spLocks noGrp="1"/>
          </p:cNvSpPr>
          <p:nvPr>
            <p:ph type="title" idx="4294967295"/>
          </p:nvPr>
        </p:nvSpPr>
        <p:spPr>
          <a:xfrm>
            <a:off x="0" y="3829050"/>
            <a:ext cx="2346325" cy="2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 sz="2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Обязательные</a:t>
            </a:r>
            <a:endParaRPr sz="24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31"/>
          <p:cNvSpPr txBox="1">
            <a:spLocks noGrp="1"/>
          </p:cNvSpPr>
          <p:nvPr>
            <p:ph type="title" idx="4294967295"/>
          </p:nvPr>
        </p:nvSpPr>
        <p:spPr>
          <a:xfrm>
            <a:off x="9520238" y="3829050"/>
            <a:ext cx="2671762" cy="2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 sz="2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Необязательные</a:t>
            </a:r>
            <a:endParaRPr sz="24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5588" y="2717275"/>
            <a:ext cx="4366725" cy="29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5488" y="2659200"/>
            <a:ext cx="4243775" cy="29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25588" y="3188275"/>
            <a:ext cx="3769318" cy="29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26562" y="3170825"/>
            <a:ext cx="4366700" cy="224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25609" y="4392725"/>
            <a:ext cx="4273416" cy="29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25605" y="4864013"/>
            <a:ext cx="3914120" cy="29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3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441150" y="4365725"/>
            <a:ext cx="4992450" cy="29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441138" y="4902087"/>
            <a:ext cx="2673000" cy="28512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1"/>
          <p:cNvSpPr/>
          <p:nvPr/>
        </p:nvSpPr>
        <p:spPr>
          <a:xfrm>
            <a:off x="1026000" y="2821500"/>
            <a:ext cx="418500" cy="57390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31"/>
          <p:cNvSpPr/>
          <p:nvPr/>
        </p:nvSpPr>
        <p:spPr>
          <a:xfrm>
            <a:off x="1026000" y="4485900"/>
            <a:ext cx="418500" cy="57390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31"/>
          <p:cNvSpPr/>
          <p:nvPr/>
        </p:nvSpPr>
        <p:spPr>
          <a:xfrm>
            <a:off x="6312300" y="2821500"/>
            <a:ext cx="418500" cy="57390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31"/>
          <p:cNvSpPr/>
          <p:nvPr/>
        </p:nvSpPr>
        <p:spPr>
          <a:xfrm>
            <a:off x="5960838" y="4481875"/>
            <a:ext cx="418500" cy="57390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Анонимные функции</a:t>
            </a:r>
            <a:endParaRPr/>
          </a:p>
        </p:txBody>
      </p:sp>
      <p:sp>
        <p:nvSpPr>
          <p:cNvPr id="173" name="Google Shape;173;p32"/>
          <p:cNvSpPr txBox="1">
            <a:spLocks noGrp="1"/>
          </p:cNvSpPr>
          <p:nvPr>
            <p:ph type="title" idx="4294967295"/>
          </p:nvPr>
        </p:nvSpPr>
        <p:spPr>
          <a:xfrm>
            <a:off x="0" y="1657350"/>
            <a:ext cx="7623175" cy="134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Содержат только одно выражение, </a:t>
            </a:r>
            <a:endParaRPr sz="2400" u="sng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выполняются быстрее именных</a:t>
            </a:r>
            <a:endParaRPr sz="2400" u="sng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2650" y="3564950"/>
            <a:ext cx="6410450" cy="114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2"/>
          <p:cNvSpPr/>
          <p:nvPr/>
        </p:nvSpPr>
        <p:spPr>
          <a:xfrm>
            <a:off x="8427100" y="3834163"/>
            <a:ext cx="1677300" cy="608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6" name="Google Shape;17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62550" y="3868187"/>
            <a:ext cx="424825" cy="54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>
            <a:spLocks noGrp="1"/>
          </p:cNvSpPr>
          <p:nvPr>
            <p:ph type="title"/>
          </p:nvPr>
        </p:nvSpPr>
        <p:spPr>
          <a:xfrm>
            <a:off x="690900" y="421295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Еще раз о встроенных функциях</a:t>
            </a:r>
            <a:endParaRPr/>
          </a:p>
        </p:txBody>
      </p:sp>
      <p:sp>
        <p:nvSpPr>
          <p:cNvPr id="182" name="Google Shape;182;p33"/>
          <p:cNvSpPr txBox="1">
            <a:spLocks noGrp="1"/>
          </p:cNvSpPr>
          <p:nvPr>
            <p:ph type="title" idx="4294967295"/>
          </p:nvPr>
        </p:nvSpPr>
        <p:spPr>
          <a:xfrm>
            <a:off x="0" y="1528763"/>
            <a:ext cx="3613150" cy="2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 sz="2400">
                <a:solidFill>
                  <a:srgbClr val="7F6000"/>
                </a:solidFill>
                <a:latin typeface="Arial"/>
                <a:ea typeface="Arial"/>
                <a:cs typeface="Arial"/>
                <a:sym typeface="Arial"/>
              </a:rPr>
              <a:t>Операции с символами</a:t>
            </a:r>
            <a:endParaRPr sz="2400">
              <a:solidFill>
                <a:srgbClr val="7F6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3" name="Google Shape;183;p33"/>
          <p:cNvGraphicFramePr/>
          <p:nvPr/>
        </p:nvGraphicFramePr>
        <p:xfrm>
          <a:off x="2928950" y="1969100"/>
          <a:ext cx="6507350" cy="3655150"/>
        </p:xfrm>
        <a:graphic>
          <a:graphicData uri="http://schemas.openxmlformats.org/drawingml/2006/table">
            <a:tbl>
              <a:tblPr>
                <a:noFill/>
                <a:tableStyleId>{0324EE7A-2B7B-43FD-A8C9-1DD00CEAFDBA}</a:tableStyleId>
              </a:tblPr>
              <a:tblGrid>
                <a:gridCol w="1118400"/>
                <a:gridCol w="5388950"/>
              </a:tblGrid>
              <a:tr h="5309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>
                          <a:solidFill>
                            <a:srgbClr val="0000FF"/>
                          </a:solidFill>
                        </a:rPr>
                        <a:t>Функция</a:t>
                      </a:r>
                      <a:endParaRPr sz="1800" b="1">
                        <a:solidFill>
                          <a:srgbClr val="0000FF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>
                          <a:solidFill>
                            <a:srgbClr val="0000FF"/>
                          </a:solidFill>
                        </a:rPr>
                        <a:t>Описание</a:t>
                      </a:r>
                      <a:endParaRPr sz="1800" b="1">
                        <a:solidFill>
                          <a:srgbClr val="0000FF"/>
                        </a:solidFill>
                      </a:endParaRPr>
                    </a:p>
                  </a:txBody>
                  <a:tcPr marL="63500" marR="63500" marT="63500" marB="63500"/>
                </a:tc>
              </a:tr>
              <a:tr h="5309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>
                          <a:solidFill>
                            <a:srgbClr val="38761D"/>
                          </a:solidFill>
                        </a:rPr>
                        <a:t>ord()</a:t>
                      </a:r>
                      <a:endParaRPr sz="1800" b="1">
                        <a:solidFill>
                          <a:srgbClr val="38761D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2C2D30"/>
                          </a:solidFill>
                        </a:rPr>
                        <a:t>Принимает Unicode-символ и возвращает соответствующий код (целое число)</a:t>
                      </a:r>
                      <a:endParaRPr sz="1800">
                        <a:solidFill>
                          <a:srgbClr val="2C2D30"/>
                        </a:solidFill>
                      </a:endParaRPr>
                    </a:p>
                  </a:txBody>
                  <a:tcPr marL="63500" marR="63500" marT="63500" marB="63500"/>
                </a:tc>
              </a:tr>
              <a:tr h="4935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>
                          <a:solidFill>
                            <a:srgbClr val="38761D"/>
                          </a:solidFill>
                        </a:rPr>
                        <a:t>chr()</a:t>
                      </a:r>
                      <a:endParaRPr sz="1800" b="1">
                        <a:solidFill>
                          <a:srgbClr val="38761D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2C2D30"/>
                          </a:solidFill>
                        </a:rPr>
                        <a:t>Принимает целое число и возвращает Unicode-символ, </a:t>
                      </a:r>
                      <a:endParaRPr sz="1800">
                        <a:solidFill>
                          <a:srgbClr val="2C2D30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2C2D30"/>
                          </a:solidFill>
                        </a:rPr>
                        <a:t>соответствующий переданному числу (коду)</a:t>
                      </a:r>
                      <a:endParaRPr sz="1800">
                        <a:solidFill>
                          <a:srgbClr val="2C2D30"/>
                        </a:solidFill>
                      </a:endParaRPr>
                    </a:p>
                  </a:txBody>
                  <a:tcPr marL="63500" marR="63500" marT="63500" marB="63500"/>
                </a:tc>
              </a:tr>
              <a:tr h="888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>
                          <a:solidFill>
                            <a:srgbClr val="38761D"/>
                          </a:solidFill>
                        </a:rPr>
                        <a:t>len()</a:t>
                      </a:r>
                      <a:endParaRPr sz="1800" b="1">
                        <a:solidFill>
                          <a:srgbClr val="38761D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2C2D30"/>
                          </a:solidFill>
                        </a:rPr>
                        <a:t>Принимает любой объект-последовательность (строка, набор байтов, список, кортеж) или объект-коллекцию (словарь, множество) и возвращает число элементов последовательности</a:t>
                      </a:r>
                      <a:endParaRPr sz="1800">
                        <a:solidFill>
                          <a:srgbClr val="2C2D30"/>
                        </a:solidFill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>
            <a:spLocks noGrp="1"/>
          </p:cNvSpPr>
          <p:nvPr>
            <p:ph type="title"/>
          </p:nvPr>
        </p:nvSpPr>
        <p:spPr>
          <a:xfrm>
            <a:off x="690900" y="421295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Еще раз о встроенных функциях</a:t>
            </a:r>
            <a:endParaRPr/>
          </a:p>
        </p:txBody>
      </p:sp>
      <p:sp>
        <p:nvSpPr>
          <p:cNvPr id="189" name="Google Shape;189;p34"/>
          <p:cNvSpPr txBox="1">
            <a:spLocks noGrp="1"/>
          </p:cNvSpPr>
          <p:nvPr>
            <p:ph type="title" idx="4294967295"/>
          </p:nvPr>
        </p:nvSpPr>
        <p:spPr>
          <a:xfrm>
            <a:off x="8213725" y="1366838"/>
            <a:ext cx="3978275" cy="2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 sz="2400">
                <a:solidFill>
                  <a:srgbClr val="7F6000"/>
                </a:solidFill>
                <a:latin typeface="Arial"/>
                <a:ea typeface="Arial"/>
                <a:cs typeface="Arial"/>
                <a:sym typeface="Arial"/>
              </a:rPr>
              <a:t>Математические функции</a:t>
            </a:r>
            <a:endParaRPr sz="2400">
              <a:solidFill>
                <a:srgbClr val="7F6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0" name="Google Shape;190;p34"/>
          <p:cNvGraphicFramePr/>
          <p:nvPr/>
        </p:nvGraphicFramePr>
        <p:xfrm>
          <a:off x="813338" y="1659525"/>
          <a:ext cx="10565325" cy="4307840"/>
        </p:xfrm>
        <a:graphic>
          <a:graphicData uri="http://schemas.openxmlformats.org/drawingml/2006/table">
            <a:tbl>
              <a:tblPr>
                <a:noFill/>
                <a:tableStyleId>{0324EE7A-2B7B-43FD-A8C9-1DD00CEAFDBA}</a:tableStyleId>
              </a:tblPr>
              <a:tblGrid>
                <a:gridCol w="1351825"/>
                <a:gridCol w="9213500"/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>
                          <a:solidFill>
                            <a:srgbClr val="0000FF"/>
                          </a:solidFill>
                        </a:rPr>
                        <a:t>Функция</a:t>
                      </a:r>
                      <a:endParaRPr sz="1800" b="1">
                        <a:solidFill>
                          <a:srgbClr val="0000FF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>
                          <a:solidFill>
                            <a:srgbClr val="0000FF"/>
                          </a:solidFill>
                        </a:rPr>
                        <a:t>Описание</a:t>
                      </a:r>
                      <a:endParaRPr sz="1800" b="1">
                        <a:solidFill>
                          <a:srgbClr val="0000FF"/>
                        </a:solidFill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>
                          <a:solidFill>
                            <a:srgbClr val="38761D"/>
                          </a:solidFill>
                        </a:rPr>
                        <a:t>abs()</a:t>
                      </a:r>
                      <a:endParaRPr sz="1800" b="1">
                        <a:solidFill>
                          <a:srgbClr val="38761D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2C2D30"/>
                          </a:solidFill>
                        </a:rPr>
                        <a:t>Принимает целое число или число с плавающей точкой. Возвращает абсолютное значение числа (по модулю)</a:t>
                      </a:r>
                      <a:endParaRPr sz="1800">
                        <a:solidFill>
                          <a:srgbClr val="2C2D30"/>
                        </a:solidFill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>
                          <a:solidFill>
                            <a:srgbClr val="38761D"/>
                          </a:solidFill>
                        </a:rPr>
                        <a:t>round()</a:t>
                      </a:r>
                      <a:endParaRPr sz="1800" b="1">
                        <a:solidFill>
                          <a:srgbClr val="38761D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2C2D30"/>
                          </a:solidFill>
                        </a:rPr>
                        <a:t>Принимает число с плавающей точкой. Округляет число до ближайшего целого числа. Также может принимать число знаков после запятой, до которых необходимо выполнить округление</a:t>
                      </a:r>
                      <a:endParaRPr sz="1800">
                        <a:solidFill>
                          <a:srgbClr val="2C2D30"/>
                        </a:solidFill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>
                          <a:solidFill>
                            <a:srgbClr val="38761D"/>
                          </a:solidFill>
                        </a:rPr>
                        <a:t>divmod()</a:t>
                      </a:r>
                      <a:endParaRPr sz="1800" b="1">
                        <a:solidFill>
                          <a:srgbClr val="38761D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2C2D30"/>
                          </a:solidFill>
                        </a:rPr>
                        <a:t>Принимает два числа, возвращает также два числа </a:t>
                      </a:r>
                      <a:endParaRPr sz="1800">
                        <a:solidFill>
                          <a:srgbClr val="2C2D30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2C2D30"/>
                          </a:solidFill>
                        </a:rPr>
                        <a:t>(частное и остаток от деления чисел)</a:t>
                      </a:r>
                      <a:endParaRPr sz="1800">
                        <a:solidFill>
                          <a:srgbClr val="2C2D30"/>
                        </a:solidFill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>
                          <a:solidFill>
                            <a:srgbClr val="38761D"/>
                          </a:solidFill>
                        </a:rPr>
                        <a:t>pow()</a:t>
                      </a:r>
                      <a:endParaRPr sz="1800" b="1">
                        <a:solidFill>
                          <a:srgbClr val="38761D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2C2D30"/>
                          </a:solidFill>
                        </a:rPr>
                        <a:t>Принимает два числа. Позволяет возвести первое число в указанную степень</a:t>
                      </a:r>
                      <a:endParaRPr sz="1800">
                        <a:solidFill>
                          <a:srgbClr val="2C2D30"/>
                        </a:solidFill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>
                          <a:solidFill>
                            <a:srgbClr val="38761D"/>
                          </a:solidFill>
                        </a:rPr>
                        <a:t>max()</a:t>
                      </a:r>
                      <a:endParaRPr sz="1800" b="1">
                        <a:solidFill>
                          <a:srgbClr val="38761D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2C2D30"/>
                          </a:solidFill>
                        </a:rPr>
                        <a:t>Принимает итерируемый объект и возвращает самый большой элемент</a:t>
                      </a:r>
                      <a:endParaRPr sz="1800">
                        <a:solidFill>
                          <a:srgbClr val="2C2D30"/>
                        </a:solidFill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>
                          <a:solidFill>
                            <a:srgbClr val="38761D"/>
                          </a:solidFill>
                        </a:rPr>
                        <a:t>min()</a:t>
                      </a:r>
                      <a:endParaRPr sz="1800" b="1">
                        <a:solidFill>
                          <a:srgbClr val="38761D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2C2D30"/>
                          </a:solidFill>
                        </a:rPr>
                        <a:t>Принимает итерируемый объект и возвращает наименьший элемент</a:t>
                      </a:r>
                      <a:endParaRPr sz="1800">
                        <a:solidFill>
                          <a:srgbClr val="2C2D30"/>
                        </a:solidFill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>
                          <a:solidFill>
                            <a:srgbClr val="38761D"/>
                          </a:solidFill>
                        </a:rPr>
                        <a:t>sum()</a:t>
                      </a:r>
                      <a:endParaRPr sz="1800" b="1">
                        <a:solidFill>
                          <a:srgbClr val="38761D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2C2D30"/>
                          </a:solidFill>
                        </a:rPr>
                        <a:t>Суммирует элементы последовательности</a:t>
                      </a:r>
                      <a:endParaRPr sz="1800">
                        <a:solidFill>
                          <a:srgbClr val="2C2D30"/>
                        </a:solidFill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Главное мероприятие">
  <a:themeElements>
    <a:clrScheme name="Главное мероприятие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Главное мероприятие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ое мероприятие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422</Words>
  <Application>Microsoft Office PowerPoint</Application>
  <PresentationFormat>Широкоэкранный</PresentationFormat>
  <Paragraphs>76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14</vt:i4>
      </vt:variant>
    </vt:vector>
  </HeadingPairs>
  <TitlesOfParts>
    <vt:vector size="22" baseType="lpstr">
      <vt:lpstr>Roboto</vt:lpstr>
      <vt:lpstr>Roboto Medium</vt:lpstr>
      <vt:lpstr>Times New Roman</vt:lpstr>
      <vt:lpstr>Arial</vt:lpstr>
      <vt:lpstr>Courier New</vt:lpstr>
      <vt:lpstr>Impact</vt:lpstr>
      <vt:lpstr>Тема Office</vt:lpstr>
      <vt:lpstr>Главное мероприятие</vt:lpstr>
      <vt:lpstr>Python от А до Я</vt:lpstr>
      <vt:lpstr>Функции</vt:lpstr>
      <vt:lpstr>На этом уроке</vt:lpstr>
      <vt:lpstr>Именные функции</vt:lpstr>
      <vt:lpstr>Оператор return</vt:lpstr>
      <vt:lpstr>Аргументы функций</vt:lpstr>
      <vt:lpstr>Анонимные функции</vt:lpstr>
      <vt:lpstr>Еще раз о встроенных функциях</vt:lpstr>
      <vt:lpstr>Еще раз о встроенных функциях</vt:lpstr>
      <vt:lpstr>Функция range()</vt:lpstr>
      <vt:lpstr>Зоны видимости переменных</vt:lpstr>
      <vt:lpstr>Документирование кода функций</vt:lpstr>
      <vt:lpstr>Алгоритм создания функции</vt:lpstr>
      <vt:lpstr>Итоги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Python</dc:title>
  <cp:lastModifiedBy>1</cp:lastModifiedBy>
  <cp:revision>4</cp:revision>
  <dcterms:modified xsi:type="dcterms:W3CDTF">2022-11-01T08:22:41Z</dcterms:modified>
</cp:coreProperties>
</file>