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Roboto Medium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61E33-1162-4EDA-A356-86F88F046C76}">
  <a:tblStyle styleId="{A9461E33-1162-4EDA-A356-86F88F046C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410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38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41e7ca6e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f41e7ca6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2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41e7ca6e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5f41e7ca6e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260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89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46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37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51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1e7ca6e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f41e7ca6e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56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41e7ca6e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f41e7ca6e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11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41e7ca6e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f41e7ca6e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94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41e7ca6e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f41e7ca6e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96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41e7ca6e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f41e7ca6e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39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30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39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37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66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1454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082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27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564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950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35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816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744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135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3_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4450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6608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90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29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227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840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0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ru-RU" smtClean="0"/>
              <a:t>Python</a:t>
            </a:r>
            <a:r>
              <a:rPr lang="ru-RU" dirty="0" smtClean="0"/>
              <a:t> </a:t>
            </a:r>
            <a:r>
              <a:rPr lang="ru-RU" dirty="0"/>
              <a:t>от А до 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Модули functools, itertools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title" idx="4294967295"/>
          </p:nvPr>
        </p:nvSpPr>
        <p:spPr>
          <a:xfrm>
            <a:off x="0" y="2333625"/>
            <a:ext cx="1966913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 dirty="0" err="1" smtClean="0">
                <a:solidFill>
                  <a:srgbClr val="FF9900"/>
                </a:solidFill>
              </a:rPr>
              <a:t>reduce</a:t>
            </a:r>
            <a:endParaRPr sz="3600" b="1" dirty="0">
              <a:solidFill>
                <a:srgbClr val="FF9900"/>
              </a:solidFill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title" idx="4294967295"/>
          </p:nvPr>
        </p:nvSpPr>
        <p:spPr>
          <a:xfrm>
            <a:off x="0" y="3257550"/>
            <a:ext cx="1966913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 dirty="0" err="1" smtClean="0">
                <a:solidFill>
                  <a:srgbClr val="FF9900"/>
                </a:solidFill>
              </a:rPr>
              <a:t>partial</a:t>
            </a:r>
            <a:endParaRPr sz="3600" b="1" dirty="0">
              <a:solidFill>
                <a:srgbClr val="FF9900"/>
              </a:solidFill>
            </a:endParaRPr>
          </a:p>
        </p:txBody>
      </p:sp>
      <p:sp>
        <p:nvSpPr>
          <p:cNvPr id="190" name="Google Shape;190;p35"/>
          <p:cNvSpPr txBox="1">
            <a:spLocks noGrp="1"/>
          </p:cNvSpPr>
          <p:nvPr>
            <p:ph type="title" idx="4294967295"/>
          </p:nvPr>
        </p:nvSpPr>
        <p:spPr>
          <a:xfrm>
            <a:off x="10225088" y="2333625"/>
            <a:ext cx="196691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 dirty="0" err="1" smtClean="0">
                <a:solidFill>
                  <a:srgbClr val="134F5C"/>
                </a:solidFill>
              </a:rPr>
              <a:t>count</a:t>
            </a:r>
            <a:endParaRPr sz="3600" b="1" dirty="0">
              <a:solidFill>
                <a:srgbClr val="134F5C"/>
              </a:solidFill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 idx="4294967295"/>
          </p:nvPr>
        </p:nvSpPr>
        <p:spPr>
          <a:xfrm>
            <a:off x="10225088" y="3257550"/>
            <a:ext cx="196691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600" b="1" dirty="0" err="1" smtClean="0">
                <a:solidFill>
                  <a:srgbClr val="134F5C"/>
                </a:solidFill>
              </a:rPr>
              <a:t>cycle</a:t>
            </a:r>
            <a:endParaRPr sz="3600" b="1" dirty="0">
              <a:solidFill>
                <a:srgbClr val="134F5C"/>
              </a:solidFill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2543000" y="1263725"/>
            <a:ext cx="423900" cy="1927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5"/>
          <p:cNvSpPr/>
          <p:nvPr/>
        </p:nvSpPr>
        <p:spPr>
          <a:xfrm>
            <a:off x="7804875" y="1223150"/>
            <a:ext cx="423900" cy="1927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00" y="4180950"/>
            <a:ext cx="5251450" cy="1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609900" y="379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Модуль </a:t>
            </a:r>
            <a:r>
              <a:rPr lang="ru-RU" dirty="0" err="1"/>
              <a:t>math</a:t>
            </a:r>
            <a:endParaRPr dirty="0"/>
          </a:p>
        </p:txBody>
      </p:sp>
      <p:graphicFrame>
        <p:nvGraphicFramePr>
          <p:cNvPr id="199" name="Google Shape;199;p36"/>
          <p:cNvGraphicFramePr/>
          <p:nvPr/>
        </p:nvGraphicFramePr>
        <p:xfrm>
          <a:off x="2676900" y="1326900"/>
          <a:ext cx="6115050" cy="7538720"/>
        </p:xfrm>
        <a:graphic>
          <a:graphicData uri="http://schemas.openxmlformats.org/drawingml/2006/table">
            <a:tbl>
              <a:tblPr>
                <a:noFill/>
                <a:tableStyleId>{A9461E33-1162-4EDA-A356-86F88F046C76}</a:tableStyleId>
              </a:tblPr>
              <a:tblGrid>
                <a:gridCol w="1110975"/>
                <a:gridCol w="5004075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0000FF"/>
                          </a:solidFill>
                        </a:rPr>
                        <a:t>Функции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0000FF"/>
                          </a:solidFill>
                        </a:rPr>
                        <a:t>Назначение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ceil(N)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N до ближайшего большего числа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29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fabs(N)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модуль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factorial(N)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Найти факториал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floor(N)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вниз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fmod(a, b) 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остаток от деления a на b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isfinite(N)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Является ли N числом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modf(N)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дробную и целую часть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sqrt(N)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квадратный корень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sin(N)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cos(N)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косинус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tan(N)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тангенс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degrees(N)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Перевести радианы в градусы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8761D"/>
                          </a:solidFill>
                        </a:rPr>
                        <a:t>radians(N)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rgbClr val="2C2D30"/>
                          </a:solidFill>
                        </a:rPr>
                        <a:t>Перевести градусы в радианы</a:t>
                      </a:r>
                      <a:endParaRPr dirty="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5730240" y="457043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Стандартная библиотека </a:t>
            </a:r>
            <a:r>
              <a:rPr lang="ru-RU" sz="2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предоставляет доступ ко встроенным модулям, предоставляющим разработчику различные полезные возможности. На этом уроке вы научились импортировать данные модули, а также реализовывать собственные и осуществлять отдельный импорт функций, расположенных в модулях. Вы познакомились с такими важными модулями, как </a:t>
            </a:r>
            <a:r>
              <a:rPr lang="ru-RU" sz="2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научились работать с генераторами и осуществлять запуск скриптов с параметрами.</a:t>
            </a:r>
            <a:endParaRPr sz="2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Импорт, модули и полезные возможности языка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5746277" y="683442"/>
            <a:ext cx="58320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Импортирование служебных и собственных модулей.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Запуск скрипта с параметрами.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Генераторы списков, словарей и множеств.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</a:t>
            </a:r>
            <a:r>
              <a:rPr lang="ru-RU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для генерации псевдослучайных чисел.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Конструкция </a:t>
            </a:r>
            <a:r>
              <a:rPr lang="ru-RU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yield</a:t>
            </a: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</a:t>
            </a:r>
            <a:r>
              <a:rPr lang="ru-RU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functools</a:t>
            </a: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</a:t>
            </a:r>
            <a:r>
              <a:rPr lang="ru-RU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itertools</a:t>
            </a: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</a:t>
            </a:r>
            <a:r>
              <a:rPr lang="ru-RU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  <a:r>
              <a:rPr lang="ru-RU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690900" y="676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модулей из стандартной библиотеки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690900" y="1460575"/>
            <a:ext cx="3069600" cy="47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time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0000FF"/>
                </a:solidFill>
              </a:rPr>
              <a:t>random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sys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os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collections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abc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re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subprocess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copy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50" y="2969313"/>
            <a:ext cx="31887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6800100" y="1063975"/>
            <a:ext cx="4701000" cy="5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time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38761D"/>
                </a:solidFill>
              </a:rPr>
              <a:t>sleep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random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randint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sys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argv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os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walk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collections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Counter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abc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  <a:highlight>
                  <a:srgbClr val="FFFFFF"/>
                </a:highlight>
              </a:rPr>
              <a:t>abstractmethod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search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subprocess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call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copy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deepcopy</a:t>
            </a:r>
            <a:endParaRPr sz="2400">
              <a:solidFill>
                <a:srgbClr val="EA999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собственных модулей</a:t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38" y="1545477"/>
            <a:ext cx="7726325" cy="1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1800100" y="3996100"/>
            <a:ext cx="30696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</a:t>
            </a:r>
            <a:endParaRPr sz="2400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module_2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5523575" y="3385600"/>
            <a:ext cx="55143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my_func_1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my_func_2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my_func_3</a:t>
            </a:r>
            <a:endParaRPr sz="2400">
              <a:solidFill>
                <a:srgbClr val="38761D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my_func_4</a:t>
            </a:r>
            <a:endParaRPr sz="2400">
              <a:solidFill>
                <a:srgbClr val="38761D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623400" y="392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Запуск скрипта с параметрами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50" y="1383750"/>
            <a:ext cx="10380900" cy="4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Генераторы</a:t>
            </a:r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 idx="4294967295"/>
          </p:nvPr>
        </p:nvSpPr>
        <p:spPr>
          <a:xfrm>
            <a:off x="0" y="2173288"/>
            <a:ext cx="16002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 b="1">
                <a:solidFill>
                  <a:srgbClr val="38761D"/>
                </a:solidFill>
              </a:rPr>
              <a:t>Списков:</a:t>
            </a:r>
            <a:endParaRPr sz="2400" b="1">
              <a:solidFill>
                <a:srgbClr val="38761D"/>
              </a:solidFill>
            </a:endParaRPr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4294967295"/>
          </p:nvPr>
        </p:nvSpPr>
        <p:spPr>
          <a:xfrm>
            <a:off x="0" y="3206750"/>
            <a:ext cx="1735138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 b="1">
                <a:solidFill>
                  <a:srgbClr val="38761D"/>
                </a:solidFill>
              </a:rPr>
              <a:t>Словарей:</a:t>
            </a:r>
            <a:endParaRPr sz="2400" b="1">
              <a:solidFill>
                <a:srgbClr val="38761D"/>
              </a:solidFill>
            </a:endParaRPr>
          </a:p>
        </p:txBody>
      </p:sp>
      <p:sp>
        <p:nvSpPr>
          <p:cNvPr id="162" name="Google Shape;162;p32"/>
          <p:cNvSpPr txBox="1">
            <a:spLocks noGrp="1"/>
          </p:cNvSpPr>
          <p:nvPr>
            <p:ph type="title" idx="4294967295"/>
          </p:nvPr>
        </p:nvSpPr>
        <p:spPr>
          <a:xfrm>
            <a:off x="0" y="4238625"/>
            <a:ext cx="185261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 b="1">
                <a:solidFill>
                  <a:srgbClr val="38761D"/>
                </a:solidFill>
              </a:rPr>
              <a:t>Множеств:</a:t>
            </a:r>
            <a:endParaRPr sz="2400" b="1">
              <a:solidFill>
                <a:srgbClr val="38761D"/>
              </a:solidFill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0" y="2199688"/>
            <a:ext cx="8479600" cy="3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500" y="3246075"/>
            <a:ext cx="8479600" cy="43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100" y="4239309"/>
            <a:ext cx="7589687" cy="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690900" y="838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random для генерации псевдослучайных чисел</a:t>
            </a:r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 idx="4294967295"/>
          </p:nvPr>
        </p:nvSpPr>
        <p:spPr>
          <a:xfrm>
            <a:off x="0" y="3332163"/>
            <a:ext cx="26320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b="1" dirty="0" err="1" smtClean="0">
                <a:solidFill>
                  <a:srgbClr val="0000FF"/>
                </a:solidFill>
              </a:rPr>
              <a:t>randint</a:t>
            </a:r>
            <a:endParaRPr sz="3000" b="1" dirty="0">
              <a:solidFill>
                <a:srgbClr val="0000FF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 idx="4294967295"/>
          </p:nvPr>
        </p:nvSpPr>
        <p:spPr>
          <a:xfrm>
            <a:off x="0" y="2414588"/>
            <a:ext cx="2632075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b="1" dirty="0" err="1" smtClean="0">
                <a:solidFill>
                  <a:srgbClr val="0000FF"/>
                </a:solidFill>
              </a:rPr>
              <a:t>random</a:t>
            </a:r>
            <a:endParaRPr sz="3000" b="1" dirty="0">
              <a:solidFill>
                <a:srgbClr val="0000FF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 idx="4294967295"/>
          </p:nvPr>
        </p:nvSpPr>
        <p:spPr>
          <a:xfrm>
            <a:off x="0" y="4248150"/>
            <a:ext cx="26320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b="1" dirty="0" err="1" smtClean="0">
                <a:solidFill>
                  <a:srgbClr val="0000FF"/>
                </a:solidFill>
              </a:rPr>
              <a:t>randrange</a:t>
            </a:r>
            <a:endParaRPr sz="3000" b="1" dirty="0">
              <a:solidFill>
                <a:srgbClr val="0000FF"/>
              </a:solidFill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00" y="2839335"/>
            <a:ext cx="5652225" cy="14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Конструкция yield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00" y="3205970"/>
            <a:ext cx="57626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750000" y="1538125"/>
            <a:ext cx="104145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это ключевое слово, которое используется как </a:t>
            </a: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, за исключением того, что функция вернет генератор.</a:t>
            </a:r>
            <a:endParaRPr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345</Words>
  <Application>Microsoft Office PowerPoint</Application>
  <PresentationFormat>Широкоэкранный</PresentationFormat>
  <Paragraphs>89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Times New Roman</vt:lpstr>
      <vt:lpstr>Roboto Medium</vt:lpstr>
      <vt:lpstr>Roboto</vt:lpstr>
      <vt:lpstr>Arial</vt:lpstr>
      <vt:lpstr>Impact</vt:lpstr>
      <vt:lpstr>Courier New</vt:lpstr>
      <vt:lpstr>Тема Office</vt:lpstr>
      <vt:lpstr>Главное мероприятие</vt:lpstr>
      <vt:lpstr>Python от А до Я</vt:lpstr>
      <vt:lpstr>Импорт, модули и полезные возможности языка</vt:lpstr>
      <vt:lpstr>На этом уроке</vt:lpstr>
      <vt:lpstr>Импорт модулей из стандартной библиотеки</vt:lpstr>
      <vt:lpstr>Импорт собственных модулей</vt:lpstr>
      <vt:lpstr>Запуск скрипта с параметрами</vt:lpstr>
      <vt:lpstr>Генераторы</vt:lpstr>
      <vt:lpstr>Модуль random для генерации псевдослучайных чисел</vt:lpstr>
      <vt:lpstr>Конструкция yield</vt:lpstr>
      <vt:lpstr>Модули functools, itertools</vt:lpstr>
      <vt:lpstr>Модуль math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1</cp:lastModifiedBy>
  <cp:revision>7</cp:revision>
  <dcterms:modified xsi:type="dcterms:W3CDTF">2022-11-01T08:22:54Z</dcterms:modified>
</cp:coreProperties>
</file>