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DBC663-C835-40C0-98DA-CF4EC1E37085}">
  <a:tblStyle styleId="{39DBC663-C835-40C0-98DA-CF4EC1E370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f41e7c9e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5f41e7c9e4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252a203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6252a2033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f41e7c9e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5f41e7c9e4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f41e7c9e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5f41e7c9e4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04f05afc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604f05afc0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f41e7c9e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5f41e7c9e4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f41e7c9e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5f41e7c9e4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f41e7c9e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5f41e7c9e4_0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f41e7c9e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5f41e7c9e4_0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f41e7c9e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5f41e7c9e4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41e7c9e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5f41e7c9e4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41e7c9e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f41e7c9e4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Print в файл</a:t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325" y="2795675"/>
            <a:ext cx="4478749" cy="2951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 txBox="1"/>
          <p:nvPr/>
        </p:nvSpPr>
        <p:spPr>
          <a:xfrm>
            <a:off x="771000" y="1508175"/>
            <a:ext cx="103614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open(</a:t>
            </a:r>
            <a:r>
              <a:rPr lang="ru-RU" sz="24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"python.txt"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24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-RU" sz="24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f_obj:</a:t>
            </a:r>
            <a:endParaRPr sz="24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ru-RU" sz="24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"Необычная работа функции print"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file=f_obj)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os</a:t>
            </a: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400" y="2287977"/>
            <a:ext cx="2986425" cy="243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6"/>
          <p:cNvSpPr txBox="1"/>
          <p:nvPr/>
        </p:nvSpPr>
        <p:spPr>
          <a:xfrm>
            <a:off x="5574200" y="673500"/>
            <a:ext cx="5152500" cy="55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accent6"/>
                </a:solidFill>
              </a:rPr>
              <a:t>.remove()</a:t>
            </a:r>
            <a:endParaRPr sz="36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accent6"/>
                </a:solidFill>
              </a:rPr>
              <a:t>.rename()</a:t>
            </a:r>
            <a:endParaRPr sz="36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accent6"/>
                </a:solidFill>
              </a:rPr>
              <a:t>.listdir()</a:t>
            </a:r>
            <a:endParaRPr sz="36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accent6"/>
                </a:solidFill>
              </a:rPr>
              <a:t>.path()</a:t>
            </a:r>
            <a:endParaRPr sz="3600">
              <a:solidFill>
                <a:schemeClr val="accent6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.path.basename()</a:t>
            </a:r>
            <a:endParaRPr sz="2400">
              <a:solidFill>
                <a:srgbClr val="FF99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.path.dirname()</a:t>
            </a:r>
            <a:endParaRPr sz="2400">
              <a:solidFill>
                <a:srgbClr val="FF99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.path.exists()</a:t>
            </a:r>
            <a:endParaRPr sz="2400">
              <a:solidFill>
                <a:srgbClr val="FF99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.path.isdir()</a:t>
            </a:r>
            <a:endParaRPr sz="2400">
              <a:solidFill>
                <a:srgbClr val="FF99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.path.isfile()</a:t>
            </a:r>
            <a:endParaRPr sz="2400">
              <a:solidFill>
                <a:srgbClr val="FF99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.path.join()</a:t>
            </a:r>
            <a:endParaRPr sz="2400">
              <a:solidFill>
                <a:srgbClr val="FF99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FF9900"/>
                </a:solidFill>
              </a:rPr>
              <a:t>.path.split()</a:t>
            </a:r>
            <a:endParaRPr sz="24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json. Часть 1</a:t>
            </a:r>
            <a:endParaRPr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000" y="2603953"/>
            <a:ext cx="4003599" cy="20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00" y="1690739"/>
            <a:ext cx="6561625" cy="38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json. Часть 2</a:t>
            </a:r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4072750" y="1352125"/>
            <a:ext cx="3515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4A86E8"/>
                </a:solidFill>
              </a:rPr>
              <a:t>Сериализация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897575" y="3158475"/>
            <a:ext cx="36744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134F5C"/>
                </a:solidFill>
              </a:rPr>
              <a:t>Методы</a:t>
            </a:r>
            <a:r>
              <a:rPr lang="ru-RU" sz="3600"/>
              <a:t> </a:t>
            </a:r>
            <a:r>
              <a:rPr lang="ru-RU" sz="3600">
                <a:solidFill>
                  <a:srgbClr val="FF9900"/>
                </a:solidFill>
              </a:rPr>
              <a:t>dump</a:t>
            </a:r>
            <a:r>
              <a:rPr lang="ru-RU" sz="3600">
                <a:solidFill>
                  <a:srgbClr val="FF9900"/>
                </a:solidFill>
              </a:rPr>
              <a:t>()</a:t>
            </a:r>
            <a:r>
              <a:rPr lang="ru-RU" sz="3600">
                <a:solidFill>
                  <a:srgbClr val="4A86E8"/>
                </a:solidFill>
              </a:rPr>
              <a:t>,</a:t>
            </a:r>
            <a:r>
              <a:rPr lang="ru-RU" sz="3600">
                <a:solidFill>
                  <a:srgbClr val="FF9900"/>
                </a:solidFill>
              </a:rPr>
              <a:t> </a:t>
            </a:r>
            <a:endParaRPr sz="3600">
              <a:solidFill>
                <a:srgbClr val="FF99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   dumps()</a:t>
            </a:r>
            <a:endParaRPr sz="3600">
              <a:solidFill>
                <a:srgbClr val="FF9900"/>
              </a:solidFill>
            </a:endParaRPr>
          </a:p>
        </p:txBody>
      </p:sp>
      <p:graphicFrame>
        <p:nvGraphicFramePr>
          <p:cNvPr id="223" name="Google Shape;223;p38"/>
          <p:cNvGraphicFramePr/>
          <p:nvPr/>
        </p:nvGraphicFramePr>
        <p:xfrm>
          <a:off x="4893925" y="235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{39DBC663-C835-40C0-98DA-CF4EC1E37085}</a:tableStyleId>
              </a:tblPr>
              <a:tblGrid>
                <a:gridCol w="3060000"/>
                <a:gridCol w="3060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Python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JSON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dict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object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list, tuple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array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str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string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int, long, float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number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None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null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json. Часть 3</a:t>
            </a:r>
            <a:endParaRPr/>
          </a:p>
        </p:txBody>
      </p:sp>
      <p:sp>
        <p:nvSpPr>
          <p:cNvPr id="229" name="Google Shape;229;p39"/>
          <p:cNvSpPr txBox="1"/>
          <p:nvPr/>
        </p:nvSpPr>
        <p:spPr>
          <a:xfrm>
            <a:off x="4072750" y="1352125"/>
            <a:ext cx="37728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4A86E8"/>
                </a:solidFill>
              </a:rPr>
              <a:t>Дес</a:t>
            </a:r>
            <a:r>
              <a:rPr lang="ru-RU" sz="3600">
                <a:solidFill>
                  <a:srgbClr val="4A86E8"/>
                </a:solidFill>
              </a:rPr>
              <a:t>ериализация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230" name="Google Shape;230;p39"/>
          <p:cNvSpPr txBox="1"/>
          <p:nvPr/>
        </p:nvSpPr>
        <p:spPr>
          <a:xfrm>
            <a:off x="992275" y="3158475"/>
            <a:ext cx="36744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134F5C"/>
                </a:solidFill>
              </a:rPr>
              <a:t>Методы</a:t>
            </a:r>
            <a:r>
              <a:rPr lang="ru-RU" sz="3600"/>
              <a:t> </a:t>
            </a:r>
            <a:r>
              <a:rPr lang="ru-RU" sz="3600">
                <a:solidFill>
                  <a:srgbClr val="FF9900"/>
                </a:solidFill>
              </a:rPr>
              <a:t>load</a:t>
            </a:r>
            <a:r>
              <a:rPr lang="ru-RU" sz="3600">
                <a:solidFill>
                  <a:srgbClr val="FF9900"/>
                </a:solidFill>
              </a:rPr>
              <a:t>()</a:t>
            </a:r>
            <a:r>
              <a:rPr lang="ru-RU" sz="3600">
                <a:solidFill>
                  <a:srgbClr val="4A86E8"/>
                </a:solidFill>
              </a:rPr>
              <a:t>,</a:t>
            </a:r>
            <a:r>
              <a:rPr lang="ru-RU" sz="3600">
                <a:solidFill>
                  <a:srgbClr val="FF9900"/>
                </a:solidFill>
              </a:rPr>
              <a:t> </a:t>
            </a:r>
            <a:endParaRPr sz="3600">
              <a:solidFill>
                <a:srgbClr val="FF99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   loads()</a:t>
            </a:r>
            <a:endParaRPr sz="3600">
              <a:solidFill>
                <a:srgbClr val="FF9900"/>
              </a:solidFill>
            </a:endParaRPr>
          </a:p>
        </p:txBody>
      </p:sp>
      <p:graphicFrame>
        <p:nvGraphicFramePr>
          <p:cNvPr id="231" name="Google Shape;231;p39"/>
          <p:cNvGraphicFramePr/>
          <p:nvPr/>
        </p:nvGraphicFramePr>
        <p:xfrm>
          <a:off x="4873200" y="224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{39DBC663-C835-40C0-98DA-CF4EC1E37085}</a:tableStyleId>
              </a:tblPr>
              <a:tblGrid>
                <a:gridCol w="3060000"/>
                <a:gridCol w="3060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JSON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Python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object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dict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array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list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string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str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number (int)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number (real)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float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null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</a:rPr>
                        <a:t>None</a:t>
                      </a:r>
                      <a:endParaRPr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shutil</a:t>
            </a:r>
            <a:endParaRPr/>
          </a:p>
        </p:txBody>
      </p:sp>
      <p:sp>
        <p:nvSpPr>
          <p:cNvPr id="237" name="Google Shape;237;p40"/>
          <p:cNvSpPr txBox="1"/>
          <p:nvPr/>
        </p:nvSpPr>
        <p:spPr>
          <a:xfrm>
            <a:off x="6812925" y="1511688"/>
            <a:ext cx="2854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274E13"/>
                </a:solidFill>
              </a:rPr>
              <a:t>.copyfileobj()</a:t>
            </a:r>
            <a:endParaRPr sz="3600">
              <a:solidFill>
                <a:srgbClr val="274E13"/>
              </a:solidFill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6812925" y="2296200"/>
            <a:ext cx="2177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274E13"/>
                </a:solidFill>
              </a:rPr>
              <a:t>.copyfile()</a:t>
            </a:r>
            <a:endParaRPr sz="3600">
              <a:solidFill>
                <a:srgbClr val="274E13"/>
              </a:solidFill>
            </a:endParaRPr>
          </a:p>
        </p:txBody>
      </p: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675" y="2598550"/>
            <a:ext cx="4202350" cy="17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0"/>
          <p:cNvSpPr txBox="1"/>
          <p:nvPr/>
        </p:nvSpPr>
        <p:spPr>
          <a:xfrm>
            <a:off x="6812925" y="3080700"/>
            <a:ext cx="2177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274E13"/>
                </a:solidFill>
              </a:rPr>
              <a:t>.copy()</a:t>
            </a:r>
            <a:endParaRPr sz="3600">
              <a:solidFill>
                <a:srgbClr val="274E13"/>
              </a:solidFill>
            </a:endParaRPr>
          </a:p>
        </p:txBody>
      </p:sp>
      <p:sp>
        <p:nvSpPr>
          <p:cNvPr id="241" name="Google Shape;241;p40"/>
          <p:cNvSpPr txBox="1"/>
          <p:nvPr/>
        </p:nvSpPr>
        <p:spPr>
          <a:xfrm>
            <a:off x="6812925" y="3865200"/>
            <a:ext cx="2177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274E13"/>
                </a:solidFill>
              </a:rPr>
              <a:t>.rmtree()</a:t>
            </a:r>
            <a:endParaRPr sz="3600">
              <a:solidFill>
                <a:srgbClr val="274E13"/>
              </a:solidFill>
            </a:endParaRPr>
          </a:p>
        </p:txBody>
      </p:sp>
      <p:sp>
        <p:nvSpPr>
          <p:cNvPr id="242" name="Google Shape;242;p40"/>
          <p:cNvSpPr txBox="1"/>
          <p:nvPr/>
        </p:nvSpPr>
        <p:spPr>
          <a:xfrm>
            <a:off x="6812925" y="4780925"/>
            <a:ext cx="2177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274E13"/>
                </a:solidFill>
              </a:rPr>
              <a:t>.move()</a:t>
            </a:r>
            <a:endParaRPr sz="36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sys</a:t>
            </a:r>
            <a:endParaRPr/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700" y="1948512"/>
            <a:ext cx="3727814" cy="27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1"/>
          <p:cNvSpPr txBox="1"/>
          <p:nvPr/>
        </p:nvSpPr>
        <p:spPr>
          <a:xfrm>
            <a:off x="1239950" y="1440650"/>
            <a:ext cx="2177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sys</a:t>
            </a:r>
            <a:r>
              <a:rPr lang="ru-RU" sz="3600">
                <a:solidFill>
                  <a:srgbClr val="274E13"/>
                </a:solidFill>
              </a:rPr>
              <a:t>.</a:t>
            </a:r>
            <a:r>
              <a:rPr lang="ru-RU" sz="3600">
                <a:solidFill>
                  <a:srgbClr val="38761D"/>
                </a:solidFill>
              </a:rPr>
              <a:t>argv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250" name="Google Shape;250;p41"/>
          <p:cNvSpPr txBox="1"/>
          <p:nvPr/>
        </p:nvSpPr>
        <p:spPr>
          <a:xfrm>
            <a:off x="1239950" y="2080025"/>
            <a:ext cx="3355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sys</a:t>
            </a:r>
            <a:r>
              <a:rPr lang="ru-RU" sz="3600">
                <a:solidFill>
                  <a:srgbClr val="274E13"/>
                </a:solidFill>
              </a:rPr>
              <a:t>.</a:t>
            </a:r>
            <a:r>
              <a:rPr lang="ru-RU" sz="3600">
                <a:solidFill>
                  <a:srgbClr val="38761D"/>
                </a:solidFill>
              </a:rPr>
              <a:t>executable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251" name="Google Shape;251;p41"/>
          <p:cNvSpPr txBox="1"/>
          <p:nvPr/>
        </p:nvSpPr>
        <p:spPr>
          <a:xfrm>
            <a:off x="1239950" y="2746450"/>
            <a:ext cx="3355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sys</a:t>
            </a:r>
            <a:r>
              <a:rPr lang="ru-RU" sz="3600">
                <a:solidFill>
                  <a:srgbClr val="274E13"/>
                </a:solidFill>
              </a:rPr>
              <a:t>.</a:t>
            </a:r>
            <a:r>
              <a:rPr lang="ru-RU" sz="3600">
                <a:solidFill>
                  <a:srgbClr val="38761D"/>
                </a:solidFill>
              </a:rPr>
              <a:t>exit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252" name="Google Shape;252;p41"/>
          <p:cNvSpPr txBox="1"/>
          <p:nvPr/>
        </p:nvSpPr>
        <p:spPr>
          <a:xfrm>
            <a:off x="1239950" y="3530950"/>
            <a:ext cx="3355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sys</a:t>
            </a:r>
            <a:r>
              <a:rPr lang="ru-RU" sz="3600">
                <a:solidFill>
                  <a:srgbClr val="274E13"/>
                </a:solidFill>
              </a:rPr>
              <a:t>.</a:t>
            </a:r>
            <a:r>
              <a:rPr lang="ru-RU" sz="3600">
                <a:solidFill>
                  <a:srgbClr val="38761D"/>
                </a:solidFill>
              </a:rPr>
              <a:t>path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1239950" y="4197375"/>
            <a:ext cx="3355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sys</a:t>
            </a:r>
            <a:r>
              <a:rPr lang="ru-RU" sz="3600">
                <a:solidFill>
                  <a:srgbClr val="274E13"/>
                </a:solidFill>
              </a:rPr>
              <a:t>.</a:t>
            </a:r>
            <a:r>
              <a:rPr lang="ru-RU" sz="3600">
                <a:solidFill>
                  <a:srgbClr val="38761D"/>
                </a:solidFill>
              </a:rPr>
              <a:t>platform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254" name="Google Shape;254;p41"/>
          <p:cNvSpPr txBox="1"/>
          <p:nvPr/>
        </p:nvSpPr>
        <p:spPr>
          <a:xfrm>
            <a:off x="1239950" y="4981875"/>
            <a:ext cx="5929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9900"/>
                </a:solidFill>
              </a:rPr>
              <a:t>sys</a:t>
            </a:r>
            <a:r>
              <a:rPr lang="ru-RU" sz="3600">
                <a:solidFill>
                  <a:srgbClr val="274E13"/>
                </a:solidFill>
              </a:rPr>
              <a:t>.</a:t>
            </a:r>
            <a:r>
              <a:rPr lang="ru-RU" sz="3600">
                <a:solidFill>
                  <a:srgbClr val="38761D"/>
                </a:solidFill>
              </a:rPr>
              <a:t>stdin </a:t>
            </a:r>
            <a:r>
              <a:rPr lang="ru-RU" sz="3600"/>
              <a:t>/</a:t>
            </a:r>
            <a:r>
              <a:rPr lang="ru-RU" sz="3600">
                <a:solidFill>
                  <a:srgbClr val="38761D"/>
                </a:solidFill>
              </a:rPr>
              <a:t> stdout </a:t>
            </a:r>
            <a:r>
              <a:rPr lang="ru-RU" sz="3600"/>
              <a:t>/</a:t>
            </a:r>
            <a:r>
              <a:rPr lang="ru-RU" sz="3600">
                <a:solidFill>
                  <a:srgbClr val="38761D"/>
                </a:solidFill>
              </a:rPr>
              <a:t> stderr</a:t>
            </a:r>
            <a:endParaRPr sz="36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60" name="Google Shape;260;p42"/>
          <p:cNvSpPr txBox="1"/>
          <p:nvPr/>
        </p:nvSpPr>
        <p:spPr>
          <a:xfrm>
            <a:off x="6096000" y="692175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 этом занятии вы научились работать с файлами: считывать и записывать данные. Кроме того, вы узнали о такой полезной возможности, как менеджер контекста. Теперь мы умеем открывать файлы в различных режимах, определять параметры файлового объекта и определять позиции указателя. Также с этого занятия вы можете выявлять ошибки при работе с файловыми объектами. Наконец, с этого занятия вы сможете успешно применять навыки работы с модулями shutil, sys, json.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Работа с файлами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6291000" y="723300"/>
            <a:ext cx="58320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Работа с данными: чтение и запись.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Менеджеры контекста.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Выявление ошибок при работе с файлами.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Режимы доступа к файлу.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Параметры файлового объекта.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Определение позиции указателя в файле.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Print в файл.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json.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shutil.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sys.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609900" y="5815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Работа с файлами: открытие, закрытие, чтение, запись</a:t>
            </a:r>
            <a:endParaRPr/>
          </a:p>
        </p:txBody>
      </p:sp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900" y="2572102"/>
            <a:ext cx="2766500" cy="21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/>
        </p:nvSpPr>
        <p:spPr>
          <a:xfrm>
            <a:off x="3093900" y="1608363"/>
            <a:ext cx="46416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f_obj = open(</a:t>
            </a:r>
            <a:r>
              <a:rPr lang="ru-RU" sz="18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"my_file.txt"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8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f_obj = open(</a:t>
            </a:r>
            <a:r>
              <a:rPr lang="ru-RU" sz="18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"my_file.txt"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f_obj = open(</a:t>
            </a:r>
            <a:r>
              <a:rPr lang="ru-RU" sz="18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"my_file.txt"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8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9"/>
          <p:cNvSpPr txBox="1"/>
          <p:nvPr/>
        </p:nvSpPr>
        <p:spPr>
          <a:xfrm>
            <a:off x="609900" y="1932363"/>
            <a:ext cx="1831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Открытие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41" name="Google Shape;141;p29"/>
          <p:cNvSpPr/>
          <p:nvPr/>
        </p:nvSpPr>
        <p:spPr>
          <a:xfrm>
            <a:off x="2403000" y="2101863"/>
            <a:ext cx="607500" cy="2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9"/>
          <p:cNvSpPr txBox="1"/>
          <p:nvPr/>
        </p:nvSpPr>
        <p:spPr>
          <a:xfrm>
            <a:off x="3093900" y="2954038"/>
            <a:ext cx="4641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content = f_obj.read()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609900" y="3148913"/>
            <a:ext cx="1831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Чтение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44" name="Google Shape;144;p29"/>
          <p:cNvSpPr/>
          <p:nvPr/>
        </p:nvSpPr>
        <p:spPr>
          <a:xfrm>
            <a:off x="2403000" y="3297413"/>
            <a:ext cx="607500" cy="2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 txBox="1"/>
          <p:nvPr/>
        </p:nvSpPr>
        <p:spPr>
          <a:xfrm>
            <a:off x="3093900" y="3322513"/>
            <a:ext cx="4641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content = f_obj.readline()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3093900" y="3675413"/>
            <a:ext cx="4641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content = f_obj.readlines()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3093900" y="4251750"/>
            <a:ext cx="4641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content = f_obj.write()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609900" y="4350338"/>
            <a:ext cx="1831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Запись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49" name="Google Shape;149;p29"/>
          <p:cNvSpPr/>
          <p:nvPr/>
        </p:nvSpPr>
        <p:spPr>
          <a:xfrm>
            <a:off x="2403000" y="4498838"/>
            <a:ext cx="607500" cy="2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9"/>
          <p:cNvSpPr txBox="1"/>
          <p:nvPr/>
        </p:nvSpPr>
        <p:spPr>
          <a:xfrm>
            <a:off x="3093900" y="4728325"/>
            <a:ext cx="4641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content = f_obj.writelines()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3093900" y="5289100"/>
            <a:ext cx="4641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f_obj.close()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609900" y="5182113"/>
            <a:ext cx="1831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Закрытие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2403000" y="5330613"/>
            <a:ext cx="607500" cy="2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Менеджеры контекста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6950" y="1559826"/>
            <a:ext cx="2172975" cy="20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/>
        </p:nvSpPr>
        <p:spPr>
          <a:xfrm>
            <a:off x="1394450" y="2826525"/>
            <a:ext cx="60981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open(</a:t>
            </a:r>
            <a:r>
              <a:rPr lang="ru-RU" sz="24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"text.txt"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-RU" sz="24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f_obj:</a:t>
            </a:r>
            <a:endParaRPr sz="2400"/>
          </a:p>
        </p:txBody>
      </p:sp>
      <p:sp>
        <p:nvSpPr>
          <p:cNvPr id="161" name="Google Shape;161;p30"/>
          <p:cNvSpPr txBox="1"/>
          <p:nvPr/>
        </p:nvSpPr>
        <p:spPr>
          <a:xfrm>
            <a:off x="4216900" y="4145625"/>
            <a:ext cx="2627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strike="sngStrike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f_obj.close()</a:t>
            </a:r>
            <a:endParaRPr sz="2400" strike="sngStrike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1705850" y="3997113"/>
            <a:ext cx="1831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strike="sngStrike">
                <a:solidFill>
                  <a:srgbClr val="FF9900"/>
                </a:solidFill>
              </a:rPr>
              <a:t>Закрытие</a:t>
            </a:r>
            <a:endParaRPr sz="2400" strike="sngStrike">
              <a:solidFill>
                <a:srgbClr val="FF9900"/>
              </a:solidFill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3498950" y="4145613"/>
            <a:ext cx="607500" cy="2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623525" y="657695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Выявление ошибок при работе с файлами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175" y="1540625"/>
            <a:ext cx="3038125" cy="220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1"/>
          <p:cNvSpPr txBox="1"/>
          <p:nvPr/>
        </p:nvSpPr>
        <p:spPr>
          <a:xfrm>
            <a:off x="715500" y="1891800"/>
            <a:ext cx="81135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A626A4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ru-RU" sz="2400">
                <a:solidFill>
                  <a:srgbClr val="383A42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f_obj = open(</a:t>
            </a:r>
            <a:r>
              <a:rPr lang="ru-RU" sz="24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"text.txt"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24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line </a:t>
            </a:r>
            <a:r>
              <a:rPr lang="ru-RU" sz="24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f_obj:</a:t>
            </a:r>
            <a:b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print(line)</a:t>
            </a:r>
            <a:b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A626A4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>
                <a:solidFill>
                  <a:srgbClr val="FFFF00"/>
                </a:solidFill>
                <a:highlight>
                  <a:srgbClr val="0000FF"/>
                </a:highlight>
                <a:latin typeface="Courier New"/>
                <a:ea typeface="Courier New"/>
                <a:cs typeface="Courier New"/>
                <a:sym typeface="Courier New"/>
              </a:rPr>
              <a:t>IOError:</a:t>
            </a:r>
            <a:b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ru-RU" sz="24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"Произошла ошибка ввода-вывода!"</a:t>
            </a: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A626A4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ru-RU" sz="2400">
                <a:solidFill>
                  <a:srgbClr val="383A42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4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f_obj.close()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Режимы доступа к файлу</a:t>
            </a:r>
            <a:endParaRPr/>
          </a:p>
        </p:txBody>
      </p:sp>
      <p:graphicFrame>
        <p:nvGraphicFramePr>
          <p:cNvPr id="176" name="Google Shape;176;p32"/>
          <p:cNvGraphicFramePr/>
          <p:nvPr/>
        </p:nvGraphicFramePr>
        <p:xfrm>
          <a:off x="2420400" y="1401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{39DBC663-C835-40C0-98DA-CF4EC1E37085}</a:tableStyleId>
              </a:tblPr>
              <a:tblGrid>
                <a:gridCol w="1066350"/>
                <a:gridCol w="7181700"/>
              </a:tblGrid>
              <a:tr h="45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Режим 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Описание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5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r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Открыть файл на чтение (режим по умолчанию)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75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w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Открыть на запись. При этом удалить содержимое файла. Если файл не существует, создать новый.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75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x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Открыть файл на запись, если он не существует. Если файл существует, он не будет создан.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75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a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Открыть файл на дозапись. Добавить информацию в конец файла.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5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b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Открыть файл в двоичном формате.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5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t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Открыть файл в текстовом формате (режим по умолчанию)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5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+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Открыть файл на чтение и запись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Параметры файлового объекта</a:t>
            </a: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400" y="2486026"/>
            <a:ext cx="2048100" cy="209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33"/>
          <p:cNvGraphicFramePr/>
          <p:nvPr/>
        </p:nvGraphicFramePr>
        <p:xfrm>
          <a:off x="3517800" y="2066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{39DBC663-C835-40C0-98DA-CF4EC1E37085}</a:tableStyleId>
              </a:tblPr>
              <a:tblGrid>
                <a:gridCol w="1609075"/>
                <a:gridCol w="6306725"/>
              </a:tblGrid>
              <a:tr h="78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300">
                          <a:solidFill>
                            <a:srgbClr val="0000FF"/>
                          </a:solidFill>
                        </a:rPr>
                        <a:t>Атрибут </a:t>
                      </a:r>
                      <a:endParaRPr b="1" sz="23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300">
                          <a:solidFill>
                            <a:srgbClr val="0000FF"/>
                          </a:solidFill>
                        </a:rPr>
                        <a:t>Описание</a:t>
                      </a:r>
                      <a:endParaRPr b="1" sz="23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76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300">
                          <a:solidFill>
                            <a:srgbClr val="38761D"/>
                          </a:solidFill>
                        </a:rPr>
                        <a:t>file.closed</a:t>
                      </a:r>
                      <a:endParaRPr b="1" sz="23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>
                          <a:solidFill>
                            <a:srgbClr val="2C2D30"/>
                          </a:solidFill>
                        </a:rPr>
                        <a:t>Возвращает значение True, если файл закрыт</a:t>
                      </a:r>
                      <a:endParaRPr sz="23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72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300">
                          <a:solidFill>
                            <a:srgbClr val="38761D"/>
                          </a:solidFill>
                        </a:rPr>
                        <a:t>file.mode</a:t>
                      </a:r>
                      <a:endParaRPr b="1" sz="23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>
                          <a:solidFill>
                            <a:srgbClr val="2C2D30"/>
                          </a:solidFill>
                        </a:rPr>
                        <a:t>Возвращает режим доступа, по которому был открыт файл</a:t>
                      </a:r>
                      <a:endParaRPr sz="23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3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300">
                          <a:solidFill>
                            <a:srgbClr val="38761D"/>
                          </a:solidFill>
                        </a:rPr>
                        <a:t>file.name</a:t>
                      </a:r>
                      <a:endParaRPr b="1" sz="23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>
                          <a:solidFill>
                            <a:srgbClr val="2C2D30"/>
                          </a:solidFill>
                        </a:rPr>
                        <a:t>Возвращает имя файла</a:t>
                      </a:r>
                      <a:endParaRPr sz="23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690900" y="275750"/>
            <a:ext cx="111351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Определение позиции указателя в файле</a:t>
            </a:r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2801225" y="1352125"/>
            <a:ext cx="27042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4A86E8"/>
                </a:solidFill>
              </a:rPr>
              <a:t>Метод</a:t>
            </a:r>
            <a:r>
              <a:rPr lang="ru-RU" sz="3600"/>
              <a:t> </a:t>
            </a:r>
            <a:r>
              <a:rPr lang="ru-RU" sz="3600">
                <a:solidFill>
                  <a:srgbClr val="FF9900"/>
                </a:solidFill>
              </a:rPr>
              <a:t>tell()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190" name="Google Shape;190;p34"/>
          <p:cNvSpPr/>
          <p:nvPr/>
        </p:nvSpPr>
        <p:spPr>
          <a:xfrm>
            <a:off x="3773925" y="2142950"/>
            <a:ext cx="527700" cy="200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2570475" y="4247174"/>
            <a:ext cx="29346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000FF"/>
                </a:solidFill>
              </a:rPr>
              <a:t>Определяет, в скольких байтах от начала файла находится указатель</a:t>
            </a:r>
            <a:endParaRPr sz="1800" strike="sngStrike">
              <a:solidFill>
                <a:srgbClr val="0000FF"/>
              </a:solidFill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6862825" y="1352125"/>
            <a:ext cx="2934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4A86E8"/>
                </a:solidFill>
              </a:rPr>
              <a:t>Метод</a:t>
            </a:r>
            <a:r>
              <a:rPr lang="ru-RU" sz="3600"/>
              <a:t> </a:t>
            </a:r>
            <a:r>
              <a:rPr lang="ru-RU" sz="3600">
                <a:solidFill>
                  <a:srgbClr val="FF9900"/>
                </a:solidFill>
              </a:rPr>
              <a:t>seek</a:t>
            </a:r>
            <a:r>
              <a:rPr lang="ru-RU" sz="3600">
                <a:solidFill>
                  <a:srgbClr val="FF9900"/>
                </a:solidFill>
              </a:rPr>
              <a:t>()</a:t>
            </a:r>
            <a:endParaRPr sz="3600">
              <a:solidFill>
                <a:srgbClr val="FF9900"/>
              </a:solidFill>
            </a:endParaRPr>
          </a:p>
        </p:txBody>
      </p:sp>
      <p:sp>
        <p:nvSpPr>
          <p:cNvPr id="193" name="Google Shape;193;p34"/>
          <p:cNvSpPr/>
          <p:nvPr/>
        </p:nvSpPr>
        <p:spPr>
          <a:xfrm>
            <a:off x="8146650" y="2142950"/>
            <a:ext cx="527700" cy="200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4"/>
          <p:cNvSpPr txBox="1"/>
          <p:nvPr/>
        </p:nvSpPr>
        <p:spPr>
          <a:xfrm>
            <a:off x="6943200" y="4576750"/>
            <a:ext cx="29346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Позволяет выполнить 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переход на нужную позицию</a:t>
            </a:r>
            <a:endParaRPr sz="1800" strike="sngStrike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