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7" r:id="rId10"/>
    <p:sldId id="269" r:id="rId11"/>
    <p:sldId id="270" r:id="rId12"/>
    <p:sldId id="268" r:id="rId13"/>
  </p:sldIdLst>
  <p:sldSz cx="12192000" cy="6858000"/>
  <p:notesSz cx="6858000" cy="9144000"/>
  <p:embeddedFontLst>
    <p:embeddedFont>
      <p:font typeface="Roboto Medium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Impact" panose="020B0806030902050204" pitchFamily="3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38808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42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0555a22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60555a22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526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489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394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187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2586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c0c7fb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41c0c7fb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420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0555a227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60555a227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0171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0555a227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60555a227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7437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0555a22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60555a22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599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0555a22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60555a22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36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2_Титульный слайд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sz="7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114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15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759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152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31211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222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2738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3085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3365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721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итульный слайд">
  <p:cSld name="4_Титульный слайд">
    <p:bg>
      <p:bgPr>
        <a:solidFill>
          <a:srgbClr val="6E32E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767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2_Титульны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99254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одержание: заголовок + список">
  <p:cSld name="3_Содержание: заголовок + список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68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89631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Заголовок и текст">
  <p:cSld name="13_Заголовок и текст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2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sz="2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54076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30816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293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8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681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554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636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image" Target="../media/image3.jpg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5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t="12588" b="3037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 err="1"/>
              <a:t>Python</a:t>
            </a:r>
            <a:r>
              <a:rPr lang="ru-RU" dirty="0"/>
              <a:t> от А до Я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6;p33"/>
          <p:cNvSpPr txBox="1">
            <a:spLocks noGrp="1"/>
          </p:cNvSpPr>
          <p:nvPr>
            <p:ph type="title"/>
          </p:nvPr>
        </p:nvSpPr>
        <p:spPr>
          <a:xfrm>
            <a:off x="597275" y="85601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dirty="0"/>
              <a:t>Создание собственных исключений</a:t>
            </a:r>
            <a:endParaRPr dirty="0"/>
          </a:p>
        </p:txBody>
      </p:sp>
      <p:pic>
        <p:nvPicPr>
          <p:cNvPr id="10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082" y="2142379"/>
            <a:ext cx="4030375" cy="30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68;p33"/>
          <p:cNvSpPr txBox="1"/>
          <p:nvPr/>
        </p:nvSpPr>
        <p:spPr>
          <a:xfrm>
            <a:off x="1227625" y="861335"/>
            <a:ext cx="9180000" cy="9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dirty="0">
                <a:solidFill>
                  <a:srgbClr val="0000FF"/>
                </a:solidFill>
              </a:rPr>
              <a:t>В </a:t>
            </a:r>
            <a:r>
              <a:rPr lang="ru-RU" sz="2400" dirty="0" err="1">
                <a:solidFill>
                  <a:srgbClr val="0000FF"/>
                </a:solidFill>
              </a:rPr>
              <a:t>Python</a:t>
            </a:r>
            <a:r>
              <a:rPr lang="ru-RU" sz="2400" dirty="0">
                <a:solidFill>
                  <a:srgbClr val="0000FF"/>
                </a:solidFill>
              </a:rPr>
              <a:t> существует возможность создания собственных классов-исключений — потомков класса </a:t>
            </a:r>
            <a:r>
              <a:rPr lang="ru-RU" sz="2400" dirty="0" err="1">
                <a:solidFill>
                  <a:srgbClr val="0000FF"/>
                </a:solidFill>
              </a:rPr>
              <a:t>Exception</a:t>
            </a:r>
            <a:r>
              <a:rPr lang="ru-RU" sz="2400" dirty="0">
                <a:solidFill>
                  <a:srgbClr val="0000FF"/>
                </a:solidFill>
              </a:rPr>
              <a:t>.</a:t>
            </a:r>
            <a:r>
              <a:rPr lang="ru-RU" sz="3000" dirty="0">
                <a:solidFill>
                  <a:srgbClr val="0000FF"/>
                </a:solidFill>
              </a:rPr>
              <a:t> </a:t>
            </a:r>
            <a:endParaRPr sz="30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69;p33"/>
          <p:cNvSpPr txBox="1"/>
          <p:nvPr/>
        </p:nvSpPr>
        <p:spPr>
          <a:xfrm>
            <a:off x="1838623" y="1873106"/>
            <a:ext cx="3000000" cy="37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err="1">
                <a:solidFill>
                  <a:srgbClr val="FF0000"/>
                </a:solidFill>
              </a:rPr>
              <a:t>Exception</a:t>
            </a:r>
            <a:endParaRPr sz="23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err="1">
                <a:solidFill>
                  <a:srgbClr val="FF0000"/>
                </a:solidFill>
              </a:rPr>
              <a:t>ZeroDivisionError</a:t>
            </a:r>
            <a:endParaRPr sz="23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err="1">
                <a:solidFill>
                  <a:srgbClr val="FF0000"/>
                </a:solidFill>
              </a:rPr>
              <a:t>IndexError</a:t>
            </a:r>
            <a:endParaRPr sz="23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err="1">
                <a:solidFill>
                  <a:srgbClr val="FF0000"/>
                </a:solidFill>
              </a:rPr>
              <a:t>KeyError</a:t>
            </a:r>
            <a:endParaRPr sz="23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err="1">
                <a:solidFill>
                  <a:srgbClr val="FF0000"/>
                </a:solidFill>
              </a:rPr>
              <a:t>FileExistsError</a:t>
            </a:r>
            <a:endParaRPr sz="23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err="1">
                <a:solidFill>
                  <a:srgbClr val="FF0000"/>
                </a:solidFill>
              </a:rPr>
              <a:t>FileNotFoundError</a:t>
            </a:r>
            <a:endParaRPr sz="23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err="1">
                <a:solidFill>
                  <a:srgbClr val="FF0000"/>
                </a:solidFill>
              </a:rPr>
              <a:t>IndentationError</a:t>
            </a:r>
            <a:endParaRPr sz="23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err="1">
                <a:solidFill>
                  <a:srgbClr val="FF0000"/>
                </a:solidFill>
              </a:rPr>
              <a:t>TypeError</a:t>
            </a:r>
            <a:endParaRPr sz="23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err="1">
                <a:solidFill>
                  <a:srgbClr val="FF0000"/>
                </a:solidFill>
              </a:rPr>
              <a:t>ValueError</a:t>
            </a:r>
            <a:endParaRPr sz="23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49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03" name="Google Shape;203;p38"/>
          <p:cNvSpPr txBox="1"/>
          <p:nvPr/>
        </p:nvSpPr>
        <p:spPr>
          <a:xfrm>
            <a:off x="6096000" y="692175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 уроке мы с вами научились перегружать встроенные методы классов для изменения их стандартного поведения. Теперь мы знаем, для чего нужны итераторы и как создавать собственные. Кроме того, мы узнали о таких важных конструкциях, как декораторы, научились реализовывать в своих проектах композицию. В конце урока мы подвели итоги нашего знакомства с ООП в Python, определив основные его особенности.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t="12588" b="3037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ООП. Продвинутый уровень</a:t>
            </a:r>
            <a:endParaRPr/>
          </a:p>
        </p:txBody>
      </p:sp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6673792" y="702642"/>
            <a:ext cx="51030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ru-RU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Перегрузка операторов: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FFFF00"/>
                </a:solidFill>
              </a:rPr>
              <a:t>__</a:t>
            </a:r>
            <a:r>
              <a:rPr lang="ru-RU" sz="1600" dirty="0" err="1">
                <a:solidFill>
                  <a:srgbClr val="FFFF00"/>
                </a:solidFill>
              </a:rPr>
              <a:t>init</a:t>
            </a:r>
            <a:r>
              <a:rPr lang="ru-RU" sz="1600" dirty="0">
                <a:solidFill>
                  <a:srgbClr val="FFFF00"/>
                </a:solidFill>
              </a:rPr>
              <a:t>__() </a:t>
            </a:r>
            <a:endParaRPr sz="1600" dirty="0">
              <a:solidFill>
                <a:srgbClr val="FFFF00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FFFF00"/>
                </a:solidFill>
              </a:rPr>
              <a:t>__</a:t>
            </a:r>
            <a:r>
              <a:rPr lang="ru-RU" sz="1600" dirty="0" err="1">
                <a:solidFill>
                  <a:srgbClr val="FFFF00"/>
                </a:solidFill>
              </a:rPr>
              <a:t>del</a:t>
            </a:r>
            <a:r>
              <a:rPr lang="ru-RU" sz="1600" dirty="0">
                <a:solidFill>
                  <a:srgbClr val="FFFF00"/>
                </a:solidFill>
              </a:rPr>
              <a:t>__() </a:t>
            </a:r>
            <a:endParaRPr sz="1600" dirty="0">
              <a:solidFill>
                <a:srgbClr val="FFFF00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FFFF00"/>
                </a:solidFill>
              </a:rPr>
              <a:t>__</a:t>
            </a:r>
            <a:r>
              <a:rPr lang="ru-RU" sz="1600" dirty="0" err="1">
                <a:solidFill>
                  <a:srgbClr val="FFFF00"/>
                </a:solidFill>
              </a:rPr>
              <a:t>str</a:t>
            </a:r>
            <a:r>
              <a:rPr lang="ru-RU" sz="1600" dirty="0">
                <a:solidFill>
                  <a:srgbClr val="FFFF00"/>
                </a:solidFill>
              </a:rPr>
              <a:t>__() </a:t>
            </a:r>
            <a:endParaRPr sz="1600" dirty="0">
              <a:solidFill>
                <a:srgbClr val="FFFF00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FFFF00"/>
                </a:solidFill>
              </a:rPr>
              <a:t>__</a:t>
            </a:r>
            <a:r>
              <a:rPr lang="ru-RU" sz="1600" dirty="0" err="1">
                <a:solidFill>
                  <a:srgbClr val="FFFF00"/>
                </a:solidFill>
              </a:rPr>
              <a:t>add</a:t>
            </a:r>
            <a:r>
              <a:rPr lang="ru-RU" sz="1600" dirty="0">
                <a:solidFill>
                  <a:srgbClr val="FFFF00"/>
                </a:solidFill>
              </a:rPr>
              <a:t>__() </a:t>
            </a:r>
            <a:endParaRPr sz="1600" dirty="0">
              <a:solidFill>
                <a:srgbClr val="FFFF00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FFFF00"/>
                </a:solidFill>
              </a:rPr>
              <a:t>__</a:t>
            </a:r>
            <a:r>
              <a:rPr lang="ru-RU" sz="1600" dirty="0" err="1">
                <a:solidFill>
                  <a:srgbClr val="FFFF00"/>
                </a:solidFill>
              </a:rPr>
              <a:t>setattr</a:t>
            </a:r>
            <a:r>
              <a:rPr lang="ru-RU" sz="1600" dirty="0">
                <a:solidFill>
                  <a:srgbClr val="FFFF00"/>
                </a:solidFill>
              </a:rPr>
              <a:t>__() </a:t>
            </a:r>
            <a:endParaRPr sz="1600" dirty="0">
              <a:solidFill>
                <a:srgbClr val="FFFF00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FFFF00"/>
                </a:solidFill>
              </a:rPr>
              <a:t>__</a:t>
            </a:r>
            <a:r>
              <a:rPr lang="ru-RU" sz="1600" dirty="0" err="1">
                <a:solidFill>
                  <a:srgbClr val="FFFF00"/>
                </a:solidFill>
              </a:rPr>
              <a:t>getitem</a:t>
            </a:r>
            <a:r>
              <a:rPr lang="ru-RU" sz="1600" dirty="0">
                <a:solidFill>
                  <a:srgbClr val="FFFF00"/>
                </a:solidFill>
              </a:rPr>
              <a:t>__() </a:t>
            </a:r>
            <a:endParaRPr sz="1600" dirty="0">
              <a:solidFill>
                <a:srgbClr val="FFFF00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FFFF00"/>
                </a:solidFill>
              </a:rPr>
              <a:t>__</a:t>
            </a:r>
            <a:r>
              <a:rPr lang="ru-RU" sz="1600" dirty="0" err="1">
                <a:solidFill>
                  <a:srgbClr val="FFFF00"/>
                </a:solidFill>
              </a:rPr>
              <a:t>call</a:t>
            </a:r>
            <a:r>
              <a:rPr lang="ru-RU" sz="1600" dirty="0">
                <a:solidFill>
                  <a:srgbClr val="FFFF00"/>
                </a:solidFill>
              </a:rPr>
              <a:t>__() </a:t>
            </a:r>
            <a:endParaRPr sz="1600" dirty="0">
              <a:solidFill>
                <a:srgbClr val="FFFF00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FFFF00"/>
                </a:solidFill>
              </a:rPr>
              <a:t>и др.</a:t>
            </a:r>
            <a:endParaRPr sz="1600" dirty="0">
              <a:solidFill>
                <a:srgbClr val="FFFF00"/>
              </a:solidFill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Переопределение методов.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Интерфейсы.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Интерфейс итерации.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Собственные объекты-итераторы.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Декоратор @</a:t>
            </a:r>
            <a:r>
              <a:rPr lang="ru-RU" sz="16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property</a:t>
            </a:r>
            <a:r>
              <a:rPr lang="ru-RU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Композиция.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Особенности ООП в </a:t>
            </a:r>
            <a:r>
              <a:rPr lang="ru-RU" sz="16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ru-RU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>
            <a:spLocks noGrp="1"/>
          </p:cNvSpPr>
          <p:nvPr>
            <p:ph type="title"/>
          </p:nvPr>
        </p:nvSpPr>
        <p:spPr>
          <a:xfrm>
            <a:off x="623400" y="1939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Перегрузка операторов. Часть 1</a:t>
            </a:r>
            <a:endParaRPr/>
          </a:p>
        </p:txBody>
      </p:sp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600" y="978500"/>
            <a:ext cx="3261104" cy="530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/>
        </p:nvSpPr>
        <p:spPr>
          <a:xfrm>
            <a:off x="162000" y="1250050"/>
            <a:ext cx="7816500" cy="47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500" b="1">
                <a:solidFill>
                  <a:srgbClr val="38761D"/>
                </a:solidFill>
              </a:rPr>
              <a:t>__init__()</a:t>
            </a:r>
            <a:r>
              <a:rPr lang="ru-RU" sz="1500">
                <a:solidFill>
                  <a:srgbClr val="2C2D30"/>
                </a:solidFill>
              </a:rPr>
              <a:t> — соответствует конструктору объектов класса, срабатывает при создании объектов.</a:t>
            </a:r>
            <a:endParaRPr sz="1500">
              <a:solidFill>
                <a:srgbClr val="2C2D30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500" b="1">
                <a:solidFill>
                  <a:srgbClr val="38761D"/>
                </a:solidFill>
              </a:rPr>
              <a:t>__del__()</a:t>
            </a:r>
            <a:r>
              <a:rPr lang="ru-RU" sz="1500">
                <a:solidFill>
                  <a:srgbClr val="2C2D30"/>
                </a:solidFill>
              </a:rPr>
              <a:t> — соответствует деструктору объектов класса, срабатывает при удалении объектов.</a:t>
            </a:r>
            <a:endParaRPr sz="1500">
              <a:solidFill>
                <a:srgbClr val="2C2D30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500" b="1">
                <a:solidFill>
                  <a:srgbClr val="38761D"/>
                </a:solidFill>
              </a:rPr>
              <a:t>__str__()</a:t>
            </a:r>
            <a:r>
              <a:rPr lang="ru-RU" sz="1500">
                <a:solidFill>
                  <a:srgbClr val="2C2D30"/>
                </a:solidFill>
              </a:rPr>
              <a:t> — срабатывает при передаче объекта функциям str() и print(), преобразует объект к строке.</a:t>
            </a:r>
            <a:endParaRPr sz="1500">
              <a:solidFill>
                <a:srgbClr val="2C2D30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500" b="1">
                <a:solidFill>
                  <a:srgbClr val="38761D"/>
                </a:solidFill>
              </a:rPr>
              <a:t>__add__()</a:t>
            </a:r>
            <a:r>
              <a:rPr lang="ru-RU" sz="1500">
                <a:solidFill>
                  <a:srgbClr val="2C2D30"/>
                </a:solidFill>
              </a:rPr>
              <a:t> — срабатывает при участии объекта в операции сложения в качестве операнда с левой стороны, обеспечивает перегрузку оператора сложения.</a:t>
            </a:r>
            <a:endParaRPr sz="1500">
              <a:solidFill>
                <a:srgbClr val="2C2D30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500" b="1">
                <a:solidFill>
                  <a:srgbClr val="38761D"/>
                </a:solidFill>
              </a:rPr>
              <a:t>__setattr__()</a:t>
            </a:r>
            <a:r>
              <a:rPr lang="ru-RU" sz="1500">
                <a:solidFill>
                  <a:srgbClr val="2C2D30"/>
                </a:solidFill>
              </a:rPr>
              <a:t> — срабатывает при выполнении операции присваивания значения атрибуту объекта.</a:t>
            </a:r>
            <a:endParaRPr sz="1500">
              <a:solidFill>
                <a:srgbClr val="2C2D30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500" b="1">
                <a:solidFill>
                  <a:srgbClr val="38761D"/>
                </a:solidFill>
              </a:rPr>
              <a:t>__getitem__()</a:t>
            </a:r>
            <a:r>
              <a:rPr lang="ru-RU" sz="1500">
                <a:solidFill>
                  <a:srgbClr val="2C2D30"/>
                </a:solidFill>
              </a:rPr>
              <a:t> — срабатывает при извлечении элемента по индексу.</a:t>
            </a:r>
            <a:endParaRPr sz="1500">
              <a:solidFill>
                <a:srgbClr val="2C2D30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1500" b="1">
                <a:solidFill>
                  <a:srgbClr val="38761D"/>
                </a:solidFill>
              </a:rPr>
              <a:t>__call__()</a:t>
            </a:r>
            <a:r>
              <a:rPr lang="ru-RU" sz="1500">
                <a:solidFill>
                  <a:srgbClr val="2C2D30"/>
                </a:solidFill>
              </a:rPr>
              <a:t> — срабатывает при обращении к экземпляру класса как к функции.</a:t>
            </a:r>
            <a:endParaRPr sz="1500">
              <a:solidFill>
                <a:srgbClr val="70AD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623400" y="1939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Перегрузка операторов. Часть 2</a:t>
            </a:r>
            <a:endParaRPr/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600" y="978500"/>
            <a:ext cx="3261104" cy="530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/>
          <p:nvPr/>
        </p:nvSpPr>
        <p:spPr>
          <a:xfrm>
            <a:off x="162000" y="1250050"/>
            <a:ext cx="7816500" cy="47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500" b="1">
                <a:solidFill>
                  <a:srgbClr val="38761D"/>
                </a:solidFill>
              </a:rPr>
              <a:t>__gt__()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оператору “&gt;”.</a:t>
            </a:r>
            <a:endParaRPr sz="1500">
              <a:solidFill>
                <a:srgbClr val="2C2D30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500" b="1">
                <a:solidFill>
                  <a:srgbClr val="38761D"/>
                </a:solidFill>
              </a:rPr>
              <a:t>__lt__()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оператору “&lt;”.</a:t>
            </a:r>
            <a:endParaRPr sz="1500">
              <a:solidFill>
                <a:srgbClr val="2C2D30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500" b="1">
                <a:solidFill>
                  <a:srgbClr val="38761D"/>
                </a:solidFill>
              </a:rPr>
              <a:t>__ge__()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оператору “</a:t>
            </a:r>
            <a:r>
              <a:rPr lang="ru-RU" sz="1500">
                <a:solidFill>
                  <a:srgbClr val="454545"/>
                </a:solidFill>
                <a:highlight>
                  <a:srgbClr val="FFFFFF"/>
                </a:highlight>
              </a:rPr>
              <a:t>≥</a:t>
            </a:r>
            <a:r>
              <a:rPr lang="ru-RU" sz="1500">
                <a:solidFill>
                  <a:srgbClr val="2C2D30"/>
                </a:solidFill>
              </a:rPr>
              <a:t>”.</a:t>
            </a:r>
            <a:endParaRPr sz="1500">
              <a:solidFill>
                <a:srgbClr val="2C2D30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500" b="1">
                <a:solidFill>
                  <a:srgbClr val="38761D"/>
                </a:solidFill>
              </a:rPr>
              <a:t>__le__()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оператору “</a:t>
            </a:r>
            <a:r>
              <a:rPr lang="ru-RU" sz="1500">
                <a:solidFill>
                  <a:srgbClr val="454545"/>
                </a:solidFill>
                <a:highlight>
                  <a:srgbClr val="FFFFFF"/>
                </a:highlight>
              </a:rPr>
              <a:t>≤</a:t>
            </a:r>
            <a:r>
              <a:rPr lang="ru-RU" sz="1500">
                <a:solidFill>
                  <a:srgbClr val="2C2D30"/>
                </a:solidFill>
              </a:rPr>
              <a:t>”.</a:t>
            </a:r>
            <a:endParaRPr sz="1500">
              <a:solidFill>
                <a:srgbClr val="2C2D30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500" b="1">
                <a:solidFill>
                  <a:srgbClr val="38761D"/>
                </a:solidFill>
              </a:rPr>
              <a:t>__eq__()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оператору “</a:t>
            </a:r>
            <a:r>
              <a:rPr lang="ru-RU" sz="1500">
                <a:solidFill>
                  <a:srgbClr val="454545"/>
                </a:solidFill>
                <a:highlight>
                  <a:srgbClr val="FFFFFF"/>
                </a:highlight>
              </a:rPr>
              <a:t>==</a:t>
            </a:r>
            <a:r>
              <a:rPr lang="ru-RU" sz="1500">
                <a:solidFill>
                  <a:srgbClr val="2C2D30"/>
                </a:solidFill>
              </a:rPr>
              <a:t>”.</a:t>
            </a:r>
            <a:endParaRPr sz="1500">
              <a:solidFill>
                <a:srgbClr val="2C2D30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500" b="1">
                <a:solidFill>
                  <a:srgbClr val="38761D"/>
                </a:solidFill>
              </a:rPr>
              <a:t>__iadd__()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операции «Сложение и присваивание» +=.</a:t>
            </a:r>
            <a:endParaRPr sz="1500">
              <a:solidFill>
                <a:srgbClr val="2C2D30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1500" b="1">
                <a:solidFill>
                  <a:srgbClr val="38761D"/>
                </a:solidFill>
              </a:rPr>
              <a:t>__isub__()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операции «Вычитание и присваивание» -=.</a:t>
            </a:r>
            <a:endParaRPr sz="1500"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623400" y="28422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Переопределение методов</a:t>
            </a:r>
            <a:endParaRPr/>
          </a:p>
        </p:txBody>
      </p:sp>
      <p:sp>
        <p:nvSpPr>
          <p:cNvPr id="152" name="Google Shape;152;p31"/>
          <p:cNvSpPr txBox="1"/>
          <p:nvPr/>
        </p:nvSpPr>
        <p:spPr>
          <a:xfrm>
            <a:off x="617213" y="1601900"/>
            <a:ext cx="112002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0000FF"/>
                </a:solidFill>
              </a:rPr>
              <a:t>Специальный механизм, позволяющий использовать метод класса-родителя в классе-потомке с добавлением некоторой функциональности</a:t>
            </a:r>
            <a:r>
              <a:rPr lang="ru-RU" sz="1800">
                <a:solidFill>
                  <a:srgbClr val="0000FF"/>
                </a:solidFill>
              </a:rPr>
              <a:t>.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70AD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525" y="2092700"/>
            <a:ext cx="6057600" cy="40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Декоратор @property</a:t>
            </a:r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775" y="2116536"/>
            <a:ext cx="4468825" cy="31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5"/>
          <p:cNvSpPr txBox="1"/>
          <p:nvPr/>
        </p:nvSpPr>
        <p:spPr>
          <a:xfrm>
            <a:off x="690875" y="1840738"/>
            <a:ext cx="5977800" cy="4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Под декоратором в Python подразумевается функция (или класс), расширяющая логику работы другой функции. Встроенный декоратор @property позволяет работать с методом некоторого класса как с атрибутом.</a:t>
            </a:r>
            <a:endParaRPr sz="2400">
              <a:solidFill>
                <a:srgbClr val="0000FF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Особенности ООП в Python</a:t>
            </a:r>
            <a:endParaRPr/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1890374"/>
            <a:ext cx="4578175" cy="35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7"/>
          <p:cNvSpPr txBox="1"/>
          <p:nvPr/>
        </p:nvSpPr>
        <p:spPr>
          <a:xfrm>
            <a:off x="5369025" y="1775725"/>
            <a:ext cx="6173400" cy="3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AutoNum type="arabicParenR"/>
            </a:pPr>
            <a:r>
              <a:rPr lang="ru-RU" sz="1800">
                <a:solidFill>
                  <a:schemeClr val="accent6"/>
                </a:solidFill>
              </a:rPr>
              <a:t>Все в Python — это объекты. Строка, число, список, словарь, функция, класс, модуль, пакет — объекты. Даже класс — тоже объект, порождающий другие объекты (экземпляры).</a:t>
            </a:r>
            <a:endParaRPr sz="1800">
              <a:solidFill>
                <a:schemeClr val="accent6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AutoNum type="arabicParenR"/>
            </a:pPr>
            <a:r>
              <a:rPr lang="ru-RU" sz="1800">
                <a:solidFill>
                  <a:schemeClr val="accent6"/>
                </a:solidFill>
              </a:rPr>
              <a:t>В Python все типы данных — классы.</a:t>
            </a:r>
            <a:endParaRPr sz="1800">
              <a:solidFill>
                <a:schemeClr val="accent6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AutoNum type="arabicParenR"/>
            </a:pPr>
            <a:r>
              <a:rPr lang="ru-RU" sz="1800">
                <a:solidFill>
                  <a:schemeClr val="accent6"/>
                </a:solidFill>
              </a:rPr>
              <a:t>Инкапсуляция в Python формальная. В других языках программирования инкапсуляция гарантирует защиту свойства класса от прямого доступа. В Python такой доступ сохраняется.</a:t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9;p32"/>
          <p:cNvSpPr txBox="1">
            <a:spLocks noGrp="1"/>
          </p:cNvSpPr>
          <p:nvPr>
            <p:ph type="title"/>
          </p:nvPr>
        </p:nvSpPr>
        <p:spPr>
          <a:xfrm>
            <a:off x="614692" y="190104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dirty="0"/>
              <a:t>ООП-программа</a:t>
            </a:r>
            <a:endParaRPr dirty="0"/>
          </a:p>
        </p:txBody>
      </p:sp>
      <p:pic>
        <p:nvPicPr>
          <p:cNvPr id="7" name="Google Shape;1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166" y="1812467"/>
            <a:ext cx="5833575" cy="30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61;p32"/>
          <p:cNvSpPr txBox="1"/>
          <p:nvPr/>
        </p:nvSpPr>
        <p:spPr>
          <a:xfrm>
            <a:off x="283766" y="1141214"/>
            <a:ext cx="5187900" cy="4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ru-RU" sz="1600" dirty="0">
                <a:solidFill>
                  <a:schemeClr val="accent6"/>
                </a:solidFill>
              </a:rPr>
              <a:t>Сформулировать задачу.</a:t>
            </a:r>
            <a:endParaRPr sz="1600" dirty="0">
              <a:solidFill>
                <a:schemeClr val="accent6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ru-RU" sz="1600" dirty="0">
                <a:solidFill>
                  <a:schemeClr val="accent6"/>
                </a:solidFill>
              </a:rPr>
              <a:t>Определить объекты предметной области, участвующие в решении задачи.</a:t>
            </a:r>
            <a:endParaRPr sz="1600" dirty="0">
              <a:solidFill>
                <a:schemeClr val="accent6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ru-RU" sz="1600" dirty="0">
                <a:solidFill>
                  <a:schemeClr val="accent6"/>
                </a:solidFill>
              </a:rPr>
              <a:t>Определить классы, на основе которых генерируются объекты. При необходимости определить базовые классы и классы-потомки.</a:t>
            </a:r>
            <a:endParaRPr sz="1600" dirty="0">
              <a:solidFill>
                <a:schemeClr val="accent6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ru-RU" sz="1600" dirty="0">
                <a:solidFill>
                  <a:schemeClr val="accent6"/>
                </a:solidFill>
              </a:rPr>
              <a:t>Определить основные атрибуты и методы объектов.</a:t>
            </a:r>
            <a:endParaRPr sz="1600" dirty="0">
              <a:solidFill>
                <a:schemeClr val="accent6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ru-RU" sz="1600" dirty="0">
                <a:solidFill>
                  <a:schemeClr val="accent6"/>
                </a:solidFill>
              </a:rPr>
              <a:t>Создать классы, их атрибуты и методы.</a:t>
            </a:r>
            <a:endParaRPr sz="1600" dirty="0">
              <a:solidFill>
                <a:schemeClr val="accent6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ru-RU" sz="1600" dirty="0">
                <a:solidFill>
                  <a:schemeClr val="accent6"/>
                </a:solidFill>
              </a:rPr>
              <a:t>Создать объекты классов.</a:t>
            </a:r>
            <a:endParaRPr sz="1600" dirty="0">
              <a:solidFill>
                <a:schemeClr val="accent6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ru-RU" sz="1600" dirty="0">
                <a:solidFill>
                  <a:schemeClr val="accent6"/>
                </a:solidFill>
              </a:rPr>
              <a:t>Выполнить итоговое решение задачи, организовав взаимодействие объектов.</a:t>
            </a:r>
            <a:endParaRPr sz="160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0442235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518</Words>
  <Application>Microsoft Office PowerPoint</Application>
  <PresentationFormat>Широкоэкранный</PresentationFormat>
  <Paragraphs>66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Roboto Medium</vt:lpstr>
      <vt:lpstr>Times New Roman</vt:lpstr>
      <vt:lpstr>Roboto</vt:lpstr>
      <vt:lpstr>Arial</vt:lpstr>
      <vt:lpstr>Impact</vt:lpstr>
      <vt:lpstr>Тема Office</vt:lpstr>
      <vt:lpstr>Главное мероприятие</vt:lpstr>
      <vt:lpstr>Python от А до Я</vt:lpstr>
      <vt:lpstr>ООП. Продвинутый уровень</vt:lpstr>
      <vt:lpstr>На этом уроке</vt:lpstr>
      <vt:lpstr>Перегрузка операторов. Часть 1</vt:lpstr>
      <vt:lpstr>Перегрузка операторов. Часть 2</vt:lpstr>
      <vt:lpstr>Переопределение методов</vt:lpstr>
      <vt:lpstr>Декоратор @property</vt:lpstr>
      <vt:lpstr>Особенности ООП в Python</vt:lpstr>
      <vt:lpstr>ООП-программа</vt:lpstr>
      <vt:lpstr>Создание собственных исключений</vt:lpstr>
      <vt:lpstr>Итоги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Python</dc:title>
  <cp:lastModifiedBy>1</cp:lastModifiedBy>
  <cp:revision>5</cp:revision>
  <dcterms:modified xsi:type="dcterms:W3CDTF">2022-11-01T09:30:51Z</dcterms:modified>
</cp:coreProperties>
</file>