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ергей Кручинин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685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672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41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761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96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005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936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313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859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86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2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151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873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825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E9EDF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4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три объекта">
  <p:cSld name="Заголовок три объекта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3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объекта">
  <p:cSld name="Три объекта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3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4 объекта">
  <p:cSld name="Заголовок и 4 объекта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объекта">
  <p:cSld name="4 объекта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4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вадратная каритнка с подписью">
  <p:cSld name="Квадратная каритнка с подписью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>
            <a:spLocks noGrp="1"/>
          </p:cNvSpPr>
          <p:nvPr>
            <p:ph type="pic" idx="3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каритнка с подписью">
  <p:cSld name="Вертикальная каритнка с подписью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3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каритнка с подписью">
  <p:cSld name="Горизонтальная каритнка с подписью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>
            <a:spLocks noGrp="1"/>
          </p:cNvSpPr>
          <p:nvPr>
            <p:ph type="pic" idx="3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а объекта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три подзаголоавка с объектами">
  <p:cSld name="Заголовок три подзаголоавка с объектами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4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5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6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трех объектов">
  <p:cSld name="Сравнение трех объектов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5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6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xtools.ru/Unico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support/knowledgecenter/ru/SSEPGG_9.1.0/com.ibm.db2.udb.admin.doc/doc/c0004816.htm" TargetMode="External"/><Relationship Id="rId5" Type="http://schemas.openxmlformats.org/officeDocument/2006/relationships/hyperlink" Target="http://iguania.ru/article/ram" TargetMode="External"/><Relationship Id="rId4" Type="http://schemas.openxmlformats.org/officeDocument/2006/relationships/hyperlink" Target="https://www.branah.com/unicode-conver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 idx="4294967295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Концепции хранения информации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303837" y="476440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lang="ru-RU" sz="20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Особенности хранения символов в памяти компьютера. Недостатки кодировки ASCII. Введение в кодировку Unicode. Unicode в Python 3. Конвертация байтов и строк. Примеры. Ошибки преобразования.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br>
              <a:rPr lang="ru-RU" sz="20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147425" y="765175"/>
            <a:ext cx="6277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Создание мессенджера на Python. Часть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sz="24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9" descr="C:\Users\admin\Desktop\pyth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Таким образом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628503" y="1170244"/>
            <a:ext cx="9144001" cy="121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Обработка данных в Python представляет собой Unicode-сэндвич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503" y="2311400"/>
            <a:ext cx="9523809" cy="3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1512000" y="2170800"/>
            <a:ext cx="9789000" cy="343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445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000000"/>
                </a:solidFill>
              </a:rPr>
              <a:t>Каждое из слов «разработка», «сокет», «декоратор» представить в строковом формате и проверить тип и содержание соответствующих переменных. Затем с помощью онлайн-конвертера преобразовать строковые представление в формат 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Unicode</a:t>
            </a:r>
            <a:r>
              <a:rPr lang="ru-RU" sz="1800">
                <a:solidFill>
                  <a:srgbClr val="000000"/>
                </a:solidFill>
              </a:rPr>
              <a:t> и также проверить тип и содержимое переменных.</a:t>
            </a:r>
            <a:endParaRPr sz="1800">
              <a:solidFill>
                <a:srgbClr val="000000"/>
              </a:solidFill>
            </a:endParaRPr>
          </a:p>
          <a:p>
            <a:pPr marL="457200" lvl="0" indent="-4445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000000"/>
                </a:solidFill>
              </a:rPr>
              <a:t>Каждое из слов «class», «function», «method» записать в байтовом типе без преобразования в последовательность кодов (не используя методы </a:t>
            </a:r>
            <a:r>
              <a:rPr lang="ru-RU" sz="1800" b="1">
                <a:solidFill>
                  <a:srgbClr val="000000"/>
                </a:solidFill>
              </a:rPr>
              <a:t>encode</a:t>
            </a:r>
            <a:r>
              <a:rPr lang="ru-RU" sz="1800">
                <a:solidFill>
                  <a:srgbClr val="000000"/>
                </a:solidFill>
              </a:rPr>
              <a:t> и </a:t>
            </a:r>
            <a:r>
              <a:rPr lang="ru-RU" sz="1800" b="1">
                <a:solidFill>
                  <a:srgbClr val="000000"/>
                </a:solidFill>
              </a:rPr>
              <a:t>decode</a:t>
            </a:r>
            <a:r>
              <a:rPr lang="ru-RU" sz="1800">
                <a:solidFill>
                  <a:srgbClr val="000000"/>
                </a:solidFill>
              </a:rPr>
              <a:t>) и определить тип, содержимое и длину соответствующих переменных.</a:t>
            </a:r>
            <a:endParaRPr sz="1800">
              <a:solidFill>
                <a:srgbClr val="000000"/>
              </a:solidFill>
            </a:endParaRPr>
          </a:p>
          <a:p>
            <a:pPr marL="457200" lvl="0" indent="-44450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000000"/>
                </a:solidFill>
              </a:rPr>
              <a:t>Определить, какие из слов «attribute», «класс», «функция», «type» невозможно записать в байтовом типе.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 (продолжение)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1512000" y="2473236"/>
            <a:ext cx="9789000" cy="315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445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ru-RU" sz="1800">
                <a:solidFill>
                  <a:srgbClr val="000000"/>
                </a:solidFill>
              </a:rPr>
              <a:t>Преобразовать слова «разработка», «администрирование», «protocol», «standard» из строкового представления в байтовое и выполнить обратное преобразование (используя методы </a:t>
            </a:r>
            <a:r>
              <a:rPr lang="ru-RU" sz="1800" b="1">
                <a:solidFill>
                  <a:srgbClr val="000000"/>
                </a:solidFill>
              </a:rPr>
              <a:t>encode</a:t>
            </a:r>
            <a:r>
              <a:rPr lang="ru-RU" sz="1800">
                <a:solidFill>
                  <a:srgbClr val="000000"/>
                </a:solidFill>
              </a:rPr>
              <a:t> и </a:t>
            </a:r>
            <a:r>
              <a:rPr lang="ru-RU" sz="1800" b="1">
                <a:solidFill>
                  <a:srgbClr val="000000"/>
                </a:solidFill>
              </a:rPr>
              <a:t>decode</a:t>
            </a:r>
            <a:r>
              <a:rPr lang="ru-RU" sz="1800">
                <a:solidFill>
                  <a:srgbClr val="000000"/>
                </a:solidFill>
              </a:rPr>
              <a:t>).</a:t>
            </a:r>
            <a:endParaRPr sz="1800">
              <a:solidFill>
                <a:srgbClr val="000000"/>
              </a:solidFill>
            </a:endParaRPr>
          </a:p>
          <a:p>
            <a:pPr marL="457200" lvl="0" indent="-4445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ru-RU" sz="1800">
                <a:solidFill>
                  <a:srgbClr val="000000"/>
                </a:solidFill>
              </a:rPr>
              <a:t>Выполнить пинг веб-ресурсов yandex.ru, youtube.com и преобразовать результаты из байтовового в строковый тип на кириллице.</a:t>
            </a:r>
            <a:endParaRPr sz="1800">
              <a:solidFill>
                <a:srgbClr val="000000"/>
              </a:solidFill>
            </a:endParaRPr>
          </a:p>
          <a:p>
            <a:pPr marL="457200" lvl="0" indent="-44450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ru-RU" sz="1800">
                <a:solidFill>
                  <a:srgbClr val="000000"/>
                </a:solidFill>
              </a:rPr>
              <a:t>Создать текстовый файл </a:t>
            </a:r>
            <a:r>
              <a:rPr lang="ru-RU" sz="1800" b="1">
                <a:solidFill>
                  <a:srgbClr val="000000"/>
                </a:solidFill>
              </a:rPr>
              <a:t>test_file.txt</a:t>
            </a:r>
            <a:r>
              <a:rPr lang="ru-RU" sz="1800">
                <a:solidFill>
                  <a:srgbClr val="000000"/>
                </a:solidFill>
              </a:rPr>
              <a:t>, заполнить его тремя строками: «сетевое программирование», «сокет», «декоратор». Проверить кодировку файла по умолчанию. Принудительно открыть файл в формате 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Unicode</a:t>
            </a:r>
            <a:r>
              <a:rPr lang="ru-RU" sz="1800">
                <a:solidFill>
                  <a:srgbClr val="000000"/>
                </a:solidFill>
              </a:rPr>
              <a:t> и вывести его содержимое.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1512000" y="54699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1512000" y="1428206"/>
            <a:ext cx="10023600" cy="450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Таблица символов Юникода: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http://foxtools.ru/Unicode</a:t>
            </a:r>
            <a:r>
              <a:rPr lang="ru-RU" sz="2400"/>
              <a:t>.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Юникод-конвертер: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https://www.branah.com/unicode-converter</a:t>
            </a:r>
            <a:r>
              <a:rPr lang="ru-RU" sz="2400"/>
              <a:t>.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Устройство оперативной памяти компьютер</a:t>
            </a:r>
            <a:r>
              <a:rPr lang="ru-RU" sz="2400"/>
              <a:t>:</a:t>
            </a: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http://iguania.ru/article/ram</a:t>
            </a:r>
            <a:r>
              <a:rPr lang="ru-RU" sz="2400"/>
              <a:t>.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Кодировка символов Юникод</a:t>
            </a:r>
            <a:r>
              <a:rPr lang="ru-RU" sz="2400"/>
              <a:t>: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https://www.ibm.com/support/knowledgecenter/ru/SSEPGG_9.1.0/com.ibm.db2.udb.admin.doc/doc/c0004816.htm</a:t>
            </a:r>
            <a:r>
              <a:rPr lang="ru-RU" sz="2400"/>
              <a:t>.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1511999" y="2464527"/>
            <a:ext cx="9167999" cy="267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Понять: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символы хранятся в памяти компьютера;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Почему кодировки ASCII оказалось недостаточно;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стандарт Unicode и как он реализован в Python 3;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выполнять конвертацию данных между форматами.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l="16583" r="20288"/>
          <a:stretch/>
        </p:blipFill>
        <p:spPr>
          <a:xfrm>
            <a:off x="8402348" y="307323"/>
            <a:ext cx="3074550" cy="2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523968" y="28342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 сети гуляют… байты, хотя мы видим символы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 amt="84000"/>
          </a:blip>
          <a:srcRect/>
          <a:stretch/>
        </p:blipFill>
        <p:spPr>
          <a:xfrm>
            <a:off x="867513" y="1895525"/>
            <a:ext cx="10456972" cy="340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7900" y="1895525"/>
            <a:ext cx="1008175" cy="11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3648" y="1986391"/>
            <a:ext cx="8477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88525" y="4095239"/>
            <a:ext cx="1289375" cy="63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07750" y="3789449"/>
            <a:ext cx="1857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6350" y="3309474"/>
            <a:ext cx="1396500" cy="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06525" y="2625974"/>
            <a:ext cx="1731450" cy="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1300" y="4384398"/>
            <a:ext cx="1652950" cy="14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1523968" y="-202722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Кодировка ASCII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9" y="942925"/>
            <a:ext cx="7007192" cy="53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Кодировка ASCII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512000" y="988175"/>
            <a:ext cx="9168000" cy="49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Недостатки:</a:t>
            </a:r>
            <a:endParaRPr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endParaRPr sz="24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Работает только с 256 символами;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Строгая привязка шрифтов;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Сложность конвертации между форматами;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Сложность использования на ПК с различными ОС;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Невозможность использования с неалфавитными системами письма.</a:t>
            </a:r>
            <a:endParaRPr sz="24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6750" y="891658"/>
            <a:ext cx="2609188" cy="260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 </a:t>
            </a:r>
            <a:r>
              <a:rPr lang="ru-RU" sz="48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Unicode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630097" y="4055639"/>
            <a:ext cx="870857" cy="870857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031848" y="3631373"/>
            <a:ext cx="21597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Кодовая точка Unicode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740444" y="4319450"/>
            <a:ext cx="1273159" cy="3309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439" y="3677600"/>
            <a:ext cx="2286196" cy="16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4139611" y="4319450"/>
            <a:ext cx="1250996" cy="3309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428174" y="3323596"/>
            <a:ext cx="30047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Хранение символа в компьютере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0246" y="3477484"/>
            <a:ext cx="2906281" cy="2052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8078685" y="3070834"/>
            <a:ext cx="3219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Отображение символа на мониторе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1611085" y="1215908"/>
            <a:ext cx="4467498" cy="74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3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чего он нужен?</a:t>
            </a:r>
            <a:endParaRPr sz="3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611086" y="1909865"/>
            <a:ext cx="8168640" cy="121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Отделяет символ от его представления в памяти компьютера и отображения на устройстве вывода</a:t>
            </a:r>
            <a:endParaRPr sz="28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5262365" y="5136007"/>
            <a:ext cx="17691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Например, U+041F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12824"/>
              </p:ext>
            </p:extLst>
          </p:nvPr>
        </p:nvGraphicFramePr>
        <p:xfrm>
          <a:off x="2880360" y="5739556"/>
          <a:ext cx="6639025" cy="76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"</a:t>
                      </a:r>
                      <a:r>
                        <a:rPr lang="ru-RU" sz="1400" dirty="0">
                          <a:effectLst/>
                        </a:rPr>
                        <a:t>Компьютер</a:t>
                      </a:r>
                      <a:r>
                        <a:rPr lang="en-US" sz="1400" dirty="0">
                          <a:effectLst/>
                        </a:rPr>
                        <a:t>",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\u041a\u043e\u043c\u043f\u044c\u044e\u0442\u0435\u0440 </a:t>
                      </a:r>
                      <a:endParaRPr lang="ru-RU" sz="14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</a:t>
                      </a:r>
                      <a:r>
                        <a:rPr lang="ru-RU" sz="1400" dirty="0">
                          <a:effectLst/>
                        </a:rPr>
                        <a:t>Программа</a:t>
                      </a:r>
                      <a:r>
                        <a:rPr lang="en-US" sz="1400" dirty="0">
                          <a:effectLst/>
                        </a:rPr>
                        <a:t>",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\u041f\u0440\u043e\u0433\u0440\u0430\u043c\u043c\u0430</a:t>
                      </a:r>
                      <a:b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"</a:t>
                      </a:r>
                      <a:r>
                        <a:rPr lang="ru-RU" sz="1400" dirty="0">
                          <a:effectLst/>
                        </a:rPr>
                        <a:t>Интернет</a:t>
                      </a:r>
                      <a:r>
                        <a:rPr lang="en-US" sz="1400" dirty="0">
                          <a:effectLst/>
                        </a:rPr>
                        <a:t>",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\u0418\u043d\u0442\u0435\u0440\u043d\u0435\u0442</a:t>
                      </a:r>
                      <a:endParaRPr lang="ru-RU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кодовых позиций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611053" y="1154949"/>
            <a:ext cx="9152741" cy="164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3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Для этого в Unicode применяются кодировки UTF-8 и UTF-16</a:t>
            </a:r>
            <a:endParaRPr sz="36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211" y="2666949"/>
            <a:ext cx="3156400" cy="1774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3048001" y="4972594"/>
            <a:ext cx="2168434" cy="870857"/>
          </a:xfrm>
          <a:prstGeom prst="flowChartTerminator">
            <a:avLst/>
          </a:prstGeom>
          <a:solidFill>
            <a:schemeClr val="lt2"/>
          </a:solidFill>
          <a:ln w="127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UTF-8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7302138" y="4972594"/>
            <a:ext cx="2168434" cy="870857"/>
          </a:xfrm>
          <a:prstGeom prst="flowChartTerminator">
            <a:avLst/>
          </a:prstGeom>
          <a:solidFill>
            <a:schemeClr val="lt2"/>
          </a:solidFill>
          <a:ln w="127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UTF-16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4"/>
          <p:cNvCxnSpPr/>
          <p:nvPr/>
        </p:nvCxnSpPr>
        <p:spPr>
          <a:xfrm rot="10800000">
            <a:off x="4685211" y="4441228"/>
            <a:ext cx="0" cy="531366"/>
          </a:xfrm>
          <a:prstGeom prst="straightConnector1">
            <a:avLst/>
          </a:prstGeom>
          <a:noFill/>
          <a:ln w="9525" cap="flat" cmpd="sng">
            <a:solidFill>
              <a:srgbClr val="1178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24"/>
          <p:cNvCxnSpPr/>
          <p:nvPr/>
        </p:nvCxnSpPr>
        <p:spPr>
          <a:xfrm rot="10800000">
            <a:off x="7841611" y="4441228"/>
            <a:ext cx="0" cy="531366"/>
          </a:xfrm>
          <a:prstGeom prst="straightConnector1">
            <a:avLst/>
          </a:prstGeom>
          <a:noFill/>
          <a:ln w="9525" cap="flat" cmpd="sng">
            <a:solidFill>
              <a:srgbClr val="1178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3 и Unicode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3600057" y="2436258"/>
            <a:ext cx="100383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8067113" y="2436258"/>
            <a:ext cx="14109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2127168" y="3144143"/>
            <a:ext cx="3968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текстовых строк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883839" y="3144143"/>
            <a:ext cx="3777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двоичных данных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095868" y="5143512"/>
            <a:ext cx="23246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bytearray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458020" y="5851398"/>
            <a:ext cx="3476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изменяемая версия типа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095868" y="3786190"/>
            <a:ext cx="2500330" cy="500066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 rot="10800000">
            <a:off x="5024430" y="1857364"/>
            <a:ext cx="2500330" cy="500066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452926" y="1428736"/>
            <a:ext cx="4214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.decode(&lt;кодировка_исходника&gt;)</a:t>
            </a:r>
            <a:endParaRPr sz="18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381488" y="4286256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.encode(&lt;кодировка_назначения&gt;)</a:t>
            </a:r>
            <a:endParaRPr sz="18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rot="6923164">
            <a:off x="2848097" y="3319987"/>
            <a:ext cx="1148167" cy="2826672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38150" y="5214950"/>
            <a:ext cx="27446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bytearray(строка, кодировка)</a:t>
            </a:r>
            <a:endParaRPr sz="14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9024958" y="5357826"/>
            <a:ext cx="22124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bytearray(байт_строка)</a:t>
            </a:r>
            <a:endParaRPr sz="14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 rot="-3766425" flipH="1">
            <a:off x="7780510" y="4382839"/>
            <a:ext cx="2120446" cy="7143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105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Повторим для закрепления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480" y="2382972"/>
            <a:ext cx="3609760" cy="31469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2220687" y="1193193"/>
            <a:ext cx="8168640" cy="121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Конвертация из строки в байты и наоборот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565</Words>
  <Application>Microsoft Office PowerPoint</Application>
  <PresentationFormat>Широкоэкранный</PresentationFormat>
  <Paragraphs>65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Шаблон презентации GB (1)</vt:lpstr>
      <vt:lpstr>Концепции хранения информации</vt:lpstr>
      <vt:lpstr>Цели урока</vt:lpstr>
      <vt:lpstr>По сети гуляют… байты, хотя мы видим символы</vt:lpstr>
      <vt:lpstr>Кодировка ASCII</vt:lpstr>
      <vt:lpstr>Кодировка ASCII</vt:lpstr>
      <vt:lpstr>Стандарт Unicode</vt:lpstr>
      <vt:lpstr>Кодирование кодовых позиций</vt:lpstr>
      <vt:lpstr>Python 3 и Unicode</vt:lpstr>
      <vt:lpstr>Повторим для закрепления</vt:lpstr>
      <vt:lpstr>Таким образом</vt:lpstr>
      <vt:lpstr>Домашнее задание</vt:lpstr>
      <vt:lpstr>Домашнее задание</vt:lpstr>
      <vt:lpstr>Домашнее задание (продолжение)</vt:lpstr>
      <vt:lpstr>Дополнительные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Концепции хранения информации</dc:title>
  <cp:lastModifiedBy>Дмитрий</cp:lastModifiedBy>
  <cp:revision>5</cp:revision>
  <dcterms:modified xsi:type="dcterms:W3CDTF">2021-10-13T17:35:00Z</dcterms:modified>
</cp:coreProperties>
</file>