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Helvetica Neue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73667-7B94-455E-80FF-3EAB5AF0AC64}">
  <a:tblStyle styleId="{37D73667-7B94-455E-80FF-3EAB5AF0AC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5915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407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312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586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4666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0364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4868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5635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646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E9EDF4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303837" y="4581525"/>
            <a:ext cx="6121400" cy="151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303837" y="2276475"/>
            <a:ext cx="6121400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5303837" y="760412"/>
            <a:ext cx="6121401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3"/>
          </p:nvPr>
        </p:nvSpPr>
        <p:spPr>
          <a:xfrm>
            <a:off x="5303837" y="1520825"/>
            <a:ext cx="6121401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>
            <a:spLocks noGrp="1"/>
          </p:cNvSpPr>
          <p:nvPr>
            <p:ph type="pic" idx="4"/>
          </p:nvPr>
        </p:nvSpPr>
        <p:spPr>
          <a:xfrm>
            <a:off x="766762" y="1520823"/>
            <a:ext cx="3781425" cy="3816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три объекта">
  <p:cSld name="Заголовок три объекта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139824" y="2633321"/>
            <a:ext cx="3048364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2"/>
          </p:nvPr>
        </p:nvSpPr>
        <p:spPr>
          <a:xfrm>
            <a:off x="8003813" y="2633321"/>
            <a:ext cx="3055075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3"/>
          </p:nvPr>
        </p:nvSpPr>
        <p:spPr>
          <a:xfrm>
            <a:off x="4548187" y="2633322"/>
            <a:ext cx="3095625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ри объекта">
  <p:cSld name="Три объекта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2"/>
          </p:nvPr>
        </p:nvSpPr>
        <p:spPr>
          <a:xfrm>
            <a:off x="8003813" y="760412"/>
            <a:ext cx="3055075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3"/>
          </p:nvPr>
        </p:nvSpPr>
        <p:spPr>
          <a:xfrm>
            <a:off x="4548187" y="760412"/>
            <a:ext cx="3095625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4 объекта">
  <p:cSld name="Заголовок и 4 объекта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66762" y="760412"/>
            <a:ext cx="1065847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1"/>
          </p:nvPr>
        </p:nvSpPr>
        <p:spPr>
          <a:xfrm>
            <a:off x="766764" y="2633322"/>
            <a:ext cx="2393999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2"/>
          </p:nvPr>
        </p:nvSpPr>
        <p:spPr>
          <a:xfrm>
            <a:off x="6276001" y="2633322"/>
            <a:ext cx="2388886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3"/>
          </p:nvPr>
        </p:nvSpPr>
        <p:spPr>
          <a:xfrm>
            <a:off x="3520764" y="2633322"/>
            <a:ext cx="2395236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body" idx="4"/>
          </p:nvPr>
        </p:nvSpPr>
        <p:spPr>
          <a:xfrm>
            <a:off x="9024888" y="2633321"/>
            <a:ext cx="2400349" cy="3099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объекта">
  <p:cSld name="4 объекта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766764" y="760412"/>
            <a:ext cx="2393999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2"/>
          </p:nvPr>
        </p:nvSpPr>
        <p:spPr>
          <a:xfrm>
            <a:off x="6276001" y="760412"/>
            <a:ext cx="2388886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3"/>
          </p:nvPr>
        </p:nvSpPr>
        <p:spPr>
          <a:xfrm>
            <a:off x="3520764" y="760412"/>
            <a:ext cx="2395236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4"/>
          </p:nvPr>
        </p:nvSpPr>
        <p:spPr>
          <a:xfrm>
            <a:off x="9024888" y="760412"/>
            <a:ext cx="2400349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Квадратная каритнка с подписью">
  <p:cSld name="Квадратная каритнка с подписью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7656513" y="3022950"/>
            <a:ext cx="3779836" cy="30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7656513" y="755650"/>
            <a:ext cx="3779836" cy="2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>
            <a:spLocks noGrp="1"/>
          </p:cNvSpPr>
          <p:nvPr>
            <p:ph type="pic" idx="3"/>
          </p:nvPr>
        </p:nvSpPr>
        <p:spPr>
          <a:xfrm>
            <a:off x="0" y="0"/>
            <a:ext cx="689948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каритнка с подписью">
  <p:cSld name="Вертикальная каритнка с подписью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096001" y="3022950"/>
            <a:ext cx="5340350" cy="307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096001" y="755650"/>
            <a:ext cx="5340350" cy="2266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>
            <a:spLocks noGrp="1"/>
          </p:cNvSpPr>
          <p:nvPr>
            <p:ph type="pic" idx="3"/>
          </p:nvPr>
        </p:nvSpPr>
        <p:spPr>
          <a:xfrm>
            <a:off x="0" y="0"/>
            <a:ext cx="534035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каритнка с подписью">
  <p:cSld name="Горизонтальная каритнка с подписью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6888163" y="3022950"/>
            <a:ext cx="4548187" cy="2314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"/>
          </p:nvPr>
        </p:nvSpPr>
        <p:spPr>
          <a:xfrm>
            <a:off x="6888163" y="1520824"/>
            <a:ext cx="4548187" cy="150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>
            <a:spLocks noGrp="1"/>
          </p:cNvSpPr>
          <p:nvPr>
            <p:ph type="pic" idx="3"/>
          </p:nvPr>
        </p:nvSpPr>
        <p:spPr>
          <a:xfrm>
            <a:off x="759597" y="1520824"/>
            <a:ext cx="5336401" cy="381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1512000" y="2628000"/>
            <a:ext cx="9167999" cy="31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1524000" y="1520825"/>
            <a:ext cx="9148798" cy="38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два объекта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512000" y="743125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1511999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6276000" y="2636474"/>
            <a:ext cx="4404000" cy="3096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сравнение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1512000" y="760412"/>
            <a:ext cx="9167999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1512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3"/>
          </p:nvPr>
        </p:nvSpPr>
        <p:spPr>
          <a:xfrm>
            <a:off x="6276000" y="2633318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4"/>
          </p:nvPr>
        </p:nvSpPr>
        <p:spPr>
          <a:xfrm>
            <a:off x="6276000" y="3753732"/>
            <a:ext cx="4404000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1512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275998" y="757256"/>
            <a:ext cx="4404000" cy="76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276000" y="1877668"/>
            <a:ext cx="4404000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12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6276000" y="760412"/>
            <a:ext cx="4404000" cy="497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три подзаголоавка с объектами">
  <p:cSld name="Заголовок три подзаголоавка с объектами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1139824" y="760412"/>
            <a:ext cx="9919064" cy="1512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139824" y="3753732"/>
            <a:ext cx="3048364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3"/>
          </p:nvPr>
        </p:nvSpPr>
        <p:spPr>
          <a:xfrm>
            <a:off x="8003813" y="2633321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4"/>
          </p:nvPr>
        </p:nvSpPr>
        <p:spPr>
          <a:xfrm>
            <a:off x="8003813" y="3753732"/>
            <a:ext cx="3055075" cy="1979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5"/>
          </p:nvPr>
        </p:nvSpPr>
        <p:spPr>
          <a:xfrm>
            <a:off x="4548187" y="263332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6"/>
          </p:nvPr>
        </p:nvSpPr>
        <p:spPr>
          <a:xfrm>
            <a:off x="4548187" y="3753732"/>
            <a:ext cx="3095625" cy="1979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9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 трех объектов">
  <p:cSld name="Сравнение трех объектов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1139824" y="1877668"/>
            <a:ext cx="3048364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8003813" y="757258"/>
            <a:ext cx="305507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8003813" y="1877668"/>
            <a:ext cx="3055075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5"/>
          </p:nvPr>
        </p:nvSpPr>
        <p:spPr>
          <a:xfrm>
            <a:off x="4548187" y="760412"/>
            <a:ext cx="3095625" cy="760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6"/>
          </p:nvPr>
        </p:nvSpPr>
        <p:spPr>
          <a:xfrm>
            <a:off x="4548187" y="1877668"/>
            <a:ext cx="3095625" cy="3855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/>
          <p:nvPr/>
        </p:nvSpPr>
        <p:spPr>
          <a:xfrm>
            <a:off x="766762" y="0"/>
            <a:ext cx="757235" cy="251998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766762" y="6102000"/>
            <a:ext cx="757235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2224" y="6198237"/>
            <a:ext cx="526311" cy="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523998" y="760412"/>
            <a:ext cx="9132888" cy="152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  <a:defRPr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fix.name/wp-content/uploads/2012/05/Python-7.pdf" TargetMode="External"/><Relationship Id="rId7" Type="http://schemas.openxmlformats.org/officeDocument/2006/relationships/hyperlink" Target="http://qaru.site/questions/16673/how-to-convert-json-data-into-a-python-objec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stackoverflow.com/questions/540972/%D0%A0%D0%B0%D0%B1%D0%BE%D1%82%D0%B0-%D1%81-json-%D0%B2-python" TargetMode="External"/><Relationship Id="rId5" Type="http://schemas.openxmlformats.org/officeDocument/2006/relationships/hyperlink" Target="https://docs.python.org/2/library/csv.html" TargetMode="External"/><Relationship Id="rId4" Type="http://schemas.openxmlformats.org/officeDocument/2006/relationships/hyperlink" Target="https://metanit.com/python/tutorial/4.3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 idx="4294967295"/>
          </p:nvPr>
        </p:nvSpPr>
        <p:spPr>
          <a:xfrm>
            <a:off x="5303837" y="2276475"/>
            <a:ext cx="6121500" cy="23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Файловое хранение данных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5303837" y="4581675"/>
            <a:ext cx="6121400" cy="151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A8B7"/>
              </a:buClr>
              <a:buSzPts val="14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Введение в файловое хранение данных. Использование файлов в формате CSV при сохранении данных. Файлы JSON как средство обмена данными. Работа с </a:t>
            </a:r>
            <a:r>
              <a:rPr lang="ru-RU" sz="2000" b="0" i="0" u="none" strike="noStrike" cap="none" dirty="0" smtClean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YAM</a:t>
            </a:r>
            <a:r>
              <a:rPr lang="en-US" sz="2000" b="0" i="0" u="none" strike="noStrike" cap="none" smtClean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ru-RU" sz="2000" smtClean="0"/>
              <a:t>-</a:t>
            </a:r>
            <a:r>
              <a:rPr lang="ru-RU" sz="2000" b="0" i="0" u="none" strike="noStrike" cap="none" smtClean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  <a:t>файлами в процессе обработки и сохранения данных. </a:t>
            </a:r>
            <a:br>
              <a:rPr lang="ru-RU" sz="2000" b="0" i="0" u="none" strike="noStrike" cap="none" dirty="0">
                <a:solidFill>
                  <a:srgbClr val="99A8B7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 u="none" strike="noStrike" cap="none" dirty="0">
              <a:solidFill>
                <a:srgbClr val="99A8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5021875" y="765175"/>
            <a:ext cx="6403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A8B7"/>
              </a:buClr>
              <a:buSzPts val="2400"/>
              <a:buFont typeface="Arial"/>
              <a:buNone/>
            </a:pPr>
            <a:r>
              <a:rPr lang="ru-RU" sz="2400">
                <a:solidFill>
                  <a:srgbClr val="99A8B7"/>
                </a:solidFill>
              </a:rPr>
              <a:t>Создание мессенджера на Python. Часть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5303837" y="1520825"/>
            <a:ext cx="6121400" cy="755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2400"/>
              <a:buFont typeface="Arial"/>
              <a:buNone/>
            </a:pPr>
            <a:r>
              <a:rPr lang="ru-RU" sz="24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Урок 2</a:t>
            </a:r>
            <a:endParaRPr sz="2400" b="1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9" descr="C:\Users\admin\Desktop\python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376" y="955299"/>
            <a:ext cx="4134770" cy="4134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Цели урока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1511999" y="2464527"/>
            <a:ext cx="9167999" cy="267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Изучить особенности сохранения и обмена</a:t>
            </a:r>
            <a:endParaRPr sz="2400"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 данными с помощью файлов формата: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CSV;</a:t>
            </a:r>
            <a:endParaRPr>
              <a:solidFill>
                <a:schemeClr val="accen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JSON;</a:t>
            </a:r>
            <a:endParaRPr>
              <a:solidFill>
                <a:schemeClr val="accent1"/>
              </a:solidFill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</a:pPr>
            <a:r>
              <a:rPr lang="ru-RU" sz="24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YAML.</a:t>
            </a:r>
            <a:endParaRPr sz="2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 rotWithShape="1">
          <a:blip r:embed="rId3">
            <a:alphaModFix/>
          </a:blip>
          <a:srcRect l="16583" r="20288"/>
          <a:stretch/>
        </p:blipFill>
        <p:spPr>
          <a:xfrm>
            <a:off x="7072370" y="558314"/>
            <a:ext cx="4056175" cy="36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1523968" y="283429"/>
            <a:ext cx="98703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CSV и Python 3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1"/>
          </p:nvPr>
        </p:nvSpPr>
        <p:spPr>
          <a:xfrm>
            <a:off x="1672014" y="1521509"/>
            <a:ext cx="2272969" cy="5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Модуль csv</a:t>
            </a: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014" y="2183360"/>
            <a:ext cx="3955044" cy="3628753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5627058" y="2622743"/>
            <a:ext cx="5965403" cy="292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Noto Sans Symbols"/>
              <a:buChar char="❑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Запись и чтение данных.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Noto Sans Symbols"/>
              <a:buChar char="❑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Разделители в виде запятых и других символов.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Noto Sans Symbols"/>
              <a:buChar char="❑"/>
            </a:pPr>
            <a:r>
              <a:rPr lang="ru-RU" sz="2400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Возможность работы с любыми итерируемыми объектами (строками, списками, словарями).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523968" y="283429"/>
            <a:ext cx="5164215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JSON и Python 3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1672014" y="1521509"/>
            <a:ext cx="2272969" cy="5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Модуль json</a:t>
            </a: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014" y="2206597"/>
            <a:ext cx="3213495" cy="334076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6191794" y="1193841"/>
            <a:ext cx="5212112" cy="5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Конвертация между Python и JSON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7713600" y="1568565"/>
            <a:ext cx="2442788" cy="5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Python -&gt; JSON</a:t>
            </a:r>
            <a:endParaRPr sz="2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3" name="Google Shape;173;p22"/>
          <p:cNvGraphicFramePr/>
          <p:nvPr/>
        </p:nvGraphicFramePr>
        <p:xfrm>
          <a:off x="7011236" y="2078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{37D73667-7B94-455E-80FF-3EAB5AF0AC64}</a:tableStyleId>
              </a:tblPr>
              <a:tblGrid>
                <a:gridCol w="1719525"/>
                <a:gridCol w="1719525"/>
              </a:tblGrid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dict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list, tuple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int, float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5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None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null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4" name="Google Shape;174;p22"/>
          <p:cNvSpPr/>
          <p:nvPr/>
        </p:nvSpPr>
        <p:spPr>
          <a:xfrm>
            <a:off x="5787452" y="2911998"/>
            <a:ext cx="74547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2"/>
          <p:cNvGraphicFramePr/>
          <p:nvPr/>
        </p:nvGraphicFramePr>
        <p:xfrm>
          <a:off x="7008052" y="44575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{37D73667-7B94-455E-80FF-3EAB5AF0AC64}</a:tableStyleId>
              </a:tblPr>
              <a:tblGrid>
                <a:gridCol w="1721125"/>
                <a:gridCol w="1721125"/>
              </a:tblGrid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JSON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1" i="0" u="none" strike="noStrike" cap="none">
                          <a:solidFill>
                            <a:srgbClr val="2C2D3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Python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object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dict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array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string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(int)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number (real)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float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True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b="0" i="0" u="none" strike="noStrike" cap="none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False</a:t>
                      </a:r>
                      <a:endParaRPr sz="1400" u="none" strike="noStrike" cap="none"/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22"/>
          <p:cNvSpPr/>
          <p:nvPr/>
        </p:nvSpPr>
        <p:spPr>
          <a:xfrm>
            <a:off x="5258772" y="4318685"/>
            <a:ext cx="8012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7815050" y="4108453"/>
            <a:ext cx="24429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JSON -&gt; Python</a:t>
            </a:r>
            <a:endParaRPr sz="2400" b="0" i="0" u="none" strike="noStrike" cap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1523968" y="283429"/>
            <a:ext cx="5329678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1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YAML и Python 3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1672014" y="1521509"/>
            <a:ext cx="2272969" cy="5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Модуль </a:t>
            </a:r>
            <a:r>
              <a:rPr lang="ru-RU" sz="2400">
                <a:solidFill>
                  <a:srgbClr val="00B050"/>
                </a:solidFill>
              </a:rPr>
              <a:t>YAML</a:t>
            </a:r>
            <a:endParaRPr sz="2400" b="0" i="0" u="none" strike="noStrike" cap="non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5787452" y="2911998"/>
            <a:ext cx="745471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5258772" y="4318685"/>
            <a:ext cx="80124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2013" y="2293738"/>
            <a:ext cx="3419048" cy="34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 txBox="1"/>
          <p:nvPr/>
        </p:nvSpPr>
        <p:spPr>
          <a:xfrm>
            <a:off x="6008914" y="1479760"/>
            <a:ext cx="5212112" cy="557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3200"/>
              <a:buFont typeface="Arial"/>
              <a:buNone/>
            </a:pPr>
            <a:r>
              <a:rPr lang="ru-RU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Отличия от CSV и JSON совсем незначительные…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8772" y="2293738"/>
            <a:ext cx="6076190" cy="34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>
            <a:spLocks noGrp="1"/>
          </p:cNvSpPr>
          <p:nvPr>
            <p:ph type="title"/>
          </p:nvPr>
        </p:nvSpPr>
        <p:spPr>
          <a:xfrm>
            <a:off x="1512000" y="146400"/>
            <a:ext cx="91680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7225" y="1299075"/>
            <a:ext cx="6625224" cy="496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1512000" y="756000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1512000" y="2170800"/>
            <a:ext cx="9789000" cy="343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/>
            </a:pPr>
            <a:r>
              <a:rPr lang="ru-RU" sz="1800">
                <a:solidFill>
                  <a:srgbClr val="2C2D30"/>
                </a:solidFill>
              </a:rPr>
              <a:t>Задание на закрепление знаний по модулю </a:t>
            </a:r>
            <a:r>
              <a:rPr lang="ru-RU" sz="1800" b="1">
                <a:solidFill>
                  <a:srgbClr val="2C2D30"/>
                </a:solidFill>
              </a:rPr>
              <a:t>CSV</a:t>
            </a:r>
            <a:r>
              <a:rPr lang="ru-RU" sz="1800">
                <a:solidFill>
                  <a:srgbClr val="2C2D30"/>
                </a:solidFill>
              </a:rPr>
              <a:t>. Написать скрипт, осуществляющий выборку определенных данных из файлов </a:t>
            </a:r>
            <a:r>
              <a:rPr lang="ru-RU" sz="1800" b="1">
                <a:solidFill>
                  <a:srgbClr val="2C2D30"/>
                </a:solidFill>
              </a:rPr>
              <a:t>info_1.txt</a:t>
            </a:r>
            <a:r>
              <a:rPr lang="ru-RU" sz="1800">
                <a:solidFill>
                  <a:srgbClr val="2C2D30"/>
                </a:solidFill>
              </a:rPr>
              <a:t>, </a:t>
            </a:r>
            <a:r>
              <a:rPr lang="ru-RU" sz="1800" b="1">
                <a:solidFill>
                  <a:srgbClr val="2C2D30"/>
                </a:solidFill>
              </a:rPr>
              <a:t>info_2.txt</a:t>
            </a:r>
            <a:r>
              <a:rPr lang="ru-RU" sz="1800">
                <a:solidFill>
                  <a:srgbClr val="2C2D30"/>
                </a:solidFill>
              </a:rPr>
              <a:t>, </a:t>
            </a:r>
            <a:r>
              <a:rPr lang="ru-RU" sz="1800" b="1">
                <a:solidFill>
                  <a:srgbClr val="2C2D30"/>
                </a:solidFill>
              </a:rPr>
              <a:t>info_3.txt</a:t>
            </a:r>
            <a:r>
              <a:rPr lang="ru-RU" sz="1800">
                <a:solidFill>
                  <a:srgbClr val="2C2D30"/>
                </a:solidFill>
              </a:rPr>
              <a:t> и формирующий новый «отчетный» файл в формате </a:t>
            </a:r>
            <a:r>
              <a:rPr lang="ru-RU" sz="1800" b="1">
                <a:solidFill>
                  <a:srgbClr val="2C2D30"/>
                </a:solidFill>
              </a:rPr>
              <a:t>CSV</a:t>
            </a:r>
            <a:r>
              <a:rPr lang="ru-RU" sz="1800">
                <a:solidFill>
                  <a:srgbClr val="2C2D30"/>
                </a:solidFill>
              </a:rPr>
              <a:t>. </a:t>
            </a:r>
            <a:endParaRPr sz="1800">
              <a:solidFill>
                <a:srgbClr val="2C2D30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/>
            </a:pPr>
            <a:r>
              <a:rPr lang="ru-RU" sz="1800">
                <a:solidFill>
                  <a:srgbClr val="2C2D30"/>
                </a:solidFill>
              </a:rPr>
              <a:t>Задание на закрепление знаний по модулю </a:t>
            </a:r>
            <a:r>
              <a:rPr lang="ru-RU" sz="1800" b="1">
                <a:solidFill>
                  <a:srgbClr val="2C2D30"/>
                </a:solidFill>
              </a:rPr>
              <a:t>json</a:t>
            </a:r>
            <a:r>
              <a:rPr lang="ru-RU" sz="1800">
                <a:solidFill>
                  <a:srgbClr val="2C2D30"/>
                </a:solidFill>
              </a:rPr>
              <a:t>. Есть файл </a:t>
            </a:r>
            <a:r>
              <a:rPr lang="ru-RU" sz="1800" b="1">
                <a:solidFill>
                  <a:srgbClr val="2C2D30"/>
                </a:solidFill>
              </a:rPr>
              <a:t>orders</a:t>
            </a:r>
            <a:r>
              <a:rPr lang="ru-RU" sz="1800">
                <a:solidFill>
                  <a:srgbClr val="2C2D30"/>
                </a:solidFill>
              </a:rPr>
              <a:t> в формате </a:t>
            </a:r>
            <a:r>
              <a:rPr lang="ru-RU" sz="1800" b="1">
                <a:solidFill>
                  <a:srgbClr val="2C2D30"/>
                </a:solidFill>
              </a:rPr>
              <a:t>JSON</a:t>
            </a:r>
            <a:r>
              <a:rPr lang="ru-RU" sz="1800">
                <a:solidFill>
                  <a:srgbClr val="2C2D30"/>
                </a:solidFill>
              </a:rPr>
              <a:t> с информацией о заказах. Написать скрипт, автоматизирующий его заполнение данными.</a:t>
            </a:r>
            <a:endParaRPr sz="1800">
              <a:solidFill>
                <a:srgbClr val="2C2D30"/>
              </a:solidFill>
            </a:endParaRPr>
          </a:p>
          <a:p>
            <a:pPr marL="457200" lvl="0" indent="-3429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800"/>
              <a:buAutoNum type="arabicPeriod"/>
            </a:pPr>
            <a:r>
              <a:rPr lang="ru-RU" sz="1800">
                <a:solidFill>
                  <a:srgbClr val="2C2D30"/>
                </a:solidFill>
              </a:rPr>
              <a:t>Задание на закрепление знаний по модулю </a:t>
            </a:r>
            <a:r>
              <a:rPr lang="ru-RU" sz="1800" b="1"/>
              <a:t>YAML</a:t>
            </a:r>
            <a:r>
              <a:rPr lang="ru-RU" sz="1800">
                <a:solidFill>
                  <a:srgbClr val="2C2D30"/>
                </a:solidFill>
              </a:rPr>
              <a:t>. Написать скрипт, автоматизирующий сохранение данных в файле YAML-формата.</a:t>
            </a:r>
            <a:endParaRPr sz="1800">
              <a:solidFill>
                <a:srgbClr val="2C2D3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1800" b="1" i="1">
                <a:solidFill>
                  <a:srgbClr val="2C2D30"/>
                </a:solidFill>
              </a:rPr>
              <a:t>Подробнее домашнее задание изложено в методичке к уроку 2.</a:t>
            </a:r>
            <a:endParaRPr sz="1800" b="1" i="1">
              <a:solidFill>
                <a:srgbClr val="2C2D3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1512000" y="546994"/>
            <a:ext cx="9167999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C5D6E"/>
              </a:buClr>
              <a:buSzPts val="1400"/>
              <a:buFont typeface="Arial"/>
              <a:buNone/>
            </a:pPr>
            <a:r>
              <a:rPr lang="ru-RU" sz="4800" b="0" i="0" u="none" strike="noStrike" cap="none">
                <a:solidFill>
                  <a:srgbClr val="4C5D6E"/>
                </a:solidFill>
                <a:latin typeface="Arial"/>
                <a:ea typeface="Arial"/>
                <a:cs typeface="Arial"/>
                <a:sym typeface="Arial"/>
              </a:rPr>
              <a:t>Дополнительные материалы</a:t>
            </a:r>
            <a:endParaRPr sz="4800" b="0" i="0" u="none" strike="noStrike" cap="none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1512000" y="1541416"/>
            <a:ext cx="10023600" cy="47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Python. Работа с данными в различных форматах</a:t>
            </a:r>
            <a:r>
              <a:rPr lang="ru-RU"/>
              <a:t>: </a:t>
            </a:r>
            <a:r>
              <a:rPr lang="ru-RU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https://ideafix.name/wp-content/uploads/2012/05/Python-7.pdf</a:t>
            </a:r>
            <a:r>
              <a:rPr lang="ru-RU"/>
              <a:t>.</a:t>
            </a:r>
            <a:endParaRPr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Файлы CSV: </a:t>
            </a:r>
            <a:r>
              <a:rPr lang="ru-RU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https://metanit.com/python/tutorial/4.3.php</a:t>
            </a:r>
            <a:r>
              <a:rPr lang="ru-RU"/>
              <a:t>.</a:t>
            </a:r>
            <a:endParaRPr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CSV File Reading and Writing: </a:t>
            </a:r>
            <a:r>
              <a:rPr lang="ru-RU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https://docs.python.org/2/library/csv.html</a:t>
            </a:r>
            <a:r>
              <a:rPr lang="ru-RU"/>
              <a:t>.</a:t>
            </a:r>
            <a:endParaRPr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Работа с  JSON в Python: </a:t>
            </a:r>
            <a:r>
              <a:rPr lang="ru-RU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https://ru.stackoverflow.com/questions/540972/Работа-с-json-в-python</a:t>
            </a:r>
            <a:r>
              <a:rPr lang="ru-RU"/>
              <a:t>.</a:t>
            </a:r>
            <a:endParaRPr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2000"/>
              <a:buFont typeface="Arial"/>
              <a:buAutoNum type="arabicPeriod"/>
            </a:pPr>
            <a:r>
              <a:rPr lang="ru-RU" b="0" i="0" u="none" strike="noStrike" cap="none">
                <a:solidFill>
                  <a:srgbClr val="2C2D30"/>
                </a:solidFill>
                <a:latin typeface="Arial"/>
                <a:ea typeface="Arial"/>
                <a:cs typeface="Arial"/>
                <a:sym typeface="Arial"/>
              </a:rPr>
              <a:t>Как преобразовать данные JSON в объект Python: </a:t>
            </a:r>
            <a:r>
              <a:rPr lang="ru-RU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http://qaru.site/questions/16673/how-to-convert-json-data-into-a-python-object</a:t>
            </a:r>
            <a:r>
              <a:rPr lang="ru-RU"/>
              <a:t>.</a:t>
            </a:r>
            <a:endParaRPr b="0" i="0" u="none" strike="noStrike" cap="none">
              <a:solidFill>
                <a:srgbClr val="2C2D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ии GB (1)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Широкоэкранный</PresentationFormat>
  <Paragraphs>71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Noto Sans Symbols</vt:lpstr>
      <vt:lpstr>Helvetica Neue</vt:lpstr>
      <vt:lpstr>Шаблон презентации GB (1)</vt:lpstr>
      <vt:lpstr>Файловое хранение данных</vt:lpstr>
      <vt:lpstr>Цели урока</vt:lpstr>
      <vt:lpstr>CSV и Python 3</vt:lpstr>
      <vt:lpstr>JSON и Python 3</vt:lpstr>
      <vt:lpstr>YAML и Python 3</vt:lpstr>
      <vt:lpstr>Домашнее задание</vt:lpstr>
      <vt:lpstr>Домашнее задание</vt:lpstr>
      <vt:lpstr>Дополнительные материалы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Файловое хранение данных</dc:title>
  <cp:lastModifiedBy>1</cp:lastModifiedBy>
  <cp:revision>1</cp:revision>
  <dcterms:modified xsi:type="dcterms:W3CDTF">2019-11-11T17:21:58Z</dcterms:modified>
</cp:coreProperties>
</file>