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3"/>
  </p:sldMasterIdLst>
  <p:notesMasterIdLst>
    <p:notesMasterId r:id="rId23"/>
  </p:notesMasterIdLst>
  <p:handoutMasterIdLst>
    <p:handoutMasterId r:id="rId24"/>
  </p:handoutMasterIdLst>
  <p:sldIdLst>
    <p:sldId id="291" r:id="rId4"/>
    <p:sldId id="257" r:id="rId5"/>
    <p:sldId id="293" r:id="rId6"/>
    <p:sldId id="258" r:id="rId7"/>
    <p:sldId id="292" r:id="rId8"/>
    <p:sldId id="259" r:id="rId9"/>
    <p:sldId id="294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0" r:id="rId22"/>
  </p:sldIdLst>
  <p:sldSz cx="12192000" cy="685800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7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0" autoAdjust="0"/>
  </p:normalViewPr>
  <p:slideViewPr>
    <p:cSldViewPr>
      <p:cViewPr varScale="1">
        <p:scale>
          <a:sx n="75" d="100"/>
          <a:sy n="75" d="100"/>
        </p:scale>
        <p:origin x="77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22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t-E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745748BB-7677-4B2B-B20B-E55A6FE91B7C}" type="datetimeFigureOut">
              <a:rPr lang="et-EE" smtClean="0"/>
              <a:pPr/>
              <a:t>29.01.2018</a:t>
            </a:fld>
            <a:endParaRPr lang="et-E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t-E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1440DD8-745A-4F04-B2D5-A88143BC67A8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237385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t-E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C8E2071C-9118-4A24-9AAB-95A2557439BC}" type="datetimeFigureOut">
              <a:rPr lang="et-EE" smtClean="0"/>
              <a:pPr/>
              <a:t>29.01.2018</a:t>
            </a:fld>
            <a:endParaRPr lang="et-E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t-E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t-EE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t-E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24B458C9-B4BC-432B-A068-EB22A2EC2DF5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2676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itli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4368533"/>
            <a:ext cx="10363200" cy="1470025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t-EE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2284" y="2511424"/>
            <a:ext cx="8534400" cy="1752600"/>
          </a:xfrm>
        </p:spPr>
        <p:txBody>
          <a:bodyPr anchor="b"/>
          <a:lstStyle>
            <a:lvl1pPr marL="0" indent="0">
              <a:buFont typeface="Webdings" pitchFamily="18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5258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kaalteksti kohatäid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26959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altiite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241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kaalteksti kohatäide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2419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9997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itel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6618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79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Sisu kohatäide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3916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 dirty="0"/>
          </a:p>
        </p:txBody>
      </p:sp>
      <p:sp>
        <p:nvSpPr>
          <p:cNvPr id="4" name="Sisu kohatäide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3916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49323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isu kohatäid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Teksti kohatäide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isu kohatäide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5048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ti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5097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42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Teksti kohatäide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99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Pildi kohatäi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t-EE" noProof="0" smtClean="0"/>
          </a:p>
        </p:txBody>
      </p:sp>
      <p:sp>
        <p:nvSpPr>
          <p:cNvPr id="4" name="Teksti kohatäid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53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t-EE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t-EE" dirty="0" err="1" smtClean="0"/>
              <a:t>Click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edit</a:t>
            </a:r>
            <a:r>
              <a:rPr lang="et-EE" dirty="0" smtClean="0"/>
              <a:t> </a:t>
            </a:r>
            <a:r>
              <a:rPr lang="et-EE" dirty="0" err="1" smtClean="0"/>
              <a:t>Master</a:t>
            </a:r>
            <a:r>
              <a:rPr lang="et-EE" dirty="0" smtClean="0"/>
              <a:t> </a:t>
            </a:r>
            <a:r>
              <a:rPr lang="et-EE" dirty="0" err="1" smtClean="0"/>
              <a:t>text</a:t>
            </a:r>
            <a:r>
              <a:rPr lang="et-EE" dirty="0" smtClean="0"/>
              <a:t> </a:t>
            </a:r>
            <a:r>
              <a:rPr lang="et-EE" dirty="0" err="1" smtClean="0"/>
              <a:t>styles</a:t>
            </a:r>
            <a:endParaRPr lang="et-EE" dirty="0" smtClean="0"/>
          </a:p>
          <a:p>
            <a:pPr lvl="1"/>
            <a:r>
              <a:rPr lang="et-EE" dirty="0" err="1" smtClean="0"/>
              <a:t>Second</a:t>
            </a:r>
            <a:r>
              <a:rPr lang="et-EE" dirty="0" smtClean="0"/>
              <a:t> </a:t>
            </a:r>
            <a:r>
              <a:rPr lang="et-EE" dirty="0" err="1" smtClean="0"/>
              <a:t>level</a:t>
            </a:r>
            <a:endParaRPr lang="et-EE" dirty="0" smtClean="0"/>
          </a:p>
          <a:p>
            <a:pPr lvl="2"/>
            <a:r>
              <a:rPr lang="et-EE" dirty="0" err="1" smtClean="0"/>
              <a:t>Blaah</a:t>
            </a: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156473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5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5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5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0000"/>
          </a:solidFill>
          <a:latin typeface="Helvetic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0000"/>
          </a:solidFill>
          <a:latin typeface="Helvetic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0000"/>
          </a:solidFill>
          <a:latin typeface="Helvetic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0000"/>
          </a:solidFill>
          <a:latin typeface="Helvetic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0000"/>
          </a:solidFill>
          <a:latin typeface="Helvetic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0000"/>
          </a:solidFill>
          <a:latin typeface="Helvetic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0000"/>
          </a:solidFill>
          <a:latin typeface="Helvetic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0000"/>
          </a:solidFill>
          <a:latin typeface="Helvetica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Clr>
          <a:srgbClr val="990000"/>
        </a:buClr>
        <a:buFont typeface="Webdings" pitchFamily="18" charset="2"/>
        <a:buChar char="4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990000"/>
        </a:buClr>
        <a:buFont typeface="Webdings" pitchFamily="18" charset="2"/>
        <a:buChar char="4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ebdings" pitchFamily="18" charset="2"/>
        <a:buChar char="4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alkiri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HTML 5</a:t>
            </a:r>
            <a:endParaRPr lang="et-EE" dirty="0"/>
          </a:p>
        </p:txBody>
      </p:sp>
      <p:sp>
        <p:nvSpPr>
          <p:cNvPr id="5" name="Alapealkiri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smtClean="0"/>
              <a:t>Andrus Rinde</a:t>
            </a:r>
            <a:endParaRPr lang="et-E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HTML teksti vormindamine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smtClean="0"/>
              <a:t>Paks tekst (bold)</a:t>
            </a:r>
          </a:p>
          <a:p>
            <a:pPr lvl="1"/>
            <a:r>
              <a:rPr lang="et-EE" smtClean="0"/>
              <a:t>tavatekst &lt;b&gt;paks tekst&lt;/b&gt; tavatekst jätkub</a:t>
            </a:r>
          </a:p>
          <a:p>
            <a:r>
              <a:rPr lang="et-EE" smtClean="0"/>
              <a:t>Kaldkiri (</a:t>
            </a:r>
            <a:r>
              <a:rPr lang="en-US" smtClean="0"/>
              <a:t>italic</a:t>
            </a:r>
            <a:r>
              <a:rPr lang="et-EE" smtClean="0"/>
              <a:t>)</a:t>
            </a:r>
          </a:p>
          <a:p>
            <a:pPr lvl="1"/>
            <a:r>
              <a:rPr lang="et-EE" smtClean="0"/>
              <a:t>tavatekst &lt;i&gt;kaldkiri&lt;/i&gt; tavatekst jätkub</a:t>
            </a:r>
          </a:p>
          <a:p>
            <a:r>
              <a:rPr lang="et-EE" smtClean="0"/>
              <a:t>Eriti tugevalt rõhutatud tekst</a:t>
            </a:r>
          </a:p>
          <a:p>
            <a:pPr lvl="1"/>
            <a:r>
              <a:rPr lang="et-EE" smtClean="0"/>
              <a:t>tavatekst &lt;strong&gt;rõhutatud tekst&lt;/strong&gt; tavatekst jätkub</a:t>
            </a:r>
            <a:endParaRPr lang="et-E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t-EE" smtClean="0"/>
              <a:t>HTML teksti vormindamine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smtClean="0"/>
              <a:t>Suurendatud tekst</a:t>
            </a:r>
          </a:p>
          <a:p>
            <a:pPr lvl="1"/>
            <a:r>
              <a:rPr lang="et-EE" smtClean="0"/>
              <a:t>tavatekst &lt;big&gt;suurem kiri&lt;/big&gt; tavatekst jätkub</a:t>
            </a:r>
          </a:p>
          <a:p>
            <a:r>
              <a:rPr lang="et-EE" smtClean="0"/>
              <a:t>Väiksem tekst</a:t>
            </a:r>
          </a:p>
          <a:p>
            <a:pPr lvl="1"/>
            <a:r>
              <a:rPr lang="et-EE" smtClean="0"/>
              <a:t>tavatekst &lt;small&gt;väiksem tekst&lt;/small&gt; tavatekst jätkub</a:t>
            </a:r>
          </a:p>
          <a:p>
            <a:r>
              <a:rPr lang="et-EE" smtClean="0"/>
              <a:t>Ülaindeks (</a:t>
            </a:r>
            <a:r>
              <a:rPr lang="en-US" smtClean="0"/>
              <a:t>superscript</a:t>
            </a:r>
            <a:r>
              <a:rPr lang="et-EE" smtClean="0"/>
              <a:t>)</a:t>
            </a:r>
          </a:p>
          <a:p>
            <a:pPr lvl="1"/>
            <a:r>
              <a:rPr lang="et-EE" smtClean="0"/>
              <a:t>tavatekst &lt;sup&gt;ülaindeks&lt;/sup&gt; tavatekst jätkub</a:t>
            </a:r>
          </a:p>
          <a:p>
            <a:r>
              <a:rPr lang="et-EE" smtClean="0"/>
              <a:t>Alaindeks (</a:t>
            </a:r>
            <a:r>
              <a:rPr lang="en-US" smtClean="0"/>
              <a:t>subscript</a:t>
            </a:r>
            <a:r>
              <a:rPr lang="et-EE" smtClean="0"/>
              <a:t>)</a:t>
            </a:r>
          </a:p>
          <a:p>
            <a:pPr lvl="1"/>
            <a:r>
              <a:rPr lang="et-EE" smtClean="0"/>
              <a:t>tavatekst &lt;sub&gt;alaindeks&lt;/sub&gt; tavatekst jätkub</a:t>
            </a:r>
          </a:p>
          <a:p>
            <a:endParaRPr lang="et-E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HTML pildielement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Element &lt;</a:t>
            </a:r>
            <a:r>
              <a:rPr lang="et-EE" dirty="0" err="1" smtClean="0"/>
              <a:t>img</a:t>
            </a:r>
            <a:r>
              <a:rPr lang="et-EE" dirty="0" smtClean="0"/>
              <a:t>&gt;, kaks kohustuslikku atribuuti:</a:t>
            </a:r>
          </a:p>
          <a:p>
            <a:pPr lvl="1"/>
            <a:r>
              <a:rPr lang="et-EE" dirty="0" smtClean="0"/>
              <a:t>src − viide pildifailile (URL)</a:t>
            </a:r>
          </a:p>
          <a:p>
            <a:pPr lvl="1"/>
            <a:r>
              <a:rPr lang="et-EE" dirty="0" smtClean="0"/>
              <a:t>alt − alternatiivtekst </a:t>
            </a:r>
          </a:p>
          <a:p>
            <a:pPr lvl="1">
              <a:buNone/>
            </a:pPr>
            <a:r>
              <a:rPr lang="et-EE" dirty="0" smtClean="0"/>
              <a:t>&lt;</a:t>
            </a:r>
            <a:r>
              <a:rPr lang="et-EE" dirty="0" err="1" smtClean="0"/>
              <a:t>img</a:t>
            </a:r>
            <a:r>
              <a:rPr lang="et-EE" dirty="0" smtClean="0"/>
              <a:t> </a:t>
            </a:r>
            <a:r>
              <a:rPr lang="et-EE" dirty="0" err="1" smtClean="0"/>
              <a:t>src="ilusfoto.jpg</a:t>
            </a:r>
            <a:r>
              <a:rPr lang="et-EE" dirty="0" smtClean="0"/>
              <a:t>" </a:t>
            </a:r>
            <a:r>
              <a:rPr lang="et-EE" dirty="0" err="1" smtClean="0"/>
              <a:t>alt="kaunis</a:t>
            </a:r>
            <a:r>
              <a:rPr lang="et-EE" dirty="0" smtClean="0"/>
              <a:t> foto lillest" /&gt;</a:t>
            </a:r>
          </a:p>
          <a:p>
            <a:r>
              <a:rPr lang="et-EE" dirty="0" smtClean="0"/>
              <a:t>Valikulised atribuudid pildi suuruse määramiseks:</a:t>
            </a:r>
          </a:p>
          <a:p>
            <a:pPr lvl="1"/>
            <a:r>
              <a:rPr lang="et-EE" dirty="0" smtClean="0"/>
              <a:t>width − laius pikselites või protsentides</a:t>
            </a:r>
          </a:p>
          <a:p>
            <a:pPr lvl="1"/>
            <a:r>
              <a:rPr lang="et-EE" dirty="0" smtClean="0"/>
              <a:t>height − kõrgus pikselites või protsentides</a:t>
            </a:r>
          </a:p>
          <a:p>
            <a:pPr lvl="1">
              <a:buNone/>
            </a:pPr>
            <a:r>
              <a:rPr lang="et-EE" dirty="0" smtClean="0"/>
              <a:t>&lt;</a:t>
            </a:r>
            <a:r>
              <a:rPr lang="et-EE" dirty="0" err="1" smtClean="0"/>
              <a:t>img</a:t>
            </a:r>
            <a:r>
              <a:rPr lang="et-EE" dirty="0" smtClean="0"/>
              <a:t> </a:t>
            </a:r>
            <a:r>
              <a:rPr lang="et-EE" dirty="0" err="1" smtClean="0"/>
              <a:t>src="ilusfoto.jpg</a:t>
            </a:r>
            <a:r>
              <a:rPr lang="et-EE" dirty="0" smtClean="0"/>
              <a:t>" </a:t>
            </a:r>
            <a:r>
              <a:rPr lang="et-EE" dirty="0" err="1" smtClean="0"/>
              <a:t>alt="kaunis</a:t>
            </a:r>
            <a:r>
              <a:rPr lang="et-EE" dirty="0" smtClean="0"/>
              <a:t> foto lillest" width="360" height="288"/&gt;</a:t>
            </a:r>
          </a:p>
          <a:p>
            <a:pPr lvl="1"/>
            <a:endParaRPr lang="et-EE" dirty="0" smtClean="0"/>
          </a:p>
          <a:p>
            <a:endParaRPr lang="et-E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HTML hüperlink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Element &lt;a&gt; (</a:t>
            </a:r>
            <a:r>
              <a:rPr lang="et-EE" i="1" dirty="0" err="1" smtClean="0"/>
              <a:t>anchor</a:t>
            </a:r>
            <a:r>
              <a:rPr lang="et-EE" dirty="0" smtClean="0"/>
              <a:t>), üks kohustuslik atribuut:</a:t>
            </a:r>
          </a:p>
          <a:p>
            <a:pPr lvl="1"/>
            <a:r>
              <a:rPr lang="et-EE" dirty="0" smtClean="0"/>
              <a:t>href − lingitava materjali URL (aadress)</a:t>
            </a:r>
          </a:p>
          <a:p>
            <a:pPr lvl="1">
              <a:buNone/>
            </a:pPr>
            <a:r>
              <a:rPr lang="et-EE" dirty="0" smtClean="0"/>
              <a:t>&lt;a </a:t>
            </a:r>
            <a:r>
              <a:rPr lang="et-EE" dirty="0" err="1" smtClean="0"/>
              <a:t>href="http://www.microsoft.com"&gt;Microsofti</a:t>
            </a:r>
            <a:r>
              <a:rPr lang="et-EE" dirty="0" smtClean="0"/>
              <a:t> </a:t>
            </a:r>
            <a:r>
              <a:rPr lang="et-EE" dirty="0" err="1" smtClean="0"/>
              <a:t>koduleht&lt;/a</a:t>
            </a:r>
            <a:r>
              <a:rPr lang="et-EE" dirty="0" smtClean="0"/>
              <a:t>&gt;</a:t>
            </a:r>
          </a:p>
          <a:p>
            <a:r>
              <a:rPr lang="et-EE" dirty="0" smtClean="0"/>
              <a:t>Valikuline atribuut akna valikuks:</a:t>
            </a:r>
          </a:p>
          <a:p>
            <a:pPr lvl="1"/>
            <a:r>
              <a:rPr lang="et-EE" dirty="0" err="1" smtClean="0"/>
              <a:t>target</a:t>
            </a:r>
            <a:endParaRPr lang="et-EE" dirty="0" smtClean="0"/>
          </a:p>
          <a:p>
            <a:pPr lvl="1">
              <a:buNone/>
            </a:pPr>
            <a:r>
              <a:rPr lang="et-EE" dirty="0" smtClean="0"/>
              <a:t>&lt;a </a:t>
            </a:r>
            <a:r>
              <a:rPr lang="et-EE" dirty="0" err="1" smtClean="0"/>
              <a:t>href="http://www.microsoft.com</a:t>
            </a:r>
            <a:r>
              <a:rPr lang="et-EE" dirty="0" smtClean="0"/>
              <a:t>" </a:t>
            </a:r>
            <a:r>
              <a:rPr lang="et-EE" dirty="0" err="1" smtClean="0"/>
              <a:t>target="_blank"&gt;Microsofti</a:t>
            </a:r>
            <a:r>
              <a:rPr lang="et-EE" dirty="0" smtClean="0"/>
              <a:t> </a:t>
            </a:r>
            <a:r>
              <a:rPr lang="et-EE" dirty="0" err="1" smtClean="0"/>
              <a:t>koduleht&lt;/a</a:t>
            </a:r>
            <a:r>
              <a:rPr lang="et-EE" dirty="0" smtClean="0"/>
              <a:t>&gt;</a:t>
            </a:r>
          </a:p>
          <a:p>
            <a:pPr lvl="1"/>
            <a:endParaRPr lang="et-E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HTML tabel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 smtClean="0"/>
              <a:t>Tabeli loob element &lt;</a:t>
            </a:r>
            <a:r>
              <a:rPr lang="et-EE" dirty="0" err="1" smtClean="0"/>
              <a:t>table</a:t>
            </a:r>
            <a:r>
              <a:rPr lang="et-EE" dirty="0" smtClean="0"/>
              <a:t>&gt;</a:t>
            </a:r>
          </a:p>
          <a:p>
            <a:r>
              <a:rPr lang="et-EE" dirty="0" smtClean="0"/>
              <a:t>Tabeli rea loob element &lt;tr&gt;</a:t>
            </a:r>
          </a:p>
          <a:p>
            <a:r>
              <a:rPr lang="et-EE" dirty="0" smtClean="0"/>
              <a:t>Lahtri loob rea sisse element &lt;</a:t>
            </a:r>
            <a:r>
              <a:rPr lang="et-EE" dirty="0" err="1" smtClean="0"/>
              <a:t>td</a:t>
            </a:r>
            <a:r>
              <a:rPr lang="et-EE" dirty="0" smtClean="0"/>
              <a:t>&gt;</a:t>
            </a:r>
          </a:p>
          <a:p>
            <a:endParaRPr lang="et-EE" dirty="0"/>
          </a:p>
        </p:txBody>
      </p:sp>
      <p:sp>
        <p:nvSpPr>
          <p:cNvPr id="4" name="TextBox 3"/>
          <p:cNvSpPr txBox="1"/>
          <p:nvPr/>
        </p:nvSpPr>
        <p:spPr>
          <a:xfrm>
            <a:off x="7596198" y="1214422"/>
            <a:ext cx="307183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None/>
            </a:pPr>
            <a:r>
              <a:rPr lang="et-EE" sz="1600" dirty="0"/>
              <a:t>&lt;</a:t>
            </a:r>
            <a:r>
              <a:rPr lang="et-EE" sz="1600" dirty="0" err="1"/>
              <a:t>table</a:t>
            </a:r>
            <a:r>
              <a:rPr lang="et-EE" sz="1600" dirty="0"/>
              <a:t>&gt;</a:t>
            </a:r>
          </a:p>
          <a:p>
            <a:pPr lvl="1">
              <a:buNone/>
            </a:pPr>
            <a:r>
              <a:rPr lang="et-EE" sz="1600" dirty="0"/>
              <a:t>&lt;tr&gt;</a:t>
            </a:r>
          </a:p>
          <a:p>
            <a:pPr lvl="1">
              <a:buNone/>
            </a:pPr>
            <a:r>
              <a:rPr lang="et-EE" sz="1600" dirty="0"/>
              <a:t>&lt;</a:t>
            </a:r>
            <a:r>
              <a:rPr lang="et-EE" sz="1600" dirty="0" err="1"/>
              <a:t>td</a:t>
            </a:r>
            <a:r>
              <a:rPr lang="et-EE" sz="1600" dirty="0"/>
              <a:t>&gt;</a:t>
            </a:r>
          </a:p>
          <a:p>
            <a:pPr lvl="1">
              <a:buNone/>
            </a:pPr>
            <a:r>
              <a:rPr lang="et-EE" sz="1600" dirty="0"/>
              <a:t>esimese rea, vasaku lahtri sisu</a:t>
            </a:r>
          </a:p>
          <a:p>
            <a:pPr lvl="1">
              <a:buNone/>
            </a:pPr>
            <a:r>
              <a:rPr lang="et-EE" sz="1600" dirty="0"/>
              <a:t>&lt;/</a:t>
            </a:r>
            <a:r>
              <a:rPr lang="et-EE" sz="1600" dirty="0" err="1"/>
              <a:t>td</a:t>
            </a:r>
            <a:r>
              <a:rPr lang="et-EE" sz="1600" dirty="0"/>
              <a:t>&gt;</a:t>
            </a:r>
          </a:p>
          <a:p>
            <a:pPr lvl="1">
              <a:buNone/>
            </a:pPr>
            <a:r>
              <a:rPr lang="et-EE" sz="1600" dirty="0"/>
              <a:t>&lt;</a:t>
            </a:r>
            <a:r>
              <a:rPr lang="et-EE" sz="1600" dirty="0" err="1"/>
              <a:t>td</a:t>
            </a:r>
            <a:r>
              <a:rPr lang="et-EE" sz="1600" dirty="0"/>
              <a:t>&gt;</a:t>
            </a:r>
          </a:p>
          <a:p>
            <a:pPr lvl="1">
              <a:buNone/>
            </a:pPr>
            <a:r>
              <a:rPr lang="et-EE" sz="1600" dirty="0"/>
              <a:t>esimese rea, parema lahtri sisu</a:t>
            </a:r>
          </a:p>
          <a:p>
            <a:pPr lvl="1">
              <a:buNone/>
            </a:pPr>
            <a:r>
              <a:rPr lang="et-EE" sz="1600" dirty="0"/>
              <a:t>&lt;/</a:t>
            </a:r>
            <a:r>
              <a:rPr lang="et-EE" sz="1600" dirty="0" err="1"/>
              <a:t>td</a:t>
            </a:r>
            <a:r>
              <a:rPr lang="et-EE" sz="1600" dirty="0"/>
              <a:t>&gt;</a:t>
            </a:r>
          </a:p>
          <a:p>
            <a:pPr lvl="1">
              <a:buNone/>
            </a:pPr>
            <a:r>
              <a:rPr lang="et-EE" sz="1600" dirty="0"/>
              <a:t>&lt;/tr&gt;</a:t>
            </a:r>
          </a:p>
          <a:p>
            <a:pPr lvl="1">
              <a:buNone/>
            </a:pPr>
            <a:r>
              <a:rPr lang="et-EE" sz="1600" dirty="0"/>
              <a:t>&lt;tr&gt;</a:t>
            </a:r>
          </a:p>
          <a:p>
            <a:pPr lvl="1">
              <a:buNone/>
            </a:pPr>
            <a:r>
              <a:rPr lang="et-EE" sz="1600" dirty="0"/>
              <a:t>&lt;</a:t>
            </a:r>
            <a:r>
              <a:rPr lang="et-EE" sz="1600" dirty="0" err="1"/>
              <a:t>td</a:t>
            </a:r>
            <a:r>
              <a:rPr lang="et-EE" sz="1600" dirty="0"/>
              <a:t>&gt;</a:t>
            </a:r>
          </a:p>
          <a:p>
            <a:pPr lvl="1">
              <a:buNone/>
            </a:pPr>
            <a:r>
              <a:rPr lang="et-EE" sz="1600" dirty="0"/>
              <a:t>teise rea, vasaku lahtri sisu</a:t>
            </a:r>
          </a:p>
          <a:p>
            <a:pPr lvl="1">
              <a:buNone/>
            </a:pPr>
            <a:r>
              <a:rPr lang="et-EE" sz="1600" dirty="0"/>
              <a:t>&lt;/</a:t>
            </a:r>
            <a:r>
              <a:rPr lang="et-EE" sz="1600" dirty="0" err="1"/>
              <a:t>td</a:t>
            </a:r>
            <a:r>
              <a:rPr lang="et-EE" sz="1600" dirty="0"/>
              <a:t>&gt;</a:t>
            </a:r>
          </a:p>
          <a:p>
            <a:pPr lvl="1">
              <a:buNone/>
            </a:pPr>
            <a:r>
              <a:rPr lang="et-EE" sz="1600" dirty="0"/>
              <a:t>&lt;</a:t>
            </a:r>
            <a:r>
              <a:rPr lang="et-EE" sz="1600" dirty="0" err="1"/>
              <a:t>td</a:t>
            </a:r>
            <a:r>
              <a:rPr lang="et-EE" sz="1600" dirty="0"/>
              <a:t>&gt;</a:t>
            </a:r>
          </a:p>
          <a:p>
            <a:pPr lvl="1">
              <a:buNone/>
            </a:pPr>
            <a:r>
              <a:rPr lang="et-EE" sz="1600" dirty="0"/>
              <a:t>teise rea, parema lahtri sisu</a:t>
            </a:r>
          </a:p>
          <a:p>
            <a:pPr lvl="1">
              <a:buNone/>
            </a:pPr>
            <a:r>
              <a:rPr lang="et-EE" sz="1600" dirty="0"/>
              <a:t>&lt;/</a:t>
            </a:r>
            <a:r>
              <a:rPr lang="et-EE" sz="1600" dirty="0" err="1"/>
              <a:t>td</a:t>
            </a:r>
            <a:r>
              <a:rPr lang="et-EE" sz="1600" dirty="0"/>
              <a:t>&gt;</a:t>
            </a:r>
          </a:p>
          <a:p>
            <a:pPr lvl="1">
              <a:buNone/>
            </a:pPr>
            <a:r>
              <a:rPr lang="et-EE" sz="1600" dirty="0"/>
              <a:t>&lt;/tr&gt;</a:t>
            </a:r>
          </a:p>
          <a:p>
            <a:pPr lvl="1">
              <a:buNone/>
            </a:pPr>
            <a:r>
              <a:rPr lang="et-EE" sz="1600" dirty="0"/>
              <a:t>&lt;/</a:t>
            </a:r>
            <a:r>
              <a:rPr lang="et-EE" sz="1600" dirty="0" err="1"/>
              <a:t>table</a:t>
            </a:r>
            <a:r>
              <a:rPr lang="et-EE" sz="1600" dirty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HTML tabeli vormindamine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 smtClean="0"/>
              <a:t>Tabeli kui terviku vormindamiseks saab tabeli algusmärgendisse </a:t>
            </a:r>
            <a:r>
              <a:rPr lang="et-EE" dirty="0" err="1" smtClean="0"/>
              <a:t>lisaa</a:t>
            </a:r>
            <a:r>
              <a:rPr lang="et-EE" dirty="0" smtClean="0"/>
              <a:t> atribuute:</a:t>
            </a:r>
          </a:p>
          <a:p>
            <a:pPr lvl="1"/>
            <a:r>
              <a:rPr lang="et-EE" dirty="0" smtClean="0"/>
              <a:t>width − laius, määrab, kui suure osa veebilehitseja aknas tabel enda alla võtab, pikselites või protsentides;</a:t>
            </a:r>
          </a:p>
          <a:p>
            <a:pPr lvl="1"/>
            <a:r>
              <a:rPr lang="et-EE" dirty="0" smtClean="0"/>
              <a:t>border – ääris ehk raamjoon, määrab tabelit ja tema lahtreid ümbritseva joone paksuse, vaikeväärtuseks 0;</a:t>
            </a:r>
          </a:p>
          <a:p>
            <a:pPr lvl="1"/>
            <a:r>
              <a:rPr lang="et-EE" dirty="0" smtClean="0"/>
              <a:t>cellspacing – lahtrite vahekaugus, pikselites;</a:t>
            </a:r>
          </a:p>
          <a:p>
            <a:pPr lvl="1"/>
            <a:r>
              <a:rPr lang="et-EE" dirty="0" smtClean="0"/>
              <a:t>cellpadding – lahtrite vooderdus, määrab lahtri serva ja sisu omavahelise kauguse igast küljest, pikselites</a:t>
            </a:r>
          </a:p>
          <a:p>
            <a:endParaRPr lang="et-E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smtClean="0"/>
              <a:t>HTML tabeli rea ja veeru vormindus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Tabeli rea vormindamiseks saab kasutada atribuute:</a:t>
            </a:r>
          </a:p>
          <a:p>
            <a:pPr lvl="1"/>
            <a:r>
              <a:rPr lang="et-EE" dirty="0" smtClean="0"/>
              <a:t>align − joondus, väärtused: </a:t>
            </a:r>
            <a:r>
              <a:rPr lang="en-US" i="1" dirty="0" smtClean="0"/>
              <a:t>right</a:t>
            </a:r>
            <a:r>
              <a:rPr lang="et-EE" dirty="0" smtClean="0"/>
              <a:t> (parem), </a:t>
            </a:r>
            <a:r>
              <a:rPr lang="en-US" i="1" dirty="0" smtClean="0"/>
              <a:t>left</a:t>
            </a:r>
            <a:r>
              <a:rPr lang="et-EE" dirty="0" smtClean="0"/>
              <a:t> (vasak, mis on ka vaikeväärtuseks), </a:t>
            </a:r>
            <a:r>
              <a:rPr lang="en-US" i="1" dirty="0" smtClean="0"/>
              <a:t>center</a:t>
            </a:r>
            <a:r>
              <a:rPr lang="et-EE" dirty="0" smtClean="0"/>
              <a:t> (keskel) ja </a:t>
            </a:r>
            <a:r>
              <a:rPr lang="en-US" i="1" dirty="0" smtClean="0"/>
              <a:t>justify</a:t>
            </a:r>
            <a:r>
              <a:rPr lang="et-EE" dirty="0" smtClean="0"/>
              <a:t> (rööpselt);</a:t>
            </a:r>
          </a:p>
          <a:p>
            <a:pPr lvl="1"/>
            <a:r>
              <a:rPr lang="et-EE" dirty="0" smtClean="0"/>
              <a:t>valign – vertikaalne joondus, väärtused: </a:t>
            </a:r>
            <a:r>
              <a:rPr lang="en-US" i="1" dirty="0" smtClean="0"/>
              <a:t>top</a:t>
            </a:r>
            <a:r>
              <a:rPr lang="et-EE" dirty="0" smtClean="0"/>
              <a:t> (ülaserva, mis on ka vaikeväärtuseks), </a:t>
            </a:r>
            <a:r>
              <a:rPr lang="en-US" i="1" dirty="0" smtClean="0"/>
              <a:t>middle</a:t>
            </a:r>
            <a:r>
              <a:rPr lang="et-EE" dirty="0" smtClean="0"/>
              <a:t> (keskele) ja </a:t>
            </a:r>
            <a:r>
              <a:rPr lang="en-US" i="1" dirty="0" smtClean="0"/>
              <a:t>bottom</a:t>
            </a:r>
            <a:r>
              <a:rPr lang="et-EE" dirty="0" smtClean="0"/>
              <a:t> (allaserva).</a:t>
            </a:r>
          </a:p>
          <a:p>
            <a:r>
              <a:rPr lang="et-EE" dirty="0" smtClean="0"/>
              <a:t>Tabeli veerul on kasutada samad atribuudid ja lisaks veel:</a:t>
            </a:r>
          </a:p>
          <a:p>
            <a:pPr lvl="1"/>
            <a:r>
              <a:rPr lang="et-EE" dirty="0" smtClean="0"/>
              <a:t>colspan – määrab üle mitme veeru antud lahter ulatub;</a:t>
            </a:r>
          </a:p>
          <a:p>
            <a:pPr lvl="1"/>
            <a:r>
              <a:rPr lang="et-EE" dirty="0" smtClean="0"/>
              <a:t>rowspan – määrab üle mitme rea antud lahter ulatub;</a:t>
            </a:r>
          </a:p>
          <a:p>
            <a:endParaRPr lang="et-EE" dirty="0" smtClean="0"/>
          </a:p>
          <a:p>
            <a:endParaRPr lang="et-E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HTML alajaotus, </a:t>
            </a:r>
            <a:r>
              <a:rPr lang="et-EE" dirty="0" err="1" smtClean="0"/>
              <a:t>sekstsioon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tavaliselt grupeeritakse alajaotuse sisse objekte, et neid siis stiile kasutades koos kujundada</a:t>
            </a:r>
          </a:p>
          <a:p>
            <a:endParaRPr lang="et-EE" dirty="0"/>
          </a:p>
        </p:txBody>
      </p:sp>
      <p:sp>
        <p:nvSpPr>
          <p:cNvPr id="4" name="TextBox 3"/>
          <p:cNvSpPr txBox="1"/>
          <p:nvPr/>
        </p:nvSpPr>
        <p:spPr>
          <a:xfrm>
            <a:off x="2952728" y="2928935"/>
            <a:ext cx="4493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/>
              <a:t>&lt;</a:t>
            </a:r>
            <a:r>
              <a:rPr lang="et-EE" dirty="0" err="1" smtClean="0"/>
              <a:t>div</a:t>
            </a:r>
            <a:r>
              <a:rPr lang="et-EE" dirty="0" smtClean="0"/>
              <a:t>&gt;</a:t>
            </a:r>
          </a:p>
          <a:p>
            <a:r>
              <a:rPr lang="et-EE" dirty="0" smtClean="0"/>
              <a:t>alajaotuse sisu (tekst, pildid, objektid vms)</a:t>
            </a:r>
          </a:p>
          <a:p>
            <a:r>
              <a:rPr lang="et-EE" dirty="0" smtClean="0"/>
              <a:t>&lt;/</a:t>
            </a:r>
            <a:r>
              <a:rPr lang="et-EE" dirty="0" err="1" smtClean="0"/>
              <a:t>div</a:t>
            </a:r>
            <a:r>
              <a:rPr lang="et-EE" dirty="0" smtClean="0"/>
              <a:t>&gt;</a:t>
            </a:r>
          </a:p>
          <a:p>
            <a:endParaRPr lang="et-E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smtClean="0"/>
              <a:t>HTML päise elemendid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Veebilehe pealkiri</a:t>
            </a:r>
          </a:p>
          <a:p>
            <a:pPr lvl="1">
              <a:buNone/>
            </a:pPr>
            <a:r>
              <a:rPr lang="et-EE" dirty="0" smtClean="0"/>
              <a:t>&lt;title&gt;Deep Zoom Composer Project&lt;/title&gt;</a:t>
            </a:r>
          </a:p>
          <a:p>
            <a:r>
              <a:rPr lang="et-EE" dirty="0" smtClean="0"/>
              <a:t>Metaandmed</a:t>
            </a:r>
          </a:p>
          <a:p>
            <a:pPr lvl="1">
              <a:buNone/>
            </a:pPr>
            <a:r>
              <a:rPr lang="et-EE" dirty="0" smtClean="0"/>
              <a:t>&lt;meta http-equiv="Content-Type" content="text/html; charset=</a:t>
            </a:r>
            <a:r>
              <a:rPr lang="et-EE" b="1" dirty="0" smtClean="0"/>
              <a:t>kodeering</a:t>
            </a:r>
            <a:r>
              <a:rPr lang="et-EE" dirty="0" smtClean="0"/>
              <a:t>" /&gt;</a:t>
            </a:r>
          </a:p>
          <a:p>
            <a:pPr lvl="1">
              <a:buNone/>
            </a:pPr>
            <a:r>
              <a:rPr lang="et-EE" dirty="0" smtClean="0"/>
              <a:t>&lt;meta name="description" content="Veebilehe lühikirjeldus" /&gt;</a:t>
            </a:r>
          </a:p>
          <a:p>
            <a:pPr lvl="1">
              <a:buNone/>
            </a:pPr>
            <a:r>
              <a:rPr lang="et-EE" dirty="0" smtClean="0"/>
              <a:t>&lt;meta name="keywords" content="võtmesõna1, võtmesõna2, võtmesõna3, …" /&gt;</a:t>
            </a:r>
          </a:p>
          <a:p>
            <a:endParaRPr lang="et-E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HTML erinevad objektid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heliklipid, videod, Java apletid, ActiveX objektid, pdf dokumendid, Flash animatsioonid ja muidugi ka Microsoft Silverlight rakendused</a:t>
            </a:r>
            <a:endParaRPr lang="et-EE" dirty="0"/>
          </a:p>
        </p:txBody>
      </p:sp>
      <p:sp>
        <p:nvSpPr>
          <p:cNvPr id="4" name="TextBox 3"/>
          <p:cNvSpPr txBox="1"/>
          <p:nvPr/>
        </p:nvSpPr>
        <p:spPr>
          <a:xfrm>
            <a:off x="3238480" y="3286125"/>
            <a:ext cx="5634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/>
              <a:t>&lt;</a:t>
            </a:r>
            <a:r>
              <a:rPr lang="et-EE" dirty="0" err="1" smtClean="0"/>
              <a:t>object</a:t>
            </a:r>
            <a:r>
              <a:rPr lang="et-EE" dirty="0" smtClean="0"/>
              <a:t>&gt;</a:t>
            </a:r>
          </a:p>
          <a:p>
            <a:r>
              <a:rPr lang="et-EE" dirty="0" smtClean="0"/>
              <a:t>Koodiread objekti kuvamisega seotud parameetritega</a:t>
            </a:r>
          </a:p>
          <a:p>
            <a:r>
              <a:rPr lang="et-EE" dirty="0" smtClean="0"/>
              <a:t>&lt;/</a:t>
            </a:r>
            <a:r>
              <a:rPr lang="et-EE" dirty="0" err="1" smtClean="0"/>
              <a:t>object</a:t>
            </a:r>
            <a:r>
              <a:rPr lang="et-EE" dirty="0" smtClean="0"/>
              <a:t>&gt;</a:t>
            </a:r>
          </a:p>
          <a:p>
            <a:endParaRPr lang="et-E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HTML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HTML on </a:t>
            </a:r>
            <a:r>
              <a:rPr lang="et-EE" dirty="0" err="1" smtClean="0"/>
              <a:t>lahtiseletatult</a:t>
            </a:r>
            <a:r>
              <a:rPr lang="et-EE" dirty="0" smtClean="0"/>
              <a:t> hüperteksti märkimise keel (</a:t>
            </a:r>
            <a:r>
              <a:rPr lang="en-US" dirty="0" smtClean="0"/>
              <a:t>Hypertext Markup Language</a:t>
            </a:r>
            <a:r>
              <a:rPr lang="et-EE" dirty="0" smtClean="0"/>
              <a:t>)</a:t>
            </a:r>
          </a:p>
          <a:p>
            <a:r>
              <a:rPr lang="et-EE" dirty="0" smtClean="0"/>
              <a:t>HTML keelt teab maailm juba 1990. aasta detsembrist, kui sündis WWW</a:t>
            </a:r>
          </a:p>
          <a:p>
            <a:r>
              <a:rPr lang="et-EE" dirty="0" smtClean="0"/>
              <a:t>Esimene </a:t>
            </a:r>
            <a:r>
              <a:rPr lang="et-EE" dirty="0"/>
              <a:t>ametlik standard – HTML 2.0 kuulutati välja </a:t>
            </a:r>
            <a:r>
              <a:rPr lang="et-EE" dirty="0" smtClean="0"/>
              <a:t>24 novembril 1995</a:t>
            </a:r>
          </a:p>
          <a:p>
            <a:r>
              <a:rPr lang="et-EE" dirty="0" smtClean="0"/>
              <a:t>1997</a:t>
            </a:r>
            <a:r>
              <a:rPr lang="et-EE" dirty="0"/>
              <a:t>. aasta jaanuaris kuulutati välja HTML 3.2, mis lisas hulga kujundamisega seotud elemente ja </a:t>
            </a:r>
            <a:r>
              <a:rPr lang="et-EE" dirty="0" smtClean="0"/>
              <a:t>atribuute</a:t>
            </a:r>
          </a:p>
          <a:p>
            <a:r>
              <a:rPr lang="et-EE" dirty="0" smtClean="0"/>
              <a:t>1997</a:t>
            </a:r>
            <a:r>
              <a:rPr lang="et-EE" dirty="0"/>
              <a:t>. detsembris kuulutati välja HTML 4.0, mis võimaldas kujunduse juba täielikult veebilehe sisust eraldada</a:t>
            </a:r>
            <a:endParaRPr lang="et-EE" dirty="0" smtClean="0"/>
          </a:p>
          <a:p>
            <a:r>
              <a:rPr lang="et-EE" dirty="0" smtClean="0"/>
              <a:t>Praegu on viimane standardne versiooni 4.01, mis on olemas aastast 1999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HTML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Aastast 2000 on olemas XML-il põhinev XHTML (</a:t>
            </a:r>
            <a:r>
              <a:rPr lang="et-EE" dirty="0" err="1" smtClean="0"/>
              <a:t>Extensible</a:t>
            </a:r>
            <a:r>
              <a:rPr lang="et-EE" dirty="0" smtClean="0"/>
              <a:t> </a:t>
            </a:r>
            <a:r>
              <a:rPr lang="et-EE" dirty="0" err="1" smtClean="0"/>
              <a:t>HyperText</a:t>
            </a:r>
            <a:r>
              <a:rPr lang="et-EE" dirty="0" smtClean="0"/>
              <a:t> </a:t>
            </a:r>
            <a:r>
              <a:rPr lang="et-EE" dirty="0" err="1" smtClean="0"/>
              <a:t>Markup</a:t>
            </a:r>
            <a:r>
              <a:rPr lang="et-EE" dirty="0" smtClean="0"/>
              <a:t> </a:t>
            </a:r>
            <a:r>
              <a:rPr lang="et-EE" dirty="0" err="1" smtClean="0"/>
              <a:t>Language</a:t>
            </a:r>
            <a:r>
              <a:rPr lang="et-EE" dirty="0" smtClean="0"/>
              <a:t>)</a:t>
            </a:r>
          </a:p>
          <a:p>
            <a:r>
              <a:rPr lang="et-EE" dirty="0" smtClean="0"/>
              <a:t>HTML 5 spetsifikatsiooni esimene versioon avaldati 22. jaanuaril 2008</a:t>
            </a:r>
          </a:p>
          <a:p>
            <a:r>
              <a:rPr lang="et-EE" dirty="0" smtClean="0"/>
              <a:t>28. oktoober 2014 W3C soovitus</a:t>
            </a:r>
          </a:p>
          <a:p>
            <a:r>
              <a:rPr lang="et-EE" dirty="0" smtClean="0"/>
              <a:t>1. november 2016 sai W3C soovituse juba HTML 5.1</a:t>
            </a:r>
          </a:p>
          <a:p>
            <a:r>
              <a:rPr lang="et-EE" dirty="0" smtClean="0"/>
              <a:t>HTML 5.2 sai 14</a:t>
            </a:r>
            <a:r>
              <a:rPr lang="et-EE" dirty="0"/>
              <a:t>. </a:t>
            </a:r>
            <a:r>
              <a:rPr lang="et-EE" dirty="0" smtClean="0"/>
              <a:t>detsembril </a:t>
            </a:r>
            <a:r>
              <a:rPr lang="et-EE" dirty="0"/>
              <a:t>2017 juba W3C soovituse</a:t>
            </a:r>
          </a:p>
          <a:p>
            <a:r>
              <a:rPr lang="et-EE" dirty="0"/>
              <a:t>Alanud on töö </a:t>
            </a:r>
            <a:r>
              <a:rPr lang="et-EE"/>
              <a:t>HTML </a:t>
            </a:r>
            <a:r>
              <a:rPr lang="et-EE" smtClean="0"/>
              <a:t>5.3 </a:t>
            </a:r>
            <a:r>
              <a:rPr lang="et-EE" dirty="0" smtClean="0"/>
              <a:t>spetsifikatsiooniga </a:t>
            </a:r>
          </a:p>
        </p:txBody>
      </p:sp>
    </p:spTree>
    <p:extLst>
      <p:ext uri="{BB962C8B-B14F-4D97-AF65-F5344CB8AC3E}">
        <p14:creationId xmlns:p14="http://schemas.microsoft.com/office/powerpoint/2010/main" val="251374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HTML õigekiri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HTML dokument koosneb elementidest. Elementidel on reeglina algusmärgend (</a:t>
            </a:r>
            <a:r>
              <a:rPr lang="en-US" dirty="0" smtClean="0"/>
              <a:t>tag</a:t>
            </a:r>
            <a:r>
              <a:rPr lang="et-EE" dirty="0" smtClean="0"/>
              <a:t>) ja lõpumärgend, millede vahele jääb elemendi sisu</a:t>
            </a:r>
          </a:p>
          <a:p>
            <a:pPr lvl="1"/>
            <a:r>
              <a:rPr lang="et-EE" dirty="0" smtClean="0"/>
              <a:t>&lt;elemendinimi&gt; Sisu &lt;/elemendinimi&gt;</a:t>
            </a:r>
          </a:p>
          <a:p>
            <a:pPr lvl="1"/>
            <a:r>
              <a:rPr lang="et-EE" dirty="0" smtClean="0"/>
              <a:t>&lt;elemendinimi&gt;</a:t>
            </a:r>
          </a:p>
          <a:p>
            <a:pPr lvl="1"/>
            <a:r>
              <a:rPr lang="et-EE" dirty="0" smtClean="0"/>
              <a:t>&lt;elemendinimi atribuut1="väärtus" atribuut2="väärtus" …&gt; Sisu &lt;/elemendinimi&gt;</a:t>
            </a:r>
          </a:p>
          <a:p>
            <a:r>
              <a:rPr lang="et-EE" dirty="0" smtClean="0"/>
              <a:t>Kommentaarid</a:t>
            </a:r>
          </a:p>
          <a:p>
            <a:pPr lvl="1"/>
            <a:r>
              <a:rPr lang="et-EE" dirty="0" smtClean="0"/>
              <a:t>&lt;!--Kommentaari tekst, mida veebilehitseja veebilehel ei näita--&gt;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HTML õigekiri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smtClean="0"/>
              <a:t>dokumendil peab olema nn juurelement (root element)!</a:t>
            </a:r>
          </a:p>
          <a:p>
            <a:r>
              <a:rPr lang="et-EE" smtClean="0"/>
              <a:t>elemendid pannakse alati kirja väiketähtedega, ka atribuutide nimed!</a:t>
            </a:r>
          </a:p>
          <a:p>
            <a:r>
              <a:rPr lang="et-EE" smtClean="0"/>
              <a:t>elemendid peavad olema korrektselt pesastatud (nested)!</a:t>
            </a:r>
          </a:p>
          <a:p>
            <a:pPr lvl="1"/>
            <a:r>
              <a:rPr lang="et-EE" smtClean="0"/>
              <a:t>&lt;element-A&gt;&lt;element-B&gt;Elemendi sisu&lt;/element-B&gt;&lt;/element-A&gt;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5115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HTML põhielemendid</a:t>
            </a:r>
            <a:endParaRPr lang="et-EE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055440" y="1600200"/>
            <a:ext cx="5976664" cy="39163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t-EE" sz="2000" dirty="0"/>
              <a:t>&lt;DTD ehk dokumendi tüübi deklaratsioon&gt;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t-EE" sz="2000" dirty="0"/>
              <a:t>&lt;!--siit algab html kood--&gt;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t-EE" sz="2000" dirty="0"/>
              <a:t>&lt;html&gt;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t-EE" sz="2000" dirty="0"/>
              <a:t>&lt;!--siit algab html dokumendi päis--&gt;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t-EE" sz="2000" dirty="0"/>
              <a:t>&lt;head&gt;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t-EE" sz="2000" dirty="0"/>
              <a:t>	päise sisu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t-EE" sz="2000" dirty="0"/>
              <a:t>&lt;/head&gt;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t-EE" sz="2000" dirty="0"/>
              <a:t>&lt;!--siit algab html dokumendi sisu--&gt;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t-EE" sz="2000" dirty="0"/>
              <a:t>&lt;</a:t>
            </a:r>
            <a:r>
              <a:rPr lang="et-EE" sz="2000" dirty="0" err="1"/>
              <a:t>body</a:t>
            </a:r>
            <a:r>
              <a:rPr lang="et-EE" sz="20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t-EE" sz="2000" dirty="0"/>
              <a:t>	veebilehe sisu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t-EE" sz="2000" dirty="0"/>
              <a:t>&lt;/</a:t>
            </a:r>
            <a:r>
              <a:rPr lang="et-EE" sz="2000" dirty="0" err="1"/>
              <a:t>body</a:t>
            </a:r>
            <a:r>
              <a:rPr lang="et-EE" sz="20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t-EE" sz="2000" dirty="0"/>
              <a:t>&lt;/html&gt;</a:t>
            </a:r>
          </a:p>
          <a:p>
            <a:pPr marL="0" indent="0">
              <a:lnSpc>
                <a:spcPct val="100000"/>
              </a:lnSpc>
              <a:buNone/>
            </a:pPr>
            <a:endParaRPr lang="et-EE" sz="2000" dirty="0"/>
          </a:p>
          <a:p>
            <a:pPr marL="0" indent="0">
              <a:lnSpc>
                <a:spcPct val="100000"/>
              </a:lnSpc>
              <a:buNone/>
            </a:pPr>
            <a:endParaRPr lang="et-EE" sz="2000" dirty="0"/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612" y="1600200"/>
            <a:ext cx="3474776" cy="39163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HTML DTD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HTML-i dokumendil peab alati olema dokumendi tüübi deklaratsioon</a:t>
            </a:r>
          </a:p>
          <a:p>
            <a:pPr lvl="1"/>
            <a:r>
              <a:rPr lang="et-EE" dirty="0" smtClean="0"/>
              <a:t>&lt;!DOCTYPE html PUBLIC "-//W3C//DTD HTML 3.2 </a:t>
            </a:r>
            <a:r>
              <a:rPr lang="et-EE" dirty="0" err="1" smtClean="0"/>
              <a:t>Final</a:t>
            </a:r>
            <a:r>
              <a:rPr lang="et-EE" dirty="0" smtClean="0"/>
              <a:t>//EN"&gt;</a:t>
            </a:r>
          </a:p>
          <a:p>
            <a:pPr lvl="1"/>
            <a:r>
              <a:rPr lang="et-EE" dirty="0" smtClean="0"/>
              <a:t>&lt;!DOCTYPE HTML PUBLIC "-//W3C//DTD HTML 4.01//EN"   "http://www.w3.org/TR/html4/strict.dtd"&gt;</a:t>
            </a:r>
          </a:p>
          <a:p>
            <a:pPr lvl="1"/>
            <a:r>
              <a:rPr lang="et-EE" dirty="0" smtClean="0"/>
              <a:t>&lt;!DOCTYPE HTML PUBLIC "-//W3C//DTD HTML 4.01 </a:t>
            </a:r>
            <a:r>
              <a:rPr lang="et-EE" dirty="0" err="1" smtClean="0"/>
              <a:t>Transitional</a:t>
            </a:r>
            <a:r>
              <a:rPr lang="et-EE" dirty="0" smtClean="0"/>
              <a:t>//EN" "http://www.w3.org/TR/html4/loose.dtd"&gt;</a:t>
            </a:r>
          </a:p>
          <a:p>
            <a:pPr lvl="1"/>
            <a:r>
              <a:rPr lang="et-EE" dirty="0" smtClean="0"/>
              <a:t>&lt;!DOCTYPE </a:t>
            </a:r>
            <a:r>
              <a:rPr lang="et-EE" dirty="0" smtClean="0"/>
              <a:t>html&gt;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20505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HTML tekstielemendid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smtClean="0"/>
              <a:t>Pealkirjad (h1 … h5)</a:t>
            </a:r>
          </a:p>
          <a:p>
            <a:pPr lvl="1"/>
            <a:r>
              <a:rPr lang="et-EE" smtClean="0"/>
              <a:t>&lt;h1&gt;Veebilehe suur pealkiri&lt;/h1&gt;</a:t>
            </a:r>
          </a:p>
          <a:p>
            <a:r>
              <a:rPr lang="et-EE" smtClean="0"/>
              <a:t>Tekstilõik</a:t>
            </a:r>
          </a:p>
          <a:p>
            <a:pPr lvl="1"/>
            <a:r>
              <a:rPr lang="et-EE" smtClean="0"/>
              <a:t>&lt;p&gt;Lõigu jagu teksti&lt;/p&gt;</a:t>
            </a:r>
          </a:p>
          <a:p>
            <a:r>
              <a:rPr lang="et-EE" smtClean="0"/>
              <a:t>Reavahetus</a:t>
            </a:r>
          </a:p>
          <a:p>
            <a:pPr lvl="1"/>
            <a:r>
              <a:rPr lang="et-EE" smtClean="0"/>
              <a:t>tekst ühel real &lt;br /&gt; tekst jätkub uuel real</a:t>
            </a:r>
          </a:p>
          <a:p>
            <a:r>
              <a:rPr lang="et-EE" smtClean="0"/>
              <a:t>Lõigu sees eraldi kujundatav fraas (span)</a:t>
            </a:r>
          </a:p>
          <a:p>
            <a:pPr lvl="1"/>
            <a:r>
              <a:rPr lang="et-EE" smtClean="0"/>
              <a:t>&lt;p&gt;Tekstilõik, milles &lt;span&gt;eriline fraas&lt;/span&gt; on eraldi välja toodud&lt;/p&gt;</a:t>
            </a:r>
            <a:endParaRPr lang="et-E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HTML loendid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smtClean="0"/>
              <a:t>Nummerdatud loend (ordered list) ol</a:t>
            </a:r>
          </a:p>
          <a:p>
            <a:r>
              <a:rPr lang="et-EE" smtClean="0"/>
              <a:t>Täpploend (unordered list) ul</a:t>
            </a:r>
          </a:p>
          <a:p>
            <a:r>
              <a:rPr lang="et-EE" smtClean="0"/>
              <a:t>Loendi element (list element) li</a:t>
            </a:r>
            <a:endParaRPr lang="et-E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52662" y="3429000"/>
            <a:ext cx="4429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smtClean="0"/>
              <a:t>&lt;</a:t>
            </a:r>
            <a:r>
              <a:rPr lang="et-EE" dirty="0" err="1" smtClean="0"/>
              <a:t>ul</a:t>
            </a:r>
            <a:r>
              <a:rPr lang="et-EE" dirty="0" smtClean="0"/>
              <a:t>&gt;</a:t>
            </a:r>
          </a:p>
          <a:p>
            <a:r>
              <a:rPr lang="et-EE" dirty="0" smtClean="0"/>
              <a:t>&lt;</a:t>
            </a:r>
            <a:r>
              <a:rPr lang="et-EE" dirty="0" err="1" smtClean="0"/>
              <a:t>li&gt;Esimene</a:t>
            </a:r>
            <a:r>
              <a:rPr lang="et-EE" dirty="0" smtClean="0"/>
              <a:t> loendi </a:t>
            </a:r>
            <a:r>
              <a:rPr lang="et-EE" dirty="0" err="1" smtClean="0"/>
              <a:t>element&lt;/li</a:t>
            </a:r>
            <a:r>
              <a:rPr lang="et-EE" dirty="0" smtClean="0"/>
              <a:t>&gt;</a:t>
            </a:r>
          </a:p>
          <a:p>
            <a:r>
              <a:rPr lang="et-EE" dirty="0" smtClean="0"/>
              <a:t>&lt;</a:t>
            </a:r>
            <a:r>
              <a:rPr lang="et-EE" dirty="0" err="1" smtClean="0"/>
              <a:t>li&gt;Teine</a:t>
            </a:r>
            <a:r>
              <a:rPr lang="et-EE" dirty="0" smtClean="0"/>
              <a:t> loendi </a:t>
            </a:r>
            <a:r>
              <a:rPr lang="et-EE" dirty="0" err="1" smtClean="0"/>
              <a:t>element&lt;/li</a:t>
            </a:r>
            <a:r>
              <a:rPr lang="et-EE" dirty="0" smtClean="0"/>
              <a:t>&gt;</a:t>
            </a:r>
          </a:p>
          <a:p>
            <a:r>
              <a:rPr lang="et-EE" dirty="0" smtClean="0"/>
              <a:t>&lt;</a:t>
            </a:r>
            <a:r>
              <a:rPr lang="et-EE" dirty="0" err="1" smtClean="0"/>
              <a:t>li&gt;Kolmas</a:t>
            </a:r>
            <a:r>
              <a:rPr lang="et-EE" dirty="0" smtClean="0"/>
              <a:t> loendi </a:t>
            </a:r>
            <a:r>
              <a:rPr lang="et-EE" dirty="0" err="1" smtClean="0"/>
              <a:t>element&lt;/li</a:t>
            </a:r>
            <a:r>
              <a:rPr lang="et-EE" dirty="0" smtClean="0"/>
              <a:t>&gt;</a:t>
            </a:r>
          </a:p>
          <a:p>
            <a:r>
              <a:rPr lang="et-EE" dirty="0" smtClean="0"/>
              <a:t>&lt;/</a:t>
            </a:r>
            <a:r>
              <a:rPr lang="et-EE" dirty="0" err="1" smtClean="0"/>
              <a:t>ul</a:t>
            </a:r>
            <a:r>
              <a:rPr lang="et-EE" dirty="0" smtClean="0"/>
              <a:t>&gt;</a:t>
            </a:r>
            <a:endParaRPr lang="et-EE" dirty="0"/>
          </a:p>
        </p:txBody>
      </p:sp>
      <p:pic>
        <p:nvPicPr>
          <p:cNvPr id="5" name="Pilt 4" descr="täpploend_html_näidi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5952" y="3643314"/>
            <a:ext cx="2840511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LU_vana_16X9">
  <a:themeElements>
    <a:clrScheme name="TLU-e65aa28c453c2e6c3fae41242631467f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LU-e65aa28c453c2e6c3fae41242631467f5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LU-e65aa28c453c2e6c3fae41242631467f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LU-e65aa28c453c2e6c3fae41242631467f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LU-e65aa28c453c2e6c3fae41242631467f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LU-e65aa28c453c2e6c3fae41242631467f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LU-e65aa28c453c2e6c3fae41242631467f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LU-e65aa28c453c2e6c3fae41242631467f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LU-e65aa28c453c2e6c3fae41242631467f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LU-e65aa28c453c2e6c3fae41242631467f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LU-e65aa28c453c2e6c3fae41242631467f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LU-e65aa28c453c2e6c3fae41242631467f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LU-e65aa28c453c2e6c3fae41242631467f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LU-e65aa28c453c2e6c3fae41242631467f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LU_vana_16X9" id="{2E40C18B-DBCA-4920-B5FA-92902743E417}" vid="{AC3AA0EC-5418-4EC8-A717-758099B83A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>
  <documentManagement>
    <ContentTypeId xmlns="http://schemas.microsoft.com/sharepoint/v3">0x00D4B7E43221C0574E95BBC2F4A6113AD3</ContentTypeId>
    <_SourceUrl xmlns="http://schemas.microsoft.com/sharepoint/v3" xsi:nil="true"/>
    <AutoVersionDisabled xmlns="http://schemas.microsoft.com/sharepoint/v3">false</AutoVersionDisabled>
    <ItemType xmlns="http://schemas.microsoft.com/sharepoint/v3">1</ItemType>
    <Order xmlns="http://schemas.microsoft.com/sharepoint/v3" xsi:nil="true"/>
    <_SharedFileIndex xmlns="http://schemas.microsoft.com/sharepoint/v3" xsi:nil="true"/>
    <MetaInfo xmlns="http://schemas.microsoft.com/sharepoint/v3" xsi:nil="true"/>
    <Description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_Docs_" ma:contentTypeID="0x00D4B7E43221C0574E95BBC2F4A6113AD3" ma:contentTypeVersion="" ma:contentTypeDescription="" ma:contentTypeScope="" ma:versionID="f1f20bd904aab0b078a243d5311c82dc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3e5d9eca856144ce6ca1da655f95619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D" minOccurs="0"/>
                <xsd:element ref="ns1:ContentType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_ModerationComment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AutoVersionDisabled" minOccurs="0"/>
                <xsd:element ref="ns1:ItemType" minOccurs="0"/>
                <xsd:element ref="ns1:Descrip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D" ma:index="0" nillable="true" ma:displayName="ID" ma:internalName="ID" ma:readOnly="true">
      <xsd:simpleType>
        <xsd:restriction base="dms:Unknown"/>
      </xsd:simpleType>
    </xsd:element>
    <xsd:element name="ContentTypeId" ma:index="1" nillable="true" ma:displayName="Content Type ID" ma:hidden="true" ma:internalName="ContentTypeId" ma:readOnly="true">
      <xsd:simpleType>
        <xsd:restriction base="dms:Unknown"/>
      </xsd:simpleType>
    </xsd:element>
    <xsd:element name="Author" ma:index="4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6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7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8" nillable="true" ma:displayName="Copy Source" ma:internalName="_CopySource" ma:readOnly="true">
      <xsd:simpleType>
        <xsd:restriction base="dms:Text"/>
      </xsd:simpleType>
    </xsd:element>
    <xsd:element name="_ModerationStatus" ma:index="9" nillable="true" ma:displayName="Approval Status" ma:default="0" ma:hidden="true" ma:internalName="_ModerationStatus" ma:readOnly="true">
      <xsd:simpleType>
        <xsd:restriction base="dms:Unknown"/>
      </xsd:simpleType>
    </xsd:element>
    <xsd:element name="_ModerationComments" ma:index="10" nillable="true" ma:displayName="Approver Comments" ma:hidden="true" ma:internalName="_ModerationComments" ma:readOnly="true">
      <xsd:simpleType>
        <xsd:restriction base="dms:Note"/>
      </xsd:simpleType>
    </xsd:element>
    <xsd:element name="FileRef" ma:index="11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12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13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14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15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16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18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19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20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22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23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24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25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26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27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File_x0020_Type" ma:index="31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32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33" nillable="true" ma:displayName="Source Url" ma:hidden="true" ma:internalName="_SourceUrl">
      <xsd:simpleType>
        <xsd:restriction base="dms:Text"/>
      </xsd:simpleType>
    </xsd:element>
    <xsd:element name="_SharedFileIndex" ma:index="34" nillable="true" ma:displayName="Shared File Index" ma:hidden="true" ma:internalName="_SharedFileIndex">
      <xsd:simpleType>
        <xsd:restriction base="dms:Text"/>
      </xsd:simpleType>
    </xsd:element>
    <xsd:element name="MetaInfo" ma:index="4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45" nillable="true" ma:displayName="Level" ma:hidden="true" ma:internalName="_Level" ma:readOnly="true">
      <xsd:simpleType>
        <xsd:restriction base="dms:Unknown"/>
      </xsd:simpleType>
    </xsd:element>
    <xsd:element name="_IsCurrentVersion" ma:index="46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0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1" nillable="true" ma:displayName="UI Version" ma:hidden="true" ma:internalName="_UIVersion" ma:readOnly="true">
      <xsd:simpleType>
        <xsd:restriction base="dms:Unknown"/>
      </xsd:simpleType>
    </xsd:element>
    <xsd:element name="_UIVersionString" ma:index="52" nillable="true" ma:displayName="Version" ma:internalName="_UIVersionString" ma:readOnly="true">
      <xsd:simpleType>
        <xsd:restriction base="dms:Text"/>
      </xsd:simpleType>
    </xsd:element>
    <xsd:element name="InstanceID" ma:index="53" nillable="true" ma:displayName="Instance ID" ma:hidden="true" ma:internalName="InstanceID" ma:readOnly="true">
      <xsd:simpleType>
        <xsd:restriction base="dms:Unknown"/>
      </xsd:simpleType>
    </xsd:element>
    <xsd:element name="Order" ma:index="54" nillable="true" ma:displayName="Order" ma:hidden="true" ma:internalName="Order">
      <xsd:simpleType>
        <xsd:restriction base="dms:Number"/>
      </xsd:simpleType>
    </xsd:element>
    <xsd:element name="GUID" ma:index="55" nillable="true" ma:displayName="GUID" ma:hidden="true" ma:internalName="GUID" ma:readOnly="true">
      <xsd:simpleType>
        <xsd:restriction base="dms:Unknown"/>
      </xsd:simpleType>
    </xsd:element>
    <xsd:element name="WorkflowVersion" ma:index="56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57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58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59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AutoVersionDisabled" ma:index="60" nillable="true" ma:displayName="AutoVersionDisabled" ma:default="FALSE" ma:hidden="true" ma:internalName="AutoVersionDisabled">
      <xsd:simpleType>
        <xsd:restriction base="dms:Boolean"/>
      </xsd:simpleType>
    </xsd:element>
    <xsd:element name="ItemType" ma:index="61" nillable="true" ma:displayName="ItemType" ma:default="1" ma:hidden="true" ma:internalName="ItemType">
      <xsd:simpleType>
        <xsd:restriction base="dms:Unknown"/>
      </xsd:simpleType>
    </xsd:element>
    <xsd:element name="Description" ma:index="62" nillable="true" ma:displayName="Description" ma:hidden="true" ma:internalName="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 ma:readOnly="tru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AC0D480-29D8-4210-9D70-E6AA4E59D373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9BC7E6-22AC-445E-A1E2-C989C4F0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TLU_vana_16X9</Template>
  <TotalTime>1529</TotalTime>
  <Words>1040</Words>
  <Application>Microsoft Office PowerPoint</Application>
  <PresentationFormat>Widescreen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Helvetica</vt:lpstr>
      <vt:lpstr>Webdings</vt:lpstr>
      <vt:lpstr>TLU_vana_16X9</vt:lpstr>
      <vt:lpstr>HTML 5</vt:lpstr>
      <vt:lpstr>HTML</vt:lpstr>
      <vt:lpstr>HTML</vt:lpstr>
      <vt:lpstr>HTML õigekiri</vt:lpstr>
      <vt:lpstr>HTML õigekiri</vt:lpstr>
      <vt:lpstr>HTML põhielemendid</vt:lpstr>
      <vt:lpstr>HTML DTD</vt:lpstr>
      <vt:lpstr>HTML tekstielemendid</vt:lpstr>
      <vt:lpstr>HTML loendid</vt:lpstr>
      <vt:lpstr>HTML teksti vormindamine</vt:lpstr>
      <vt:lpstr>HTML teksti vormindamine</vt:lpstr>
      <vt:lpstr>HTML pildielement</vt:lpstr>
      <vt:lpstr>HTML hüperlink</vt:lpstr>
      <vt:lpstr>HTML tabel</vt:lpstr>
      <vt:lpstr>HTML tabeli vormindamine</vt:lpstr>
      <vt:lpstr>HTML tabeli rea ja veeru vormindus</vt:lpstr>
      <vt:lpstr>HTML alajaotus, sekstsioon</vt:lpstr>
      <vt:lpstr>HTML päise elemendid</vt:lpstr>
      <vt:lpstr>HTML erinevad objektid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Andres Sirel</dc:creator>
  <cp:lastModifiedBy>Andrus Rinde</cp:lastModifiedBy>
  <cp:revision>315</cp:revision>
  <dcterms:created xsi:type="dcterms:W3CDTF">2006-08-10T10:45:09Z</dcterms:created>
  <dcterms:modified xsi:type="dcterms:W3CDTF">2018-01-29T10:46:52Z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ddDocumentEventProcessedFirstTime">
    <vt:lpwstr>True</vt:lpwstr>
  </property>
  <property fmtid="{D5CDD505-2E9C-101B-9397-08002B2CF9AE}" pid="3" name="AddDocumentEventProcessedFileUniqueId">
    <vt:lpwstr>bd5c7749-dada-4724-b84f-007b7eb41a2a</vt:lpwstr>
  </property>
  <property fmtid="{D5CDD505-2E9C-101B-9397-08002B2CF9AE}" pid="4" name="LastObjectUpdateEventProcessedVersion">
    <vt:lpwstr>2.0</vt:lpwstr>
  </property>
</Properties>
</file>