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6" r:id="rId8"/>
    <p:sldId id="268" r:id="rId9"/>
    <p:sldId id="262" r:id="rId10"/>
    <p:sldId id="264" r:id="rId11"/>
    <p:sldId id="269" r:id="rId12"/>
    <p:sldId id="263" r:id="rId13"/>
    <p:sldId id="265" r:id="rId14"/>
    <p:sldId id="267"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FBB3B78D-AB5F-4DA9-ACE5-2F77B81C3F44}" type="datetimeFigureOut">
              <a:rPr lang="es-ES" smtClean="0"/>
              <a:t>18/08/2017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CF1AC3D-F334-4C8A-AB2B-5A39CD2C09BF}" type="slidenum">
              <a:rPr lang="es-ES" smtClean="0"/>
              <a:t>‹Nº›</a:t>
            </a:fld>
            <a:endParaRPr lang="es-ES" dirty="0"/>
          </a:p>
        </p:txBody>
      </p:sp>
    </p:spTree>
    <p:extLst>
      <p:ext uri="{BB962C8B-B14F-4D97-AF65-F5344CB8AC3E}">
        <p14:creationId xmlns:p14="http://schemas.microsoft.com/office/powerpoint/2010/main" val="136240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FBB3B78D-AB5F-4DA9-ACE5-2F77B81C3F44}" type="datetimeFigureOut">
              <a:rPr lang="es-ES" smtClean="0"/>
              <a:t>18/08/2017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9CF1AC3D-F334-4C8A-AB2B-5A39CD2C09BF}" type="slidenum">
              <a:rPr lang="es-ES" smtClean="0"/>
              <a:t>‹Nº›</a:t>
            </a:fld>
            <a:endParaRPr lang="es-ES" dirty="0"/>
          </a:p>
        </p:txBody>
      </p:sp>
    </p:spTree>
    <p:extLst>
      <p:ext uri="{BB962C8B-B14F-4D97-AF65-F5344CB8AC3E}">
        <p14:creationId xmlns:p14="http://schemas.microsoft.com/office/powerpoint/2010/main" val="313916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FBB3B78D-AB5F-4DA9-ACE5-2F77B81C3F44}" type="datetimeFigureOut">
              <a:rPr lang="es-ES" smtClean="0"/>
              <a:t>18/08/2017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CF1AC3D-F334-4C8A-AB2B-5A39CD2C09BF}" type="slidenum">
              <a:rPr lang="es-ES" smtClean="0"/>
              <a:t>‹Nº›</a:t>
            </a:fld>
            <a:endParaRPr lang="es-ES" dirty="0"/>
          </a:p>
        </p:txBody>
      </p:sp>
    </p:spTree>
    <p:extLst>
      <p:ext uri="{BB962C8B-B14F-4D97-AF65-F5344CB8AC3E}">
        <p14:creationId xmlns:p14="http://schemas.microsoft.com/office/powerpoint/2010/main" val="2203191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FBB3B78D-AB5F-4DA9-ACE5-2F77B81C3F44}" type="datetimeFigureOut">
              <a:rPr lang="es-ES" smtClean="0"/>
              <a:t>18/08/2017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CF1AC3D-F334-4C8A-AB2B-5A39CD2C09BF}" type="slidenum">
              <a:rPr lang="es-ES" smtClean="0"/>
              <a:t>‹Nº›</a:t>
            </a:fld>
            <a:endParaRPr lang="es-E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2730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FBB3B78D-AB5F-4DA9-ACE5-2F77B81C3F44}" type="datetimeFigureOut">
              <a:rPr lang="es-ES" smtClean="0"/>
              <a:t>18/08/2017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CF1AC3D-F334-4C8A-AB2B-5A39CD2C09BF}" type="slidenum">
              <a:rPr lang="es-ES" smtClean="0"/>
              <a:t>‹Nº›</a:t>
            </a:fld>
            <a:endParaRPr lang="es-ES" dirty="0"/>
          </a:p>
        </p:txBody>
      </p:sp>
    </p:spTree>
    <p:extLst>
      <p:ext uri="{BB962C8B-B14F-4D97-AF65-F5344CB8AC3E}">
        <p14:creationId xmlns:p14="http://schemas.microsoft.com/office/powerpoint/2010/main" val="1144905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B3B78D-AB5F-4DA9-ACE5-2F77B81C3F44}" type="datetimeFigureOut">
              <a:rPr lang="es-ES" smtClean="0"/>
              <a:t>18/08/2017</a:t>
            </a:fld>
            <a:endParaRPr lang="es-ES" dirty="0"/>
          </a:p>
        </p:txBody>
      </p:sp>
      <p:sp>
        <p:nvSpPr>
          <p:cNvPr id="4"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CF1AC3D-F334-4C8A-AB2B-5A39CD2C09BF}" type="slidenum">
              <a:rPr lang="es-ES" smtClean="0"/>
              <a:t>‹Nº›</a:t>
            </a:fld>
            <a:endParaRPr lang="es-ES" dirty="0"/>
          </a:p>
        </p:txBody>
      </p:sp>
    </p:spTree>
    <p:extLst>
      <p:ext uri="{BB962C8B-B14F-4D97-AF65-F5344CB8AC3E}">
        <p14:creationId xmlns:p14="http://schemas.microsoft.com/office/powerpoint/2010/main" val="3322773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B3B78D-AB5F-4DA9-ACE5-2F77B81C3F44}" type="datetimeFigureOut">
              <a:rPr lang="es-ES" smtClean="0"/>
              <a:t>18/08/2017</a:t>
            </a:fld>
            <a:endParaRPr lang="es-ES" dirty="0"/>
          </a:p>
        </p:txBody>
      </p:sp>
      <p:sp>
        <p:nvSpPr>
          <p:cNvPr id="4"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CF1AC3D-F334-4C8A-AB2B-5A39CD2C09BF}" type="slidenum">
              <a:rPr lang="es-ES" smtClean="0"/>
              <a:t>‹Nº›</a:t>
            </a:fld>
            <a:endParaRPr lang="es-ES" dirty="0"/>
          </a:p>
        </p:txBody>
      </p:sp>
    </p:spTree>
    <p:extLst>
      <p:ext uri="{BB962C8B-B14F-4D97-AF65-F5344CB8AC3E}">
        <p14:creationId xmlns:p14="http://schemas.microsoft.com/office/powerpoint/2010/main" val="994844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BB3B78D-AB5F-4DA9-ACE5-2F77B81C3F44}" type="datetimeFigureOut">
              <a:rPr lang="es-ES" smtClean="0"/>
              <a:t>18/08/2017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CF1AC3D-F334-4C8A-AB2B-5A39CD2C09BF}" type="slidenum">
              <a:rPr lang="es-ES" smtClean="0"/>
              <a:t>‹Nº›</a:t>
            </a:fld>
            <a:endParaRPr lang="es-ES" dirty="0"/>
          </a:p>
        </p:txBody>
      </p:sp>
    </p:spTree>
    <p:extLst>
      <p:ext uri="{BB962C8B-B14F-4D97-AF65-F5344CB8AC3E}">
        <p14:creationId xmlns:p14="http://schemas.microsoft.com/office/powerpoint/2010/main" val="4085247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BB3B78D-AB5F-4DA9-ACE5-2F77B81C3F44}" type="datetimeFigureOut">
              <a:rPr lang="es-ES" smtClean="0"/>
              <a:t>18/08/2017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CF1AC3D-F334-4C8A-AB2B-5A39CD2C09BF}" type="slidenum">
              <a:rPr lang="es-ES" smtClean="0"/>
              <a:t>‹Nº›</a:t>
            </a:fld>
            <a:endParaRPr lang="es-ES" dirty="0"/>
          </a:p>
        </p:txBody>
      </p:sp>
    </p:spTree>
    <p:extLst>
      <p:ext uri="{BB962C8B-B14F-4D97-AF65-F5344CB8AC3E}">
        <p14:creationId xmlns:p14="http://schemas.microsoft.com/office/powerpoint/2010/main" val="3330264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FBB3B78D-AB5F-4DA9-ACE5-2F77B81C3F44}" type="datetimeFigureOut">
              <a:rPr lang="es-ES" smtClean="0"/>
              <a:t>18/08/2017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CF1AC3D-F334-4C8A-AB2B-5A39CD2C09BF}" type="slidenum">
              <a:rPr lang="es-ES" smtClean="0"/>
              <a:t>‹Nº›</a:t>
            </a:fld>
            <a:endParaRPr lang="es-ES" dirty="0"/>
          </a:p>
        </p:txBody>
      </p:sp>
    </p:spTree>
    <p:extLst>
      <p:ext uri="{BB962C8B-B14F-4D97-AF65-F5344CB8AC3E}">
        <p14:creationId xmlns:p14="http://schemas.microsoft.com/office/powerpoint/2010/main" val="2891711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FBB3B78D-AB5F-4DA9-ACE5-2F77B81C3F44}" type="datetimeFigureOut">
              <a:rPr lang="es-ES" smtClean="0"/>
              <a:t>18/08/2017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CF1AC3D-F334-4C8A-AB2B-5A39CD2C09BF}" type="slidenum">
              <a:rPr lang="es-ES" smtClean="0"/>
              <a:t>‹Nº›</a:t>
            </a:fld>
            <a:endParaRPr lang="es-ES" dirty="0"/>
          </a:p>
        </p:txBody>
      </p:sp>
    </p:spTree>
    <p:extLst>
      <p:ext uri="{BB962C8B-B14F-4D97-AF65-F5344CB8AC3E}">
        <p14:creationId xmlns:p14="http://schemas.microsoft.com/office/powerpoint/2010/main" val="3490004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BB3B78D-AB5F-4DA9-ACE5-2F77B81C3F44}" type="datetimeFigureOut">
              <a:rPr lang="es-ES" smtClean="0"/>
              <a:t>18/08/2017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9CF1AC3D-F334-4C8A-AB2B-5A39CD2C09BF}" type="slidenum">
              <a:rPr lang="es-ES" smtClean="0"/>
              <a:t>‹Nº›</a:t>
            </a:fld>
            <a:endParaRPr lang="es-ES" dirty="0"/>
          </a:p>
        </p:txBody>
      </p:sp>
    </p:spTree>
    <p:extLst>
      <p:ext uri="{BB962C8B-B14F-4D97-AF65-F5344CB8AC3E}">
        <p14:creationId xmlns:p14="http://schemas.microsoft.com/office/powerpoint/2010/main" val="3111909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BB3B78D-AB5F-4DA9-ACE5-2F77B81C3F44}" type="datetimeFigureOut">
              <a:rPr lang="es-ES" smtClean="0"/>
              <a:t>18/08/2017</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9CF1AC3D-F334-4C8A-AB2B-5A39CD2C09BF}" type="slidenum">
              <a:rPr lang="es-ES" smtClean="0"/>
              <a:t>‹Nº›</a:t>
            </a:fld>
            <a:endParaRPr lang="es-ES" dirty="0"/>
          </a:p>
        </p:txBody>
      </p:sp>
    </p:spTree>
    <p:extLst>
      <p:ext uri="{BB962C8B-B14F-4D97-AF65-F5344CB8AC3E}">
        <p14:creationId xmlns:p14="http://schemas.microsoft.com/office/powerpoint/2010/main" val="4104730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FBB3B78D-AB5F-4DA9-ACE5-2F77B81C3F44}" type="datetimeFigureOut">
              <a:rPr lang="es-ES" smtClean="0"/>
              <a:t>18/08/2017</a:t>
            </a:fld>
            <a:endParaRPr lang="es-ES" dirty="0"/>
          </a:p>
        </p:txBody>
      </p:sp>
      <p:sp>
        <p:nvSpPr>
          <p:cNvPr id="5" name="Footer Placeholder 3"/>
          <p:cNvSpPr>
            <a:spLocks noGrp="1"/>
          </p:cNvSpPr>
          <p:nvPr>
            <p:ph type="ftr" sz="quarter" idx="11"/>
          </p:nvPr>
        </p:nvSpPr>
        <p:spPr/>
        <p:txBody>
          <a:bodyPr/>
          <a:lstStyle/>
          <a:p>
            <a:endParaRPr lang="es-ES" dirty="0"/>
          </a:p>
        </p:txBody>
      </p:sp>
      <p:sp>
        <p:nvSpPr>
          <p:cNvPr id="6" name="Slide Number Placeholder 4"/>
          <p:cNvSpPr>
            <a:spLocks noGrp="1"/>
          </p:cNvSpPr>
          <p:nvPr>
            <p:ph type="sldNum" sz="quarter" idx="12"/>
          </p:nvPr>
        </p:nvSpPr>
        <p:spPr/>
        <p:txBody>
          <a:bodyPr/>
          <a:lstStyle/>
          <a:p>
            <a:fld id="{9CF1AC3D-F334-4C8A-AB2B-5A39CD2C09BF}" type="slidenum">
              <a:rPr lang="es-ES" smtClean="0"/>
              <a:t>‹Nº›</a:t>
            </a:fld>
            <a:endParaRPr lang="es-ES" dirty="0"/>
          </a:p>
        </p:txBody>
      </p:sp>
    </p:spTree>
    <p:extLst>
      <p:ext uri="{BB962C8B-B14F-4D97-AF65-F5344CB8AC3E}">
        <p14:creationId xmlns:p14="http://schemas.microsoft.com/office/powerpoint/2010/main" val="176973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BB3B78D-AB5F-4DA9-ACE5-2F77B81C3F44}" type="datetimeFigureOut">
              <a:rPr lang="es-ES" smtClean="0"/>
              <a:t>18/08/2017</a:t>
            </a:fld>
            <a:endParaRPr lang="es-ES" dirty="0"/>
          </a:p>
        </p:txBody>
      </p:sp>
      <p:sp>
        <p:nvSpPr>
          <p:cNvPr id="5" name="Footer Placeholder 2"/>
          <p:cNvSpPr>
            <a:spLocks noGrp="1"/>
          </p:cNvSpPr>
          <p:nvPr>
            <p:ph type="ftr" sz="quarter" idx="11"/>
          </p:nvPr>
        </p:nvSpPr>
        <p:spPr/>
        <p:txBody>
          <a:bodyPr/>
          <a:lstStyle/>
          <a:p>
            <a:endParaRPr lang="es-ES" dirty="0"/>
          </a:p>
        </p:txBody>
      </p:sp>
      <p:sp>
        <p:nvSpPr>
          <p:cNvPr id="6" name="Slide Number Placeholder 3"/>
          <p:cNvSpPr>
            <a:spLocks noGrp="1"/>
          </p:cNvSpPr>
          <p:nvPr>
            <p:ph type="sldNum" sz="quarter" idx="12"/>
          </p:nvPr>
        </p:nvSpPr>
        <p:spPr/>
        <p:txBody>
          <a:bodyPr/>
          <a:lstStyle/>
          <a:p>
            <a:fld id="{9CF1AC3D-F334-4C8A-AB2B-5A39CD2C09BF}" type="slidenum">
              <a:rPr lang="es-ES" smtClean="0"/>
              <a:t>‹Nº›</a:t>
            </a:fld>
            <a:endParaRPr lang="es-ES" dirty="0"/>
          </a:p>
        </p:txBody>
      </p:sp>
    </p:spTree>
    <p:extLst>
      <p:ext uri="{BB962C8B-B14F-4D97-AF65-F5344CB8AC3E}">
        <p14:creationId xmlns:p14="http://schemas.microsoft.com/office/powerpoint/2010/main" val="3681965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7" name="Date Placeholder 4"/>
          <p:cNvSpPr>
            <a:spLocks noGrp="1"/>
          </p:cNvSpPr>
          <p:nvPr>
            <p:ph type="dt" sz="half" idx="10"/>
          </p:nvPr>
        </p:nvSpPr>
        <p:spPr/>
        <p:txBody>
          <a:bodyPr/>
          <a:lstStyle/>
          <a:p>
            <a:fld id="{FBB3B78D-AB5F-4DA9-ACE5-2F77B81C3F44}" type="datetimeFigureOut">
              <a:rPr lang="es-ES" smtClean="0"/>
              <a:t>18/08/2017</a:t>
            </a:fld>
            <a:endParaRPr lang="es-ES" dirty="0"/>
          </a:p>
        </p:txBody>
      </p:sp>
      <p:sp>
        <p:nvSpPr>
          <p:cNvPr id="5" name="Footer Placeholder 5"/>
          <p:cNvSpPr>
            <a:spLocks noGrp="1"/>
          </p:cNvSpPr>
          <p:nvPr>
            <p:ph type="ftr" sz="quarter" idx="11"/>
          </p:nvPr>
        </p:nvSpPr>
        <p:spPr/>
        <p:txBody>
          <a:bodyPr/>
          <a:lstStyle/>
          <a:p>
            <a:endParaRPr lang="es-ES" dirty="0"/>
          </a:p>
        </p:txBody>
      </p:sp>
      <p:sp>
        <p:nvSpPr>
          <p:cNvPr id="6" name="Slide Number Placeholder 6"/>
          <p:cNvSpPr>
            <a:spLocks noGrp="1"/>
          </p:cNvSpPr>
          <p:nvPr>
            <p:ph type="sldNum" sz="quarter" idx="12"/>
          </p:nvPr>
        </p:nvSpPr>
        <p:spPr/>
        <p:txBody>
          <a:bodyPr/>
          <a:lstStyle/>
          <a:p>
            <a:fld id="{9CF1AC3D-F334-4C8A-AB2B-5A39CD2C09BF}" type="slidenum">
              <a:rPr lang="es-ES" smtClean="0"/>
              <a:t>‹Nº›</a:t>
            </a:fld>
            <a:endParaRPr lang="es-ES" dirty="0"/>
          </a:p>
        </p:txBody>
      </p:sp>
    </p:spTree>
    <p:extLst>
      <p:ext uri="{BB962C8B-B14F-4D97-AF65-F5344CB8AC3E}">
        <p14:creationId xmlns:p14="http://schemas.microsoft.com/office/powerpoint/2010/main" val="391123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FBB3B78D-AB5F-4DA9-ACE5-2F77B81C3F44}" type="datetimeFigureOut">
              <a:rPr lang="es-ES" smtClean="0"/>
              <a:t>18/08/2017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9CF1AC3D-F334-4C8A-AB2B-5A39CD2C09BF}" type="slidenum">
              <a:rPr lang="es-ES" smtClean="0"/>
              <a:t>‹Nº›</a:t>
            </a:fld>
            <a:endParaRPr lang="es-ES" dirty="0"/>
          </a:p>
        </p:txBody>
      </p:sp>
    </p:spTree>
    <p:extLst>
      <p:ext uri="{BB962C8B-B14F-4D97-AF65-F5344CB8AC3E}">
        <p14:creationId xmlns:p14="http://schemas.microsoft.com/office/powerpoint/2010/main" val="1170916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BB3B78D-AB5F-4DA9-ACE5-2F77B81C3F44}" type="datetimeFigureOut">
              <a:rPr lang="es-ES" smtClean="0"/>
              <a:t>18/08/2017</a:t>
            </a:fld>
            <a:endParaRPr lang="es-E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CF1AC3D-F334-4C8A-AB2B-5A39CD2C09BF}" type="slidenum">
              <a:rPr lang="es-ES" smtClean="0"/>
              <a:t>‹Nº›</a:t>
            </a:fld>
            <a:endParaRPr lang="es-ES" dirty="0"/>
          </a:p>
        </p:txBody>
      </p:sp>
    </p:spTree>
    <p:extLst>
      <p:ext uri="{BB962C8B-B14F-4D97-AF65-F5344CB8AC3E}">
        <p14:creationId xmlns:p14="http://schemas.microsoft.com/office/powerpoint/2010/main" val="41894301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Ariel.kergall@Hot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Programación avanzada</a:t>
            </a:r>
          </a:p>
        </p:txBody>
      </p:sp>
      <p:sp>
        <p:nvSpPr>
          <p:cNvPr id="3" name="Subtítulo 2"/>
          <p:cNvSpPr>
            <a:spLocks noGrp="1"/>
          </p:cNvSpPr>
          <p:nvPr>
            <p:ph type="subTitle" idx="1"/>
          </p:nvPr>
        </p:nvSpPr>
        <p:spPr/>
        <p:txBody>
          <a:bodyPr/>
          <a:lstStyle/>
          <a:p>
            <a:r>
              <a:rPr lang="es-ES" dirty="0"/>
              <a:t>Ariel KERGALL </a:t>
            </a:r>
          </a:p>
        </p:txBody>
      </p:sp>
    </p:spTree>
    <p:extLst>
      <p:ext uri="{BB962C8B-B14F-4D97-AF65-F5344CB8AC3E}">
        <p14:creationId xmlns:p14="http://schemas.microsoft.com/office/powerpoint/2010/main" val="33481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Métodos</a:t>
            </a:r>
          </a:p>
        </p:txBody>
      </p:sp>
      <p:sp>
        <p:nvSpPr>
          <p:cNvPr id="3" name="Marcador de contenido 2"/>
          <p:cNvSpPr>
            <a:spLocks noGrp="1"/>
          </p:cNvSpPr>
          <p:nvPr>
            <p:ph idx="1"/>
          </p:nvPr>
        </p:nvSpPr>
        <p:spPr/>
        <p:txBody>
          <a:bodyPr/>
          <a:lstStyle/>
          <a:p>
            <a:r>
              <a:rPr lang="es-ES" dirty="0"/>
              <a:t>Función y/o procedimiento con o sin parámetros que permite interactuar con los objetos. Hay dos tipos:</a:t>
            </a:r>
          </a:p>
          <a:p>
            <a:pPr lvl="1"/>
            <a:r>
              <a:rPr lang="es-ES" dirty="0"/>
              <a:t>Funciones: retornan resultado de cálculos o tomas de decisiones.</a:t>
            </a:r>
          </a:p>
          <a:p>
            <a:pPr lvl="1"/>
            <a:r>
              <a:rPr lang="es-ES" dirty="0"/>
              <a:t>Procedimientos: Ejecutan una operación pero no retornan resultados</a:t>
            </a:r>
          </a:p>
          <a:p>
            <a:pPr lvl="1"/>
            <a:endParaRPr lang="es-ES" dirty="0"/>
          </a:p>
          <a:p>
            <a:pPr lvl="1"/>
            <a:endParaRPr lang="es-ES" dirty="0"/>
          </a:p>
          <a:p>
            <a:pPr marL="457200" lvl="1" indent="0">
              <a:buNone/>
            </a:pPr>
            <a:endParaRPr lang="es-ES" dirty="0"/>
          </a:p>
        </p:txBody>
      </p:sp>
      <p:sp>
        <p:nvSpPr>
          <p:cNvPr id="4" name="Rectángulo 3"/>
          <p:cNvSpPr/>
          <p:nvPr/>
        </p:nvSpPr>
        <p:spPr>
          <a:xfrm>
            <a:off x="9669195" y="2249897"/>
            <a:ext cx="2316480" cy="238655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a:t>Color</a:t>
            </a:r>
          </a:p>
          <a:p>
            <a:pPr algn="ctr"/>
            <a:r>
              <a:rPr lang="es-ES" dirty="0"/>
              <a:t>Marca</a:t>
            </a:r>
          </a:p>
          <a:p>
            <a:pPr algn="ctr"/>
            <a:r>
              <a:rPr lang="es-ES" dirty="0"/>
              <a:t>Modelo</a:t>
            </a:r>
          </a:p>
          <a:p>
            <a:pPr algn="ctr"/>
            <a:r>
              <a:rPr lang="es-ES" dirty="0"/>
              <a:t>Nro. Puertas</a:t>
            </a:r>
          </a:p>
          <a:p>
            <a:pPr algn="ctr"/>
            <a:r>
              <a:rPr lang="es-ES" dirty="0"/>
              <a:t>Año</a:t>
            </a:r>
          </a:p>
          <a:p>
            <a:pPr algn="ctr"/>
            <a:r>
              <a:rPr lang="es-ES" dirty="0"/>
              <a:t>Capacidad motor</a:t>
            </a:r>
          </a:p>
        </p:txBody>
      </p:sp>
      <p:sp>
        <p:nvSpPr>
          <p:cNvPr id="5" name="Rectángulo 4"/>
          <p:cNvSpPr/>
          <p:nvPr/>
        </p:nvSpPr>
        <p:spPr>
          <a:xfrm>
            <a:off x="9669195" y="1853248"/>
            <a:ext cx="2316480" cy="666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Vehículo</a:t>
            </a:r>
          </a:p>
        </p:txBody>
      </p:sp>
      <p:sp>
        <p:nvSpPr>
          <p:cNvPr id="6" name="Rectángulo 5"/>
          <p:cNvSpPr/>
          <p:nvPr/>
        </p:nvSpPr>
        <p:spPr>
          <a:xfrm>
            <a:off x="9669194" y="4447205"/>
            <a:ext cx="2316481" cy="167669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ES" dirty="0"/>
              <a:t>Vehículo();</a:t>
            </a:r>
          </a:p>
          <a:p>
            <a:pPr algn="ctr"/>
            <a:r>
              <a:rPr lang="es-ES" dirty="0"/>
              <a:t>Avanzar();</a:t>
            </a:r>
          </a:p>
          <a:p>
            <a:pPr algn="ctr"/>
            <a:r>
              <a:rPr lang="es-ES" dirty="0"/>
              <a:t>Retroceder();</a:t>
            </a:r>
          </a:p>
          <a:p>
            <a:pPr algn="ctr"/>
            <a:r>
              <a:rPr lang="es-ES" dirty="0"/>
              <a:t>Encendido(): bool</a:t>
            </a:r>
          </a:p>
          <a:p>
            <a:pPr algn="ctr"/>
            <a:r>
              <a:rPr lang="es-ES" dirty="0"/>
              <a:t>setColor();</a:t>
            </a:r>
          </a:p>
          <a:p>
            <a:pPr algn="ctr"/>
            <a:r>
              <a:rPr lang="es-ES" dirty="0"/>
              <a:t>getColor();</a:t>
            </a:r>
          </a:p>
        </p:txBody>
      </p:sp>
    </p:spTree>
    <p:extLst>
      <p:ext uri="{BB962C8B-B14F-4D97-AF65-F5344CB8AC3E}">
        <p14:creationId xmlns:p14="http://schemas.microsoft.com/office/powerpoint/2010/main" val="3345924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Métodos</a:t>
            </a:r>
          </a:p>
        </p:txBody>
      </p:sp>
      <p:sp>
        <p:nvSpPr>
          <p:cNvPr id="3" name="Marcador de contenido 2"/>
          <p:cNvSpPr>
            <a:spLocks noGrp="1"/>
          </p:cNvSpPr>
          <p:nvPr>
            <p:ph idx="1"/>
          </p:nvPr>
        </p:nvSpPr>
        <p:spPr/>
        <p:txBody>
          <a:bodyPr/>
          <a:lstStyle/>
          <a:p>
            <a:r>
              <a:rPr lang="es-ES" dirty="0"/>
              <a:t>Pueden ser:</a:t>
            </a:r>
          </a:p>
          <a:p>
            <a:pPr lvl="1"/>
            <a:r>
              <a:rPr lang="es-ES" dirty="0"/>
              <a:t>Public: Sera visible tanto desde dentro como de afuera de la clase. </a:t>
            </a:r>
            <a:r>
              <a:rPr lang="es-ES" b="1" dirty="0"/>
              <a:t>(+)</a:t>
            </a:r>
            <a:endParaRPr lang="es-ES" dirty="0"/>
          </a:p>
          <a:p>
            <a:pPr lvl="1"/>
            <a:r>
              <a:rPr lang="es-ES" dirty="0"/>
              <a:t>Private: Solo será visible dentro de su propia clase. </a:t>
            </a:r>
            <a:r>
              <a:rPr lang="es-ES" b="1" dirty="0"/>
              <a:t>(-)</a:t>
            </a:r>
            <a:endParaRPr lang="es-ES" dirty="0"/>
          </a:p>
          <a:p>
            <a:pPr lvl="1"/>
            <a:r>
              <a:rPr lang="es-ES" dirty="0"/>
              <a:t>Protectec: No será accesible desde afuera de la clase, pero si puede ser acezado desde su propia clase o clases heredadas. </a:t>
            </a:r>
            <a:r>
              <a:rPr lang="es-ES" b="1" dirty="0"/>
              <a:t>(#)</a:t>
            </a:r>
            <a:endParaRPr lang="es-ES" dirty="0"/>
          </a:p>
          <a:p>
            <a:endParaRPr lang="es-ES" dirty="0"/>
          </a:p>
        </p:txBody>
      </p:sp>
    </p:spTree>
    <p:extLst>
      <p:ext uri="{BB962C8B-B14F-4D97-AF65-F5344CB8AC3E}">
        <p14:creationId xmlns:p14="http://schemas.microsoft.com/office/powerpoint/2010/main" val="1182355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Propiedades</a:t>
            </a:r>
          </a:p>
        </p:txBody>
      </p:sp>
      <p:sp>
        <p:nvSpPr>
          <p:cNvPr id="3" name="Marcador de contenido 2"/>
          <p:cNvSpPr>
            <a:spLocks noGrp="1"/>
          </p:cNvSpPr>
          <p:nvPr>
            <p:ph idx="1"/>
          </p:nvPr>
        </p:nvSpPr>
        <p:spPr/>
        <p:txBody>
          <a:bodyPr/>
          <a:lstStyle/>
          <a:p>
            <a:r>
              <a:rPr lang="es-ES" dirty="0"/>
              <a:t>Métodos especiales para comunicar objetos de una clase:</a:t>
            </a:r>
          </a:p>
          <a:p>
            <a:pPr lvl="1"/>
            <a:r>
              <a:rPr lang="es-ES" dirty="0"/>
              <a:t>Escritura: setParametro();</a:t>
            </a:r>
          </a:p>
          <a:p>
            <a:pPr lvl="1"/>
            <a:r>
              <a:rPr lang="es-ES" dirty="0"/>
              <a:t>Lectura: getParametro();</a:t>
            </a:r>
          </a:p>
          <a:p>
            <a:pPr lvl="1"/>
            <a:endParaRPr lang="es-ES" dirty="0"/>
          </a:p>
          <a:p>
            <a:pPr lvl="1"/>
            <a:r>
              <a:rPr lang="es-ES" dirty="0"/>
              <a:t>Todo atributo debe contar</a:t>
            </a:r>
            <a:br>
              <a:rPr lang="es-ES" dirty="0"/>
            </a:br>
            <a:r>
              <a:rPr lang="es-ES" dirty="0"/>
              <a:t>con estos métodos.</a:t>
            </a:r>
          </a:p>
          <a:p>
            <a:pPr lvl="1"/>
            <a:endParaRPr lang="es-ES" dirty="0"/>
          </a:p>
        </p:txBody>
      </p:sp>
      <p:sp>
        <p:nvSpPr>
          <p:cNvPr id="4" name="Rectángulo 3"/>
          <p:cNvSpPr/>
          <p:nvPr/>
        </p:nvSpPr>
        <p:spPr>
          <a:xfrm>
            <a:off x="5927188" y="3170064"/>
            <a:ext cx="2377441" cy="21171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a:t>Color</a:t>
            </a:r>
          </a:p>
          <a:p>
            <a:pPr algn="ctr"/>
            <a:r>
              <a:rPr lang="es-ES" dirty="0"/>
              <a:t>Marca</a:t>
            </a:r>
          </a:p>
          <a:p>
            <a:pPr algn="ctr"/>
            <a:r>
              <a:rPr lang="es-ES" dirty="0"/>
              <a:t>Modelo</a:t>
            </a:r>
          </a:p>
          <a:p>
            <a:pPr algn="ctr"/>
            <a:r>
              <a:rPr lang="es-ES" dirty="0"/>
              <a:t>Nro. Puertas</a:t>
            </a:r>
          </a:p>
          <a:p>
            <a:pPr algn="ctr"/>
            <a:r>
              <a:rPr lang="es-ES" dirty="0"/>
              <a:t>Año</a:t>
            </a:r>
          </a:p>
          <a:p>
            <a:pPr algn="ctr"/>
            <a:r>
              <a:rPr lang="es-ES" dirty="0"/>
              <a:t>Capacidad motor</a:t>
            </a:r>
          </a:p>
        </p:txBody>
      </p:sp>
      <p:sp>
        <p:nvSpPr>
          <p:cNvPr id="5" name="Rectángulo 4"/>
          <p:cNvSpPr/>
          <p:nvPr/>
        </p:nvSpPr>
        <p:spPr>
          <a:xfrm>
            <a:off x="5927188" y="2579221"/>
            <a:ext cx="2377441" cy="590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Vehículo</a:t>
            </a:r>
          </a:p>
        </p:txBody>
      </p:sp>
      <p:sp>
        <p:nvSpPr>
          <p:cNvPr id="6" name="Rectángulo 5"/>
          <p:cNvSpPr/>
          <p:nvPr/>
        </p:nvSpPr>
        <p:spPr>
          <a:xfrm>
            <a:off x="5927188" y="5287252"/>
            <a:ext cx="2377442" cy="148745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ES" dirty="0"/>
              <a:t>Vehículo();</a:t>
            </a:r>
          </a:p>
          <a:p>
            <a:pPr algn="ctr"/>
            <a:r>
              <a:rPr lang="es-ES" dirty="0"/>
              <a:t>Avanzar();</a:t>
            </a:r>
          </a:p>
          <a:p>
            <a:pPr algn="ctr"/>
            <a:r>
              <a:rPr lang="es-ES" dirty="0"/>
              <a:t>Retroceder();</a:t>
            </a:r>
          </a:p>
          <a:p>
            <a:pPr algn="ctr"/>
            <a:r>
              <a:rPr lang="es-ES" dirty="0"/>
              <a:t>setColor();</a:t>
            </a:r>
          </a:p>
          <a:p>
            <a:pPr algn="ctr"/>
            <a:r>
              <a:rPr lang="es-ES" dirty="0"/>
              <a:t>getColor();</a:t>
            </a:r>
          </a:p>
        </p:txBody>
      </p:sp>
    </p:spTree>
    <p:extLst>
      <p:ext uri="{BB962C8B-B14F-4D97-AF65-F5344CB8AC3E}">
        <p14:creationId xmlns:p14="http://schemas.microsoft.com/office/powerpoint/2010/main" val="4119275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Otros conceptos:</a:t>
            </a:r>
          </a:p>
        </p:txBody>
      </p:sp>
      <p:sp>
        <p:nvSpPr>
          <p:cNvPr id="3" name="Marcador de contenido 2"/>
          <p:cNvSpPr>
            <a:spLocks noGrp="1"/>
          </p:cNvSpPr>
          <p:nvPr>
            <p:ph idx="1"/>
          </p:nvPr>
        </p:nvSpPr>
        <p:spPr/>
        <p:txBody>
          <a:bodyPr/>
          <a:lstStyle/>
          <a:p>
            <a:r>
              <a:rPr lang="es-ES" dirty="0"/>
              <a:t>Instanciar: Crear un objeto de una clase</a:t>
            </a:r>
          </a:p>
          <a:p>
            <a:r>
              <a:rPr lang="es-ES" dirty="0"/>
              <a:t>Sobrecarga de métodos: Crear varios métodos con un mismo nombre diferenciándolos en el tipo y/o cantidad de parámetros.</a:t>
            </a:r>
          </a:p>
        </p:txBody>
      </p:sp>
    </p:spTree>
    <p:extLst>
      <p:ext uri="{BB962C8B-B14F-4D97-AF65-F5344CB8AC3E}">
        <p14:creationId xmlns:p14="http://schemas.microsoft.com/office/powerpoint/2010/main" val="2222965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Diagrama de clases</a:t>
            </a:r>
            <a:br>
              <a:rPr lang="es-ES" dirty="0"/>
            </a:br>
            <a:endParaRPr lang="es-ES" dirty="0"/>
          </a:p>
        </p:txBody>
      </p:sp>
      <p:sp>
        <p:nvSpPr>
          <p:cNvPr id="3" name="Marcador de contenido 2"/>
          <p:cNvSpPr>
            <a:spLocks noGrp="1"/>
          </p:cNvSpPr>
          <p:nvPr>
            <p:ph idx="1"/>
          </p:nvPr>
        </p:nvSpPr>
        <p:spPr/>
        <p:txBody>
          <a:bodyPr/>
          <a:lstStyle/>
          <a:p>
            <a:r>
              <a:rPr lang="es-ES" dirty="0"/>
              <a:t>Sirve para visualizar las relaciones entre las clases que involucran al sistema. Pueden ser asociativas, de herencia, de uso o de contención.</a:t>
            </a:r>
          </a:p>
          <a:p>
            <a:pPr lvl="1"/>
            <a:r>
              <a:rPr lang="es-ES" dirty="0"/>
              <a:t>Se compone de:</a:t>
            </a:r>
          </a:p>
          <a:p>
            <a:pPr lvl="2"/>
            <a:r>
              <a:rPr lang="es-ES" dirty="0"/>
              <a:t>Clases del sistema (Atributos, métodos y visibilidad)</a:t>
            </a:r>
          </a:p>
          <a:p>
            <a:pPr lvl="2"/>
            <a:r>
              <a:rPr lang="es-ES" dirty="0"/>
              <a:t>Relaciones: Herencia, composición, agregación, asociación y uso.</a:t>
            </a:r>
          </a:p>
        </p:txBody>
      </p:sp>
    </p:spTree>
    <p:extLst>
      <p:ext uri="{BB962C8B-B14F-4D97-AF65-F5344CB8AC3E}">
        <p14:creationId xmlns:p14="http://schemas.microsoft.com/office/powerpoint/2010/main" val="206912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Relación entre clases</a:t>
            </a:r>
          </a:p>
        </p:txBody>
      </p:sp>
      <p:sp>
        <p:nvSpPr>
          <p:cNvPr id="3" name="Marcador de contenido 2"/>
          <p:cNvSpPr>
            <a:spLocks noGrp="1"/>
          </p:cNvSpPr>
          <p:nvPr>
            <p:ph idx="1"/>
          </p:nvPr>
        </p:nvSpPr>
        <p:spPr/>
        <p:txBody>
          <a:bodyPr/>
          <a:lstStyle/>
          <a:p>
            <a:r>
              <a:rPr lang="es-ES" dirty="0"/>
              <a:t>Como se relacionan las clases?</a:t>
            </a:r>
          </a:p>
          <a:p>
            <a:pPr lvl="1"/>
            <a:r>
              <a:rPr lang="es-ES" dirty="0"/>
              <a:t>Uno o mucho (1…n)</a:t>
            </a:r>
          </a:p>
          <a:p>
            <a:pPr lvl="1"/>
            <a:r>
              <a:rPr lang="es-ES" dirty="0"/>
              <a:t>0 o mucho (0..n)</a:t>
            </a:r>
          </a:p>
          <a:p>
            <a:pPr lvl="1"/>
            <a:r>
              <a:rPr lang="es-ES" dirty="0"/>
              <a:t>Numero fijo (1...2)</a:t>
            </a:r>
          </a:p>
          <a:p>
            <a:pPr marL="457200" lvl="1" indent="0">
              <a:buNone/>
            </a:pPr>
            <a:endParaRPr lang="es-ES" dirty="0"/>
          </a:p>
        </p:txBody>
      </p:sp>
    </p:spTree>
    <p:extLst>
      <p:ext uri="{BB962C8B-B14F-4D97-AF65-F5344CB8AC3E}">
        <p14:creationId xmlns:p14="http://schemas.microsoft.com/office/powerpoint/2010/main" val="1481836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HERENCIA</a:t>
            </a:r>
          </a:p>
        </p:txBody>
      </p:sp>
      <p:sp>
        <p:nvSpPr>
          <p:cNvPr id="3" name="Marcador de contenido 2"/>
          <p:cNvSpPr>
            <a:spLocks noGrp="1"/>
          </p:cNvSpPr>
          <p:nvPr>
            <p:ph idx="1"/>
          </p:nvPr>
        </p:nvSpPr>
        <p:spPr/>
        <p:txBody>
          <a:bodyPr/>
          <a:lstStyle/>
          <a:p>
            <a:r>
              <a:rPr lang="es-ES" dirty="0"/>
              <a:t>Indica que una subclase hereda los métodos y atributos especificados por una Súper Clase, por ende la Subclase además de poseer sus propios métodos y atributos, poseerá las características y atributos visibles de la Súper Clase (public y protected), ejemplo:</a:t>
            </a:r>
          </a:p>
          <a:p>
            <a:endParaRPr lang="es-ES" dirty="0"/>
          </a:p>
        </p:txBody>
      </p:sp>
    </p:spTree>
    <p:extLst>
      <p:ext uri="{BB962C8B-B14F-4D97-AF65-F5344CB8AC3E}">
        <p14:creationId xmlns:p14="http://schemas.microsoft.com/office/powerpoint/2010/main" val="1672131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Clases abstractas</a:t>
            </a:r>
          </a:p>
        </p:txBody>
      </p:sp>
      <p:sp>
        <p:nvSpPr>
          <p:cNvPr id="3" name="Marcador de contenido 2"/>
          <p:cNvSpPr>
            <a:spLocks noGrp="1"/>
          </p:cNvSpPr>
          <p:nvPr>
            <p:ph idx="1"/>
          </p:nvPr>
        </p:nvSpPr>
        <p:spPr/>
        <p:txBody>
          <a:bodyPr/>
          <a:lstStyle/>
          <a:p>
            <a:r>
              <a:rPr lang="es-ES" dirty="0"/>
              <a:t>Clases no instanciables, es decir, no creamos objetos de estas clases.</a:t>
            </a:r>
          </a:p>
        </p:txBody>
      </p:sp>
    </p:spTree>
    <p:extLst>
      <p:ext uri="{BB962C8B-B14F-4D97-AF65-F5344CB8AC3E}">
        <p14:creationId xmlns:p14="http://schemas.microsoft.com/office/powerpoint/2010/main" val="2044557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Clases concretas</a:t>
            </a:r>
          </a:p>
        </p:txBody>
      </p:sp>
      <p:sp>
        <p:nvSpPr>
          <p:cNvPr id="3" name="Marcador de contenido 2"/>
          <p:cNvSpPr>
            <a:spLocks noGrp="1"/>
          </p:cNvSpPr>
          <p:nvPr>
            <p:ph idx="1"/>
          </p:nvPr>
        </p:nvSpPr>
        <p:spPr/>
        <p:txBody>
          <a:bodyPr/>
          <a:lstStyle/>
          <a:p>
            <a:r>
              <a:rPr lang="es-ES" dirty="0"/>
              <a:t>Todas las clases instanciables.</a:t>
            </a:r>
          </a:p>
        </p:txBody>
      </p:sp>
      <p:sp>
        <p:nvSpPr>
          <p:cNvPr id="4" name="Text Box 14"/>
          <p:cNvSpPr txBox="1">
            <a:spLocks noChangeArrowheads="1"/>
          </p:cNvSpPr>
          <p:nvPr/>
        </p:nvSpPr>
        <p:spPr bwMode="auto">
          <a:xfrm>
            <a:off x="4912995" y="3476625"/>
            <a:ext cx="1196975" cy="376238"/>
          </a:xfrm>
          <a:prstGeom prst="rect">
            <a:avLst/>
          </a:prstGeom>
          <a:solidFill>
            <a:schemeClr val="accent1"/>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r>
              <a:rPr lang="es-ES_tradnl" altLang="es-CL" sz="1800" dirty="0">
                <a:solidFill>
                  <a:schemeClr val="tx2"/>
                </a:solidFill>
                <a:latin typeface="Times New Roman" panose="02020603050405020304" pitchFamily="18" charset="0"/>
              </a:rPr>
              <a:t>Trabajador</a:t>
            </a:r>
          </a:p>
        </p:txBody>
      </p:sp>
      <p:sp>
        <p:nvSpPr>
          <p:cNvPr id="5" name="Text Box 15"/>
          <p:cNvSpPr txBox="1">
            <a:spLocks noChangeArrowheads="1"/>
          </p:cNvSpPr>
          <p:nvPr/>
        </p:nvSpPr>
        <p:spPr bwMode="auto">
          <a:xfrm>
            <a:off x="3395345" y="4557713"/>
            <a:ext cx="1209675" cy="376237"/>
          </a:xfrm>
          <a:prstGeom prst="rect">
            <a:avLst/>
          </a:prstGeom>
          <a:solidFill>
            <a:schemeClr val="accent1"/>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r>
              <a:rPr lang="es-ES_tradnl" altLang="es-CL" sz="1800" dirty="0">
                <a:solidFill>
                  <a:schemeClr val="tx2"/>
                </a:solidFill>
                <a:latin typeface="Times New Roman" panose="02020603050405020304" pitchFamily="18" charset="0"/>
              </a:rPr>
              <a:t>Licenciado</a:t>
            </a:r>
          </a:p>
        </p:txBody>
      </p:sp>
      <p:sp>
        <p:nvSpPr>
          <p:cNvPr id="6" name="Text Box 16"/>
          <p:cNvSpPr txBox="1">
            <a:spLocks noChangeArrowheads="1"/>
          </p:cNvSpPr>
          <p:nvPr/>
        </p:nvSpPr>
        <p:spPr bwMode="auto">
          <a:xfrm>
            <a:off x="6808470" y="4573588"/>
            <a:ext cx="841375" cy="376237"/>
          </a:xfrm>
          <a:prstGeom prst="rect">
            <a:avLst/>
          </a:prstGeom>
          <a:solidFill>
            <a:schemeClr val="accent1"/>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r>
              <a:rPr lang="es-ES_tradnl" altLang="es-CL" sz="1800" dirty="0">
                <a:solidFill>
                  <a:schemeClr val="tx2"/>
                </a:solidFill>
                <a:latin typeface="Times New Roman" panose="02020603050405020304" pitchFamily="18" charset="0"/>
              </a:rPr>
              <a:t>Obrero</a:t>
            </a:r>
          </a:p>
        </p:txBody>
      </p:sp>
      <p:sp>
        <p:nvSpPr>
          <p:cNvPr id="7" name="Text Box 17"/>
          <p:cNvSpPr txBox="1">
            <a:spLocks noChangeArrowheads="1"/>
          </p:cNvSpPr>
          <p:nvPr/>
        </p:nvSpPr>
        <p:spPr bwMode="auto">
          <a:xfrm>
            <a:off x="5049520" y="4557713"/>
            <a:ext cx="1069975" cy="376237"/>
          </a:xfrm>
          <a:prstGeom prst="rect">
            <a:avLst/>
          </a:prstGeom>
          <a:solidFill>
            <a:schemeClr val="accent1"/>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r>
              <a:rPr lang="es-ES_tradnl" altLang="es-CL" sz="1800" dirty="0">
                <a:solidFill>
                  <a:schemeClr val="tx2"/>
                </a:solidFill>
                <a:latin typeface="Times New Roman" panose="02020603050405020304" pitchFamily="18" charset="0"/>
              </a:rPr>
              <a:t>Ingeniero</a:t>
            </a:r>
          </a:p>
        </p:txBody>
      </p:sp>
      <p:sp>
        <p:nvSpPr>
          <p:cNvPr id="8" name="AutoShape 18"/>
          <p:cNvSpPr>
            <a:spLocks noChangeArrowheads="1"/>
          </p:cNvSpPr>
          <p:nvPr/>
        </p:nvSpPr>
        <p:spPr bwMode="auto">
          <a:xfrm>
            <a:off x="5346383" y="3852863"/>
            <a:ext cx="360362" cy="144462"/>
          </a:xfrm>
          <a:prstGeom prst="triangle">
            <a:avLst>
              <a:gd name="adj" fmla="val 50000"/>
            </a:avLst>
          </a:prstGeom>
          <a:solidFill>
            <a:schemeClr val="accent1"/>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endParaRPr lang="es-CL" altLang="es-CL" dirty="0">
              <a:latin typeface="Times New Roman" panose="02020603050405020304" pitchFamily="18" charset="0"/>
            </a:endParaRPr>
          </a:p>
        </p:txBody>
      </p:sp>
      <p:sp>
        <p:nvSpPr>
          <p:cNvPr id="9" name="AutoShape 19"/>
          <p:cNvSpPr>
            <a:spLocks noChangeArrowheads="1"/>
          </p:cNvSpPr>
          <p:nvPr/>
        </p:nvSpPr>
        <p:spPr bwMode="auto">
          <a:xfrm>
            <a:off x="4841558" y="3852863"/>
            <a:ext cx="360362" cy="144462"/>
          </a:xfrm>
          <a:prstGeom prst="triangle">
            <a:avLst>
              <a:gd name="adj" fmla="val 50000"/>
            </a:avLst>
          </a:prstGeom>
          <a:solidFill>
            <a:schemeClr val="accent1"/>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endParaRPr lang="es-CL" altLang="es-CL" dirty="0">
              <a:latin typeface="Times New Roman" panose="02020603050405020304" pitchFamily="18" charset="0"/>
            </a:endParaRPr>
          </a:p>
        </p:txBody>
      </p:sp>
      <p:sp>
        <p:nvSpPr>
          <p:cNvPr id="10" name="AutoShape 20"/>
          <p:cNvSpPr>
            <a:spLocks noChangeArrowheads="1"/>
          </p:cNvSpPr>
          <p:nvPr/>
        </p:nvSpPr>
        <p:spPr bwMode="auto">
          <a:xfrm>
            <a:off x="5776595" y="3852863"/>
            <a:ext cx="360363" cy="144462"/>
          </a:xfrm>
          <a:prstGeom prst="triangle">
            <a:avLst>
              <a:gd name="adj" fmla="val 50000"/>
            </a:avLst>
          </a:prstGeom>
          <a:solidFill>
            <a:schemeClr val="accent1"/>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endParaRPr lang="es-CL" altLang="es-CL" dirty="0">
              <a:latin typeface="Times New Roman" panose="02020603050405020304" pitchFamily="18" charset="0"/>
            </a:endParaRPr>
          </a:p>
        </p:txBody>
      </p:sp>
      <p:sp>
        <p:nvSpPr>
          <p:cNvPr id="11" name="Line 21"/>
          <p:cNvSpPr>
            <a:spLocks noChangeShapeType="1"/>
          </p:cNvSpPr>
          <p:nvPr/>
        </p:nvSpPr>
        <p:spPr bwMode="auto">
          <a:xfrm flipV="1">
            <a:off x="4193858" y="3997325"/>
            <a:ext cx="863600" cy="576263"/>
          </a:xfrm>
          <a:prstGeom prst="line">
            <a:avLst/>
          </a:prstGeom>
          <a:noFill/>
          <a:ln w="9525">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2" name="Line 22"/>
          <p:cNvSpPr>
            <a:spLocks noChangeShapeType="1"/>
          </p:cNvSpPr>
          <p:nvPr/>
        </p:nvSpPr>
        <p:spPr bwMode="auto">
          <a:xfrm flipV="1">
            <a:off x="5562283" y="3997325"/>
            <a:ext cx="0" cy="576263"/>
          </a:xfrm>
          <a:prstGeom prst="line">
            <a:avLst/>
          </a:prstGeom>
          <a:noFill/>
          <a:ln w="9525">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3" name="Line 23"/>
          <p:cNvSpPr>
            <a:spLocks noChangeShapeType="1"/>
          </p:cNvSpPr>
          <p:nvPr/>
        </p:nvSpPr>
        <p:spPr bwMode="auto">
          <a:xfrm>
            <a:off x="5994083" y="3997325"/>
            <a:ext cx="1295400" cy="576263"/>
          </a:xfrm>
          <a:prstGeom prst="line">
            <a:avLst/>
          </a:prstGeom>
          <a:noFill/>
          <a:ln w="9525">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Tree>
    <p:extLst>
      <p:ext uri="{BB962C8B-B14F-4D97-AF65-F5344CB8AC3E}">
        <p14:creationId xmlns:p14="http://schemas.microsoft.com/office/powerpoint/2010/main" val="4107228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Restricciones de atributos</a:t>
            </a:r>
          </a:p>
        </p:txBody>
      </p:sp>
      <p:sp>
        <p:nvSpPr>
          <p:cNvPr id="3" name="Marcador de contenido 2"/>
          <p:cNvSpPr>
            <a:spLocks noGrp="1"/>
          </p:cNvSpPr>
          <p:nvPr>
            <p:ph idx="1"/>
          </p:nvPr>
        </p:nvSpPr>
        <p:spPr/>
        <p:txBody>
          <a:bodyPr/>
          <a:lstStyle/>
          <a:p>
            <a:r>
              <a:rPr lang="es-ES" dirty="0"/>
              <a:t>Permiten adicionar reglas a los atributos</a:t>
            </a:r>
          </a:p>
          <a:p>
            <a:endParaRPr lang="es-ES" dirty="0"/>
          </a:p>
        </p:txBody>
      </p:sp>
      <p:sp>
        <p:nvSpPr>
          <p:cNvPr id="4" name="Text Box 8"/>
          <p:cNvSpPr txBox="1">
            <a:spLocks noChangeArrowheads="1"/>
          </p:cNvSpPr>
          <p:nvPr/>
        </p:nvSpPr>
        <p:spPr bwMode="auto">
          <a:xfrm>
            <a:off x="4813618" y="3182303"/>
            <a:ext cx="1584325" cy="739775"/>
          </a:xfrm>
          <a:prstGeom prst="rect">
            <a:avLst/>
          </a:prstGeom>
          <a:solidFill>
            <a:schemeClr val="accent1"/>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eaLnBrk="1" hangingPunct="1">
              <a:spcBef>
                <a:spcPct val="0"/>
              </a:spcBef>
              <a:buClrTx/>
              <a:buFontTx/>
              <a:buNone/>
            </a:pPr>
            <a:r>
              <a:rPr lang="es-ES_tradnl" altLang="es-CL" sz="1400" b="1" dirty="0">
                <a:solidFill>
                  <a:schemeClr val="tx2"/>
                </a:solidFill>
                <a:latin typeface="Times New Roman" panose="02020603050405020304" pitchFamily="18" charset="0"/>
              </a:rPr>
              <a:t>Ancho</a:t>
            </a:r>
          </a:p>
          <a:p>
            <a:pPr eaLnBrk="1" hangingPunct="1">
              <a:spcBef>
                <a:spcPct val="0"/>
              </a:spcBef>
              <a:buClrTx/>
              <a:buFontTx/>
              <a:buNone/>
            </a:pPr>
            <a:r>
              <a:rPr lang="es-ES_tradnl" altLang="es-CL" sz="1400" b="1" dirty="0">
                <a:solidFill>
                  <a:schemeClr val="tx2"/>
                </a:solidFill>
                <a:latin typeface="Times New Roman" panose="02020603050405020304" pitchFamily="18" charset="0"/>
              </a:rPr>
              <a:t>Largo</a:t>
            </a:r>
          </a:p>
          <a:p>
            <a:pPr eaLnBrk="1" hangingPunct="1">
              <a:spcBef>
                <a:spcPct val="0"/>
              </a:spcBef>
              <a:buClrTx/>
              <a:buFontTx/>
              <a:buNone/>
            </a:pPr>
            <a:r>
              <a:rPr lang="es-ES_tradnl" altLang="es-CL" sz="1400" b="1" dirty="0">
                <a:solidFill>
                  <a:schemeClr val="tx2"/>
                </a:solidFill>
                <a:latin typeface="Times New Roman" panose="02020603050405020304" pitchFamily="18" charset="0"/>
              </a:rPr>
              <a:t>Área</a:t>
            </a:r>
          </a:p>
        </p:txBody>
      </p:sp>
      <p:sp>
        <p:nvSpPr>
          <p:cNvPr id="5" name="Text Box 7"/>
          <p:cNvSpPr txBox="1">
            <a:spLocks noChangeArrowheads="1"/>
          </p:cNvSpPr>
          <p:nvPr/>
        </p:nvSpPr>
        <p:spPr bwMode="auto">
          <a:xfrm>
            <a:off x="4813618" y="2893378"/>
            <a:ext cx="1584325" cy="314325"/>
          </a:xfrm>
          <a:prstGeom prst="rect">
            <a:avLst/>
          </a:prstGeom>
          <a:solidFill>
            <a:schemeClr val="accent1"/>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r>
              <a:rPr lang="es-ES_tradnl" altLang="es-CL" sz="1400" b="1" dirty="0">
                <a:solidFill>
                  <a:schemeClr val="tx2"/>
                </a:solidFill>
                <a:latin typeface="Times New Roman" panose="02020603050405020304" pitchFamily="18" charset="0"/>
              </a:rPr>
              <a:t>Rectángulo</a:t>
            </a:r>
          </a:p>
        </p:txBody>
      </p:sp>
      <p:sp>
        <p:nvSpPr>
          <p:cNvPr id="7" name="Text Box 9"/>
          <p:cNvSpPr txBox="1">
            <a:spLocks noChangeArrowheads="1"/>
          </p:cNvSpPr>
          <p:nvPr/>
        </p:nvSpPr>
        <p:spPr bwMode="auto">
          <a:xfrm>
            <a:off x="4605020" y="4048163"/>
            <a:ext cx="20272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r>
              <a:rPr lang="es-ES_tradnl" altLang="es-CL" sz="1400" b="1" dirty="0">
                <a:solidFill>
                  <a:schemeClr val="tx2"/>
                </a:solidFill>
                <a:latin typeface="Times New Roman" panose="02020603050405020304" pitchFamily="18" charset="0"/>
              </a:rPr>
              <a:t>{Área = Ancho * Largo}</a:t>
            </a:r>
          </a:p>
        </p:txBody>
      </p:sp>
    </p:spTree>
    <p:extLst>
      <p:ext uri="{BB962C8B-B14F-4D97-AF65-F5344CB8AC3E}">
        <p14:creationId xmlns:p14="http://schemas.microsoft.com/office/powerpoint/2010/main" val="196203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Docente:</a:t>
            </a:r>
          </a:p>
        </p:txBody>
      </p:sp>
      <p:sp>
        <p:nvSpPr>
          <p:cNvPr id="3" name="Marcador de contenido 2"/>
          <p:cNvSpPr>
            <a:spLocks noGrp="1"/>
          </p:cNvSpPr>
          <p:nvPr>
            <p:ph idx="1"/>
          </p:nvPr>
        </p:nvSpPr>
        <p:spPr/>
        <p:txBody>
          <a:bodyPr/>
          <a:lstStyle/>
          <a:p>
            <a:r>
              <a:rPr lang="es-ES" dirty="0"/>
              <a:t>Ariel Kergall</a:t>
            </a:r>
          </a:p>
          <a:p>
            <a:r>
              <a:rPr lang="es-ES" dirty="0">
                <a:hlinkClick r:id="rId2"/>
              </a:rPr>
              <a:t>Ariel.kergall@Hotmail.com</a:t>
            </a:r>
            <a:endParaRPr lang="es-ES" dirty="0"/>
          </a:p>
          <a:p>
            <a:r>
              <a:rPr lang="es-ES" dirty="0"/>
              <a:t>Ingeniero de ejecución en informática mención seguridad</a:t>
            </a:r>
          </a:p>
          <a:p>
            <a:endParaRPr lang="es-ES" dirty="0"/>
          </a:p>
        </p:txBody>
      </p:sp>
    </p:spTree>
    <p:extLst>
      <p:ext uri="{BB962C8B-B14F-4D97-AF65-F5344CB8AC3E}">
        <p14:creationId xmlns:p14="http://schemas.microsoft.com/office/powerpoint/2010/main" val="635254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Relación de asociación</a:t>
            </a:r>
          </a:p>
        </p:txBody>
      </p:sp>
      <p:sp>
        <p:nvSpPr>
          <p:cNvPr id="3" name="Marcador de contenido 2"/>
          <p:cNvSpPr>
            <a:spLocks noGrp="1"/>
          </p:cNvSpPr>
          <p:nvPr>
            <p:ph idx="1"/>
          </p:nvPr>
        </p:nvSpPr>
        <p:spPr/>
        <p:txBody>
          <a:bodyPr/>
          <a:lstStyle/>
          <a:p>
            <a:r>
              <a:rPr lang="es-ES" dirty="0"/>
              <a:t>Relación o invocación significativa entre dos o mas clases.</a:t>
            </a:r>
          </a:p>
          <a:p>
            <a:pPr lvl="1"/>
            <a:r>
              <a:rPr lang="es-ES" dirty="0"/>
              <a:t>Debe incluir el nombre de la relación</a:t>
            </a:r>
          </a:p>
          <a:p>
            <a:pPr lvl="1"/>
            <a:r>
              <a:rPr lang="es-ES" dirty="0"/>
              <a:t>El rol</a:t>
            </a:r>
          </a:p>
          <a:p>
            <a:pPr lvl="1"/>
            <a:r>
              <a:rPr lang="es-ES" dirty="0"/>
              <a:t>La multiplicidad</a:t>
            </a:r>
          </a:p>
        </p:txBody>
      </p:sp>
    </p:spTree>
    <p:extLst>
      <p:ext uri="{BB962C8B-B14F-4D97-AF65-F5344CB8AC3E}">
        <p14:creationId xmlns:p14="http://schemas.microsoft.com/office/powerpoint/2010/main" val="3443689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Asociación</a:t>
            </a:r>
          </a:p>
        </p:txBody>
      </p:sp>
      <p:sp>
        <p:nvSpPr>
          <p:cNvPr id="4" name="Rectangle 3"/>
          <p:cNvSpPr>
            <a:spLocks noGrp="1" noChangeArrowheads="1"/>
          </p:cNvSpPr>
          <p:nvPr>
            <p:ph idx="1"/>
          </p:nvPr>
        </p:nvSpPr>
        <p:spPr/>
        <p:txBody>
          <a:bodyPr/>
          <a:lstStyle/>
          <a:p>
            <a:pPr lvl="1" eaLnBrk="1" hangingPunct="1"/>
            <a:r>
              <a:rPr lang="es-ES_tradnl" altLang="es-CL" i="1" dirty="0"/>
              <a:t>Grado de la Asociación</a:t>
            </a:r>
            <a:r>
              <a:rPr lang="es-ES_tradnl" altLang="es-CL" dirty="0"/>
              <a:t>: Se determina por el número de clases conectadas por la misma asociación. Las asociaciones puedes ser binarias ternarias o de mayor grado.</a:t>
            </a:r>
          </a:p>
          <a:p>
            <a:pPr lvl="1" eaLnBrk="1" hangingPunct="1"/>
            <a:endParaRPr lang="es-ES_tradnl" altLang="es-CL" dirty="0"/>
          </a:p>
          <a:p>
            <a:pPr lvl="1" eaLnBrk="1" hangingPunct="1"/>
            <a:r>
              <a:rPr lang="es-ES_tradnl" altLang="es-CL" dirty="0"/>
              <a:t>Ejemplo de una </a:t>
            </a:r>
            <a:r>
              <a:rPr lang="es-ES_tradnl" altLang="es-CL" i="1" dirty="0"/>
              <a:t>asociación ternaria:</a:t>
            </a:r>
          </a:p>
        </p:txBody>
      </p:sp>
    </p:spTree>
    <p:extLst>
      <p:ext uri="{BB962C8B-B14F-4D97-AF65-F5344CB8AC3E}">
        <p14:creationId xmlns:p14="http://schemas.microsoft.com/office/powerpoint/2010/main" val="227603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Asociación Reflexiva</a:t>
            </a:r>
            <a:endParaRPr lang="es-ES" dirty="0"/>
          </a:p>
        </p:txBody>
      </p:sp>
      <p:sp>
        <p:nvSpPr>
          <p:cNvPr id="4" name="Rectangle 3"/>
          <p:cNvSpPr>
            <a:spLocks noGrp="1" noChangeArrowheads="1"/>
          </p:cNvSpPr>
          <p:nvPr>
            <p:ph idx="1"/>
          </p:nvPr>
        </p:nvSpPr>
        <p:spPr/>
        <p:txBody>
          <a:bodyPr/>
          <a:lstStyle/>
          <a:p>
            <a:pPr marL="0" indent="0" eaLnBrk="1" hangingPunct="1">
              <a:buNone/>
            </a:pPr>
            <a:endParaRPr lang="es-ES_tradnl" altLang="es-CL" dirty="0"/>
          </a:p>
          <a:p>
            <a:pPr lvl="1" eaLnBrk="1" hangingPunct="1"/>
            <a:r>
              <a:rPr lang="es-ES_tradnl" altLang="es-CL" dirty="0"/>
              <a:t>Las </a:t>
            </a:r>
            <a:r>
              <a:rPr lang="es-ES_tradnl" altLang="es-CL" i="1" dirty="0"/>
              <a:t>asociaciones</a:t>
            </a:r>
            <a:r>
              <a:rPr lang="es-ES_tradnl" altLang="es-CL" dirty="0"/>
              <a:t> pueden ser </a:t>
            </a:r>
            <a:r>
              <a:rPr lang="es-ES_tradnl" altLang="es-CL" i="1" dirty="0"/>
              <a:t>reflexivas</a:t>
            </a:r>
            <a:r>
              <a:rPr lang="es-ES_tradnl" altLang="es-CL" dirty="0"/>
              <a:t>, es decir pueden relacionar distintos objetos de una misma clase.</a:t>
            </a:r>
          </a:p>
          <a:p>
            <a:pPr eaLnBrk="1" hangingPunct="1"/>
            <a:endParaRPr lang="es-ES_tradnl" altLang="es-CL" b="1" dirty="0"/>
          </a:p>
        </p:txBody>
      </p:sp>
      <p:sp>
        <p:nvSpPr>
          <p:cNvPr id="5" name="Rectangle 9"/>
          <p:cNvSpPr>
            <a:spLocks noChangeArrowheads="1"/>
          </p:cNvSpPr>
          <p:nvPr/>
        </p:nvSpPr>
        <p:spPr bwMode="auto">
          <a:xfrm>
            <a:off x="4673283" y="4569460"/>
            <a:ext cx="1223962" cy="647700"/>
          </a:xfrm>
          <a:prstGeom prst="rect">
            <a:avLst/>
          </a:prstGeom>
          <a:noFill/>
          <a:ln w="1905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endParaRPr lang="es-CL" altLang="es-CL" dirty="0">
              <a:latin typeface="Times New Roman" panose="02020603050405020304" pitchFamily="18" charset="0"/>
            </a:endParaRPr>
          </a:p>
        </p:txBody>
      </p:sp>
      <p:grpSp>
        <p:nvGrpSpPr>
          <p:cNvPr id="6" name="Group 8"/>
          <p:cNvGrpSpPr>
            <a:grpSpLocks/>
          </p:cNvGrpSpPr>
          <p:nvPr/>
        </p:nvGrpSpPr>
        <p:grpSpPr bwMode="auto">
          <a:xfrm>
            <a:off x="4023995" y="4066223"/>
            <a:ext cx="1295400" cy="839787"/>
            <a:chOff x="2245" y="1586"/>
            <a:chExt cx="816" cy="529"/>
          </a:xfrm>
        </p:grpSpPr>
        <p:sp>
          <p:nvSpPr>
            <p:cNvPr id="7" name="Text Box 5"/>
            <p:cNvSpPr txBox="1">
              <a:spLocks noChangeArrowheads="1"/>
            </p:cNvSpPr>
            <p:nvPr/>
          </p:nvSpPr>
          <p:spPr bwMode="auto">
            <a:xfrm>
              <a:off x="2245" y="1586"/>
              <a:ext cx="816" cy="256"/>
            </a:xfrm>
            <a:prstGeom prst="rect">
              <a:avLst/>
            </a:prstGeom>
            <a:solidFill>
              <a:schemeClr val="accent1"/>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r>
                <a:rPr lang="es-ES_tradnl" altLang="es-CL" sz="2000" b="1" dirty="0">
                  <a:solidFill>
                    <a:schemeClr val="tx2"/>
                  </a:solidFill>
                  <a:latin typeface="Times New Roman" panose="02020603050405020304" pitchFamily="18" charset="0"/>
                </a:rPr>
                <a:t>Persona</a:t>
              </a:r>
            </a:p>
          </p:txBody>
        </p:sp>
        <p:sp>
          <p:nvSpPr>
            <p:cNvPr id="8" name="Rectangle 6"/>
            <p:cNvSpPr>
              <a:spLocks noChangeArrowheads="1"/>
            </p:cNvSpPr>
            <p:nvPr/>
          </p:nvSpPr>
          <p:spPr bwMode="auto">
            <a:xfrm>
              <a:off x="2245" y="1842"/>
              <a:ext cx="816" cy="137"/>
            </a:xfrm>
            <a:prstGeom prst="rect">
              <a:avLst/>
            </a:prstGeom>
            <a:solidFill>
              <a:schemeClr val="accent1"/>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endParaRPr lang="es-CL" altLang="es-CL" dirty="0">
                <a:latin typeface="Times New Roman" panose="02020603050405020304" pitchFamily="18" charset="0"/>
              </a:endParaRPr>
            </a:p>
          </p:txBody>
        </p:sp>
        <p:sp>
          <p:nvSpPr>
            <p:cNvPr id="9" name="Rectangle 7"/>
            <p:cNvSpPr>
              <a:spLocks noChangeArrowheads="1"/>
            </p:cNvSpPr>
            <p:nvPr/>
          </p:nvSpPr>
          <p:spPr bwMode="auto">
            <a:xfrm>
              <a:off x="2245" y="1978"/>
              <a:ext cx="816" cy="137"/>
            </a:xfrm>
            <a:prstGeom prst="rect">
              <a:avLst/>
            </a:prstGeom>
            <a:solidFill>
              <a:schemeClr val="accent1"/>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endParaRPr lang="es-CL" altLang="es-CL" dirty="0">
                <a:latin typeface="Times New Roman" panose="02020603050405020304" pitchFamily="18" charset="0"/>
              </a:endParaRPr>
            </a:p>
          </p:txBody>
        </p:sp>
      </p:grpSp>
      <p:sp>
        <p:nvSpPr>
          <p:cNvPr id="10" name="Text Box 10"/>
          <p:cNvSpPr txBox="1">
            <a:spLocks noChangeArrowheads="1"/>
          </p:cNvSpPr>
          <p:nvPr/>
        </p:nvSpPr>
        <p:spPr bwMode="auto">
          <a:xfrm>
            <a:off x="4711383" y="5217160"/>
            <a:ext cx="1544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r>
              <a:rPr lang="es-ES_tradnl" altLang="es-CL" sz="1400" b="1" dirty="0">
                <a:solidFill>
                  <a:schemeClr val="tx2"/>
                </a:solidFill>
                <a:latin typeface="Times New Roman" panose="02020603050405020304" pitchFamily="18" charset="0"/>
              </a:rPr>
              <a:t>pariente de</a:t>
            </a:r>
          </a:p>
        </p:txBody>
      </p:sp>
    </p:spTree>
    <p:extLst>
      <p:ext uri="{BB962C8B-B14F-4D97-AF65-F5344CB8AC3E}">
        <p14:creationId xmlns:p14="http://schemas.microsoft.com/office/powerpoint/2010/main" val="2217846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Agregación (Es parte de, Contiene)</a:t>
            </a:r>
          </a:p>
        </p:txBody>
      </p:sp>
      <p:sp>
        <p:nvSpPr>
          <p:cNvPr id="3" name="Marcador de contenido 2"/>
          <p:cNvSpPr>
            <a:spLocks noGrp="1"/>
          </p:cNvSpPr>
          <p:nvPr>
            <p:ph idx="1"/>
          </p:nvPr>
        </p:nvSpPr>
        <p:spPr/>
        <p:txBody>
          <a:bodyPr/>
          <a:lstStyle/>
          <a:p>
            <a:r>
              <a:rPr lang="es-ES" dirty="0"/>
              <a:t>Asociación que especifica relación “Parte de” entre el agregado (TODO) y el componente (PARTE)</a:t>
            </a:r>
          </a:p>
          <a:p>
            <a:endParaRPr lang="es-ES" dirty="0"/>
          </a:p>
          <a:p>
            <a:endParaRPr lang="es-ES" dirty="0"/>
          </a:p>
        </p:txBody>
      </p:sp>
      <p:sp>
        <p:nvSpPr>
          <p:cNvPr id="4" name="Rectangle 5"/>
          <p:cNvSpPr>
            <a:spLocks noChangeArrowheads="1"/>
          </p:cNvSpPr>
          <p:nvPr/>
        </p:nvSpPr>
        <p:spPr bwMode="auto">
          <a:xfrm>
            <a:off x="2124075" y="3357563"/>
            <a:ext cx="1584325" cy="576262"/>
          </a:xfrm>
          <a:prstGeom prst="rect">
            <a:avLst/>
          </a:prstGeom>
          <a:solidFill>
            <a:schemeClr val="accent1"/>
          </a:solidFill>
          <a:ln w="12700">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a:spcBef>
                <a:spcPct val="0"/>
              </a:spcBef>
              <a:buClrTx/>
              <a:buFontTx/>
              <a:buNone/>
            </a:pPr>
            <a:r>
              <a:rPr lang="es-ES_tradnl" altLang="es-CL" sz="1800" dirty="0">
                <a:solidFill>
                  <a:schemeClr val="tx2"/>
                </a:solidFill>
                <a:latin typeface="Arial" panose="020B0604020202020204" pitchFamily="34" charset="0"/>
              </a:rPr>
              <a:t>Universidad</a:t>
            </a:r>
          </a:p>
        </p:txBody>
      </p:sp>
      <p:sp>
        <p:nvSpPr>
          <p:cNvPr id="5" name="Rectangle 6"/>
          <p:cNvSpPr>
            <a:spLocks noChangeArrowheads="1"/>
          </p:cNvSpPr>
          <p:nvPr/>
        </p:nvSpPr>
        <p:spPr bwMode="auto">
          <a:xfrm>
            <a:off x="5292725" y="3357563"/>
            <a:ext cx="1584325" cy="576262"/>
          </a:xfrm>
          <a:prstGeom prst="rect">
            <a:avLst/>
          </a:prstGeom>
          <a:solidFill>
            <a:schemeClr val="accent1"/>
          </a:solidFill>
          <a:ln w="12700">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a:spcBef>
                <a:spcPct val="0"/>
              </a:spcBef>
              <a:buClrTx/>
              <a:buFontTx/>
              <a:buNone/>
            </a:pPr>
            <a:r>
              <a:rPr lang="es-ES_tradnl" altLang="es-CL" sz="1800" dirty="0">
                <a:solidFill>
                  <a:schemeClr val="tx2"/>
                </a:solidFill>
                <a:latin typeface="Arial" panose="020B0604020202020204" pitchFamily="34" charset="0"/>
              </a:rPr>
              <a:t>Estudiante</a:t>
            </a:r>
          </a:p>
        </p:txBody>
      </p:sp>
      <p:sp>
        <p:nvSpPr>
          <p:cNvPr id="6" name="Line 16"/>
          <p:cNvSpPr>
            <a:spLocks noChangeShapeType="1"/>
          </p:cNvSpPr>
          <p:nvPr/>
        </p:nvSpPr>
        <p:spPr bwMode="auto">
          <a:xfrm>
            <a:off x="4005263" y="3730625"/>
            <a:ext cx="1295400" cy="0"/>
          </a:xfrm>
          <a:prstGeom prst="line">
            <a:avLst/>
          </a:prstGeom>
          <a:noFill/>
          <a:ln w="1905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dirty="0"/>
          </a:p>
        </p:txBody>
      </p:sp>
      <p:sp>
        <p:nvSpPr>
          <p:cNvPr id="7" name="AutoShape 15"/>
          <p:cNvSpPr>
            <a:spLocks noChangeArrowheads="1"/>
          </p:cNvSpPr>
          <p:nvPr/>
        </p:nvSpPr>
        <p:spPr bwMode="auto">
          <a:xfrm>
            <a:off x="3729038" y="3624263"/>
            <a:ext cx="287337" cy="215900"/>
          </a:xfrm>
          <a:prstGeom prst="diamond">
            <a:avLst/>
          </a:prstGeom>
          <a:noFill/>
          <a:ln w="1905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endParaRPr lang="es-CL" altLang="es-CL" dirty="0">
              <a:latin typeface="Times New Roman" panose="02020603050405020304" pitchFamily="18" charset="0"/>
            </a:endParaRPr>
          </a:p>
        </p:txBody>
      </p:sp>
      <p:sp>
        <p:nvSpPr>
          <p:cNvPr id="8" name="Text Box 14"/>
          <p:cNvSpPr txBox="1">
            <a:spLocks noChangeArrowheads="1"/>
          </p:cNvSpPr>
          <p:nvPr/>
        </p:nvSpPr>
        <p:spPr bwMode="auto">
          <a:xfrm>
            <a:off x="4997450" y="370522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r>
              <a:rPr lang="es-ES_tradnl" altLang="es-CL" sz="1400" b="1" dirty="0">
                <a:solidFill>
                  <a:schemeClr val="tx2"/>
                </a:solidFill>
                <a:latin typeface="Times New Roman" panose="02020603050405020304" pitchFamily="18" charset="0"/>
              </a:rPr>
              <a:t>*</a:t>
            </a:r>
          </a:p>
        </p:txBody>
      </p:sp>
    </p:spTree>
    <p:extLst>
      <p:ext uri="{BB962C8B-B14F-4D97-AF65-F5344CB8AC3E}">
        <p14:creationId xmlns:p14="http://schemas.microsoft.com/office/powerpoint/2010/main" val="128204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(Compuesto por)</a:t>
            </a:r>
          </a:p>
        </p:txBody>
      </p:sp>
      <p:sp>
        <p:nvSpPr>
          <p:cNvPr id="3" name="Marcador de contenido 2"/>
          <p:cNvSpPr>
            <a:spLocks noGrp="1"/>
          </p:cNvSpPr>
          <p:nvPr>
            <p:ph idx="1"/>
          </p:nvPr>
        </p:nvSpPr>
        <p:spPr/>
        <p:txBody>
          <a:bodyPr/>
          <a:lstStyle/>
          <a:p>
            <a:r>
              <a:rPr lang="es-ES" dirty="0"/>
              <a:t>Relación de agregación especial donde las partes no pueden existir sin que exista el “TODO”</a:t>
            </a:r>
          </a:p>
        </p:txBody>
      </p:sp>
      <p:sp>
        <p:nvSpPr>
          <p:cNvPr id="4" name="Rectangle 4"/>
          <p:cNvSpPr>
            <a:spLocks noChangeArrowheads="1"/>
          </p:cNvSpPr>
          <p:nvPr/>
        </p:nvSpPr>
        <p:spPr bwMode="auto">
          <a:xfrm>
            <a:off x="2144713" y="3433763"/>
            <a:ext cx="1584325" cy="576262"/>
          </a:xfrm>
          <a:prstGeom prst="rect">
            <a:avLst/>
          </a:prstGeom>
          <a:solidFill>
            <a:schemeClr val="accent1"/>
          </a:solidFill>
          <a:ln w="12700">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a:spcBef>
                <a:spcPct val="0"/>
              </a:spcBef>
              <a:buClrTx/>
              <a:buFontTx/>
              <a:buNone/>
            </a:pPr>
            <a:r>
              <a:rPr lang="es-ES_tradnl" altLang="es-CL" sz="1800" dirty="0">
                <a:solidFill>
                  <a:schemeClr val="tx2"/>
                </a:solidFill>
                <a:latin typeface="Arial" panose="020B0604020202020204" pitchFamily="34" charset="0"/>
              </a:rPr>
              <a:t>Cuerpo</a:t>
            </a:r>
          </a:p>
        </p:txBody>
      </p:sp>
      <p:sp>
        <p:nvSpPr>
          <p:cNvPr id="5" name="Rectangle 5"/>
          <p:cNvSpPr>
            <a:spLocks noChangeArrowheads="1"/>
          </p:cNvSpPr>
          <p:nvPr/>
        </p:nvSpPr>
        <p:spPr bwMode="auto">
          <a:xfrm>
            <a:off x="5292725" y="3357563"/>
            <a:ext cx="1584325" cy="576262"/>
          </a:xfrm>
          <a:prstGeom prst="rect">
            <a:avLst/>
          </a:prstGeom>
          <a:solidFill>
            <a:schemeClr val="accent1"/>
          </a:solidFill>
          <a:ln w="12700">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a:spcBef>
                <a:spcPct val="0"/>
              </a:spcBef>
              <a:buClrTx/>
              <a:buFontTx/>
              <a:buNone/>
            </a:pPr>
            <a:r>
              <a:rPr lang="es-ES_tradnl" altLang="es-CL" sz="1800" dirty="0">
                <a:solidFill>
                  <a:schemeClr val="tx2"/>
                </a:solidFill>
                <a:latin typeface="Arial" panose="020B0604020202020204" pitchFamily="34" charset="0"/>
              </a:rPr>
              <a:t>Brazo</a:t>
            </a:r>
          </a:p>
        </p:txBody>
      </p:sp>
      <p:sp>
        <p:nvSpPr>
          <p:cNvPr id="6" name="Text Box 6"/>
          <p:cNvSpPr txBox="1">
            <a:spLocks noChangeArrowheads="1"/>
          </p:cNvSpPr>
          <p:nvPr/>
        </p:nvSpPr>
        <p:spPr bwMode="auto">
          <a:xfrm>
            <a:off x="4997450" y="370522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r>
              <a:rPr lang="es-ES_tradnl" altLang="es-CL" sz="1400" b="1" dirty="0">
                <a:solidFill>
                  <a:schemeClr val="tx2"/>
                </a:solidFill>
                <a:latin typeface="Times New Roman" panose="02020603050405020304" pitchFamily="18" charset="0"/>
              </a:rPr>
              <a:t>2</a:t>
            </a:r>
          </a:p>
        </p:txBody>
      </p:sp>
      <p:sp>
        <p:nvSpPr>
          <p:cNvPr id="7" name="AutoShape 7"/>
          <p:cNvSpPr>
            <a:spLocks noChangeArrowheads="1"/>
          </p:cNvSpPr>
          <p:nvPr/>
        </p:nvSpPr>
        <p:spPr bwMode="auto">
          <a:xfrm>
            <a:off x="3729038" y="3624263"/>
            <a:ext cx="287337" cy="215900"/>
          </a:xfrm>
          <a:prstGeom prst="diamond">
            <a:avLst/>
          </a:prstGeom>
          <a:solidFill>
            <a:schemeClr val="tx2"/>
          </a:solidFill>
          <a:ln w="1905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endParaRPr lang="es-CL" altLang="es-CL" dirty="0">
              <a:latin typeface="Times New Roman" panose="02020603050405020304" pitchFamily="18" charset="0"/>
            </a:endParaRPr>
          </a:p>
        </p:txBody>
      </p:sp>
      <p:sp>
        <p:nvSpPr>
          <p:cNvPr id="8" name="Line 8"/>
          <p:cNvSpPr>
            <a:spLocks noChangeShapeType="1"/>
          </p:cNvSpPr>
          <p:nvPr/>
        </p:nvSpPr>
        <p:spPr bwMode="auto">
          <a:xfrm>
            <a:off x="4005263" y="3730625"/>
            <a:ext cx="1295400" cy="0"/>
          </a:xfrm>
          <a:prstGeom prst="line">
            <a:avLst/>
          </a:prstGeom>
          <a:noFill/>
          <a:ln w="1905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dirty="0"/>
          </a:p>
        </p:txBody>
      </p:sp>
    </p:spTree>
    <p:extLst>
      <p:ext uri="{BB962C8B-B14F-4D97-AF65-F5344CB8AC3E}">
        <p14:creationId xmlns:p14="http://schemas.microsoft.com/office/powerpoint/2010/main" val="86787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Generalización/Especialización</a:t>
            </a:r>
          </a:p>
        </p:txBody>
      </p:sp>
      <p:sp>
        <p:nvSpPr>
          <p:cNvPr id="4" name="Rectangle 3"/>
          <p:cNvSpPr txBox="1">
            <a:spLocks noChangeArrowheads="1"/>
          </p:cNvSpPr>
          <p:nvPr/>
        </p:nvSpPr>
        <p:spPr>
          <a:xfrm>
            <a:off x="933449" y="1557338"/>
            <a:ext cx="7705725" cy="48958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1"/>
            <a:r>
              <a:rPr lang="es-ES_tradnl" altLang="es-CL" i="1" dirty="0"/>
              <a:t>Generalización</a:t>
            </a:r>
            <a:r>
              <a:rPr lang="es-ES_tradnl" altLang="es-CL" dirty="0"/>
              <a:t>: Se crea una clase </a:t>
            </a:r>
            <a:r>
              <a:rPr lang="es-VE" altLang="es-CL" dirty="0"/>
              <a:t>(superclase), que generaliza las propiedades comunes de varias clases.</a:t>
            </a:r>
            <a:endParaRPr lang="es-ES_tradnl" altLang="es-CL" dirty="0"/>
          </a:p>
          <a:p>
            <a:pPr lvl="1"/>
            <a:r>
              <a:rPr lang="es-VE" altLang="es-CL" i="1" dirty="0"/>
              <a:t>Especialización</a:t>
            </a:r>
            <a:r>
              <a:rPr lang="es-VE" altLang="es-CL" dirty="0"/>
              <a:t>: Dada una clase, se crea(n) otra(s) clase(s) (subclase) que especializa(n) la clase dada, agregando las diferencias.</a:t>
            </a:r>
          </a:p>
          <a:p>
            <a:pPr lvl="1"/>
            <a:endParaRPr lang="es-ES_tradnl" altLang="es-CL" dirty="0"/>
          </a:p>
        </p:txBody>
      </p:sp>
      <p:sp>
        <p:nvSpPr>
          <p:cNvPr id="5" name="Rectangle 4"/>
          <p:cNvSpPr>
            <a:spLocks noChangeArrowheads="1"/>
          </p:cNvSpPr>
          <p:nvPr/>
        </p:nvSpPr>
        <p:spPr bwMode="auto">
          <a:xfrm>
            <a:off x="3994150" y="4005263"/>
            <a:ext cx="1584325" cy="576262"/>
          </a:xfrm>
          <a:prstGeom prst="rect">
            <a:avLst/>
          </a:prstGeom>
          <a:solidFill>
            <a:schemeClr val="accent1"/>
          </a:solidFill>
          <a:ln w="12700">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a:spcBef>
                <a:spcPct val="0"/>
              </a:spcBef>
              <a:buClrTx/>
              <a:buFontTx/>
              <a:buNone/>
            </a:pPr>
            <a:r>
              <a:rPr lang="es-ES_tradnl" altLang="es-CL" sz="1800" b="1" dirty="0">
                <a:solidFill>
                  <a:schemeClr val="tx2"/>
                </a:solidFill>
                <a:latin typeface="Arial" panose="020B0604020202020204" pitchFamily="34" charset="0"/>
              </a:rPr>
              <a:t>Persona</a:t>
            </a:r>
          </a:p>
        </p:txBody>
      </p:sp>
      <p:sp>
        <p:nvSpPr>
          <p:cNvPr id="6" name="Rectangle 9"/>
          <p:cNvSpPr>
            <a:spLocks noChangeArrowheads="1"/>
          </p:cNvSpPr>
          <p:nvPr/>
        </p:nvSpPr>
        <p:spPr bwMode="auto">
          <a:xfrm>
            <a:off x="2051050" y="5373688"/>
            <a:ext cx="1584325" cy="576262"/>
          </a:xfrm>
          <a:prstGeom prst="rect">
            <a:avLst/>
          </a:prstGeom>
          <a:solidFill>
            <a:schemeClr val="accent1"/>
          </a:solidFill>
          <a:ln w="12700">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a:spcBef>
                <a:spcPct val="0"/>
              </a:spcBef>
              <a:buClrTx/>
              <a:buFontTx/>
              <a:buNone/>
            </a:pPr>
            <a:r>
              <a:rPr lang="es-ES_tradnl" altLang="es-CL" sz="1800" b="1" dirty="0">
                <a:solidFill>
                  <a:schemeClr val="tx2"/>
                </a:solidFill>
                <a:latin typeface="Arial" panose="020B0604020202020204" pitchFamily="34" charset="0"/>
              </a:rPr>
              <a:t>Estudiante</a:t>
            </a:r>
          </a:p>
        </p:txBody>
      </p:sp>
      <p:sp>
        <p:nvSpPr>
          <p:cNvPr id="7" name="Rectangle 10"/>
          <p:cNvSpPr>
            <a:spLocks noChangeArrowheads="1"/>
          </p:cNvSpPr>
          <p:nvPr/>
        </p:nvSpPr>
        <p:spPr bwMode="auto">
          <a:xfrm>
            <a:off x="3994150" y="5373688"/>
            <a:ext cx="1584325" cy="576262"/>
          </a:xfrm>
          <a:prstGeom prst="rect">
            <a:avLst/>
          </a:prstGeom>
          <a:solidFill>
            <a:schemeClr val="accent1"/>
          </a:solidFill>
          <a:ln w="12700">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a:spcBef>
                <a:spcPct val="0"/>
              </a:spcBef>
              <a:buClrTx/>
              <a:buFontTx/>
              <a:buNone/>
            </a:pPr>
            <a:r>
              <a:rPr lang="es-ES_tradnl" altLang="es-CL" sz="1800" b="1" dirty="0">
                <a:solidFill>
                  <a:schemeClr val="tx2"/>
                </a:solidFill>
                <a:latin typeface="Arial" panose="020B0604020202020204" pitchFamily="34" charset="0"/>
              </a:rPr>
              <a:t>Profesor</a:t>
            </a:r>
          </a:p>
        </p:txBody>
      </p:sp>
      <p:sp>
        <p:nvSpPr>
          <p:cNvPr id="8" name="Rectangle 11"/>
          <p:cNvSpPr>
            <a:spLocks noChangeArrowheads="1"/>
          </p:cNvSpPr>
          <p:nvPr/>
        </p:nvSpPr>
        <p:spPr bwMode="auto">
          <a:xfrm>
            <a:off x="5867400" y="5373688"/>
            <a:ext cx="1584325" cy="576262"/>
          </a:xfrm>
          <a:prstGeom prst="rect">
            <a:avLst/>
          </a:prstGeom>
          <a:solidFill>
            <a:schemeClr val="accent1"/>
          </a:solidFill>
          <a:ln w="12700">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a:spcBef>
                <a:spcPct val="0"/>
              </a:spcBef>
              <a:buClrTx/>
              <a:buFontTx/>
              <a:buNone/>
            </a:pPr>
            <a:r>
              <a:rPr lang="es-ES_tradnl" altLang="es-CL" sz="1800" b="1" dirty="0">
                <a:solidFill>
                  <a:schemeClr val="tx2"/>
                </a:solidFill>
                <a:latin typeface="Arial" panose="020B0604020202020204" pitchFamily="34" charset="0"/>
              </a:rPr>
              <a:t>Empleado</a:t>
            </a:r>
          </a:p>
        </p:txBody>
      </p:sp>
      <p:grpSp>
        <p:nvGrpSpPr>
          <p:cNvPr id="9" name="Group 24"/>
          <p:cNvGrpSpPr>
            <a:grpSpLocks/>
          </p:cNvGrpSpPr>
          <p:nvPr/>
        </p:nvGrpSpPr>
        <p:grpSpPr bwMode="auto">
          <a:xfrm>
            <a:off x="4570413" y="4581525"/>
            <a:ext cx="431800" cy="792163"/>
            <a:chOff x="2290" y="2568"/>
            <a:chExt cx="272" cy="499"/>
          </a:xfrm>
        </p:grpSpPr>
        <p:sp>
          <p:nvSpPr>
            <p:cNvPr id="10" name="AutoShape 12"/>
            <p:cNvSpPr>
              <a:spLocks noChangeArrowheads="1"/>
            </p:cNvSpPr>
            <p:nvPr/>
          </p:nvSpPr>
          <p:spPr bwMode="auto">
            <a:xfrm>
              <a:off x="2290" y="2568"/>
              <a:ext cx="272" cy="136"/>
            </a:xfrm>
            <a:prstGeom prst="triangle">
              <a:avLst>
                <a:gd name="adj" fmla="val 50000"/>
              </a:avLst>
            </a:prstGeom>
            <a:solidFill>
              <a:schemeClr val="accent1"/>
            </a:solidFill>
            <a:ln w="19050">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endParaRPr lang="es-CL" altLang="es-CL" dirty="0">
                <a:latin typeface="Times New Roman" panose="02020603050405020304" pitchFamily="18" charset="0"/>
              </a:endParaRPr>
            </a:p>
          </p:txBody>
        </p:sp>
        <p:sp>
          <p:nvSpPr>
            <p:cNvPr id="11" name="Line 15"/>
            <p:cNvSpPr>
              <a:spLocks noChangeShapeType="1"/>
            </p:cNvSpPr>
            <p:nvPr/>
          </p:nvSpPr>
          <p:spPr bwMode="auto">
            <a:xfrm>
              <a:off x="2426" y="2704"/>
              <a:ext cx="0" cy="363"/>
            </a:xfrm>
            <a:prstGeom prst="line">
              <a:avLst/>
            </a:prstGeom>
            <a:noFill/>
            <a:ln w="1905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nvGrpSpPr>
          <p:cNvPr id="12" name="Group 25"/>
          <p:cNvGrpSpPr>
            <a:grpSpLocks/>
          </p:cNvGrpSpPr>
          <p:nvPr/>
        </p:nvGrpSpPr>
        <p:grpSpPr bwMode="auto">
          <a:xfrm>
            <a:off x="5219700" y="4581525"/>
            <a:ext cx="1439863" cy="792163"/>
            <a:chOff x="2699" y="2568"/>
            <a:chExt cx="907" cy="499"/>
          </a:xfrm>
        </p:grpSpPr>
        <p:sp>
          <p:nvSpPr>
            <p:cNvPr id="13" name="AutoShape 14"/>
            <p:cNvSpPr>
              <a:spLocks noChangeArrowheads="1"/>
            </p:cNvSpPr>
            <p:nvPr/>
          </p:nvSpPr>
          <p:spPr bwMode="auto">
            <a:xfrm>
              <a:off x="2699" y="2568"/>
              <a:ext cx="272" cy="136"/>
            </a:xfrm>
            <a:prstGeom prst="triangle">
              <a:avLst>
                <a:gd name="adj" fmla="val 50000"/>
              </a:avLst>
            </a:prstGeom>
            <a:solidFill>
              <a:schemeClr val="accent1"/>
            </a:solidFill>
            <a:ln w="19050">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endParaRPr lang="es-CL" altLang="es-CL" dirty="0">
                <a:latin typeface="Times New Roman" panose="02020603050405020304" pitchFamily="18" charset="0"/>
              </a:endParaRPr>
            </a:p>
          </p:txBody>
        </p:sp>
        <p:sp>
          <p:nvSpPr>
            <p:cNvPr id="14" name="Line 16"/>
            <p:cNvSpPr>
              <a:spLocks noChangeShapeType="1"/>
            </p:cNvSpPr>
            <p:nvPr/>
          </p:nvSpPr>
          <p:spPr bwMode="auto">
            <a:xfrm>
              <a:off x="2835" y="2704"/>
              <a:ext cx="0" cy="227"/>
            </a:xfrm>
            <a:prstGeom prst="line">
              <a:avLst/>
            </a:prstGeom>
            <a:noFill/>
            <a:ln w="1905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5" name="Line 18"/>
            <p:cNvSpPr>
              <a:spLocks noChangeShapeType="1"/>
            </p:cNvSpPr>
            <p:nvPr/>
          </p:nvSpPr>
          <p:spPr bwMode="auto">
            <a:xfrm>
              <a:off x="2835" y="2931"/>
              <a:ext cx="771" cy="0"/>
            </a:xfrm>
            <a:prstGeom prst="line">
              <a:avLst/>
            </a:prstGeom>
            <a:noFill/>
            <a:ln w="1905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6" name="Line 19"/>
            <p:cNvSpPr>
              <a:spLocks noChangeShapeType="1"/>
            </p:cNvSpPr>
            <p:nvPr/>
          </p:nvSpPr>
          <p:spPr bwMode="auto">
            <a:xfrm>
              <a:off x="3606" y="2931"/>
              <a:ext cx="0" cy="136"/>
            </a:xfrm>
            <a:prstGeom prst="line">
              <a:avLst/>
            </a:prstGeom>
            <a:noFill/>
            <a:ln w="1905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nvGrpSpPr>
          <p:cNvPr id="17" name="Group 23"/>
          <p:cNvGrpSpPr>
            <a:grpSpLocks/>
          </p:cNvGrpSpPr>
          <p:nvPr/>
        </p:nvGrpSpPr>
        <p:grpSpPr bwMode="auto">
          <a:xfrm>
            <a:off x="2843213" y="4581525"/>
            <a:ext cx="1439862" cy="792163"/>
            <a:chOff x="1202" y="2568"/>
            <a:chExt cx="907" cy="499"/>
          </a:xfrm>
        </p:grpSpPr>
        <p:sp>
          <p:nvSpPr>
            <p:cNvPr id="18" name="AutoShape 13"/>
            <p:cNvSpPr>
              <a:spLocks noChangeArrowheads="1"/>
            </p:cNvSpPr>
            <p:nvPr/>
          </p:nvSpPr>
          <p:spPr bwMode="auto">
            <a:xfrm>
              <a:off x="1837" y="2568"/>
              <a:ext cx="272" cy="136"/>
            </a:xfrm>
            <a:prstGeom prst="triangle">
              <a:avLst>
                <a:gd name="adj" fmla="val 50000"/>
              </a:avLst>
            </a:prstGeom>
            <a:solidFill>
              <a:schemeClr val="accent1"/>
            </a:solidFill>
            <a:ln w="19050">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endParaRPr lang="es-CL" altLang="es-CL" dirty="0">
                <a:latin typeface="Times New Roman" panose="02020603050405020304" pitchFamily="18" charset="0"/>
              </a:endParaRPr>
            </a:p>
          </p:txBody>
        </p:sp>
        <p:sp>
          <p:nvSpPr>
            <p:cNvPr id="19" name="Line 20"/>
            <p:cNvSpPr>
              <a:spLocks noChangeShapeType="1"/>
            </p:cNvSpPr>
            <p:nvPr/>
          </p:nvSpPr>
          <p:spPr bwMode="auto">
            <a:xfrm>
              <a:off x="1973" y="2704"/>
              <a:ext cx="0" cy="227"/>
            </a:xfrm>
            <a:prstGeom prst="line">
              <a:avLst/>
            </a:prstGeom>
            <a:noFill/>
            <a:ln w="1905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0" name="Line 21"/>
            <p:cNvSpPr>
              <a:spLocks noChangeShapeType="1"/>
            </p:cNvSpPr>
            <p:nvPr/>
          </p:nvSpPr>
          <p:spPr bwMode="auto">
            <a:xfrm>
              <a:off x="1202" y="2931"/>
              <a:ext cx="771" cy="0"/>
            </a:xfrm>
            <a:prstGeom prst="line">
              <a:avLst/>
            </a:prstGeom>
            <a:noFill/>
            <a:ln w="1905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1" name="Line 22"/>
            <p:cNvSpPr>
              <a:spLocks noChangeShapeType="1"/>
            </p:cNvSpPr>
            <p:nvPr/>
          </p:nvSpPr>
          <p:spPr bwMode="auto">
            <a:xfrm>
              <a:off x="1202" y="2931"/>
              <a:ext cx="0" cy="136"/>
            </a:xfrm>
            <a:prstGeom prst="line">
              <a:avLst/>
            </a:prstGeom>
            <a:noFill/>
            <a:ln w="1905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spTree>
    <p:extLst>
      <p:ext uri="{BB962C8B-B14F-4D97-AF65-F5344CB8AC3E}">
        <p14:creationId xmlns:p14="http://schemas.microsoft.com/office/powerpoint/2010/main" val="196348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2"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P spid="6" grpId="1" animBg="1"/>
      <p:bldP spid="7" grpId="0" animBg="1"/>
      <p:bldP spid="7" grpId="1" animBg="1"/>
      <p:bldP spid="8" grpId="0" animBg="1"/>
      <p:bldP spid="8"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Clase asociativa</a:t>
            </a:r>
          </a:p>
        </p:txBody>
      </p:sp>
      <p:sp>
        <p:nvSpPr>
          <p:cNvPr id="3" name="Marcador de contenido 2"/>
          <p:cNvSpPr>
            <a:spLocks noGrp="1"/>
          </p:cNvSpPr>
          <p:nvPr>
            <p:ph idx="1"/>
          </p:nvPr>
        </p:nvSpPr>
        <p:spPr/>
        <p:txBody>
          <a:bodyPr/>
          <a:lstStyle/>
          <a:p>
            <a:r>
              <a:rPr lang="es-ES" dirty="0"/>
              <a:t>Asociación entre clases donde la relación posee atributos propios</a:t>
            </a:r>
          </a:p>
        </p:txBody>
      </p:sp>
      <p:grpSp>
        <p:nvGrpSpPr>
          <p:cNvPr id="4" name="Group 11"/>
          <p:cNvGrpSpPr>
            <a:grpSpLocks/>
          </p:cNvGrpSpPr>
          <p:nvPr/>
        </p:nvGrpSpPr>
        <p:grpSpPr bwMode="auto">
          <a:xfrm>
            <a:off x="1908175" y="3644900"/>
            <a:ext cx="1295400" cy="839788"/>
            <a:chOff x="2245" y="1586"/>
            <a:chExt cx="816" cy="529"/>
          </a:xfrm>
        </p:grpSpPr>
        <p:sp>
          <p:nvSpPr>
            <p:cNvPr id="5" name="Text Box 12"/>
            <p:cNvSpPr txBox="1">
              <a:spLocks noChangeArrowheads="1"/>
            </p:cNvSpPr>
            <p:nvPr/>
          </p:nvSpPr>
          <p:spPr bwMode="auto">
            <a:xfrm>
              <a:off x="2245" y="1586"/>
              <a:ext cx="816" cy="256"/>
            </a:xfrm>
            <a:prstGeom prst="rect">
              <a:avLst/>
            </a:prstGeom>
            <a:solidFill>
              <a:schemeClr val="accent1"/>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r>
                <a:rPr lang="es-ES_tradnl" altLang="es-CL" sz="2000" b="1" dirty="0">
                  <a:solidFill>
                    <a:schemeClr val="tx2"/>
                  </a:solidFill>
                  <a:latin typeface="Times New Roman" panose="02020603050405020304" pitchFamily="18" charset="0"/>
                </a:rPr>
                <a:t>Clase A</a:t>
              </a:r>
            </a:p>
          </p:txBody>
        </p:sp>
        <p:sp>
          <p:nvSpPr>
            <p:cNvPr id="6" name="Rectangle 13"/>
            <p:cNvSpPr>
              <a:spLocks noChangeArrowheads="1"/>
            </p:cNvSpPr>
            <p:nvPr/>
          </p:nvSpPr>
          <p:spPr bwMode="auto">
            <a:xfrm>
              <a:off x="2245" y="1842"/>
              <a:ext cx="816" cy="137"/>
            </a:xfrm>
            <a:prstGeom prst="rect">
              <a:avLst/>
            </a:prstGeom>
            <a:solidFill>
              <a:schemeClr val="accent1"/>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endParaRPr lang="es-CL" altLang="es-CL" dirty="0">
                <a:latin typeface="Times New Roman" panose="02020603050405020304" pitchFamily="18" charset="0"/>
              </a:endParaRPr>
            </a:p>
          </p:txBody>
        </p:sp>
        <p:sp>
          <p:nvSpPr>
            <p:cNvPr id="7" name="Rectangle 14"/>
            <p:cNvSpPr>
              <a:spLocks noChangeArrowheads="1"/>
            </p:cNvSpPr>
            <p:nvPr/>
          </p:nvSpPr>
          <p:spPr bwMode="auto">
            <a:xfrm>
              <a:off x="2245" y="1978"/>
              <a:ext cx="816" cy="137"/>
            </a:xfrm>
            <a:prstGeom prst="rect">
              <a:avLst/>
            </a:prstGeom>
            <a:solidFill>
              <a:schemeClr val="accent1"/>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endParaRPr lang="es-CL" altLang="es-CL" dirty="0">
                <a:latin typeface="Times New Roman" panose="02020603050405020304" pitchFamily="18" charset="0"/>
              </a:endParaRPr>
            </a:p>
          </p:txBody>
        </p:sp>
      </p:grpSp>
      <p:grpSp>
        <p:nvGrpSpPr>
          <p:cNvPr id="8" name="Group 15"/>
          <p:cNvGrpSpPr>
            <a:grpSpLocks/>
          </p:cNvGrpSpPr>
          <p:nvPr/>
        </p:nvGrpSpPr>
        <p:grpSpPr bwMode="auto">
          <a:xfrm>
            <a:off x="3492500" y="4941888"/>
            <a:ext cx="1511300" cy="839787"/>
            <a:chOff x="2245" y="1586"/>
            <a:chExt cx="816" cy="529"/>
          </a:xfrm>
        </p:grpSpPr>
        <p:sp>
          <p:nvSpPr>
            <p:cNvPr id="9" name="Text Box 16"/>
            <p:cNvSpPr txBox="1">
              <a:spLocks noChangeArrowheads="1"/>
            </p:cNvSpPr>
            <p:nvPr/>
          </p:nvSpPr>
          <p:spPr bwMode="auto">
            <a:xfrm>
              <a:off x="2245" y="1586"/>
              <a:ext cx="816" cy="256"/>
            </a:xfrm>
            <a:prstGeom prst="rect">
              <a:avLst/>
            </a:prstGeom>
            <a:solidFill>
              <a:schemeClr val="accent1"/>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r>
                <a:rPr lang="es-ES_tradnl" altLang="es-CL" sz="2000" b="1" dirty="0">
                  <a:solidFill>
                    <a:schemeClr val="tx2"/>
                  </a:solidFill>
                  <a:latin typeface="Times New Roman" panose="02020603050405020304" pitchFamily="18" charset="0"/>
                </a:rPr>
                <a:t>Asociación</a:t>
              </a:r>
            </a:p>
          </p:txBody>
        </p:sp>
        <p:sp>
          <p:nvSpPr>
            <p:cNvPr id="10" name="Rectangle 17"/>
            <p:cNvSpPr>
              <a:spLocks noChangeArrowheads="1"/>
            </p:cNvSpPr>
            <p:nvPr/>
          </p:nvSpPr>
          <p:spPr bwMode="auto">
            <a:xfrm>
              <a:off x="2245" y="1842"/>
              <a:ext cx="816" cy="137"/>
            </a:xfrm>
            <a:prstGeom prst="rect">
              <a:avLst/>
            </a:prstGeom>
            <a:solidFill>
              <a:schemeClr val="accent1"/>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endParaRPr lang="es-CL" altLang="es-CL" dirty="0">
                <a:latin typeface="Times New Roman" panose="02020603050405020304" pitchFamily="18" charset="0"/>
              </a:endParaRPr>
            </a:p>
          </p:txBody>
        </p:sp>
        <p:sp>
          <p:nvSpPr>
            <p:cNvPr id="11" name="Rectangle 18"/>
            <p:cNvSpPr>
              <a:spLocks noChangeArrowheads="1"/>
            </p:cNvSpPr>
            <p:nvPr/>
          </p:nvSpPr>
          <p:spPr bwMode="auto">
            <a:xfrm>
              <a:off x="2245" y="1978"/>
              <a:ext cx="816" cy="137"/>
            </a:xfrm>
            <a:prstGeom prst="rect">
              <a:avLst/>
            </a:prstGeom>
            <a:solidFill>
              <a:schemeClr val="accent1"/>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endParaRPr lang="es-CL" altLang="es-CL" dirty="0">
                <a:latin typeface="Times New Roman" panose="02020603050405020304" pitchFamily="18" charset="0"/>
              </a:endParaRPr>
            </a:p>
          </p:txBody>
        </p:sp>
      </p:grpSp>
      <p:grpSp>
        <p:nvGrpSpPr>
          <p:cNvPr id="12" name="Group 19"/>
          <p:cNvGrpSpPr>
            <a:grpSpLocks/>
          </p:cNvGrpSpPr>
          <p:nvPr/>
        </p:nvGrpSpPr>
        <p:grpSpPr bwMode="auto">
          <a:xfrm>
            <a:off x="5580063" y="3716338"/>
            <a:ext cx="1295400" cy="839787"/>
            <a:chOff x="2245" y="1586"/>
            <a:chExt cx="816" cy="529"/>
          </a:xfrm>
        </p:grpSpPr>
        <p:sp>
          <p:nvSpPr>
            <p:cNvPr id="13" name="Text Box 20"/>
            <p:cNvSpPr txBox="1">
              <a:spLocks noChangeArrowheads="1"/>
            </p:cNvSpPr>
            <p:nvPr/>
          </p:nvSpPr>
          <p:spPr bwMode="auto">
            <a:xfrm>
              <a:off x="2245" y="1586"/>
              <a:ext cx="816" cy="256"/>
            </a:xfrm>
            <a:prstGeom prst="rect">
              <a:avLst/>
            </a:prstGeom>
            <a:solidFill>
              <a:schemeClr val="accent1"/>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r>
                <a:rPr lang="es-ES_tradnl" altLang="es-CL" sz="2000" b="1" dirty="0">
                  <a:solidFill>
                    <a:schemeClr val="tx2"/>
                  </a:solidFill>
                  <a:latin typeface="Times New Roman" panose="02020603050405020304" pitchFamily="18" charset="0"/>
                </a:rPr>
                <a:t>Clase_B</a:t>
              </a:r>
            </a:p>
          </p:txBody>
        </p:sp>
        <p:sp>
          <p:nvSpPr>
            <p:cNvPr id="14" name="Rectangle 21"/>
            <p:cNvSpPr>
              <a:spLocks noChangeArrowheads="1"/>
            </p:cNvSpPr>
            <p:nvPr/>
          </p:nvSpPr>
          <p:spPr bwMode="auto">
            <a:xfrm>
              <a:off x="2245" y="1842"/>
              <a:ext cx="816" cy="137"/>
            </a:xfrm>
            <a:prstGeom prst="rect">
              <a:avLst/>
            </a:prstGeom>
            <a:solidFill>
              <a:schemeClr val="accent1"/>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endParaRPr lang="es-CL" altLang="es-CL" dirty="0">
                <a:latin typeface="Times New Roman" panose="02020603050405020304" pitchFamily="18" charset="0"/>
              </a:endParaRPr>
            </a:p>
          </p:txBody>
        </p:sp>
        <p:sp>
          <p:nvSpPr>
            <p:cNvPr id="15" name="Rectangle 22"/>
            <p:cNvSpPr>
              <a:spLocks noChangeArrowheads="1"/>
            </p:cNvSpPr>
            <p:nvPr/>
          </p:nvSpPr>
          <p:spPr bwMode="auto">
            <a:xfrm>
              <a:off x="2245" y="1978"/>
              <a:ext cx="816" cy="137"/>
            </a:xfrm>
            <a:prstGeom prst="rect">
              <a:avLst/>
            </a:prstGeom>
            <a:solidFill>
              <a:schemeClr val="accent1"/>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tx1"/>
                </a:buClr>
                <a:buChar char="•"/>
                <a:defRPr sz="2400">
                  <a:solidFill>
                    <a:schemeClr val="tx1"/>
                  </a:solidFill>
                  <a:latin typeface="Century Schoolbook" panose="02040604050505020304" pitchFamily="18" charset="0"/>
                  <a:cs typeface="Times New Roman" panose="02020603050405020304" pitchFamily="18" charset="0"/>
                </a:defRPr>
              </a:lvl1pPr>
              <a:lvl2pPr marL="742950" indent="-285750" algn="l" eaLnBrk="0" hangingPunct="0">
                <a:spcBef>
                  <a:spcPct val="20000"/>
                </a:spcBef>
                <a:buClr>
                  <a:schemeClr val="tx1"/>
                </a:buClr>
                <a:buChar char="•"/>
                <a:defRPr sz="2000">
                  <a:solidFill>
                    <a:schemeClr val="tx1"/>
                  </a:solidFill>
                  <a:latin typeface="Century Schoolbook" panose="02040604050505020304" pitchFamily="18" charset="0"/>
                  <a:cs typeface="Times New Roman" panose="02020603050405020304" pitchFamily="18" charset="0"/>
                </a:defRPr>
              </a:lvl2pPr>
              <a:lvl3pPr marL="1143000" indent="-228600" algn="l" eaLnBrk="0" hangingPunct="0">
                <a:spcBef>
                  <a:spcPct val="20000"/>
                </a:spcBef>
                <a:buClr>
                  <a:schemeClr val="tx1"/>
                </a:buClr>
                <a:buChar char="•"/>
                <a:defRPr>
                  <a:solidFill>
                    <a:schemeClr val="tx1"/>
                  </a:solidFill>
                  <a:latin typeface="Century Schoolbook" panose="02040604050505020304" pitchFamily="18" charset="0"/>
                  <a:cs typeface="Times New Roman" panose="02020603050405020304" pitchFamily="18" charset="0"/>
                </a:defRPr>
              </a:lvl3pPr>
              <a:lvl4pPr marL="16002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4pPr>
              <a:lvl5pPr marL="2057400" indent="-228600" algn="l" eaLnBrk="0" hangingPunct="0">
                <a:spcBef>
                  <a:spcPct val="20000"/>
                </a:spcBef>
                <a:buClr>
                  <a:schemeClr val="tx1"/>
                </a:buClr>
                <a:buChar char="•"/>
                <a:defRPr sz="1600">
                  <a:solidFill>
                    <a:schemeClr val="tx1"/>
                  </a:solidFill>
                  <a:latin typeface="Century Schoolbook" panose="020406040505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1"/>
                </a:buClr>
                <a:buChar char="•"/>
                <a:defRPr sz="1600">
                  <a:solidFill>
                    <a:schemeClr val="tx1"/>
                  </a:solidFill>
                  <a:latin typeface="Century Schoolbook" panose="02040604050505020304" pitchFamily="18" charset="0"/>
                  <a:cs typeface="Times New Roman" panose="02020603050405020304" pitchFamily="18" charset="0"/>
                </a:defRPr>
              </a:lvl9pPr>
            </a:lstStyle>
            <a:p>
              <a:pPr algn="ctr" eaLnBrk="1" hangingPunct="1">
                <a:spcBef>
                  <a:spcPct val="0"/>
                </a:spcBef>
                <a:buClrTx/>
                <a:buFontTx/>
                <a:buNone/>
              </a:pPr>
              <a:endParaRPr lang="es-CL" altLang="es-CL" dirty="0">
                <a:latin typeface="Times New Roman" panose="02020603050405020304" pitchFamily="18" charset="0"/>
              </a:endParaRPr>
            </a:p>
          </p:txBody>
        </p:sp>
      </p:grpSp>
      <p:sp>
        <p:nvSpPr>
          <p:cNvPr id="16" name="Line 23"/>
          <p:cNvSpPr>
            <a:spLocks noChangeShapeType="1"/>
          </p:cNvSpPr>
          <p:nvPr/>
        </p:nvSpPr>
        <p:spPr bwMode="auto">
          <a:xfrm>
            <a:off x="3203575" y="4149725"/>
            <a:ext cx="2376488" cy="0"/>
          </a:xfrm>
          <a:prstGeom prst="line">
            <a:avLst/>
          </a:prstGeom>
          <a:noFill/>
          <a:ln w="1905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7" name="Line 24"/>
          <p:cNvSpPr>
            <a:spLocks noChangeShapeType="1"/>
          </p:cNvSpPr>
          <p:nvPr/>
        </p:nvSpPr>
        <p:spPr bwMode="auto">
          <a:xfrm flipV="1">
            <a:off x="4211638" y="4149725"/>
            <a:ext cx="0" cy="792163"/>
          </a:xfrm>
          <a:prstGeom prst="line">
            <a:avLst/>
          </a:prstGeom>
          <a:noFill/>
          <a:ln w="19050">
            <a:solidFill>
              <a:schemeClr val="tx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Tree>
    <p:extLst>
      <p:ext uri="{BB962C8B-B14F-4D97-AF65-F5344CB8AC3E}">
        <p14:creationId xmlns:p14="http://schemas.microsoft.com/office/powerpoint/2010/main" val="132305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Como definir las clases?</a:t>
            </a:r>
          </a:p>
        </p:txBody>
      </p:sp>
      <p:sp>
        <p:nvSpPr>
          <p:cNvPr id="3" name="Marcador de contenido 2"/>
          <p:cNvSpPr>
            <a:spLocks noGrp="1"/>
          </p:cNvSpPr>
          <p:nvPr>
            <p:ph idx="1"/>
          </p:nvPr>
        </p:nvSpPr>
        <p:spPr/>
        <p:txBody>
          <a:bodyPr>
            <a:normAutofit fontScale="92500" lnSpcReduction="10000"/>
          </a:bodyPr>
          <a:lstStyle/>
          <a:p>
            <a:r>
              <a:rPr lang="es-CL" altLang="es-ES" dirty="0"/>
              <a:t>1.- Seleccionar todos los sustantivos</a:t>
            </a:r>
          </a:p>
          <a:p>
            <a:r>
              <a:rPr lang="es-CL" altLang="es-ES" dirty="0"/>
              <a:t>2.- Eliminar sustantivos redundantes (Cliente-Usuario)</a:t>
            </a:r>
          </a:p>
          <a:p>
            <a:r>
              <a:rPr lang="es-CL" altLang="es-ES" dirty="0"/>
              <a:t>3.- Eliminar sustantivos irrelevantes(Mouse, teclado)</a:t>
            </a:r>
          </a:p>
          <a:p>
            <a:r>
              <a:rPr lang="es-CL" altLang="es-ES" dirty="0"/>
              <a:t>4.- Eliminar sustantivos imprecisos(Sistema, servicio actividad)</a:t>
            </a:r>
          </a:p>
          <a:p>
            <a:r>
              <a:rPr lang="es-CL" altLang="es-ES" dirty="0"/>
              <a:t>5.- Nombrar sustantivos adecuadamente(Nombre autorreferentes)</a:t>
            </a:r>
          </a:p>
          <a:p>
            <a:r>
              <a:rPr lang="es-CL" altLang="es-ES" dirty="0"/>
              <a:t>6.- Eliminar sustantivos que son atributos(Nro. Tarjeta, clave)</a:t>
            </a:r>
          </a:p>
          <a:p>
            <a:r>
              <a:rPr lang="es-CL" altLang="es-ES" dirty="0"/>
              <a:t>7.- Eliminar sustantivos que son acciones(consulta, compra, reserva)</a:t>
            </a:r>
          </a:p>
          <a:p>
            <a:r>
              <a:rPr lang="es-CL" altLang="es-ES" dirty="0"/>
              <a:t>8.- Eliminar sustantivos de interfaces(mensaje de bienvenida, hoja principal</a:t>
            </a:r>
          </a:p>
          <a:p>
            <a:r>
              <a:rPr lang="es-CL" altLang="es-ES" dirty="0"/>
              <a:t>9.- Eliminar sustantivos de actores (Cliente, operador)</a:t>
            </a:r>
          </a:p>
          <a:p>
            <a:r>
              <a:rPr lang="es-CL" altLang="es-ES" dirty="0"/>
              <a:t>10.- Eliminar sustantivos de sistemas completos (Sistema de…)</a:t>
            </a:r>
          </a:p>
          <a:p>
            <a:endParaRPr lang="es-ES" dirty="0"/>
          </a:p>
        </p:txBody>
      </p:sp>
    </p:spTree>
    <p:extLst>
      <p:ext uri="{BB962C8B-B14F-4D97-AF65-F5344CB8AC3E}">
        <p14:creationId xmlns:p14="http://schemas.microsoft.com/office/powerpoint/2010/main" val="1551775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a:t>
            </a:r>
          </a:p>
        </p:txBody>
      </p:sp>
      <p:sp>
        <p:nvSpPr>
          <p:cNvPr id="3" name="Marcador de contenido 2"/>
          <p:cNvSpPr>
            <a:spLocks noGrp="1"/>
          </p:cNvSpPr>
          <p:nvPr>
            <p:ph idx="1"/>
          </p:nvPr>
        </p:nvSpPr>
        <p:spPr/>
        <p:txBody>
          <a:bodyPr/>
          <a:lstStyle/>
          <a:p>
            <a:endParaRPr lang="es-ES" dirty="0"/>
          </a:p>
        </p:txBody>
      </p:sp>
    </p:spTree>
    <p:extLst>
      <p:ext uri="{BB962C8B-B14F-4D97-AF65-F5344CB8AC3E}">
        <p14:creationId xmlns:p14="http://schemas.microsoft.com/office/powerpoint/2010/main" val="344165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Softwares que trabajaremos:</a:t>
            </a:r>
            <a:br>
              <a:rPr lang="es-ES" dirty="0"/>
            </a:br>
            <a:endParaRPr lang="es-ES" dirty="0"/>
          </a:p>
        </p:txBody>
      </p:sp>
      <p:sp>
        <p:nvSpPr>
          <p:cNvPr id="3" name="Marcador de contenido 2"/>
          <p:cNvSpPr>
            <a:spLocks noGrp="1"/>
          </p:cNvSpPr>
          <p:nvPr>
            <p:ph idx="1"/>
          </p:nvPr>
        </p:nvSpPr>
        <p:spPr/>
        <p:txBody>
          <a:bodyPr>
            <a:normAutofit fontScale="25000" lnSpcReduction="20000"/>
          </a:bodyPr>
          <a:lstStyle/>
          <a:p>
            <a:pPr marL="0" indent="0">
              <a:buNone/>
            </a:pPr>
            <a:endParaRPr lang="es-ES" dirty="0"/>
          </a:p>
          <a:p>
            <a:r>
              <a:rPr lang="es-ES" sz="4000" dirty="0"/>
              <a:t>*</a:t>
            </a:r>
            <a:r>
              <a:rPr lang="es-ES" sz="7000" dirty="0"/>
              <a:t>IDE Netbeans + JDK (www.oracle.com)</a:t>
            </a:r>
          </a:p>
          <a:p>
            <a:pPr marL="0" indent="0">
              <a:buNone/>
            </a:pPr>
            <a:endParaRPr lang="es-ES" sz="4000" dirty="0"/>
          </a:p>
          <a:p>
            <a:endParaRPr lang="es-ES" sz="4000" dirty="0"/>
          </a:p>
          <a:p>
            <a:r>
              <a:rPr lang="es-ES" sz="7200" dirty="0"/>
              <a:t>Lo que nos falta:</a:t>
            </a:r>
          </a:p>
          <a:p>
            <a:endParaRPr lang="es-ES" sz="7200" dirty="0"/>
          </a:p>
          <a:p>
            <a:r>
              <a:rPr lang="es-ES" sz="7200" dirty="0"/>
              <a:t>Habilidades Blandas (Déficit 60-70%)</a:t>
            </a:r>
          </a:p>
          <a:p>
            <a:r>
              <a:rPr lang="es-ES" sz="7200" dirty="0"/>
              <a:t>-Responsabilidad.</a:t>
            </a:r>
          </a:p>
          <a:p>
            <a:r>
              <a:rPr lang="es-ES" sz="7200" dirty="0"/>
              <a:t>-Compromiso.</a:t>
            </a:r>
          </a:p>
          <a:p>
            <a:r>
              <a:rPr lang="es-ES" sz="7200" dirty="0"/>
              <a:t>-Colaboración.</a:t>
            </a:r>
          </a:p>
          <a:p>
            <a:r>
              <a:rPr lang="es-ES" sz="7200" dirty="0"/>
              <a:t>-Respeto (a las ideas).</a:t>
            </a:r>
          </a:p>
          <a:p>
            <a:r>
              <a:rPr lang="es-ES" sz="7200" dirty="0"/>
              <a:t>-Capacidad de análisis.</a:t>
            </a:r>
          </a:p>
          <a:p>
            <a:r>
              <a:rPr lang="es-ES" sz="7200" dirty="0"/>
              <a:t>-Comunicación.</a:t>
            </a:r>
          </a:p>
        </p:txBody>
      </p:sp>
    </p:spTree>
    <p:extLst>
      <p:ext uri="{BB962C8B-B14F-4D97-AF65-F5344CB8AC3E}">
        <p14:creationId xmlns:p14="http://schemas.microsoft.com/office/powerpoint/2010/main" val="316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Diagnostico</a:t>
            </a:r>
          </a:p>
        </p:txBody>
      </p:sp>
      <p:sp>
        <p:nvSpPr>
          <p:cNvPr id="3" name="Marcador de contenido 2"/>
          <p:cNvSpPr>
            <a:spLocks noGrp="1"/>
          </p:cNvSpPr>
          <p:nvPr>
            <p:ph idx="1"/>
          </p:nvPr>
        </p:nvSpPr>
        <p:spPr>
          <a:xfrm>
            <a:off x="478302" y="1152982"/>
            <a:ext cx="10325685" cy="5705017"/>
          </a:xfrm>
        </p:spPr>
        <p:txBody>
          <a:bodyPr>
            <a:noAutofit/>
          </a:bodyPr>
          <a:lstStyle/>
          <a:p>
            <a:r>
              <a:rPr lang="es-ES" sz="2800" dirty="0"/>
              <a:t>1.-Que es un lenguaje de programación de alto nivel?</a:t>
            </a:r>
          </a:p>
          <a:p>
            <a:r>
              <a:rPr lang="es-ES" sz="2800" dirty="0"/>
              <a:t>2.-Que es Java?</a:t>
            </a:r>
          </a:p>
          <a:p>
            <a:r>
              <a:rPr lang="es-ES" sz="2800" dirty="0"/>
              <a:t>3.-Que es y para que se usa un diagrama de clases?</a:t>
            </a:r>
          </a:p>
          <a:p>
            <a:r>
              <a:rPr lang="es-ES" sz="2800" dirty="0"/>
              <a:t>4.-Que es y para que se usa un diagrama de casos de uso?</a:t>
            </a:r>
          </a:p>
          <a:p>
            <a:r>
              <a:rPr lang="es-ES" sz="2800" dirty="0"/>
              <a:t>5.-Que es la programación orientada a objetos?</a:t>
            </a:r>
          </a:p>
          <a:p>
            <a:r>
              <a:rPr lang="es-ES" sz="2800" dirty="0"/>
              <a:t>6.-Que es un método?</a:t>
            </a:r>
          </a:p>
          <a:p>
            <a:r>
              <a:rPr lang="es-ES" sz="2800" dirty="0"/>
              <a:t>7.-Que es una función?</a:t>
            </a:r>
          </a:p>
          <a:p>
            <a:r>
              <a:rPr lang="es-ES" sz="2800" dirty="0"/>
              <a:t>8.-Que son las estructuras de programación?</a:t>
            </a:r>
          </a:p>
        </p:txBody>
      </p:sp>
    </p:spTree>
    <p:extLst>
      <p:ext uri="{BB962C8B-B14F-4D97-AF65-F5344CB8AC3E}">
        <p14:creationId xmlns:p14="http://schemas.microsoft.com/office/powerpoint/2010/main" val="4207939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Conceptos básicos</a:t>
            </a:r>
          </a:p>
        </p:txBody>
      </p:sp>
      <p:sp>
        <p:nvSpPr>
          <p:cNvPr id="3" name="Marcador de contenido 2"/>
          <p:cNvSpPr>
            <a:spLocks noGrp="1"/>
          </p:cNvSpPr>
          <p:nvPr>
            <p:ph idx="1"/>
          </p:nvPr>
        </p:nvSpPr>
        <p:spPr/>
        <p:txBody>
          <a:bodyPr/>
          <a:lstStyle/>
          <a:p>
            <a:r>
              <a:rPr lang="es-ES" dirty="0"/>
              <a:t>Mundo real: cualquier cosa percibible por nuestros sentidos</a:t>
            </a:r>
          </a:p>
          <a:p>
            <a:r>
              <a:rPr lang="es-ES" dirty="0"/>
              <a:t>Objeto: cualquier “Cosa” del mundo real	</a:t>
            </a:r>
          </a:p>
          <a:p>
            <a:pPr lvl="1"/>
            <a:r>
              <a:rPr lang="es-ES" dirty="0"/>
              <a:t>Ej.:</a:t>
            </a:r>
          </a:p>
          <a:p>
            <a:pPr lvl="2"/>
            <a:r>
              <a:rPr lang="es-ES" dirty="0"/>
              <a:t>Una taza</a:t>
            </a:r>
          </a:p>
          <a:p>
            <a:pPr marL="914400" lvl="2" indent="0">
              <a:buNone/>
            </a:pPr>
            <a:endParaRPr lang="es-ES" dirty="0"/>
          </a:p>
        </p:txBody>
      </p:sp>
    </p:spTree>
    <p:extLst>
      <p:ext uri="{BB962C8B-B14F-4D97-AF65-F5344CB8AC3E}">
        <p14:creationId xmlns:p14="http://schemas.microsoft.com/office/powerpoint/2010/main" val="104023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Clase</a:t>
            </a:r>
          </a:p>
        </p:txBody>
      </p:sp>
      <p:sp>
        <p:nvSpPr>
          <p:cNvPr id="3" name="Marcador de contenido 2"/>
          <p:cNvSpPr>
            <a:spLocks noGrp="1"/>
          </p:cNvSpPr>
          <p:nvPr>
            <p:ph idx="1"/>
          </p:nvPr>
        </p:nvSpPr>
        <p:spPr/>
        <p:txBody>
          <a:bodyPr/>
          <a:lstStyle/>
          <a:p>
            <a:r>
              <a:rPr lang="es-ES" dirty="0"/>
              <a:t>Una clase es la descripción general de un conjunto de objetos de características similares</a:t>
            </a:r>
          </a:p>
          <a:p>
            <a:r>
              <a:rPr lang="es-ES" dirty="0"/>
              <a:t>Esta compuesta por “miembros”</a:t>
            </a:r>
          </a:p>
          <a:p>
            <a:pPr lvl="1"/>
            <a:r>
              <a:rPr lang="es-ES" dirty="0"/>
              <a:t>Nombre de clase: Vehículo</a:t>
            </a:r>
          </a:p>
          <a:p>
            <a:pPr lvl="1"/>
            <a:r>
              <a:rPr lang="es-ES" dirty="0"/>
              <a:t>Atributos de clase: Color, marca, modelo, etc.</a:t>
            </a:r>
          </a:p>
          <a:p>
            <a:pPr lvl="1"/>
            <a:r>
              <a:rPr lang="es-ES" dirty="0"/>
              <a:t>Métodos de clase: Avanzar, retroceder, girar, etc.</a:t>
            </a:r>
          </a:p>
        </p:txBody>
      </p:sp>
      <p:sp>
        <p:nvSpPr>
          <p:cNvPr id="8" name="Rectángulo 7"/>
          <p:cNvSpPr/>
          <p:nvPr/>
        </p:nvSpPr>
        <p:spPr>
          <a:xfrm>
            <a:off x="9115865" y="3944395"/>
            <a:ext cx="2377441" cy="21171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a:t>Color</a:t>
            </a:r>
          </a:p>
          <a:p>
            <a:pPr algn="ctr"/>
            <a:r>
              <a:rPr lang="es-ES" dirty="0"/>
              <a:t>Marca</a:t>
            </a:r>
          </a:p>
          <a:p>
            <a:pPr algn="ctr"/>
            <a:r>
              <a:rPr lang="es-ES" dirty="0"/>
              <a:t>Modelo</a:t>
            </a:r>
          </a:p>
          <a:p>
            <a:pPr algn="ctr"/>
            <a:r>
              <a:rPr lang="es-ES" dirty="0"/>
              <a:t>Nro. Puertas</a:t>
            </a:r>
          </a:p>
          <a:p>
            <a:pPr algn="ctr"/>
            <a:r>
              <a:rPr lang="es-ES" dirty="0"/>
              <a:t>Año</a:t>
            </a:r>
          </a:p>
          <a:p>
            <a:pPr algn="ctr"/>
            <a:r>
              <a:rPr lang="es-ES" dirty="0"/>
              <a:t>Capacidad motor</a:t>
            </a:r>
          </a:p>
        </p:txBody>
      </p:sp>
      <p:sp>
        <p:nvSpPr>
          <p:cNvPr id="9" name="Rectángulo 8"/>
          <p:cNvSpPr/>
          <p:nvPr/>
        </p:nvSpPr>
        <p:spPr>
          <a:xfrm>
            <a:off x="9115865" y="3353552"/>
            <a:ext cx="2377441" cy="590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Vehículo</a:t>
            </a:r>
          </a:p>
        </p:txBody>
      </p:sp>
      <p:sp>
        <p:nvSpPr>
          <p:cNvPr id="10" name="Rectángulo 9"/>
          <p:cNvSpPr/>
          <p:nvPr/>
        </p:nvSpPr>
        <p:spPr>
          <a:xfrm>
            <a:off x="9115865" y="6056140"/>
            <a:ext cx="2377442" cy="57133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ES" dirty="0"/>
              <a:t>-Avanzar</a:t>
            </a:r>
          </a:p>
          <a:p>
            <a:pPr algn="ctr"/>
            <a:r>
              <a:rPr lang="es-ES" dirty="0"/>
              <a:t>-Retroceder</a:t>
            </a:r>
          </a:p>
        </p:txBody>
      </p:sp>
    </p:spTree>
    <p:extLst>
      <p:ext uri="{BB962C8B-B14F-4D97-AF65-F5344CB8AC3E}">
        <p14:creationId xmlns:p14="http://schemas.microsoft.com/office/powerpoint/2010/main" val="427720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Atributos de clase</a:t>
            </a:r>
          </a:p>
        </p:txBody>
      </p:sp>
      <p:sp>
        <p:nvSpPr>
          <p:cNvPr id="3" name="Marcador de contenido 2"/>
          <p:cNvSpPr>
            <a:spLocks noGrp="1"/>
          </p:cNvSpPr>
          <p:nvPr>
            <p:ph idx="1"/>
          </p:nvPr>
        </p:nvSpPr>
        <p:spPr/>
        <p:txBody>
          <a:bodyPr/>
          <a:lstStyle/>
          <a:p>
            <a:r>
              <a:rPr lang="es-ES" dirty="0"/>
              <a:t>Características de los objetos de una clase,</a:t>
            </a:r>
            <a:br>
              <a:rPr lang="es-ES" dirty="0"/>
            </a:br>
            <a:r>
              <a:rPr lang="es-ES" dirty="0"/>
              <a:t>por ejemplo:</a:t>
            </a:r>
          </a:p>
          <a:p>
            <a:pPr lvl="1"/>
            <a:r>
              <a:rPr lang="es-ES" dirty="0"/>
              <a:t>Color, marca, modelo, nroPuertas, año, capacidadMotor, Etc.</a:t>
            </a:r>
          </a:p>
        </p:txBody>
      </p:sp>
      <p:sp>
        <p:nvSpPr>
          <p:cNvPr id="4" name="Rectángulo 3"/>
          <p:cNvSpPr/>
          <p:nvPr/>
        </p:nvSpPr>
        <p:spPr>
          <a:xfrm>
            <a:off x="9383151" y="3764990"/>
            <a:ext cx="2377441" cy="21171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a:t>Color</a:t>
            </a:r>
          </a:p>
          <a:p>
            <a:pPr algn="ctr"/>
            <a:r>
              <a:rPr lang="es-ES" dirty="0"/>
              <a:t>Marca</a:t>
            </a:r>
          </a:p>
          <a:p>
            <a:pPr algn="ctr"/>
            <a:r>
              <a:rPr lang="es-ES" dirty="0"/>
              <a:t>Modelo</a:t>
            </a:r>
          </a:p>
          <a:p>
            <a:pPr algn="ctr"/>
            <a:r>
              <a:rPr lang="es-ES" dirty="0"/>
              <a:t>Nro. Puertas</a:t>
            </a:r>
          </a:p>
          <a:p>
            <a:pPr algn="ctr"/>
            <a:r>
              <a:rPr lang="es-ES" dirty="0"/>
              <a:t>Año</a:t>
            </a:r>
          </a:p>
          <a:p>
            <a:pPr algn="ctr"/>
            <a:r>
              <a:rPr lang="es-ES" dirty="0"/>
              <a:t>Capacidad motor</a:t>
            </a:r>
          </a:p>
        </p:txBody>
      </p:sp>
      <p:sp>
        <p:nvSpPr>
          <p:cNvPr id="5" name="Rectángulo 4"/>
          <p:cNvSpPr/>
          <p:nvPr/>
        </p:nvSpPr>
        <p:spPr>
          <a:xfrm>
            <a:off x="9383151" y="3174147"/>
            <a:ext cx="2377441" cy="590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Vehículo</a:t>
            </a:r>
          </a:p>
        </p:txBody>
      </p:sp>
      <p:sp>
        <p:nvSpPr>
          <p:cNvPr id="6" name="Rectángulo 5"/>
          <p:cNvSpPr/>
          <p:nvPr/>
        </p:nvSpPr>
        <p:spPr>
          <a:xfrm>
            <a:off x="9383151" y="5876735"/>
            <a:ext cx="2377442" cy="57133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ES" dirty="0"/>
              <a:t>-Avanzar</a:t>
            </a:r>
          </a:p>
          <a:p>
            <a:pPr algn="ctr"/>
            <a:r>
              <a:rPr lang="es-ES" dirty="0"/>
              <a:t>-Retroceder</a:t>
            </a:r>
          </a:p>
        </p:txBody>
      </p:sp>
    </p:spTree>
    <p:extLst>
      <p:ext uri="{BB962C8B-B14F-4D97-AF65-F5344CB8AC3E}">
        <p14:creationId xmlns:p14="http://schemas.microsoft.com/office/powerpoint/2010/main" val="990323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Atributos de clase</a:t>
            </a:r>
          </a:p>
        </p:txBody>
      </p:sp>
      <p:sp>
        <p:nvSpPr>
          <p:cNvPr id="3" name="Marcador de contenido 2"/>
          <p:cNvSpPr>
            <a:spLocks noGrp="1"/>
          </p:cNvSpPr>
          <p:nvPr>
            <p:ph idx="1"/>
          </p:nvPr>
        </p:nvSpPr>
        <p:spPr/>
        <p:txBody>
          <a:bodyPr/>
          <a:lstStyle/>
          <a:p>
            <a:r>
              <a:rPr lang="es-ES" dirty="0"/>
              <a:t>Pueden ser:</a:t>
            </a:r>
          </a:p>
          <a:p>
            <a:pPr lvl="1"/>
            <a:r>
              <a:rPr lang="es-ES" dirty="0"/>
              <a:t>Public: Sera visible tanto desde dentro como de afuera de la clase. </a:t>
            </a:r>
            <a:r>
              <a:rPr lang="es-ES" b="1" dirty="0"/>
              <a:t>(+)</a:t>
            </a:r>
            <a:endParaRPr lang="es-ES" dirty="0"/>
          </a:p>
          <a:p>
            <a:pPr lvl="1"/>
            <a:r>
              <a:rPr lang="es-ES" dirty="0"/>
              <a:t>Private: Solo será visible dentro de su propia clase. </a:t>
            </a:r>
            <a:r>
              <a:rPr lang="es-ES" b="1" dirty="0"/>
              <a:t>(-)</a:t>
            </a:r>
            <a:endParaRPr lang="es-ES" dirty="0"/>
          </a:p>
          <a:p>
            <a:pPr lvl="1"/>
            <a:r>
              <a:rPr lang="es-ES" dirty="0"/>
              <a:t>Protectec: No será accesible desde afuera de la clase, pero si puede ser acezado desde su propia clase o clases heredadas. </a:t>
            </a:r>
            <a:r>
              <a:rPr lang="es-ES" b="1" dirty="0"/>
              <a:t>(#)</a:t>
            </a:r>
            <a:endParaRPr lang="es-ES" dirty="0"/>
          </a:p>
        </p:txBody>
      </p:sp>
    </p:spTree>
    <p:extLst>
      <p:ext uri="{BB962C8B-B14F-4D97-AF65-F5344CB8AC3E}">
        <p14:creationId xmlns:p14="http://schemas.microsoft.com/office/powerpoint/2010/main" val="4018775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Constructor de clase</a:t>
            </a:r>
          </a:p>
        </p:txBody>
      </p:sp>
      <p:sp>
        <p:nvSpPr>
          <p:cNvPr id="3" name="Marcador de contenido 2"/>
          <p:cNvSpPr>
            <a:spLocks noGrp="1"/>
          </p:cNvSpPr>
          <p:nvPr>
            <p:ph idx="1"/>
          </p:nvPr>
        </p:nvSpPr>
        <p:spPr/>
        <p:txBody>
          <a:bodyPr/>
          <a:lstStyle/>
          <a:p>
            <a:r>
              <a:rPr lang="es-ES" dirty="0"/>
              <a:t>Es un método especial que permite la inicialización de los atributos de un objeto de una clase. El nombre del constructor DEBE ser el mismo que el de la clase. El constructor puede o no tener parámetros, si no los tiene, se dirá que es un constructor por defecto. El constructor siempre debe estar presente en la clase.</a:t>
            </a:r>
          </a:p>
        </p:txBody>
      </p:sp>
      <p:sp>
        <p:nvSpPr>
          <p:cNvPr id="4" name="Rectángulo 3"/>
          <p:cNvSpPr/>
          <p:nvPr/>
        </p:nvSpPr>
        <p:spPr>
          <a:xfrm>
            <a:off x="9584788" y="3596032"/>
            <a:ext cx="2377441" cy="21171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a:t>Color</a:t>
            </a:r>
          </a:p>
          <a:p>
            <a:pPr algn="ctr"/>
            <a:r>
              <a:rPr lang="es-ES" dirty="0"/>
              <a:t>Marca</a:t>
            </a:r>
          </a:p>
          <a:p>
            <a:pPr algn="ctr"/>
            <a:r>
              <a:rPr lang="es-ES" dirty="0"/>
              <a:t>Modelo</a:t>
            </a:r>
          </a:p>
          <a:p>
            <a:pPr algn="ctr"/>
            <a:r>
              <a:rPr lang="es-ES" dirty="0"/>
              <a:t>Nro. Puertas</a:t>
            </a:r>
          </a:p>
          <a:p>
            <a:pPr algn="ctr"/>
            <a:r>
              <a:rPr lang="es-ES" dirty="0"/>
              <a:t>Año</a:t>
            </a:r>
          </a:p>
          <a:p>
            <a:pPr algn="ctr"/>
            <a:r>
              <a:rPr lang="es-ES" dirty="0"/>
              <a:t>Capacidad motor</a:t>
            </a:r>
          </a:p>
        </p:txBody>
      </p:sp>
      <p:sp>
        <p:nvSpPr>
          <p:cNvPr id="5" name="Rectángulo 4"/>
          <p:cNvSpPr/>
          <p:nvPr/>
        </p:nvSpPr>
        <p:spPr>
          <a:xfrm>
            <a:off x="9584788" y="3005189"/>
            <a:ext cx="2377441" cy="590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Vehículo</a:t>
            </a:r>
          </a:p>
        </p:txBody>
      </p:sp>
      <p:sp>
        <p:nvSpPr>
          <p:cNvPr id="6" name="Rectángulo 5"/>
          <p:cNvSpPr/>
          <p:nvPr/>
        </p:nvSpPr>
        <p:spPr>
          <a:xfrm>
            <a:off x="9584788" y="5713220"/>
            <a:ext cx="2377442" cy="96114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ES" dirty="0"/>
              <a:t>Vehículo()</a:t>
            </a:r>
          </a:p>
          <a:p>
            <a:pPr algn="ctr"/>
            <a:r>
              <a:rPr lang="es-ES" dirty="0"/>
              <a:t>Avanzar()</a:t>
            </a:r>
          </a:p>
          <a:p>
            <a:pPr algn="ctr"/>
            <a:r>
              <a:rPr lang="es-ES" dirty="0"/>
              <a:t>Retroceder()</a:t>
            </a:r>
          </a:p>
        </p:txBody>
      </p:sp>
    </p:spTree>
    <p:extLst>
      <p:ext uri="{BB962C8B-B14F-4D97-AF65-F5344CB8AC3E}">
        <p14:creationId xmlns:p14="http://schemas.microsoft.com/office/powerpoint/2010/main" val="786856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269</TotalTime>
  <Words>1068</Words>
  <Application>Microsoft Office PowerPoint</Application>
  <PresentationFormat>Personalizado</PresentationFormat>
  <Paragraphs>197</Paragraphs>
  <Slides>28</Slides>
  <Notes>0</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Ion</vt:lpstr>
      <vt:lpstr>Programación avanzada</vt:lpstr>
      <vt:lpstr>Docente:</vt:lpstr>
      <vt:lpstr>Softwares que trabajaremos: </vt:lpstr>
      <vt:lpstr>Diagnostico</vt:lpstr>
      <vt:lpstr>Conceptos básicos</vt:lpstr>
      <vt:lpstr>Clase</vt:lpstr>
      <vt:lpstr>Atributos de clase</vt:lpstr>
      <vt:lpstr>Atributos de clase</vt:lpstr>
      <vt:lpstr>Constructor de clase</vt:lpstr>
      <vt:lpstr>Métodos</vt:lpstr>
      <vt:lpstr>Métodos</vt:lpstr>
      <vt:lpstr>Propiedades</vt:lpstr>
      <vt:lpstr>Otros conceptos:</vt:lpstr>
      <vt:lpstr>Diagrama de clases </vt:lpstr>
      <vt:lpstr>Relación entre clases</vt:lpstr>
      <vt:lpstr>HERENCIA</vt:lpstr>
      <vt:lpstr>Clases abstractas</vt:lpstr>
      <vt:lpstr>Clases concretas</vt:lpstr>
      <vt:lpstr>Restricciones de atributos</vt:lpstr>
      <vt:lpstr>Relación de asociación</vt:lpstr>
      <vt:lpstr>Asociación</vt:lpstr>
      <vt:lpstr>Asociación Reflexiva</vt:lpstr>
      <vt:lpstr>Agregación (Es parte de, Contiene)</vt:lpstr>
      <vt:lpstr>Composición (Compuesto por)</vt:lpstr>
      <vt:lpstr>Generalización/Especialización</vt:lpstr>
      <vt:lpstr>Clase asociativa</vt:lpstr>
      <vt:lpstr>Como definir las clases?</vt:lpstr>
      <vt:lpstr>Ejercicio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avanzada</dc:title>
  <dc:creator>ARIEL ALEJANDRO KERGALL DINAMARCA</dc:creator>
  <cp:lastModifiedBy>Alumno ITC</cp:lastModifiedBy>
  <cp:revision>13</cp:revision>
  <dcterms:created xsi:type="dcterms:W3CDTF">2016-08-11T22:26:48Z</dcterms:created>
  <dcterms:modified xsi:type="dcterms:W3CDTF">2017-08-18T00:46:03Z</dcterms:modified>
</cp:coreProperties>
</file>