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6"/>
  </p:notesMasterIdLst>
  <p:sldIdLst>
    <p:sldId id="256" r:id="rId2"/>
    <p:sldId id="265" r:id="rId3"/>
    <p:sldId id="258" r:id="rId4"/>
    <p:sldId id="263" r:id="rId5"/>
    <p:sldId id="259" r:id="rId6"/>
    <p:sldId id="27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325" r:id="rId18"/>
    <p:sldId id="326" r:id="rId19"/>
    <p:sldId id="327" r:id="rId20"/>
    <p:sldId id="324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328" r:id="rId30"/>
    <p:sldId id="329" r:id="rId31"/>
    <p:sldId id="286" r:id="rId32"/>
    <p:sldId id="287" r:id="rId33"/>
    <p:sldId id="288" r:id="rId34"/>
    <p:sldId id="289" r:id="rId35"/>
    <p:sldId id="330" r:id="rId36"/>
    <p:sldId id="331" r:id="rId37"/>
    <p:sldId id="332" r:id="rId38"/>
    <p:sldId id="333" r:id="rId39"/>
    <p:sldId id="290" r:id="rId40"/>
    <p:sldId id="291" r:id="rId41"/>
    <p:sldId id="334" r:id="rId42"/>
    <p:sldId id="335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</p:sldIdLst>
  <p:sldSz cx="9144000" cy="6858000" type="screen4x3"/>
  <p:notesSz cx="6858000" cy="9144000"/>
  <p:embeddedFontLst>
    <p:embeddedFont>
      <p:font typeface="Varela Round" panose="020B0604020202020204" charset="-79"/>
      <p:regular r:id="rId7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98C83E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1014" y="54"/>
      </p:cViewPr>
      <p:guideLst>
        <p:guide orient="horz" pos="259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05161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07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649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50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126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9416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1160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249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245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44019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94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824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7004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4130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53717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00523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6111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3460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5022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0876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9952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860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2879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0027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97675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1666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20046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1537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8305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4508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719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1127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83674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6153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8299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85087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42582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6203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6427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3506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35429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84936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806397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2639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4812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42655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58035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134419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899112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83890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045120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342052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991644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337001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20289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3047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03041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5757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04739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64045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167688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93584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22907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033614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58090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80375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847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259293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71557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96386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796620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52307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2460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607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390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 smtClean="0">
                <a:latin typeface="Varela Round"/>
                <a:ea typeface="Varela Round"/>
                <a:cs typeface="Varela Round"/>
                <a:sym typeface="Varela Round"/>
              </a:rPr>
              <a:t>Excel – </a:t>
            </a:r>
            <a:r>
              <a:rPr lang="en-GB" sz="4800" dirty="0" err="1" smtClean="0">
                <a:latin typeface="Varela Round"/>
                <a:ea typeface="Varela Round"/>
                <a:cs typeface="Varela Round"/>
                <a:sym typeface="Varela Round"/>
              </a:rPr>
              <a:t>Aplicación</a:t>
            </a:r>
            <a:r>
              <a:rPr lang="en-GB" sz="4800" dirty="0" smtClean="0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4800" dirty="0" err="1" smtClean="0">
                <a:latin typeface="Varela Round"/>
                <a:ea typeface="Varela Round"/>
                <a:cs typeface="Varela Round"/>
                <a:sym typeface="Varela Round"/>
              </a:rPr>
              <a:t>Práctica</a:t>
            </a:r>
            <a:endParaRPr sz="4800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55" name="Shape 55"/>
          <p:cNvCxnSpPr/>
          <p:nvPr/>
        </p:nvCxnSpPr>
        <p:spPr>
          <a:xfrm>
            <a:off x="1013700" y="3729567"/>
            <a:ext cx="7116600" cy="15300"/>
          </a:xfrm>
          <a:prstGeom prst="straightConnector1">
            <a:avLst/>
          </a:prstGeom>
          <a:noFill/>
          <a:ln w="76200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6" name="Shape 56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4"/>
          <p:cNvPicPr>
            <a:picLocks noChangeAspect="1"/>
          </p:cNvPicPr>
          <p:nvPr/>
        </p:nvPicPr>
        <p:blipFill rotWithShape="1">
          <a:blip r:embed="rId3"/>
          <a:srcRect b="54017"/>
          <a:stretch/>
        </p:blipFill>
        <p:spPr>
          <a:xfrm>
            <a:off x="259200" y="1555597"/>
            <a:ext cx="8520600" cy="3134390"/>
          </a:xfrm>
          <a:prstGeom prst="rect">
            <a:avLst/>
          </a:prstGeom>
        </p:spPr>
      </p:pic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259200" y="5112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 smtClean="0"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r>
              <a:rPr lang="en-GB" sz="4800" dirty="0" err="1" smtClean="0">
                <a:latin typeface="Varela Round"/>
                <a:ea typeface="Varela Round"/>
                <a:cs typeface="Varela Round"/>
                <a:sym typeface="Varela Round"/>
              </a:rPr>
              <a:t>Diseño</a:t>
            </a:r>
            <a:r>
              <a:rPr lang="en-GB" sz="4800" dirty="0" smtClean="0">
                <a:latin typeface="Varela Round"/>
                <a:ea typeface="Varela Round"/>
                <a:cs typeface="Varela Round"/>
                <a:sym typeface="Varela Round"/>
              </a:rPr>
              <a:t> de </a:t>
            </a:r>
            <a:r>
              <a:rPr lang="en-GB" sz="4800" dirty="0" err="1" smtClean="0">
                <a:latin typeface="Varela Round"/>
                <a:ea typeface="Varela Round"/>
                <a:cs typeface="Varela Round"/>
                <a:sym typeface="Varela Round"/>
              </a:rPr>
              <a:t>Página</a:t>
            </a:r>
            <a:r>
              <a:rPr lang="en-GB" sz="4800" dirty="0" smtClean="0">
                <a:latin typeface="Varela Round"/>
                <a:ea typeface="Varela Round"/>
                <a:cs typeface="Varela Round"/>
                <a:sym typeface="Varela Round"/>
              </a:rPr>
              <a:t>”</a:t>
            </a:r>
            <a:endParaRPr sz="4800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79" name="Shape 79"/>
          <p:cNvCxnSpPr/>
          <p:nvPr/>
        </p:nvCxnSpPr>
        <p:spPr>
          <a:xfrm>
            <a:off x="311700" y="1356967"/>
            <a:ext cx="8568000" cy="8100"/>
          </a:xfrm>
          <a:prstGeom prst="straightConnector1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0" name="Shape 80" descr="platzi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78"/>
          <p:cNvSpPr txBox="1">
            <a:spLocks noGrp="1"/>
          </p:cNvSpPr>
          <p:nvPr>
            <p:ph type="body" idx="1"/>
          </p:nvPr>
        </p:nvSpPr>
        <p:spPr>
          <a:xfrm>
            <a:off x="259200" y="5178227"/>
            <a:ext cx="8520600" cy="16432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14350" lvl="0" indent="-5143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GB" sz="2800" dirty="0" err="1" smtClean="0">
                <a:latin typeface="Varela Round"/>
                <a:ea typeface="Varela Round"/>
                <a:cs typeface="Varela Round"/>
                <a:sym typeface="Varela Round"/>
              </a:rPr>
              <a:t>Tablas</a:t>
            </a:r>
            <a:endParaRPr lang="en-GB" sz="2800" dirty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514350" lvl="0" indent="-5143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GB" sz="2800" dirty="0" err="1" smtClean="0">
                <a:latin typeface="Varela Round"/>
                <a:ea typeface="Varela Round"/>
                <a:cs typeface="Varela Round"/>
                <a:sym typeface="Varela Round"/>
              </a:rPr>
              <a:t>Gráficas</a:t>
            </a:r>
            <a:endParaRPr lang="en-GB" sz="2800" dirty="0" smtClean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514350" lvl="0" indent="-5143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GB" sz="28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¿</a:t>
            </a:r>
            <a:r>
              <a:rPr lang="en-GB" sz="28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Dinamicas</a:t>
            </a:r>
            <a:r>
              <a:rPr lang="en-GB" sz="28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? ¿</a:t>
            </a:r>
            <a:r>
              <a:rPr lang="en-GB" sz="28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Sencillas</a:t>
            </a:r>
            <a:r>
              <a:rPr lang="en-GB" sz="28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?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59199" y="1883560"/>
            <a:ext cx="1081629" cy="531979"/>
          </a:xfrm>
          <a:prstGeom prst="roundRect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ounded Rectangle 10"/>
          <p:cNvSpPr/>
          <p:nvPr/>
        </p:nvSpPr>
        <p:spPr>
          <a:xfrm>
            <a:off x="2889249" y="1890765"/>
            <a:ext cx="1682751" cy="617485"/>
          </a:xfrm>
          <a:prstGeom prst="roundRect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ounded Rectangle 12"/>
          <p:cNvSpPr/>
          <p:nvPr/>
        </p:nvSpPr>
        <p:spPr>
          <a:xfrm>
            <a:off x="2058036" y="1884415"/>
            <a:ext cx="327024" cy="172985"/>
          </a:xfrm>
          <a:prstGeom prst="roundRect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ounded Rectangle 13"/>
          <p:cNvSpPr/>
          <p:nvPr/>
        </p:nvSpPr>
        <p:spPr>
          <a:xfrm>
            <a:off x="6861522" y="1890766"/>
            <a:ext cx="598458" cy="433890"/>
          </a:xfrm>
          <a:prstGeom prst="roundRect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ounded Rectangle 14"/>
          <p:cNvSpPr/>
          <p:nvPr/>
        </p:nvSpPr>
        <p:spPr>
          <a:xfrm>
            <a:off x="1109344" y="1731277"/>
            <a:ext cx="509906" cy="138690"/>
          </a:xfrm>
          <a:prstGeom prst="roundRect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37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" b="53450"/>
          <a:stretch/>
        </p:blipFill>
        <p:spPr>
          <a:xfrm>
            <a:off x="259198" y="1555597"/>
            <a:ext cx="8503877" cy="3168803"/>
          </a:xfrm>
          <a:prstGeom prst="rect">
            <a:avLst/>
          </a:prstGeom>
        </p:spPr>
      </p:pic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259200" y="5112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 smtClean="0"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r>
              <a:rPr lang="en-GB" sz="4800" dirty="0" err="1" smtClean="0">
                <a:latin typeface="Varela Round"/>
                <a:ea typeface="Varela Round"/>
                <a:cs typeface="Varela Round"/>
                <a:sym typeface="Varela Round"/>
              </a:rPr>
              <a:t>Diseño</a:t>
            </a:r>
            <a:r>
              <a:rPr lang="en-GB" sz="4800" dirty="0" smtClean="0">
                <a:latin typeface="Varela Round"/>
                <a:ea typeface="Varela Round"/>
                <a:cs typeface="Varela Round"/>
                <a:sym typeface="Varela Round"/>
              </a:rPr>
              <a:t> de </a:t>
            </a:r>
            <a:r>
              <a:rPr lang="en-GB" sz="4800" dirty="0" err="1" smtClean="0">
                <a:latin typeface="Varela Round"/>
                <a:ea typeface="Varela Round"/>
                <a:cs typeface="Varela Round"/>
                <a:sym typeface="Varela Round"/>
              </a:rPr>
              <a:t>Página</a:t>
            </a:r>
            <a:r>
              <a:rPr lang="en-GB" sz="4800" dirty="0" smtClean="0">
                <a:latin typeface="Varela Round"/>
                <a:ea typeface="Varela Round"/>
                <a:cs typeface="Varela Round"/>
                <a:sym typeface="Varela Round"/>
              </a:rPr>
              <a:t>”</a:t>
            </a:r>
            <a:endParaRPr sz="4800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79" name="Shape 79"/>
          <p:cNvCxnSpPr/>
          <p:nvPr/>
        </p:nvCxnSpPr>
        <p:spPr>
          <a:xfrm>
            <a:off x="311700" y="1356967"/>
            <a:ext cx="8568000" cy="8100"/>
          </a:xfrm>
          <a:prstGeom prst="straightConnector1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0" name="Shape 80" descr="platzi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78"/>
          <p:cNvSpPr txBox="1">
            <a:spLocks noGrp="1"/>
          </p:cNvSpPr>
          <p:nvPr>
            <p:ph type="body" idx="1"/>
          </p:nvPr>
        </p:nvSpPr>
        <p:spPr>
          <a:xfrm>
            <a:off x="259200" y="5178227"/>
            <a:ext cx="8520600" cy="16432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14350" lvl="0" indent="-5143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GB" sz="2800" dirty="0" err="1" smtClean="0">
                <a:latin typeface="Varela Round"/>
                <a:ea typeface="Varela Round"/>
                <a:cs typeface="Varela Round"/>
                <a:sym typeface="Varela Round"/>
              </a:rPr>
              <a:t>Configuración</a:t>
            </a:r>
            <a:r>
              <a:rPr lang="en-GB" sz="2800" dirty="0" smtClean="0">
                <a:latin typeface="Varela Round"/>
                <a:ea typeface="Varela Round"/>
                <a:cs typeface="Varela Round"/>
                <a:sym typeface="Varela Round"/>
              </a:rPr>
              <a:t> para impression</a:t>
            </a:r>
          </a:p>
          <a:p>
            <a:pPr marL="514350" lvl="0" indent="-5143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GB" sz="2800" dirty="0" err="1" smtClean="0">
                <a:latin typeface="Varela Round"/>
                <a:ea typeface="Varela Round"/>
                <a:cs typeface="Varela Round"/>
                <a:sym typeface="Varela Round"/>
              </a:rPr>
              <a:t>Organización</a:t>
            </a:r>
            <a:r>
              <a:rPr lang="en-GB" sz="2800" dirty="0" smtClean="0">
                <a:latin typeface="Varela Round"/>
                <a:ea typeface="Varela Round"/>
                <a:cs typeface="Varela Round"/>
                <a:sym typeface="Varela Round"/>
              </a:rPr>
              <a:t> de </a:t>
            </a:r>
            <a:r>
              <a:rPr lang="en-GB" sz="2800" dirty="0" err="1" smtClean="0">
                <a:latin typeface="Varela Round"/>
                <a:ea typeface="Varela Round"/>
                <a:cs typeface="Varela Round"/>
                <a:sym typeface="Varela Round"/>
              </a:rPr>
              <a:t>objetos</a:t>
            </a:r>
            <a:endParaRPr lang="en-GB" sz="2800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138556" y="1890765"/>
            <a:ext cx="1595119" cy="617485"/>
          </a:xfrm>
          <a:prstGeom prst="roundRect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ounded Rectangle 14"/>
          <p:cNvSpPr/>
          <p:nvPr/>
        </p:nvSpPr>
        <p:spPr>
          <a:xfrm>
            <a:off x="1642744" y="1728844"/>
            <a:ext cx="818516" cy="154715"/>
          </a:xfrm>
          <a:prstGeom prst="roundRect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ounded Rectangle 17"/>
          <p:cNvSpPr/>
          <p:nvPr/>
        </p:nvSpPr>
        <p:spPr>
          <a:xfrm>
            <a:off x="5806830" y="1879204"/>
            <a:ext cx="1351208" cy="640606"/>
          </a:xfrm>
          <a:prstGeom prst="roundRect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750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3"/>
          <p:cNvPicPr>
            <a:picLocks noChangeAspect="1"/>
          </p:cNvPicPr>
          <p:nvPr/>
        </p:nvPicPr>
        <p:blipFill rotWithShape="1">
          <a:blip r:embed="rId3"/>
          <a:srcRect b="53794"/>
          <a:stretch/>
        </p:blipFill>
        <p:spPr>
          <a:xfrm>
            <a:off x="259198" y="1555597"/>
            <a:ext cx="8503877" cy="3143403"/>
          </a:xfrm>
          <a:prstGeom prst="rect">
            <a:avLst/>
          </a:prstGeom>
        </p:spPr>
      </p:pic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259200" y="5112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 smtClean="0"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r>
              <a:rPr lang="en-GB" sz="4800" dirty="0" err="1" smtClean="0">
                <a:latin typeface="Varela Round"/>
                <a:ea typeface="Varela Round"/>
                <a:cs typeface="Varela Round"/>
                <a:sym typeface="Varela Round"/>
              </a:rPr>
              <a:t>Fórmulas</a:t>
            </a:r>
            <a:r>
              <a:rPr lang="en-GB" sz="4800" dirty="0" smtClean="0">
                <a:latin typeface="Varela Round"/>
                <a:ea typeface="Varela Round"/>
                <a:cs typeface="Varela Round"/>
                <a:sym typeface="Varela Round"/>
              </a:rPr>
              <a:t>”</a:t>
            </a:r>
            <a:endParaRPr sz="4800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79" name="Shape 79"/>
          <p:cNvCxnSpPr/>
          <p:nvPr/>
        </p:nvCxnSpPr>
        <p:spPr>
          <a:xfrm>
            <a:off x="311700" y="1356967"/>
            <a:ext cx="8568000" cy="8100"/>
          </a:xfrm>
          <a:prstGeom prst="straightConnector1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0" name="Shape 80" descr="platzi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78"/>
          <p:cNvSpPr txBox="1">
            <a:spLocks noGrp="1"/>
          </p:cNvSpPr>
          <p:nvPr>
            <p:ph type="body" idx="1"/>
          </p:nvPr>
        </p:nvSpPr>
        <p:spPr>
          <a:xfrm>
            <a:off x="259200" y="5178227"/>
            <a:ext cx="8520600" cy="16432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14350" lvl="0" indent="-5143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GB" sz="2800" dirty="0" err="1" smtClean="0">
                <a:latin typeface="Varela Round"/>
                <a:ea typeface="Varela Round"/>
                <a:cs typeface="Varela Round"/>
                <a:sym typeface="Varela Round"/>
              </a:rPr>
              <a:t>Diferentes</a:t>
            </a:r>
            <a:r>
              <a:rPr lang="en-GB" sz="2800" dirty="0" smtClean="0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2800" dirty="0" err="1" smtClean="0">
                <a:latin typeface="Varela Round"/>
                <a:ea typeface="Varela Round"/>
                <a:cs typeface="Varela Round"/>
                <a:sym typeface="Varela Round"/>
              </a:rPr>
              <a:t>tipos</a:t>
            </a:r>
            <a:r>
              <a:rPr lang="en-GB" sz="2800" dirty="0" smtClean="0">
                <a:latin typeface="Varela Round"/>
                <a:ea typeface="Varela Round"/>
                <a:cs typeface="Varela Round"/>
                <a:sym typeface="Varela Round"/>
              </a:rPr>
              <a:t> de </a:t>
            </a:r>
            <a:r>
              <a:rPr lang="en-GB" sz="2800" dirty="0" err="1" smtClean="0">
                <a:latin typeface="Varela Round"/>
                <a:ea typeface="Varela Round"/>
                <a:cs typeface="Varela Round"/>
                <a:sym typeface="Varela Round"/>
              </a:rPr>
              <a:t>fórmulas</a:t>
            </a:r>
            <a:endParaRPr lang="en-GB" sz="2800" dirty="0" smtClean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514350" lvl="0" indent="-5143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GB" sz="2800" dirty="0" err="1" smtClean="0">
                <a:latin typeface="Varela Round"/>
                <a:ea typeface="Varela Round"/>
                <a:cs typeface="Varela Round"/>
                <a:sym typeface="Varela Round"/>
              </a:rPr>
              <a:t>Descifrar</a:t>
            </a:r>
            <a:r>
              <a:rPr lang="en-GB" sz="2800" dirty="0" smtClean="0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2800" dirty="0" err="1" smtClean="0">
                <a:latin typeface="Varela Round"/>
                <a:ea typeface="Varela Round"/>
                <a:cs typeface="Varela Round"/>
                <a:sym typeface="Varela Round"/>
              </a:rPr>
              <a:t>errores</a:t>
            </a:r>
            <a:endParaRPr lang="en-GB" sz="2800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59198" y="1902325"/>
            <a:ext cx="3004702" cy="617485"/>
          </a:xfrm>
          <a:prstGeom prst="roundRect">
            <a:avLst/>
          </a:prstGeom>
          <a:noFill/>
          <a:ln w="28575" cap="flat" cmpd="sng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ounded Rectangle 14"/>
          <p:cNvSpPr/>
          <p:nvPr/>
        </p:nvSpPr>
        <p:spPr>
          <a:xfrm>
            <a:off x="2526664" y="1736051"/>
            <a:ext cx="521336" cy="143154"/>
          </a:xfrm>
          <a:prstGeom prst="roundRect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ounded Rectangle 17"/>
          <p:cNvSpPr/>
          <p:nvPr/>
        </p:nvSpPr>
        <p:spPr>
          <a:xfrm>
            <a:off x="3263900" y="1922775"/>
            <a:ext cx="614680" cy="492765"/>
          </a:xfrm>
          <a:prstGeom prst="roundRect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ounded Rectangle 10"/>
          <p:cNvSpPr/>
          <p:nvPr/>
        </p:nvSpPr>
        <p:spPr>
          <a:xfrm>
            <a:off x="4875566" y="1879205"/>
            <a:ext cx="2264373" cy="482995"/>
          </a:xfrm>
          <a:prstGeom prst="roundRect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516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3"/>
          <p:cNvPicPr>
            <a:picLocks noChangeAspect="1"/>
          </p:cNvPicPr>
          <p:nvPr/>
        </p:nvPicPr>
        <p:blipFill rotWithShape="1">
          <a:blip r:embed="rId3"/>
          <a:srcRect b="53129"/>
          <a:stretch/>
        </p:blipFill>
        <p:spPr>
          <a:xfrm>
            <a:off x="261328" y="1555596"/>
            <a:ext cx="8501747" cy="3187853"/>
          </a:xfrm>
          <a:prstGeom prst="rect">
            <a:avLst/>
          </a:prstGeom>
        </p:spPr>
      </p:pic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259200" y="5112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 smtClean="0"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r>
              <a:rPr lang="en-GB" sz="4800" dirty="0" err="1" smtClean="0">
                <a:latin typeface="Varela Round"/>
                <a:ea typeface="Varela Round"/>
                <a:cs typeface="Varela Round"/>
                <a:sym typeface="Varela Round"/>
              </a:rPr>
              <a:t>Datos</a:t>
            </a:r>
            <a:r>
              <a:rPr lang="en-GB" sz="4800" dirty="0" smtClean="0">
                <a:latin typeface="Varela Round"/>
                <a:ea typeface="Varela Round"/>
                <a:cs typeface="Varela Round"/>
                <a:sym typeface="Varela Round"/>
              </a:rPr>
              <a:t>”</a:t>
            </a:r>
            <a:endParaRPr sz="4800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79" name="Shape 79"/>
          <p:cNvCxnSpPr/>
          <p:nvPr/>
        </p:nvCxnSpPr>
        <p:spPr>
          <a:xfrm>
            <a:off x="311700" y="1356967"/>
            <a:ext cx="8568000" cy="8100"/>
          </a:xfrm>
          <a:prstGeom prst="straightConnector1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0" name="Shape 80" descr="platzi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78"/>
          <p:cNvSpPr txBox="1">
            <a:spLocks noGrp="1"/>
          </p:cNvSpPr>
          <p:nvPr>
            <p:ph type="body" idx="1"/>
          </p:nvPr>
        </p:nvSpPr>
        <p:spPr>
          <a:xfrm>
            <a:off x="259200" y="5178227"/>
            <a:ext cx="6910857" cy="16432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14350" lvl="0" indent="-5143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GB" sz="2800" dirty="0" err="1" smtClean="0">
                <a:latin typeface="Varela Round"/>
                <a:ea typeface="Varela Round"/>
                <a:cs typeface="Varela Round"/>
                <a:sym typeface="Varela Round"/>
              </a:rPr>
              <a:t>Manejo</a:t>
            </a:r>
            <a:r>
              <a:rPr lang="en-GB" sz="2800" dirty="0" smtClean="0">
                <a:latin typeface="Varela Round"/>
                <a:ea typeface="Varela Round"/>
                <a:cs typeface="Varela Round"/>
                <a:sym typeface="Varela Round"/>
              </a:rPr>
              <a:t> de </a:t>
            </a:r>
            <a:r>
              <a:rPr lang="en-GB" sz="2800" dirty="0" err="1" smtClean="0">
                <a:latin typeface="Varela Round"/>
                <a:ea typeface="Varela Round"/>
                <a:cs typeface="Varela Round"/>
                <a:sym typeface="Varela Round"/>
              </a:rPr>
              <a:t>información</a:t>
            </a:r>
            <a:r>
              <a:rPr lang="en-GB" sz="2800" dirty="0" smtClean="0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2800" dirty="0" err="1" smtClean="0">
                <a:latin typeface="Varela Round"/>
                <a:ea typeface="Varela Round"/>
                <a:cs typeface="Varela Round"/>
                <a:sym typeface="Varela Round"/>
              </a:rPr>
              <a:t>interna</a:t>
            </a:r>
            <a:r>
              <a:rPr lang="en-GB" sz="2800" dirty="0" smtClean="0">
                <a:latin typeface="Varela Round"/>
                <a:ea typeface="Varela Round"/>
                <a:cs typeface="Varela Round"/>
                <a:sym typeface="Varela Round"/>
              </a:rPr>
              <a:t> y externa</a:t>
            </a:r>
          </a:p>
          <a:p>
            <a:pPr marL="514350" lvl="0" indent="-5143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GB" sz="2800" dirty="0" err="1" smtClean="0">
                <a:latin typeface="Varela Round"/>
                <a:ea typeface="Varela Round"/>
                <a:cs typeface="Varela Round"/>
                <a:sym typeface="Varela Round"/>
              </a:rPr>
              <a:t>Descifrar</a:t>
            </a:r>
            <a:r>
              <a:rPr lang="en-GB" sz="2800" dirty="0" smtClean="0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2800" dirty="0" err="1" smtClean="0">
                <a:latin typeface="Varela Round"/>
                <a:ea typeface="Varela Round"/>
                <a:cs typeface="Varela Round"/>
                <a:sym typeface="Varela Round"/>
              </a:rPr>
              <a:t>errores</a:t>
            </a:r>
            <a:endParaRPr lang="en-GB" sz="2800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104514" y="1726478"/>
            <a:ext cx="419736" cy="143154"/>
          </a:xfrm>
          <a:prstGeom prst="roundRect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ounded Rectangle 17"/>
          <p:cNvSpPr/>
          <p:nvPr/>
        </p:nvSpPr>
        <p:spPr>
          <a:xfrm>
            <a:off x="1375580" y="1869435"/>
            <a:ext cx="1611459" cy="675645"/>
          </a:xfrm>
          <a:prstGeom prst="roundRect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ounded Rectangle 10"/>
          <p:cNvSpPr/>
          <p:nvPr/>
        </p:nvSpPr>
        <p:spPr>
          <a:xfrm>
            <a:off x="3463513" y="1908989"/>
            <a:ext cx="346487" cy="395422"/>
          </a:xfrm>
          <a:prstGeom prst="roundRect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ounded Rectangle 13"/>
          <p:cNvSpPr/>
          <p:nvPr/>
        </p:nvSpPr>
        <p:spPr>
          <a:xfrm>
            <a:off x="4549140" y="1860754"/>
            <a:ext cx="394335" cy="509065"/>
          </a:xfrm>
          <a:prstGeom prst="roundRect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ounded Rectangle 15"/>
          <p:cNvSpPr/>
          <p:nvPr/>
        </p:nvSpPr>
        <p:spPr>
          <a:xfrm>
            <a:off x="4943475" y="2036016"/>
            <a:ext cx="876300" cy="333804"/>
          </a:xfrm>
          <a:prstGeom prst="roundRect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682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3"/>
          <p:cNvPicPr>
            <a:picLocks noChangeAspect="1"/>
          </p:cNvPicPr>
          <p:nvPr/>
        </p:nvPicPr>
        <p:blipFill rotWithShape="1">
          <a:blip r:embed="rId3"/>
          <a:srcRect b="53906"/>
          <a:stretch/>
        </p:blipFill>
        <p:spPr>
          <a:xfrm>
            <a:off x="311700" y="1555595"/>
            <a:ext cx="8451375" cy="3116417"/>
          </a:xfrm>
          <a:prstGeom prst="rect">
            <a:avLst/>
          </a:prstGeom>
        </p:spPr>
      </p:pic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259200" y="5112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 smtClean="0"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r>
              <a:rPr lang="en-GB" sz="4800" dirty="0" err="1" smtClean="0">
                <a:latin typeface="Varela Round"/>
                <a:ea typeface="Varela Round"/>
                <a:cs typeface="Varela Round"/>
                <a:sym typeface="Varela Round"/>
              </a:rPr>
              <a:t>Revisar</a:t>
            </a:r>
            <a:r>
              <a:rPr lang="en-GB" sz="4800" dirty="0" smtClean="0">
                <a:latin typeface="Varela Round"/>
                <a:ea typeface="Varela Round"/>
                <a:cs typeface="Varela Round"/>
                <a:sym typeface="Varela Round"/>
              </a:rPr>
              <a:t>”</a:t>
            </a:r>
            <a:endParaRPr sz="4800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79" name="Shape 79"/>
          <p:cNvCxnSpPr/>
          <p:nvPr/>
        </p:nvCxnSpPr>
        <p:spPr>
          <a:xfrm>
            <a:off x="311700" y="1356967"/>
            <a:ext cx="8568000" cy="8100"/>
          </a:xfrm>
          <a:prstGeom prst="straightConnector1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0" name="Shape 80" descr="platzi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78"/>
          <p:cNvSpPr txBox="1">
            <a:spLocks noGrp="1"/>
          </p:cNvSpPr>
          <p:nvPr>
            <p:ph type="body" idx="1"/>
          </p:nvPr>
        </p:nvSpPr>
        <p:spPr>
          <a:xfrm>
            <a:off x="259200" y="5178227"/>
            <a:ext cx="8520600" cy="16432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14350" lvl="0" indent="-5143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GB" sz="2800" dirty="0" err="1" smtClean="0">
                <a:latin typeface="Varela Round"/>
                <a:ea typeface="Varela Round"/>
                <a:cs typeface="Varela Round"/>
                <a:sym typeface="Varela Round"/>
              </a:rPr>
              <a:t>Ajustes</a:t>
            </a:r>
            <a:r>
              <a:rPr lang="en-GB" sz="2800" dirty="0" smtClean="0">
                <a:latin typeface="Varela Round"/>
                <a:ea typeface="Varela Round"/>
                <a:cs typeface="Varela Round"/>
                <a:sym typeface="Varela Round"/>
              </a:rPr>
              <a:t> finales</a:t>
            </a:r>
          </a:p>
          <a:p>
            <a:pPr marL="514350" lvl="0" indent="-5143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GB" sz="2800" dirty="0" err="1" smtClean="0">
                <a:latin typeface="Varela Round"/>
                <a:ea typeface="Varela Round"/>
                <a:cs typeface="Varela Round"/>
                <a:sym typeface="Varela Round"/>
              </a:rPr>
              <a:t>Protección</a:t>
            </a:r>
            <a:r>
              <a:rPr lang="en-GB" sz="2800" dirty="0" smtClean="0">
                <a:latin typeface="Varela Round"/>
                <a:ea typeface="Varela Round"/>
                <a:cs typeface="Varela Round"/>
                <a:sym typeface="Varela Round"/>
              </a:rPr>
              <a:t> de </a:t>
            </a:r>
            <a:r>
              <a:rPr lang="en-GB" sz="2800" dirty="0" err="1" smtClean="0">
                <a:latin typeface="Varela Round"/>
                <a:ea typeface="Varela Round"/>
                <a:cs typeface="Varela Round"/>
                <a:sym typeface="Varela Round"/>
              </a:rPr>
              <a:t>información</a:t>
            </a:r>
            <a:endParaRPr lang="en-GB" sz="2800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600132" y="1726281"/>
            <a:ext cx="419736" cy="143154"/>
          </a:xfrm>
          <a:prstGeom prst="roundRect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ounded Rectangle 17"/>
          <p:cNvSpPr/>
          <p:nvPr/>
        </p:nvSpPr>
        <p:spPr>
          <a:xfrm>
            <a:off x="284955" y="1908990"/>
            <a:ext cx="444585" cy="460830"/>
          </a:xfrm>
          <a:prstGeom prst="roundRect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ounded Rectangle 13"/>
          <p:cNvSpPr/>
          <p:nvPr/>
        </p:nvSpPr>
        <p:spPr>
          <a:xfrm>
            <a:off x="4663440" y="1869075"/>
            <a:ext cx="1082040" cy="509065"/>
          </a:xfrm>
          <a:prstGeom prst="roundRect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ounded Rectangle 16"/>
          <p:cNvSpPr/>
          <p:nvPr/>
        </p:nvSpPr>
        <p:spPr>
          <a:xfrm>
            <a:off x="1946550" y="1908990"/>
            <a:ext cx="484230" cy="529410"/>
          </a:xfrm>
          <a:prstGeom prst="roundRect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27" name="Group 26"/>
          <p:cNvGrpSpPr/>
          <p:nvPr/>
        </p:nvGrpSpPr>
        <p:grpSpPr>
          <a:xfrm>
            <a:off x="1946550" y="2503212"/>
            <a:ext cx="2083827" cy="882805"/>
            <a:chOff x="1954245" y="2544838"/>
            <a:chExt cx="2083827" cy="882805"/>
          </a:xfrm>
        </p:grpSpPr>
        <p:grpSp>
          <p:nvGrpSpPr>
            <p:cNvPr id="22" name="Group 21"/>
            <p:cNvGrpSpPr/>
            <p:nvPr/>
          </p:nvGrpSpPr>
          <p:grpSpPr>
            <a:xfrm>
              <a:off x="1954245" y="2544838"/>
              <a:ext cx="2083827" cy="882805"/>
              <a:chOff x="1936041" y="3200344"/>
              <a:chExt cx="2083827" cy="882805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936041" y="3200344"/>
                <a:ext cx="2083827" cy="882805"/>
                <a:chOff x="1936041" y="3200344"/>
                <a:chExt cx="2083827" cy="882805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1936041" y="3200344"/>
                  <a:ext cx="1954287" cy="7543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59595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sz="2400">
                    <a:solidFill>
                      <a:srgbClr val="595959"/>
                    </a:solidFill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2065581" y="3328769"/>
                  <a:ext cx="968132" cy="7543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59595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CO" sz="2400" dirty="0" err="1" smtClean="0">
                      <a:solidFill>
                        <a:srgbClr val="595959"/>
                      </a:solidFill>
                      <a:latin typeface="Varela Round" panose="020B0604020202020204" charset="-79"/>
                      <a:cs typeface="Varela Round" panose="020B0604020202020204" charset="-79"/>
                    </a:rPr>
                    <a:t>Shift</a:t>
                  </a:r>
                  <a:endParaRPr lang="es-CO" sz="2400" dirty="0">
                    <a:solidFill>
                      <a:srgbClr val="595959"/>
                    </a:solidFill>
                    <a:latin typeface="Varela Round" panose="020B0604020202020204" charset="-79"/>
                    <a:cs typeface="Varela Round" panose="020B0604020202020204" charset="-79"/>
                  </a:endParaRPr>
                </a:p>
              </p:txBody>
            </p:sp>
            <p:cxnSp>
              <p:nvCxnSpPr>
                <p:cNvPr id="4" name="Straight Connector 3"/>
                <p:cNvCxnSpPr/>
                <p:nvPr/>
              </p:nvCxnSpPr>
              <p:spPr>
                <a:xfrm>
                  <a:off x="1936041" y="3200344"/>
                  <a:ext cx="137235" cy="128954"/>
                </a:xfrm>
                <a:prstGeom prst="line">
                  <a:avLst/>
                </a:prstGeom>
                <a:ln w="19050">
                  <a:solidFill>
                    <a:srgbClr val="59595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3882633" y="3200344"/>
                  <a:ext cx="137235" cy="128954"/>
                </a:xfrm>
                <a:prstGeom prst="line">
                  <a:avLst/>
                </a:prstGeom>
                <a:ln w="19050">
                  <a:solidFill>
                    <a:srgbClr val="59595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1936041" y="3954592"/>
                  <a:ext cx="125012" cy="128557"/>
                </a:xfrm>
                <a:prstGeom prst="line">
                  <a:avLst/>
                </a:prstGeom>
                <a:ln w="19050">
                  <a:solidFill>
                    <a:srgbClr val="59595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ectangle 23"/>
              <p:cNvSpPr/>
              <p:nvPr/>
            </p:nvSpPr>
            <p:spPr>
              <a:xfrm>
                <a:off x="3033714" y="3328769"/>
                <a:ext cx="981626" cy="7543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5959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2400" dirty="0" smtClean="0">
                    <a:solidFill>
                      <a:srgbClr val="595959"/>
                    </a:solidFill>
                    <a:latin typeface="Varela Round" panose="020B0604020202020204" charset="-79"/>
                    <a:cs typeface="Varela Round" panose="020B0604020202020204" charset="-79"/>
                  </a:rPr>
                  <a:t>F2</a:t>
                </a:r>
                <a:endParaRPr lang="es-CO" sz="2400" dirty="0">
                  <a:solidFill>
                    <a:srgbClr val="595959"/>
                  </a:solidFill>
                  <a:latin typeface="Varela Round" panose="020B0604020202020204" charset="-79"/>
                  <a:cs typeface="Varela Round" panose="020B0604020202020204" charset="-79"/>
                </a:endParaRPr>
              </a:p>
            </p:txBody>
          </p:sp>
        </p:grpSp>
        <p:cxnSp>
          <p:nvCxnSpPr>
            <p:cNvPr id="30" name="Straight Connector 29"/>
            <p:cNvCxnSpPr/>
            <p:nvPr/>
          </p:nvCxnSpPr>
          <p:spPr>
            <a:xfrm>
              <a:off x="2919210" y="2544838"/>
              <a:ext cx="137235" cy="128954"/>
            </a:xfrm>
            <a:prstGeom prst="line">
              <a:avLst/>
            </a:prstGeom>
            <a:ln w="1905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/>
          <p:cNvCxnSpPr/>
          <p:nvPr/>
        </p:nvCxnSpPr>
        <p:spPr>
          <a:xfrm>
            <a:off x="3902667" y="2517723"/>
            <a:ext cx="0" cy="1008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964531" y="3171825"/>
            <a:ext cx="88107" cy="856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802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3"/>
          <p:cNvPicPr>
            <a:picLocks noChangeAspect="1"/>
          </p:cNvPicPr>
          <p:nvPr/>
        </p:nvPicPr>
        <p:blipFill rotWithShape="1">
          <a:blip r:embed="rId3"/>
          <a:srcRect b="53237"/>
          <a:stretch/>
        </p:blipFill>
        <p:spPr>
          <a:xfrm>
            <a:off x="311700" y="1561667"/>
            <a:ext cx="8453866" cy="3162643"/>
          </a:xfrm>
          <a:prstGeom prst="rect">
            <a:avLst/>
          </a:prstGeom>
        </p:spPr>
      </p:pic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259200" y="5112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 smtClean="0"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r>
              <a:rPr lang="en-GB" sz="4800" dirty="0" err="1" smtClean="0">
                <a:latin typeface="Varela Round"/>
                <a:ea typeface="Varela Round"/>
                <a:cs typeface="Varela Round"/>
                <a:sym typeface="Varela Round"/>
              </a:rPr>
              <a:t>Revisar</a:t>
            </a:r>
            <a:r>
              <a:rPr lang="en-GB" sz="4800" dirty="0" smtClean="0">
                <a:latin typeface="Varela Round"/>
                <a:ea typeface="Varela Round"/>
                <a:cs typeface="Varela Round"/>
                <a:sym typeface="Varela Round"/>
              </a:rPr>
              <a:t>”</a:t>
            </a:r>
            <a:endParaRPr sz="4800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79" name="Shape 79"/>
          <p:cNvCxnSpPr/>
          <p:nvPr/>
        </p:nvCxnSpPr>
        <p:spPr>
          <a:xfrm>
            <a:off x="311700" y="1356967"/>
            <a:ext cx="8568000" cy="8100"/>
          </a:xfrm>
          <a:prstGeom prst="straightConnector1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0" name="Shape 80" descr="platzi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78"/>
          <p:cNvSpPr txBox="1">
            <a:spLocks noGrp="1"/>
          </p:cNvSpPr>
          <p:nvPr>
            <p:ph type="body" idx="1"/>
          </p:nvPr>
        </p:nvSpPr>
        <p:spPr>
          <a:xfrm>
            <a:off x="259200" y="5178227"/>
            <a:ext cx="8520600" cy="16432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14350" lvl="0" indent="-5143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GB" sz="2800" dirty="0" err="1" smtClean="0">
                <a:latin typeface="Varela Round"/>
                <a:ea typeface="Varela Round"/>
                <a:cs typeface="Varela Round"/>
                <a:sym typeface="Varela Round"/>
              </a:rPr>
              <a:t>Ajustes</a:t>
            </a:r>
            <a:r>
              <a:rPr lang="en-GB" sz="2800" dirty="0" smtClean="0">
                <a:latin typeface="Varela Round"/>
                <a:ea typeface="Varela Round"/>
                <a:cs typeface="Varela Round"/>
                <a:sym typeface="Varela Round"/>
              </a:rPr>
              <a:t> para “</a:t>
            </a:r>
            <a:r>
              <a:rPr lang="en-GB" sz="2800" dirty="0" err="1" smtClean="0">
                <a:latin typeface="Varela Round"/>
                <a:ea typeface="Varela Round"/>
                <a:cs typeface="Varela Round"/>
                <a:sym typeface="Varela Round"/>
              </a:rPr>
              <a:t>ver</a:t>
            </a:r>
            <a:r>
              <a:rPr lang="en-GB" sz="2800" dirty="0" smtClean="0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2800" dirty="0" err="1" smtClean="0">
                <a:latin typeface="Varela Round"/>
                <a:ea typeface="Varela Round"/>
                <a:cs typeface="Varela Round"/>
                <a:sym typeface="Varela Round"/>
              </a:rPr>
              <a:t>mejor</a:t>
            </a:r>
            <a:r>
              <a:rPr lang="en-GB" sz="2800" dirty="0" smtClean="0">
                <a:latin typeface="Varela Round"/>
                <a:ea typeface="Varela Round"/>
                <a:cs typeface="Varela Round"/>
                <a:sym typeface="Varela Round"/>
              </a:rPr>
              <a:t>”</a:t>
            </a:r>
          </a:p>
          <a:p>
            <a:pPr marL="514350" lvl="0" indent="-5143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GB" sz="2800" dirty="0" smtClean="0">
                <a:latin typeface="Varela Round"/>
                <a:ea typeface="Varela Round"/>
                <a:cs typeface="Varela Round"/>
                <a:sym typeface="Varela Round"/>
              </a:rPr>
              <a:t>Macros (</a:t>
            </a:r>
            <a:r>
              <a:rPr lang="en-GB" sz="2800" dirty="0" err="1" smtClean="0">
                <a:latin typeface="Varela Round"/>
                <a:ea typeface="Varela Round"/>
                <a:cs typeface="Varela Round"/>
                <a:sym typeface="Varela Round"/>
              </a:rPr>
              <a:t>uso</a:t>
            </a:r>
            <a:r>
              <a:rPr lang="en-GB" sz="2800" dirty="0" smtClean="0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2800" dirty="0" err="1" smtClean="0">
                <a:latin typeface="Varela Round"/>
                <a:ea typeface="Varela Round"/>
                <a:cs typeface="Varela Round"/>
                <a:sym typeface="Varela Round"/>
              </a:rPr>
              <a:t>limitado</a:t>
            </a:r>
            <a:r>
              <a:rPr lang="en-GB" sz="2800" dirty="0" smtClean="0">
                <a:latin typeface="Varela Round"/>
                <a:ea typeface="Varela Round"/>
                <a:cs typeface="Varela Round"/>
                <a:sym typeface="Varela Round"/>
              </a:rPr>
              <a:t>)</a:t>
            </a:r>
            <a:endParaRPr lang="en-GB" sz="2800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027786" y="1725921"/>
            <a:ext cx="419736" cy="143154"/>
          </a:xfrm>
          <a:prstGeom prst="roundRect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ounded Rectangle 17"/>
          <p:cNvSpPr/>
          <p:nvPr/>
        </p:nvSpPr>
        <p:spPr>
          <a:xfrm>
            <a:off x="284955" y="1908990"/>
            <a:ext cx="661195" cy="460830"/>
          </a:xfrm>
          <a:prstGeom prst="roundRect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ounded Rectangle 13"/>
          <p:cNvSpPr/>
          <p:nvPr/>
        </p:nvSpPr>
        <p:spPr>
          <a:xfrm>
            <a:off x="5311140" y="1869075"/>
            <a:ext cx="434340" cy="509065"/>
          </a:xfrm>
          <a:prstGeom prst="roundRect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ounded Rectangle 16"/>
          <p:cNvSpPr/>
          <p:nvPr/>
        </p:nvSpPr>
        <p:spPr>
          <a:xfrm>
            <a:off x="1841670" y="1894450"/>
            <a:ext cx="1793070" cy="475370"/>
          </a:xfrm>
          <a:prstGeom prst="roundRect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ounded Rectangle 24"/>
          <p:cNvSpPr/>
          <p:nvPr/>
        </p:nvSpPr>
        <p:spPr>
          <a:xfrm>
            <a:off x="8069062" y="1894451"/>
            <a:ext cx="434340" cy="475370"/>
          </a:xfrm>
          <a:prstGeom prst="roundRect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409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-341618" y="3374218"/>
            <a:ext cx="8520600" cy="7864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Excel – </a:t>
            </a:r>
            <a:r>
              <a:rPr lang="en-GB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Aplicación</a:t>
            </a:r>
            <a:r>
              <a:rPr lang="en-GB" sz="3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Práctica</a:t>
            </a:r>
            <a:endParaRPr sz="3200" dirty="0">
              <a:solidFill>
                <a:schemeClr val="bg2">
                  <a:lumMod val="40000"/>
                  <a:lumOff val="60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55" name="Shape 55"/>
          <p:cNvCxnSpPr/>
          <p:nvPr/>
        </p:nvCxnSpPr>
        <p:spPr>
          <a:xfrm>
            <a:off x="1013700" y="3329518"/>
            <a:ext cx="7116600" cy="15300"/>
          </a:xfrm>
          <a:prstGeom prst="straightConnector1">
            <a:avLst/>
          </a:prstGeom>
          <a:noFill/>
          <a:ln w="76200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6" name="Shape 56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54"/>
          <p:cNvSpPr txBox="1">
            <a:spLocks/>
          </p:cNvSpPr>
          <p:nvPr/>
        </p:nvSpPr>
        <p:spPr>
          <a:xfrm>
            <a:off x="305816" y="2087277"/>
            <a:ext cx="8520600" cy="1212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480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Conoce la estructura de un libro de Excel</a:t>
            </a:r>
            <a:endParaRPr lang="en-GB" sz="4800" dirty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274853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259200" y="5112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 err="1" smtClean="0">
                <a:latin typeface="Varela Round"/>
                <a:ea typeface="Varela Round"/>
                <a:cs typeface="Varela Round"/>
                <a:sym typeface="Varela Round"/>
              </a:rPr>
              <a:t>Estructura</a:t>
            </a:r>
            <a:r>
              <a:rPr lang="en-GB" sz="4800" dirty="0" smtClean="0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4800" dirty="0" err="1" smtClean="0">
                <a:latin typeface="Varela Round"/>
                <a:ea typeface="Varela Round"/>
                <a:cs typeface="Varela Round"/>
                <a:sym typeface="Varela Round"/>
              </a:rPr>
              <a:t>libro</a:t>
            </a:r>
            <a:r>
              <a:rPr lang="en-GB" sz="4800" dirty="0" smtClean="0">
                <a:latin typeface="Varela Round"/>
                <a:ea typeface="Varela Round"/>
                <a:cs typeface="Varela Round"/>
                <a:sym typeface="Varela Round"/>
              </a:rPr>
              <a:t> Excel</a:t>
            </a:r>
            <a:endParaRPr sz="4800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35400" y="1960000"/>
            <a:ext cx="8520600" cy="36895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14350" lvl="0" indent="-5143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GB" sz="2000" dirty="0" err="1" smtClean="0">
                <a:latin typeface="Varela Round"/>
                <a:ea typeface="Varela Round"/>
                <a:cs typeface="Varela Round"/>
                <a:sym typeface="Varela Round"/>
              </a:rPr>
              <a:t>Filas</a:t>
            </a:r>
            <a:r>
              <a:rPr lang="en-GB" sz="2000" dirty="0" smtClean="0">
                <a:latin typeface="Varela Round"/>
                <a:ea typeface="Varela Round"/>
                <a:cs typeface="Varela Round"/>
                <a:sym typeface="Varela Round"/>
              </a:rPr>
              <a:t> y </a:t>
            </a:r>
            <a:r>
              <a:rPr lang="en-GB" sz="2000" dirty="0" err="1" smtClean="0">
                <a:latin typeface="Varela Round"/>
                <a:ea typeface="Varela Round"/>
                <a:cs typeface="Varela Round"/>
                <a:sym typeface="Varela Round"/>
              </a:rPr>
              <a:t>Columnas</a:t>
            </a:r>
            <a:endParaRPr lang="en-GB" sz="2000" dirty="0" smtClean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514350" lvl="0" indent="-5143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GB" sz="2000" dirty="0" err="1" smtClean="0">
                <a:latin typeface="Varela Round"/>
                <a:ea typeface="Varela Round"/>
                <a:cs typeface="Varela Round"/>
                <a:sym typeface="Varela Round"/>
              </a:rPr>
              <a:t>Libro</a:t>
            </a:r>
            <a:endParaRPr lang="en-GB" sz="2000" dirty="0" smtClean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514350" lvl="0" indent="-5143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GB" sz="2000" dirty="0" err="1" smtClean="0">
                <a:latin typeface="Varela Round"/>
                <a:ea typeface="Varela Round"/>
                <a:cs typeface="Varela Round"/>
                <a:sym typeface="Varela Round"/>
              </a:rPr>
              <a:t>Hojas</a:t>
            </a:r>
            <a:r>
              <a:rPr lang="en-GB" sz="2000" dirty="0" smtClean="0">
                <a:latin typeface="Varela Round"/>
                <a:ea typeface="Varela Round"/>
                <a:cs typeface="Varela Round"/>
                <a:sym typeface="Varela Round"/>
              </a:rPr>
              <a:t> del </a:t>
            </a:r>
            <a:r>
              <a:rPr lang="en-GB" sz="2000" dirty="0" err="1" smtClean="0">
                <a:latin typeface="Varela Round"/>
                <a:ea typeface="Varela Round"/>
                <a:cs typeface="Varela Round"/>
                <a:sym typeface="Varela Round"/>
              </a:rPr>
              <a:t>libro</a:t>
            </a:r>
            <a:endParaRPr lang="en-GB" sz="2000" dirty="0" smtClean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514350" lvl="0" indent="-5143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GB" sz="2000" dirty="0" err="1" smtClean="0">
                <a:latin typeface="Varela Round"/>
                <a:ea typeface="Varela Round"/>
                <a:cs typeface="Varela Round"/>
                <a:sym typeface="Varela Round"/>
              </a:rPr>
              <a:t>Insertar</a:t>
            </a:r>
            <a:r>
              <a:rPr lang="en-GB" sz="2000" dirty="0" smtClean="0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2000" dirty="0" err="1" smtClean="0">
                <a:latin typeface="Varela Round"/>
                <a:ea typeface="Varela Round"/>
                <a:cs typeface="Varela Round"/>
                <a:sym typeface="Varela Round"/>
              </a:rPr>
              <a:t>una</a:t>
            </a:r>
            <a:r>
              <a:rPr lang="en-GB" sz="2000" dirty="0" smtClean="0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2000" dirty="0" err="1" smtClean="0">
                <a:latin typeface="Varela Round"/>
                <a:ea typeface="Varela Round"/>
                <a:cs typeface="Varela Round"/>
                <a:sym typeface="Varela Round"/>
              </a:rPr>
              <a:t>hoja</a:t>
            </a:r>
            <a:endParaRPr lang="en-GB" sz="2000" dirty="0" smtClean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514350" lvl="0" indent="-5143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GB" sz="2000" dirty="0" err="1" smtClean="0">
                <a:latin typeface="Varela Round"/>
                <a:ea typeface="Varela Round"/>
                <a:cs typeface="Varela Round"/>
                <a:sym typeface="Varela Round"/>
              </a:rPr>
              <a:t>Nombrar</a:t>
            </a:r>
            <a:r>
              <a:rPr lang="en-GB" sz="2000" dirty="0" smtClean="0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2000" dirty="0" err="1" smtClean="0">
                <a:latin typeface="Varela Round"/>
                <a:ea typeface="Varela Round"/>
                <a:cs typeface="Varela Round"/>
                <a:sym typeface="Varela Round"/>
              </a:rPr>
              <a:t>una</a:t>
            </a:r>
            <a:r>
              <a:rPr lang="en-GB" sz="2000" dirty="0" smtClean="0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2000" dirty="0" err="1" smtClean="0">
                <a:latin typeface="Varela Round"/>
                <a:ea typeface="Varela Round"/>
                <a:cs typeface="Varela Round"/>
                <a:sym typeface="Varela Round"/>
              </a:rPr>
              <a:t>hoja</a:t>
            </a:r>
            <a:endParaRPr lang="en-GB" sz="2000" dirty="0" smtClean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514350" lvl="0" indent="-5143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GB" sz="2000" dirty="0" err="1" smtClean="0">
                <a:latin typeface="Varela Round"/>
                <a:ea typeface="Varela Round"/>
                <a:cs typeface="Varela Round"/>
                <a:sym typeface="Varela Round"/>
              </a:rPr>
              <a:t>Colorear</a:t>
            </a:r>
            <a:r>
              <a:rPr lang="en-GB" sz="2000" dirty="0" smtClean="0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2000" dirty="0" err="1" smtClean="0">
                <a:latin typeface="Varela Round"/>
                <a:ea typeface="Varela Round"/>
                <a:cs typeface="Varela Round"/>
                <a:sym typeface="Varela Round"/>
              </a:rPr>
              <a:t>una</a:t>
            </a:r>
            <a:r>
              <a:rPr lang="en-GB" sz="2000" dirty="0" smtClean="0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2000" dirty="0" err="1" smtClean="0">
                <a:latin typeface="Varela Round"/>
                <a:ea typeface="Varela Round"/>
                <a:cs typeface="Varela Round"/>
                <a:sym typeface="Varela Round"/>
              </a:rPr>
              <a:t>hoja</a:t>
            </a:r>
            <a:endParaRPr lang="en-GB" sz="2000" dirty="0" smtClean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514350" lvl="0" indent="-5143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GB" sz="2000" dirty="0" err="1" smtClean="0">
                <a:latin typeface="Varela Round"/>
                <a:ea typeface="Varela Round"/>
                <a:cs typeface="Varela Round"/>
                <a:sym typeface="Varela Round"/>
              </a:rPr>
              <a:t>Duplicar</a:t>
            </a:r>
            <a:r>
              <a:rPr lang="en-GB" sz="2000" dirty="0" smtClean="0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2000" dirty="0" err="1" smtClean="0">
                <a:latin typeface="Varela Round"/>
                <a:ea typeface="Varela Round"/>
                <a:cs typeface="Varela Round"/>
                <a:sym typeface="Varela Round"/>
              </a:rPr>
              <a:t>una</a:t>
            </a:r>
            <a:r>
              <a:rPr lang="en-GB" sz="2000" dirty="0" smtClean="0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2000" dirty="0" err="1" smtClean="0">
                <a:latin typeface="Varela Round"/>
                <a:ea typeface="Varela Round"/>
                <a:cs typeface="Varela Round"/>
                <a:sym typeface="Varela Round"/>
              </a:rPr>
              <a:t>hoja</a:t>
            </a:r>
            <a:endParaRPr lang="en-GB" sz="2000" dirty="0" smtClean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514350" lvl="0" indent="-5143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GB" sz="2000" dirty="0" err="1" smtClean="0">
                <a:latin typeface="Varela Round"/>
                <a:ea typeface="Varela Round"/>
                <a:cs typeface="Varela Round"/>
                <a:sym typeface="Varela Round"/>
              </a:rPr>
              <a:t>Moverse</a:t>
            </a:r>
            <a:r>
              <a:rPr lang="en-GB" sz="2000" dirty="0" smtClean="0">
                <a:latin typeface="Varela Round"/>
                <a:ea typeface="Varela Round"/>
                <a:cs typeface="Varela Round"/>
                <a:sym typeface="Varela Round"/>
              </a:rPr>
              <a:t> entre </a:t>
            </a:r>
            <a:r>
              <a:rPr lang="en-GB" sz="2000" dirty="0" err="1" smtClean="0">
                <a:latin typeface="Varela Round"/>
                <a:ea typeface="Varela Round"/>
                <a:cs typeface="Varela Round"/>
                <a:sym typeface="Varela Round"/>
              </a:rPr>
              <a:t>hojas</a:t>
            </a:r>
            <a:endParaRPr lang="en-GB" sz="2000" dirty="0" smtClean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71" name="Shape 71"/>
          <p:cNvCxnSpPr/>
          <p:nvPr/>
        </p:nvCxnSpPr>
        <p:spPr>
          <a:xfrm>
            <a:off x="311700" y="1356967"/>
            <a:ext cx="8568000" cy="8100"/>
          </a:xfrm>
          <a:prstGeom prst="straightConnector1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2" name="Shape 72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787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-341618" y="3374218"/>
            <a:ext cx="8520600" cy="7864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Excel – </a:t>
            </a:r>
            <a:r>
              <a:rPr lang="en-GB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Aplicación</a:t>
            </a:r>
            <a:r>
              <a:rPr lang="en-GB" sz="3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Práctica</a:t>
            </a:r>
            <a:endParaRPr sz="3200" dirty="0">
              <a:solidFill>
                <a:schemeClr val="bg2">
                  <a:lumMod val="40000"/>
                  <a:lumOff val="60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55" name="Shape 55"/>
          <p:cNvCxnSpPr/>
          <p:nvPr/>
        </p:nvCxnSpPr>
        <p:spPr>
          <a:xfrm>
            <a:off x="1013700" y="3329518"/>
            <a:ext cx="7116600" cy="15300"/>
          </a:xfrm>
          <a:prstGeom prst="straightConnector1">
            <a:avLst/>
          </a:prstGeom>
          <a:noFill/>
          <a:ln w="76200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6" name="Shape 56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54"/>
          <p:cNvSpPr txBox="1">
            <a:spLocks/>
          </p:cNvSpPr>
          <p:nvPr/>
        </p:nvSpPr>
        <p:spPr>
          <a:xfrm>
            <a:off x="305816" y="2087277"/>
            <a:ext cx="8520600" cy="1212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8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Protegiendo</a:t>
            </a:r>
            <a:r>
              <a:rPr lang="en-GB" sz="48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48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Información</a:t>
            </a:r>
            <a:r>
              <a:rPr lang="en-GB" sz="48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.</a:t>
            </a:r>
            <a:endParaRPr lang="en-GB" sz="4800" dirty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40951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259200" y="5112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 err="1" smtClean="0">
                <a:latin typeface="Varela Round"/>
                <a:ea typeface="Varela Round"/>
                <a:cs typeface="Varela Round"/>
                <a:sym typeface="Varela Round"/>
              </a:rPr>
              <a:t>Protege</a:t>
            </a:r>
            <a:r>
              <a:rPr lang="en-GB" sz="4800" dirty="0" smtClean="0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4800" dirty="0" err="1" smtClean="0">
                <a:latin typeface="Varela Round"/>
                <a:ea typeface="Varela Round"/>
                <a:cs typeface="Varela Round"/>
                <a:sym typeface="Varela Round"/>
              </a:rPr>
              <a:t>información</a:t>
            </a:r>
            <a:r>
              <a:rPr lang="en-GB" sz="4800" dirty="0" smtClean="0">
                <a:latin typeface="Varela Round"/>
                <a:ea typeface="Varela Round"/>
                <a:cs typeface="Varela Round"/>
                <a:sym typeface="Varela Round"/>
              </a:rPr>
              <a:t> y </a:t>
            </a:r>
            <a:r>
              <a:rPr lang="en-GB" sz="4800" dirty="0" err="1" smtClean="0">
                <a:latin typeface="Varela Round"/>
                <a:ea typeface="Varela Round"/>
                <a:cs typeface="Varela Round"/>
                <a:sym typeface="Varela Round"/>
              </a:rPr>
              <a:t>más</a:t>
            </a:r>
            <a:endParaRPr sz="4800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259200" y="1974625"/>
            <a:ext cx="8520600" cy="28005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14350" lvl="0" indent="-51435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GB" sz="3400" dirty="0" err="1" smtClean="0">
                <a:latin typeface="Varela Round"/>
                <a:ea typeface="Varela Round"/>
                <a:cs typeface="Varela Round"/>
                <a:sym typeface="Varela Round"/>
              </a:rPr>
              <a:t>Protege</a:t>
            </a:r>
            <a:r>
              <a:rPr lang="en-GB" sz="3400" dirty="0" smtClean="0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400" dirty="0" err="1" smtClean="0">
                <a:latin typeface="Varela Round"/>
                <a:ea typeface="Varela Round"/>
                <a:cs typeface="Varela Round"/>
                <a:sym typeface="Varela Round"/>
              </a:rPr>
              <a:t>archivos</a:t>
            </a:r>
            <a:r>
              <a:rPr lang="en-GB" sz="3400" dirty="0" smtClean="0">
                <a:latin typeface="Varela Round"/>
                <a:ea typeface="Varela Round"/>
                <a:cs typeface="Varela Round"/>
                <a:sym typeface="Varela Round"/>
              </a:rPr>
              <a:t>, </a:t>
            </a:r>
            <a:r>
              <a:rPr lang="en-GB" sz="3400" dirty="0" err="1" smtClean="0">
                <a:latin typeface="Varela Round"/>
                <a:ea typeface="Varela Round"/>
                <a:cs typeface="Varela Round"/>
                <a:sym typeface="Varela Round"/>
              </a:rPr>
              <a:t>libros</a:t>
            </a:r>
            <a:r>
              <a:rPr lang="en-GB" sz="3400" dirty="0" smtClean="0">
                <a:latin typeface="Varela Round"/>
                <a:ea typeface="Varela Round"/>
                <a:cs typeface="Varela Round"/>
                <a:sym typeface="Varela Round"/>
              </a:rPr>
              <a:t>, </a:t>
            </a:r>
            <a:r>
              <a:rPr lang="en-GB" sz="3400" dirty="0" err="1" smtClean="0">
                <a:latin typeface="Varela Round"/>
                <a:ea typeface="Varela Round"/>
                <a:cs typeface="Varela Round"/>
                <a:sym typeface="Varela Round"/>
              </a:rPr>
              <a:t>celdas</a:t>
            </a:r>
            <a:endParaRPr lang="en-GB" sz="3400" dirty="0" smtClean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514350" lvl="0" indent="-51435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GB" sz="3400" dirty="0" err="1" smtClean="0">
                <a:latin typeface="Varela Round"/>
                <a:ea typeface="Varela Round"/>
                <a:cs typeface="Varela Round"/>
                <a:sym typeface="Varela Round"/>
              </a:rPr>
              <a:t>Inserta</a:t>
            </a:r>
            <a:r>
              <a:rPr lang="en-GB" sz="3400" dirty="0" smtClean="0">
                <a:latin typeface="Varela Round"/>
                <a:ea typeface="Varela Round"/>
                <a:cs typeface="Varela Round"/>
                <a:sym typeface="Varela Round"/>
              </a:rPr>
              <a:t>, </a:t>
            </a:r>
            <a:r>
              <a:rPr lang="en-GB" sz="3400" dirty="0" err="1" smtClean="0">
                <a:latin typeface="Varela Round"/>
                <a:ea typeface="Varela Round"/>
                <a:cs typeface="Varela Round"/>
                <a:sym typeface="Varela Round"/>
              </a:rPr>
              <a:t>corta</a:t>
            </a:r>
            <a:r>
              <a:rPr lang="en-GB" sz="3400" dirty="0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400" dirty="0" smtClean="0">
                <a:latin typeface="Varela Round"/>
                <a:ea typeface="Varela Round"/>
                <a:cs typeface="Varela Round"/>
                <a:sym typeface="Varela Round"/>
              </a:rPr>
              <a:t>y </a:t>
            </a:r>
            <a:r>
              <a:rPr lang="en-GB" sz="3400" dirty="0" err="1" smtClean="0">
                <a:latin typeface="Varela Round"/>
                <a:ea typeface="Varela Round"/>
                <a:cs typeface="Varela Round"/>
                <a:sym typeface="Varela Round"/>
              </a:rPr>
              <a:t>pega</a:t>
            </a:r>
            <a:r>
              <a:rPr lang="en-GB" sz="3400" dirty="0" smtClean="0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400" dirty="0" err="1" smtClean="0">
                <a:latin typeface="Varela Round"/>
                <a:ea typeface="Varela Round"/>
                <a:cs typeface="Varela Round"/>
                <a:sym typeface="Varela Round"/>
              </a:rPr>
              <a:t>columnas</a:t>
            </a:r>
            <a:r>
              <a:rPr lang="en-GB" sz="3400" dirty="0" smtClean="0">
                <a:latin typeface="Varela Round"/>
                <a:ea typeface="Varela Round"/>
                <a:cs typeface="Varela Round"/>
                <a:sym typeface="Varela Round"/>
              </a:rPr>
              <a:t> o </a:t>
            </a:r>
            <a:r>
              <a:rPr lang="en-GB" sz="3400" dirty="0" err="1" smtClean="0">
                <a:latin typeface="Varela Round"/>
                <a:ea typeface="Varela Round"/>
                <a:cs typeface="Varela Round"/>
                <a:sym typeface="Varela Round"/>
              </a:rPr>
              <a:t>filas</a:t>
            </a:r>
            <a:endParaRPr lang="en-GB" sz="3400" dirty="0" smtClean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71" name="Shape 71"/>
          <p:cNvCxnSpPr/>
          <p:nvPr/>
        </p:nvCxnSpPr>
        <p:spPr>
          <a:xfrm>
            <a:off x="311700" y="1356967"/>
            <a:ext cx="8568000" cy="8100"/>
          </a:xfrm>
          <a:prstGeom prst="straightConnector1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2" name="Shape 72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884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-341618" y="3374218"/>
            <a:ext cx="8520600" cy="7864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Excel – </a:t>
            </a:r>
            <a:r>
              <a:rPr lang="en-GB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Aplicación</a:t>
            </a:r>
            <a:r>
              <a:rPr lang="en-GB" sz="3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Práctica</a:t>
            </a:r>
            <a:endParaRPr sz="3200" dirty="0">
              <a:solidFill>
                <a:schemeClr val="bg2">
                  <a:lumMod val="40000"/>
                  <a:lumOff val="60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55" name="Shape 55"/>
          <p:cNvCxnSpPr/>
          <p:nvPr/>
        </p:nvCxnSpPr>
        <p:spPr>
          <a:xfrm>
            <a:off x="1013700" y="3329518"/>
            <a:ext cx="7116600" cy="15300"/>
          </a:xfrm>
          <a:prstGeom prst="straightConnector1">
            <a:avLst/>
          </a:prstGeom>
          <a:noFill/>
          <a:ln w="76200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6" name="Shape 56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54"/>
          <p:cNvSpPr txBox="1">
            <a:spLocks/>
          </p:cNvSpPr>
          <p:nvPr/>
        </p:nvSpPr>
        <p:spPr>
          <a:xfrm>
            <a:off x="-980072" y="2087277"/>
            <a:ext cx="8520600" cy="1212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8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Introducción</a:t>
            </a:r>
            <a:r>
              <a:rPr lang="en-GB" sz="48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al </a:t>
            </a:r>
            <a:r>
              <a:rPr lang="en-GB" sz="48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curso</a:t>
            </a:r>
            <a:endParaRPr lang="en-GB" sz="4800" dirty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427394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-341618" y="3374218"/>
            <a:ext cx="8520600" cy="7864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Excel – </a:t>
            </a:r>
            <a:r>
              <a:rPr lang="en-GB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Aplicación</a:t>
            </a:r>
            <a:r>
              <a:rPr lang="en-GB" sz="3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Práctica</a:t>
            </a:r>
            <a:endParaRPr sz="3200" dirty="0">
              <a:solidFill>
                <a:schemeClr val="bg2">
                  <a:lumMod val="40000"/>
                  <a:lumOff val="60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55" name="Shape 55"/>
          <p:cNvCxnSpPr/>
          <p:nvPr/>
        </p:nvCxnSpPr>
        <p:spPr>
          <a:xfrm>
            <a:off x="1013700" y="3329518"/>
            <a:ext cx="7116600" cy="15300"/>
          </a:xfrm>
          <a:prstGeom prst="straightConnector1">
            <a:avLst/>
          </a:prstGeom>
          <a:noFill/>
          <a:ln w="76200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6" name="Shape 56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54"/>
          <p:cNvSpPr txBox="1">
            <a:spLocks/>
          </p:cNvSpPr>
          <p:nvPr/>
        </p:nvSpPr>
        <p:spPr>
          <a:xfrm>
            <a:off x="305816" y="2087277"/>
            <a:ext cx="8520600" cy="1212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800" dirty="0" err="1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Listas</a:t>
            </a:r>
            <a:r>
              <a:rPr lang="en-GB" sz="4800" dirty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4800" dirty="0" err="1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desplegables</a:t>
            </a:r>
            <a:r>
              <a:rPr lang="en-GB" sz="4800" dirty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4800" dirty="0" err="1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sencillas</a:t>
            </a:r>
            <a:r>
              <a:rPr lang="en-GB" sz="4800" dirty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.</a:t>
            </a:r>
            <a:endParaRPr lang="en-GB" sz="4800" dirty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186411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259200" y="5112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 err="1" smtClean="0">
                <a:latin typeface="Varela Round"/>
                <a:ea typeface="Varela Round"/>
                <a:cs typeface="Varela Round"/>
                <a:sym typeface="Varela Round"/>
              </a:rPr>
              <a:t>Evento</a:t>
            </a:r>
            <a:r>
              <a:rPr lang="en-GB" sz="4800" dirty="0" smtClean="0">
                <a:latin typeface="Varela Round"/>
                <a:ea typeface="Varela Round"/>
                <a:cs typeface="Varela Round"/>
                <a:sym typeface="Varela Round"/>
              </a:rPr>
              <a:t> de </a:t>
            </a:r>
            <a:r>
              <a:rPr lang="en-GB" sz="4800" dirty="0" err="1" smtClean="0">
                <a:latin typeface="Varela Round"/>
                <a:ea typeface="Varela Round"/>
                <a:cs typeface="Varela Round"/>
                <a:sym typeface="Varela Round"/>
              </a:rPr>
              <a:t>Emprendimiento</a:t>
            </a:r>
            <a:endParaRPr sz="4800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259200" y="1593625"/>
            <a:ext cx="8520600" cy="48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400" dirty="0" err="1" smtClean="0">
                <a:latin typeface="Varela Round"/>
                <a:ea typeface="Varela Round"/>
                <a:cs typeface="Varela Round"/>
                <a:sym typeface="Varela Round"/>
              </a:rPr>
              <a:t>Habrá</a:t>
            </a:r>
            <a:r>
              <a:rPr lang="en-GB" sz="3400" dirty="0" smtClean="0">
                <a:latin typeface="Varela Round"/>
                <a:ea typeface="Varela Round"/>
                <a:cs typeface="Varela Round"/>
                <a:sym typeface="Varela Round"/>
              </a:rPr>
              <a:t> un </a:t>
            </a:r>
            <a:r>
              <a:rPr lang="en-GB" sz="3400" dirty="0" err="1" smtClean="0">
                <a:latin typeface="Varela Round"/>
                <a:ea typeface="Varela Round"/>
                <a:cs typeface="Varela Round"/>
                <a:sym typeface="Varela Round"/>
              </a:rPr>
              <a:t>evento</a:t>
            </a:r>
            <a:r>
              <a:rPr lang="en-GB" sz="3400" dirty="0" smtClean="0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400" dirty="0" err="1" smtClean="0">
                <a:latin typeface="Varela Round"/>
                <a:ea typeface="Varela Round"/>
                <a:cs typeface="Varela Round"/>
                <a:sym typeface="Varela Round"/>
              </a:rPr>
              <a:t>donde</a:t>
            </a:r>
            <a:r>
              <a:rPr lang="en-GB" sz="3400" dirty="0" smtClean="0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400" dirty="0" err="1" smtClean="0">
                <a:latin typeface="Varela Round"/>
                <a:ea typeface="Varela Round"/>
                <a:cs typeface="Varela Round"/>
                <a:sym typeface="Varela Round"/>
              </a:rPr>
              <a:t>varios</a:t>
            </a:r>
            <a:r>
              <a:rPr lang="en-GB" sz="3400" dirty="0" smtClean="0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400" dirty="0" err="1" smtClean="0">
                <a:latin typeface="Varela Round"/>
                <a:ea typeface="Varela Round"/>
                <a:cs typeface="Varela Round"/>
                <a:sym typeface="Varela Round"/>
              </a:rPr>
              <a:t>proyectos</a:t>
            </a:r>
            <a:r>
              <a:rPr lang="en-GB" sz="3400" dirty="0" smtClean="0">
                <a:latin typeface="Varela Round"/>
                <a:ea typeface="Varela Round"/>
                <a:cs typeface="Varela Round"/>
                <a:sym typeface="Varela Round"/>
              </a:rPr>
              <a:t> de </a:t>
            </a:r>
            <a:r>
              <a:rPr lang="en-GB" sz="3400" dirty="0" err="1" smtClean="0">
                <a:latin typeface="Varela Round"/>
                <a:ea typeface="Varela Round"/>
                <a:cs typeface="Varela Round"/>
                <a:sym typeface="Varela Round"/>
              </a:rPr>
              <a:t>emprendimieto</a:t>
            </a:r>
            <a:r>
              <a:rPr lang="en-GB" sz="3400" dirty="0" smtClean="0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400" dirty="0" err="1" smtClean="0">
                <a:latin typeface="Varela Round"/>
                <a:ea typeface="Varela Round"/>
                <a:cs typeface="Varela Round"/>
                <a:sym typeface="Varela Round"/>
              </a:rPr>
              <a:t>serán</a:t>
            </a:r>
            <a:r>
              <a:rPr lang="en-GB" sz="3400" dirty="0" smtClean="0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400" dirty="0" err="1" smtClean="0">
                <a:latin typeface="Varela Round"/>
                <a:ea typeface="Varela Round"/>
                <a:cs typeface="Varela Round"/>
                <a:sym typeface="Varela Round"/>
              </a:rPr>
              <a:t>expuestos</a:t>
            </a:r>
            <a:r>
              <a:rPr lang="en-GB" sz="3400" dirty="0" smtClean="0">
                <a:latin typeface="Varela Round"/>
                <a:ea typeface="Varela Round"/>
                <a:cs typeface="Varela Round"/>
                <a:sym typeface="Varela Round"/>
              </a:rPr>
              <a:t>.</a:t>
            </a:r>
            <a:endParaRPr lang="en-GB" sz="3400" dirty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400" dirty="0" err="1" smtClean="0">
                <a:latin typeface="Varela Round"/>
                <a:ea typeface="Varela Round"/>
                <a:cs typeface="Varela Round"/>
                <a:sym typeface="Varela Round"/>
              </a:rPr>
              <a:t>Debemos</a:t>
            </a:r>
            <a:r>
              <a:rPr lang="en-GB" sz="3400" dirty="0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400" dirty="0" err="1" smtClean="0">
                <a:latin typeface="Varela Round"/>
                <a:ea typeface="Varela Round"/>
                <a:cs typeface="Varela Round"/>
                <a:sym typeface="Varela Round"/>
              </a:rPr>
              <a:t>diseñar</a:t>
            </a:r>
            <a:r>
              <a:rPr lang="en-GB" sz="3400" dirty="0" smtClean="0">
                <a:latin typeface="Varela Round"/>
                <a:ea typeface="Varela Round"/>
                <a:cs typeface="Varela Round"/>
                <a:sym typeface="Varela Round"/>
              </a:rPr>
              <a:t> el </a:t>
            </a:r>
            <a:r>
              <a:rPr lang="en-GB" sz="3400" dirty="0" err="1" smtClean="0">
                <a:latin typeface="Varela Round"/>
                <a:ea typeface="Varela Round"/>
                <a:cs typeface="Varela Round"/>
                <a:sym typeface="Varela Round"/>
              </a:rPr>
              <a:t>formato</a:t>
            </a:r>
            <a:r>
              <a:rPr lang="en-GB" sz="3400" dirty="0" smtClean="0">
                <a:latin typeface="Varela Round"/>
                <a:ea typeface="Varela Round"/>
                <a:cs typeface="Varela Round"/>
                <a:sym typeface="Varela Round"/>
              </a:rPr>
              <a:t> que </a:t>
            </a:r>
            <a:r>
              <a:rPr lang="en-GB" sz="3400" dirty="0" err="1" smtClean="0">
                <a:latin typeface="Varela Round"/>
                <a:ea typeface="Varela Round"/>
                <a:cs typeface="Varela Round"/>
                <a:sym typeface="Varela Round"/>
              </a:rPr>
              <a:t>diligenciarán</a:t>
            </a:r>
            <a:r>
              <a:rPr lang="en-GB" sz="3400" dirty="0" smtClean="0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400" dirty="0" err="1" smtClean="0">
                <a:latin typeface="Varela Round"/>
                <a:ea typeface="Varela Round"/>
                <a:cs typeface="Varela Round"/>
                <a:sym typeface="Varela Round"/>
              </a:rPr>
              <a:t>los</a:t>
            </a:r>
            <a:r>
              <a:rPr lang="en-GB" sz="3400" dirty="0" smtClean="0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400" dirty="0" err="1" smtClean="0">
                <a:latin typeface="Varela Round"/>
                <a:ea typeface="Varela Round"/>
                <a:cs typeface="Varela Round"/>
                <a:sym typeface="Varela Round"/>
              </a:rPr>
              <a:t>asistentes</a:t>
            </a:r>
            <a:r>
              <a:rPr lang="en-GB" sz="3400" dirty="0" smtClean="0">
                <a:latin typeface="Varela Round"/>
                <a:ea typeface="Varela Round"/>
                <a:cs typeface="Varela Round"/>
                <a:sym typeface="Varela Round"/>
              </a:rPr>
              <a:t>. </a:t>
            </a:r>
          </a:p>
        </p:txBody>
      </p:sp>
      <p:cxnSp>
        <p:nvCxnSpPr>
          <p:cNvPr id="71" name="Shape 71"/>
          <p:cNvCxnSpPr/>
          <p:nvPr/>
        </p:nvCxnSpPr>
        <p:spPr>
          <a:xfrm>
            <a:off x="311700" y="1356967"/>
            <a:ext cx="8568000" cy="8100"/>
          </a:xfrm>
          <a:prstGeom prst="straightConnector1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2" name="Shape 72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54"/>
          <p:cNvSpPr txBox="1">
            <a:spLocks/>
          </p:cNvSpPr>
          <p:nvPr/>
        </p:nvSpPr>
        <p:spPr>
          <a:xfrm>
            <a:off x="311700" y="1274742"/>
            <a:ext cx="8520600" cy="78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GB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Caso</a:t>
            </a:r>
            <a:r>
              <a:rPr lang="en-GB" sz="3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hipotético</a:t>
            </a:r>
            <a:endParaRPr lang="en-GB" sz="3200" dirty="0">
              <a:solidFill>
                <a:schemeClr val="bg2">
                  <a:lumMod val="40000"/>
                  <a:lumOff val="60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" name="Shape 54"/>
          <p:cNvSpPr txBox="1">
            <a:spLocks/>
          </p:cNvSpPr>
          <p:nvPr/>
        </p:nvSpPr>
        <p:spPr>
          <a:xfrm>
            <a:off x="-2245762" y="5743300"/>
            <a:ext cx="8520600" cy="78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GB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Tener</a:t>
            </a:r>
            <a:r>
              <a:rPr lang="en-GB" sz="3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en</a:t>
            </a:r>
            <a:r>
              <a:rPr lang="en-GB" sz="3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cuenta</a:t>
            </a:r>
            <a:endParaRPr lang="en-GB" sz="3200" dirty="0">
              <a:solidFill>
                <a:schemeClr val="bg2">
                  <a:lumMod val="40000"/>
                  <a:lumOff val="60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234041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259200" y="5112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 err="1" smtClean="0">
                <a:latin typeface="Varela Round"/>
                <a:ea typeface="Varela Round"/>
                <a:cs typeface="Varela Round"/>
                <a:sym typeface="Varela Round"/>
              </a:rPr>
              <a:t>Evento</a:t>
            </a:r>
            <a:r>
              <a:rPr lang="en-GB" sz="4800" dirty="0" smtClean="0">
                <a:latin typeface="Varela Round"/>
                <a:ea typeface="Varela Round"/>
                <a:cs typeface="Varela Round"/>
                <a:sym typeface="Varela Round"/>
              </a:rPr>
              <a:t> de </a:t>
            </a:r>
            <a:r>
              <a:rPr lang="en-GB" sz="4800" dirty="0" err="1" smtClean="0">
                <a:latin typeface="Varela Round"/>
                <a:ea typeface="Varela Round"/>
                <a:cs typeface="Varela Round"/>
                <a:sym typeface="Varela Round"/>
              </a:rPr>
              <a:t>Emprendimiento</a:t>
            </a:r>
            <a:endParaRPr sz="4800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71" name="Shape 71"/>
          <p:cNvCxnSpPr/>
          <p:nvPr/>
        </p:nvCxnSpPr>
        <p:spPr>
          <a:xfrm>
            <a:off x="311700" y="1356967"/>
            <a:ext cx="8568000" cy="8100"/>
          </a:xfrm>
          <a:prstGeom prst="straightConnector1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2" name="Shape 72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54"/>
          <p:cNvSpPr txBox="1">
            <a:spLocks/>
          </p:cNvSpPr>
          <p:nvPr/>
        </p:nvSpPr>
        <p:spPr>
          <a:xfrm>
            <a:off x="259200" y="1447292"/>
            <a:ext cx="8520600" cy="78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Tener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en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cuenta</a:t>
            </a:r>
            <a:endParaRPr lang="en-GB" sz="3200" dirty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1" name="Shape 54"/>
          <p:cNvSpPr txBox="1">
            <a:spLocks/>
          </p:cNvSpPr>
          <p:nvPr/>
        </p:nvSpPr>
        <p:spPr>
          <a:xfrm>
            <a:off x="259200" y="3592175"/>
            <a:ext cx="8520600" cy="291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4350" indent="-514350">
              <a:buClr>
                <a:srgbClr val="595959"/>
              </a:buClr>
              <a:buAutoNum type="arabicPeriod"/>
            </a:pP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Nombre</a:t>
            </a:r>
            <a:endParaRPr lang="en-GB" sz="32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514350" indent="-514350">
              <a:buClr>
                <a:srgbClr val="595959"/>
              </a:buClr>
              <a:buAutoNum type="arabicPeriod"/>
            </a:pP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Correo</a:t>
            </a:r>
            <a:endParaRPr lang="en-GB" sz="32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514350" indent="-514350">
              <a:buClr>
                <a:srgbClr val="595959"/>
              </a:buClr>
              <a:buAutoNum type="arabicPeriod"/>
            </a:pP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Monto que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desea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invertir</a:t>
            </a:r>
            <a:endParaRPr lang="en-GB" sz="32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514350" indent="-514350">
              <a:buClr>
                <a:srgbClr val="595959"/>
              </a:buClr>
              <a:buAutoNum type="arabicPeriod"/>
            </a:pP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Días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que se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quedará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en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el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país</a:t>
            </a:r>
            <a:endParaRPr lang="en-GB" sz="32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514350" indent="-514350">
              <a:buClr>
                <a:srgbClr val="595959"/>
              </a:buClr>
              <a:buFont typeface="Arial"/>
              <a:buAutoNum type="arabicPeriod"/>
            </a:pPr>
            <a:r>
              <a:rPr lang="en-GB" sz="3200" dirty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Sector de </a:t>
            </a:r>
            <a:r>
              <a:rPr lang="en-GB" sz="3200" dirty="0" err="1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interés</a:t>
            </a:r>
            <a:endParaRPr lang="en-GB" sz="3200" dirty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514350" indent="-514350">
              <a:buClr>
                <a:srgbClr val="595959"/>
              </a:buClr>
              <a:buAutoNum type="arabicPeriod"/>
            </a:pP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Intención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frente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a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los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proyectos</a:t>
            </a:r>
            <a:endParaRPr lang="en-GB" sz="32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514350" indent="-514350">
              <a:buClr>
                <a:srgbClr val="595959"/>
              </a:buClr>
              <a:buAutoNum type="arabicPeriod"/>
            </a:pP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Conoce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algún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p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royecto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o no</a:t>
            </a:r>
          </a:p>
          <a:p>
            <a:pPr marL="514350" indent="-514350">
              <a:buClr>
                <a:srgbClr val="595959"/>
              </a:buClr>
              <a:buAutoNum type="arabicPeriod"/>
            </a:pP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País de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orígen</a:t>
            </a:r>
            <a:endParaRPr lang="en-GB" sz="32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514350" indent="-514350">
              <a:buClr>
                <a:srgbClr val="595959"/>
              </a:buClr>
              <a:buAutoNum type="arabicPeriod"/>
            </a:pPr>
            <a:endParaRPr lang="en-GB" sz="3200" dirty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318733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-341618" y="3374218"/>
            <a:ext cx="8520600" cy="7864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Excel – </a:t>
            </a:r>
            <a:r>
              <a:rPr lang="en-GB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Aplicación</a:t>
            </a:r>
            <a:r>
              <a:rPr lang="en-GB" sz="3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Práctica</a:t>
            </a:r>
            <a:endParaRPr sz="3200" dirty="0">
              <a:solidFill>
                <a:schemeClr val="bg2">
                  <a:lumMod val="40000"/>
                  <a:lumOff val="60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55" name="Shape 55"/>
          <p:cNvCxnSpPr/>
          <p:nvPr/>
        </p:nvCxnSpPr>
        <p:spPr>
          <a:xfrm>
            <a:off x="1013700" y="3329518"/>
            <a:ext cx="7116600" cy="15300"/>
          </a:xfrm>
          <a:prstGeom prst="straightConnector1">
            <a:avLst/>
          </a:prstGeom>
          <a:noFill/>
          <a:ln w="76200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6" name="Shape 56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54"/>
          <p:cNvSpPr txBox="1">
            <a:spLocks/>
          </p:cNvSpPr>
          <p:nvPr/>
        </p:nvSpPr>
        <p:spPr>
          <a:xfrm>
            <a:off x="311700" y="1933478"/>
            <a:ext cx="8520600" cy="1212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8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Listas</a:t>
            </a:r>
            <a:r>
              <a:rPr lang="en-GB" sz="48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48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desplegables</a:t>
            </a:r>
            <a:r>
              <a:rPr lang="en-GB" sz="48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48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dependientes</a:t>
            </a:r>
            <a:endParaRPr lang="en-GB" sz="4800" dirty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426020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4"/>
          <p:cNvSpPr txBox="1">
            <a:spLocks/>
          </p:cNvSpPr>
          <p:nvPr/>
        </p:nvSpPr>
        <p:spPr>
          <a:xfrm>
            <a:off x="359100" y="4341690"/>
            <a:ext cx="8520600" cy="78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Dependientes</a:t>
            </a:r>
            <a:endParaRPr lang="en-GB" sz="3200" dirty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259200" y="5112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 err="1" smtClean="0">
                <a:latin typeface="Varela Round"/>
                <a:ea typeface="Varela Round"/>
                <a:cs typeface="Varela Round"/>
                <a:sym typeface="Varela Round"/>
              </a:rPr>
              <a:t>Listas</a:t>
            </a:r>
            <a:r>
              <a:rPr lang="en-GB" sz="4800" dirty="0" smtClean="0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4800" dirty="0" err="1" smtClean="0">
                <a:latin typeface="Varela Round"/>
                <a:ea typeface="Varela Round"/>
                <a:cs typeface="Varela Round"/>
                <a:sym typeface="Varela Round"/>
              </a:rPr>
              <a:t>desplegables</a:t>
            </a:r>
            <a:endParaRPr sz="4800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71" name="Shape 71"/>
          <p:cNvCxnSpPr/>
          <p:nvPr/>
        </p:nvCxnSpPr>
        <p:spPr>
          <a:xfrm>
            <a:off x="311700" y="1356967"/>
            <a:ext cx="8568000" cy="8100"/>
          </a:xfrm>
          <a:prstGeom prst="straightConnector1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2" name="Shape 72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54"/>
          <p:cNvSpPr txBox="1">
            <a:spLocks/>
          </p:cNvSpPr>
          <p:nvPr/>
        </p:nvSpPr>
        <p:spPr>
          <a:xfrm>
            <a:off x="311700" y="2287923"/>
            <a:ext cx="8520600" cy="78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Sencillas</a:t>
            </a:r>
            <a:endParaRPr lang="en-GB" sz="3200" dirty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8" name="Picture 2" descr="Resultado de imagen para chul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386" y="2203766"/>
            <a:ext cx="856519" cy="85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348" y="4414890"/>
            <a:ext cx="713243" cy="7132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3497305" y="4414889"/>
            <a:ext cx="713243" cy="71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6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259200" y="5112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 err="1" smtClean="0">
                <a:latin typeface="Varela Round"/>
                <a:ea typeface="Varela Round"/>
                <a:cs typeface="Varela Round"/>
                <a:sym typeface="Varela Round"/>
              </a:rPr>
              <a:t>Evento</a:t>
            </a:r>
            <a:r>
              <a:rPr lang="en-GB" sz="4800" dirty="0" smtClean="0">
                <a:latin typeface="Varela Round"/>
                <a:ea typeface="Varela Round"/>
                <a:cs typeface="Varela Round"/>
                <a:sym typeface="Varela Round"/>
              </a:rPr>
              <a:t> de </a:t>
            </a:r>
            <a:r>
              <a:rPr lang="en-GB" sz="4800" dirty="0" err="1" smtClean="0">
                <a:latin typeface="Varela Round"/>
                <a:ea typeface="Varela Round"/>
                <a:cs typeface="Varela Round"/>
                <a:sym typeface="Varela Round"/>
              </a:rPr>
              <a:t>Emprendimiento</a:t>
            </a:r>
            <a:endParaRPr sz="4800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71" name="Shape 71"/>
          <p:cNvCxnSpPr/>
          <p:nvPr/>
        </p:nvCxnSpPr>
        <p:spPr>
          <a:xfrm>
            <a:off x="311700" y="1356967"/>
            <a:ext cx="8568000" cy="8100"/>
          </a:xfrm>
          <a:prstGeom prst="straightConnector1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2" name="Shape 72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54"/>
          <p:cNvSpPr txBox="1">
            <a:spLocks/>
          </p:cNvSpPr>
          <p:nvPr/>
        </p:nvSpPr>
        <p:spPr>
          <a:xfrm>
            <a:off x="259200" y="1447292"/>
            <a:ext cx="8520600" cy="78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2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Tener</a:t>
            </a:r>
            <a:r>
              <a:rPr lang="en-GB" sz="3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en</a:t>
            </a:r>
            <a:r>
              <a:rPr lang="en-GB" sz="3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cuenta</a:t>
            </a:r>
            <a:endParaRPr lang="en-GB" sz="3200" dirty="0">
              <a:solidFill>
                <a:schemeClr val="bg2">
                  <a:lumMod val="20000"/>
                  <a:lumOff val="80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1" name="Shape 54"/>
          <p:cNvSpPr txBox="1">
            <a:spLocks/>
          </p:cNvSpPr>
          <p:nvPr/>
        </p:nvSpPr>
        <p:spPr>
          <a:xfrm>
            <a:off x="259200" y="3592175"/>
            <a:ext cx="8520600" cy="291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4350" indent="-514350">
              <a:buClr>
                <a:srgbClr val="595959"/>
              </a:buClr>
              <a:buAutoNum type="arabicPeriod"/>
            </a:pPr>
            <a:r>
              <a:rPr lang="en-GB" sz="32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Nombre</a:t>
            </a:r>
            <a:endParaRPr lang="en-GB" sz="3200" dirty="0" smtClean="0">
              <a:solidFill>
                <a:schemeClr val="bg2">
                  <a:lumMod val="20000"/>
                  <a:lumOff val="80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514350" indent="-514350">
              <a:buClr>
                <a:srgbClr val="595959"/>
              </a:buClr>
              <a:buAutoNum type="arabicPeriod"/>
            </a:pPr>
            <a:r>
              <a:rPr lang="en-GB" sz="32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Correo</a:t>
            </a:r>
            <a:endParaRPr lang="en-GB" sz="3200" dirty="0" smtClean="0">
              <a:solidFill>
                <a:schemeClr val="bg2">
                  <a:lumMod val="20000"/>
                  <a:lumOff val="80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514350" indent="-514350">
              <a:buClr>
                <a:srgbClr val="595959"/>
              </a:buClr>
              <a:buAutoNum type="arabicPeriod"/>
            </a:pPr>
            <a:r>
              <a:rPr lang="en-GB" sz="3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Monto que </a:t>
            </a:r>
            <a:r>
              <a:rPr lang="en-GB" sz="32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desea</a:t>
            </a:r>
            <a:r>
              <a:rPr lang="en-GB" sz="3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invertir</a:t>
            </a:r>
            <a:endParaRPr lang="en-GB" sz="3200" dirty="0" smtClean="0">
              <a:solidFill>
                <a:schemeClr val="bg2">
                  <a:lumMod val="20000"/>
                  <a:lumOff val="80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514350" indent="-514350">
              <a:buClr>
                <a:srgbClr val="595959"/>
              </a:buClr>
              <a:buAutoNum type="arabicPeriod"/>
            </a:pPr>
            <a:r>
              <a:rPr lang="en-GB" sz="32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Días</a:t>
            </a:r>
            <a:r>
              <a:rPr lang="en-GB" sz="3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 que se </a:t>
            </a:r>
            <a:r>
              <a:rPr lang="en-GB" sz="32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quedará</a:t>
            </a:r>
            <a:r>
              <a:rPr lang="en-GB" sz="3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en</a:t>
            </a:r>
            <a:r>
              <a:rPr lang="en-GB" sz="3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 el </a:t>
            </a:r>
            <a:r>
              <a:rPr lang="en-GB" sz="32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país</a:t>
            </a:r>
            <a:endParaRPr lang="en-GB" sz="3200" dirty="0" smtClean="0">
              <a:solidFill>
                <a:schemeClr val="bg2">
                  <a:lumMod val="20000"/>
                  <a:lumOff val="80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514350" indent="-514350">
              <a:buClr>
                <a:srgbClr val="595959"/>
              </a:buClr>
              <a:buFont typeface="Arial"/>
              <a:buAutoNum type="arabicPeriod"/>
            </a:pPr>
            <a:r>
              <a:rPr lang="en-GB" sz="3200" dirty="0">
                <a:solidFill>
                  <a:schemeClr val="bg2">
                    <a:lumMod val="20000"/>
                    <a:lumOff val="8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Sector de </a:t>
            </a:r>
            <a:r>
              <a:rPr lang="en-GB" sz="32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interés</a:t>
            </a:r>
            <a:endParaRPr lang="en-GB" sz="3200" dirty="0">
              <a:solidFill>
                <a:schemeClr val="bg2">
                  <a:lumMod val="20000"/>
                  <a:lumOff val="80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514350" indent="-514350">
              <a:buClr>
                <a:srgbClr val="595959"/>
              </a:buClr>
              <a:buAutoNum type="arabicPeriod"/>
            </a:pP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Intención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frente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a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los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proyectos</a:t>
            </a:r>
            <a:endParaRPr lang="en-GB" sz="32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514350" indent="-514350">
              <a:buClr>
                <a:srgbClr val="595959"/>
              </a:buClr>
              <a:buAutoNum type="arabicPeriod"/>
            </a:pPr>
            <a:r>
              <a:rPr lang="en-GB" sz="32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Conoce</a:t>
            </a:r>
            <a:r>
              <a:rPr lang="en-GB" sz="3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algún</a:t>
            </a:r>
            <a:r>
              <a:rPr lang="en-GB" sz="3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p</a:t>
            </a:r>
            <a:r>
              <a:rPr lang="en-GB" sz="32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royecto</a:t>
            </a:r>
            <a:r>
              <a:rPr lang="en-GB" sz="3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 o no</a:t>
            </a:r>
          </a:p>
          <a:p>
            <a:pPr marL="514350" indent="-514350">
              <a:buClr>
                <a:srgbClr val="595959"/>
              </a:buClr>
              <a:buAutoNum type="arabicPeriod"/>
            </a:pPr>
            <a:r>
              <a:rPr lang="en-GB" sz="3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País de </a:t>
            </a:r>
            <a:r>
              <a:rPr lang="en-GB" sz="32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orígen</a:t>
            </a:r>
            <a:endParaRPr lang="en-GB" sz="3200" dirty="0" smtClean="0">
              <a:solidFill>
                <a:schemeClr val="bg2">
                  <a:lumMod val="20000"/>
                  <a:lumOff val="80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514350" indent="-514350">
              <a:buClr>
                <a:srgbClr val="595959"/>
              </a:buClr>
              <a:buAutoNum type="arabicPeriod"/>
            </a:pPr>
            <a:endParaRPr lang="en-GB" sz="3200" dirty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205401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4"/>
          <p:cNvSpPr txBox="1">
            <a:spLocks/>
          </p:cNvSpPr>
          <p:nvPr/>
        </p:nvSpPr>
        <p:spPr>
          <a:xfrm>
            <a:off x="87747" y="4385608"/>
            <a:ext cx="8520600" cy="78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Dependientes</a:t>
            </a:r>
            <a:endParaRPr lang="en-GB" sz="3200" dirty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259200" y="5112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 err="1" smtClean="0">
                <a:latin typeface="Varela Round"/>
                <a:ea typeface="Varela Round"/>
                <a:cs typeface="Varela Round"/>
                <a:sym typeface="Varela Round"/>
              </a:rPr>
              <a:t>Listas</a:t>
            </a:r>
            <a:r>
              <a:rPr lang="en-GB" sz="4800" dirty="0" smtClean="0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4800" dirty="0" err="1" smtClean="0">
                <a:latin typeface="Varela Round"/>
                <a:ea typeface="Varela Round"/>
                <a:cs typeface="Varela Round"/>
                <a:sym typeface="Varela Round"/>
              </a:rPr>
              <a:t>desplegables</a:t>
            </a:r>
            <a:endParaRPr sz="4800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71" name="Shape 71"/>
          <p:cNvCxnSpPr/>
          <p:nvPr/>
        </p:nvCxnSpPr>
        <p:spPr>
          <a:xfrm>
            <a:off x="311700" y="1356967"/>
            <a:ext cx="8568000" cy="8100"/>
          </a:xfrm>
          <a:prstGeom prst="straightConnector1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2" name="Shape 72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54"/>
          <p:cNvSpPr txBox="1">
            <a:spLocks/>
          </p:cNvSpPr>
          <p:nvPr/>
        </p:nvSpPr>
        <p:spPr>
          <a:xfrm>
            <a:off x="40347" y="2331841"/>
            <a:ext cx="8520600" cy="78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Sencillas</a:t>
            </a:r>
            <a:endParaRPr lang="en-GB" sz="3200" dirty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1" name="Shape 54"/>
          <p:cNvSpPr txBox="1">
            <a:spLocks/>
          </p:cNvSpPr>
          <p:nvPr/>
        </p:nvSpPr>
        <p:spPr>
          <a:xfrm>
            <a:off x="4014892" y="2766041"/>
            <a:ext cx="8520600" cy="78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Trabajo</a:t>
            </a:r>
            <a:endParaRPr lang="en-GB" sz="32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Inversión</a:t>
            </a:r>
            <a:endParaRPr lang="en-GB" sz="32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Conocimiento</a:t>
            </a:r>
            <a:endParaRPr lang="en-GB" sz="3200" dirty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3" name="Picture 2" descr="Resultado de imagen para chul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673" y="2107867"/>
            <a:ext cx="856519" cy="85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3229450" y="2441175"/>
            <a:ext cx="642937" cy="704620"/>
          </a:xfrm>
          <a:prstGeom prst="rightArrow">
            <a:avLst/>
          </a:prstGeom>
          <a:solidFill>
            <a:srgbClr val="98C83E"/>
          </a:solidFill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ight Arrow 13"/>
          <p:cNvSpPr/>
          <p:nvPr/>
        </p:nvSpPr>
        <p:spPr>
          <a:xfrm>
            <a:off x="3229450" y="4467430"/>
            <a:ext cx="642937" cy="704620"/>
          </a:xfrm>
          <a:prstGeom prst="rightArrow">
            <a:avLst/>
          </a:prstGeom>
          <a:solidFill>
            <a:srgbClr val="98C83E"/>
          </a:solidFill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Shape 54"/>
          <p:cNvSpPr txBox="1">
            <a:spLocks/>
          </p:cNvSpPr>
          <p:nvPr/>
        </p:nvSpPr>
        <p:spPr>
          <a:xfrm>
            <a:off x="4014892" y="4062021"/>
            <a:ext cx="8520600" cy="1677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Trabajo</a:t>
            </a:r>
            <a:endParaRPr lang="en-GB" sz="32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Inversión</a:t>
            </a:r>
            <a:endParaRPr lang="en-GB" sz="32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Conocimiento</a:t>
            </a:r>
            <a:endParaRPr lang="en-GB" sz="3200" dirty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316230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4"/>
          <p:cNvSpPr txBox="1">
            <a:spLocks/>
          </p:cNvSpPr>
          <p:nvPr/>
        </p:nvSpPr>
        <p:spPr>
          <a:xfrm>
            <a:off x="87747" y="4385608"/>
            <a:ext cx="8520600" cy="78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Dependientes</a:t>
            </a:r>
            <a:endParaRPr lang="en-GB" sz="3200" dirty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259200" y="5112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 err="1" smtClean="0">
                <a:latin typeface="Varela Round"/>
                <a:ea typeface="Varela Round"/>
                <a:cs typeface="Varela Round"/>
                <a:sym typeface="Varela Round"/>
              </a:rPr>
              <a:t>Listas</a:t>
            </a:r>
            <a:r>
              <a:rPr lang="en-GB" sz="4800" dirty="0" smtClean="0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4800" dirty="0" err="1" smtClean="0">
                <a:latin typeface="Varela Round"/>
                <a:ea typeface="Varela Round"/>
                <a:cs typeface="Varela Round"/>
                <a:sym typeface="Varela Round"/>
              </a:rPr>
              <a:t>desplegables</a:t>
            </a:r>
            <a:endParaRPr sz="4800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71" name="Shape 71"/>
          <p:cNvCxnSpPr/>
          <p:nvPr/>
        </p:nvCxnSpPr>
        <p:spPr>
          <a:xfrm>
            <a:off x="311700" y="1356967"/>
            <a:ext cx="8568000" cy="8100"/>
          </a:xfrm>
          <a:prstGeom prst="straightConnector1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2" name="Shape 72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54"/>
          <p:cNvSpPr txBox="1">
            <a:spLocks/>
          </p:cNvSpPr>
          <p:nvPr/>
        </p:nvSpPr>
        <p:spPr>
          <a:xfrm>
            <a:off x="40347" y="2331841"/>
            <a:ext cx="8520600" cy="78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Sencillas</a:t>
            </a:r>
            <a:endParaRPr lang="en-GB" sz="3200" dirty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1" name="Shape 54"/>
          <p:cNvSpPr txBox="1">
            <a:spLocks/>
          </p:cNvSpPr>
          <p:nvPr/>
        </p:nvSpPr>
        <p:spPr>
          <a:xfrm>
            <a:off x="4014892" y="2766041"/>
            <a:ext cx="8520600" cy="78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Trabajo</a:t>
            </a:r>
            <a:endParaRPr lang="en-GB" sz="32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Inversión</a:t>
            </a:r>
            <a:endParaRPr lang="en-GB" sz="32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Conocimiento</a:t>
            </a:r>
            <a:endParaRPr lang="en-GB" sz="3200" dirty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3" name="Picture 2" descr="Resultado de imagen para chul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673" y="2107867"/>
            <a:ext cx="856519" cy="85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3229450" y="2441175"/>
            <a:ext cx="642937" cy="704620"/>
          </a:xfrm>
          <a:prstGeom prst="rightArrow">
            <a:avLst/>
          </a:prstGeom>
          <a:solidFill>
            <a:srgbClr val="98C83E"/>
          </a:solidFill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ight Arrow 13"/>
          <p:cNvSpPr/>
          <p:nvPr/>
        </p:nvSpPr>
        <p:spPr>
          <a:xfrm>
            <a:off x="3229450" y="4467430"/>
            <a:ext cx="642937" cy="704620"/>
          </a:xfrm>
          <a:prstGeom prst="rightArrow">
            <a:avLst/>
          </a:prstGeom>
          <a:solidFill>
            <a:srgbClr val="98C83E"/>
          </a:solidFill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Shape 54"/>
          <p:cNvSpPr txBox="1">
            <a:spLocks/>
          </p:cNvSpPr>
          <p:nvPr/>
        </p:nvSpPr>
        <p:spPr>
          <a:xfrm>
            <a:off x="4014892" y="3904490"/>
            <a:ext cx="2296728" cy="1677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200" b="1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Trabajo</a:t>
            </a:r>
            <a:endParaRPr lang="en-GB" sz="3200" b="1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r>
              <a:rPr lang="en-GB" sz="20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Inversión</a:t>
            </a:r>
            <a:endParaRPr lang="en-GB" sz="20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r>
              <a:rPr lang="en-GB" sz="20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Conocimiento</a:t>
            </a:r>
            <a:endParaRPr lang="en-GB" sz="2000" dirty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2" name="Shape 54"/>
          <p:cNvSpPr txBox="1">
            <a:spLocks/>
          </p:cNvSpPr>
          <p:nvPr/>
        </p:nvSpPr>
        <p:spPr>
          <a:xfrm>
            <a:off x="6109490" y="3908520"/>
            <a:ext cx="2975255" cy="1073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400" b="1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Buscando</a:t>
            </a:r>
            <a:r>
              <a:rPr lang="en-GB" sz="2400" b="1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2400" b="1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trabajo</a:t>
            </a:r>
            <a:endParaRPr lang="en-GB" sz="2400" b="1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r>
              <a:rPr lang="en-GB" sz="2400" b="1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Ofreciendo</a:t>
            </a:r>
            <a:r>
              <a:rPr lang="en-GB" sz="2400" b="1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2400" b="1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trabajo</a:t>
            </a:r>
            <a:endParaRPr lang="en-GB" sz="1600" dirty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" name="Elbow Connector 3"/>
          <p:cNvCxnSpPr>
            <a:endCxn id="12" idx="1"/>
          </p:cNvCxnSpPr>
          <p:nvPr/>
        </p:nvCxnSpPr>
        <p:spPr>
          <a:xfrm flipV="1">
            <a:off x="5600700" y="4445296"/>
            <a:ext cx="508790" cy="241004"/>
          </a:xfrm>
          <a:prstGeom prst="bentConnector3">
            <a:avLst>
              <a:gd name="adj1" fmla="val 50000"/>
            </a:avLst>
          </a:prstGeom>
          <a:solidFill>
            <a:srgbClr val="98C83E"/>
          </a:solidFill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2620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54"/>
          <p:cNvSpPr txBox="1">
            <a:spLocks/>
          </p:cNvSpPr>
          <p:nvPr/>
        </p:nvSpPr>
        <p:spPr>
          <a:xfrm>
            <a:off x="87747" y="4385608"/>
            <a:ext cx="8520600" cy="78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Dependientes</a:t>
            </a:r>
            <a:endParaRPr lang="en-GB" sz="3200" dirty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259200" y="5112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 err="1" smtClean="0">
                <a:latin typeface="Varela Round"/>
                <a:ea typeface="Varela Round"/>
                <a:cs typeface="Varela Round"/>
                <a:sym typeface="Varela Round"/>
              </a:rPr>
              <a:t>Listas</a:t>
            </a:r>
            <a:r>
              <a:rPr lang="en-GB" sz="4800" dirty="0" smtClean="0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4800" dirty="0" err="1" smtClean="0">
                <a:latin typeface="Varela Round"/>
                <a:ea typeface="Varela Round"/>
                <a:cs typeface="Varela Round"/>
                <a:sym typeface="Varela Round"/>
              </a:rPr>
              <a:t>desplegables</a:t>
            </a:r>
            <a:endParaRPr sz="4800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71" name="Shape 71"/>
          <p:cNvCxnSpPr/>
          <p:nvPr/>
        </p:nvCxnSpPr>
        <p:spPr>
          <a:xfrm>
            <a:off x="311700" y="1356967"/>
            <a:ext cx="8568000" cy="8100"/>
          </a:xfrm>
          <a:prstGeom prst="straightConnector1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2" name="Shape 72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54"/>
          <p:cNvSpPr txBox="1">
            <a:spLocks/>
          </p:cNvSpPr>
          <p:nvPr/>
        </p:nvSpPr>
        <p:spPr>
          <a:xfrm>
            <a:off x="40347" y="2331841"/>
            <a:ext cx="8520600" cy="78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Sencillas</a:t>
            </a:r>
            <a:endParaRPr lang="en-GB" sz="3200" dirty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1" name="Shape 54"/>
          <p:cNvSpPr txBox="1">
            <a:spLocks/>
          </p:cNvSpPr>
          <p:nvPr/>
        </p:nvSpPr>
        <p:spPr>
          <a:xfrm>
            <a:off x="4014892" y="2766041"/>
            <a:ext cx="8520600" cy="78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Trabajo</a:t>
            </a:r>
            <a:endParaRPr lang="en-GB" sz="32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Inversión</a:t>
            </a:r>
            <a:endParaRPr lang="en-GB" sz="32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Conocimiento</a:t>
            </a:r>
            <a:endParaRPr lang="en-GB" sz="3200" dirty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13" name="Picture 2" descr="Resultado de imagen para chul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673" y="2107867"/>
            <a:ext cx="856519" cy="85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3229450" y="2441175"/>
            <a:ext cx="642937" cy="704620"/>
          </a:xfrm>
          <a:prstGeom prst="rightArrow">
            <a:avLst/>
          </a:prstGeom>
          <a:solidFill>
            <a:srgbClr val="98C83E"/>
          </a:solidFill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ight Arrow 13"/>
          <p:cNvSpPr/>
          <p:nvPr/>
        </p:nvSpPr>
        <p:spPr>
          <a:xfrm>
            <a:off x="3229450" y="4467430"/>
            <a:ext cx="642937" cy="704620"/>
          </a:xfrm>
          <a:prstGeom prst="rightArrow">
            <a:avLst/>
          </a:prstGeom>
          <a:solidFill>
            <a:srgbClr val="98C83E"/>
          </a:solidFill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Shape 54"/>
          <p:cNvSpPr txBox="1">
            <a:spLocks/>
          </p:cNvSpPr>
          <p:nvPr/>
        </p:nvSpPr>
        <p:spPr>
          <a:xfrm>
            <a:off x="4014892" y="3904490"/>
            <a:ext cx="2296728" cy="1677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000" dirty="0" err="1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Trabajo</a:t>
            </a:r>
            <a:endParaRPr lang="en-GB" sz="2000" dirty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r>
              <a:rPr lang="en-GB" sz="3200" b="1" dirty="0" err="1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Inversión</a:t>
            </a:r>
            <a:endParaRPr lang="en-GB" sz="3200" b="1" dirty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r>
              <a:rPr lang="en-GB" sz="20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Conocimiento</a:t>
            </a:r>
            <a:endParaRPr lang="en-GB" sz="2000" dirty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2" name="Shape 54"/>
          <p:cNvSpPr txBox="1">
            <a:spLocks/>
          </p:cNvSpPr>
          <p:nvPr/>
        </p:nvSpPr>
        <p:spPr>
          <a:xfrm>
            <a:off x="6168745" y="4314878"/>
            <a:ext cx="2975255" cy="1073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400" b="1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Socio de </a:t>
            </a:r>
            <a:r>
              <a:rPr lang="en-GB" sz="2400" b="1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proyecto</a:t>
            </a:r>
            <a:endParaRPr lang="en-GB" sz="2400" b="1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r>
              <a:rPr lang="en-GB" sz="2400" b="1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Socio </a:t>
            </a:r>
            <a:r>
              <a:rPr lang="en-GB" sz="2400" b="1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capitalista</a:t>
            </a:r>
            <a:endParaRPr lang="en-GB" sz="1600" dirty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" name="Elbow Connector 3"/>
          <p:cNvCxnSpPr>
            <a:endCxn id="12" idx="1"/>
          </p:cNvCxnSpPr>
          <p:nvPr/>
        </p:nvCxnSpPr>
        <p:spPr>
          <a:xfrm flipV="1">
            <a:off x="5659955" y="4851654"/>
            <a:ext cx="508790" cy="241004"/>
          </a:xfrm>
          <a:prstGeom prst="bentConnector3">
            <a:avLst>
              <a:gd name="adj1" fmla="val 50000"/>
            </a:avLst>
          </a:prstGeom>
          <a:solidFill>
            <a:srgbClr val="98C83E"/>
          </a:solidFill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205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-341618" y="3374218"/>
            <a:ext cx="8520600" cy="7864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Excel – </a:t>
            </a:r>
            <a:r>
              <a:rPr lang="en-GB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Aplicación</a:t>
            </a:r>
            <a:r>
              <a:rPr lang="en-GB" sz="3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Práctica</a:t>
            </a:r>
            <a:endParaRPr sz="3200" dirty="0">
              <a:solidFill>
                <a:schemeClr val="bg2">
                  <a:lumMod val="40000"/>
                  <a:lumOff val="60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55" name="Shape 55"/>
          <p:cNvCxnSpPr/>
          <p:nvPr/>
        </p:nvCxnSpPr>
        <p:spPr>
          <a:xfrm>
            <a:off x="1013700" y="3329518"/>
            <a:ext cx="7116600" cy="15300"/>
          </a:xfrm>
          <a:prstGeom prst="straightConnector1">
            <a:avLst/>
          </a:prstGeom>
          <a:noFill/>
          <a:ln w="76200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6" name="Shape 56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54"/>
          <p:cNvSpPr txBox="1">
            <a:spLocks/>
          </p:cNvSpPr>
          <p:nvPr/>
        </p:nvSpPr>
        <p:spPr>
          <a:xfrm>
            <a:off x="311700" y="1933478"/>
            <a:ext cx="8520600" cy="1212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4800" dirty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¿Imprimir en Excel? No será un problema nunca más</a:t>
            </a:r>
            <a:endParaRPr lang="en-GB" sz="4800" dirty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148566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259200" y="5112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latin typeface="Varela Round"/>
                <a:ea typeface="Varela Round"/>
                <a:cs typeface="Varela Round"/>
                <a:sym typeface="Varela Round"/>
              </a:rPr>
              <a:t>Objetivos del curso</a:t>
            </a:r>
            <a:endParaRPr sz="48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259200" y="1213917"/>
            <a:ext cx="8520600" cy="48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400" dirty="0" smtClean="0">
                <a:latin typeface="Varela Round"/>
                <a:ea typeface="Varela Round"/>
                <a:cs typeface="Varela Round"/>
                <a:sym typeface="Varela Round"/>
              </a:rPr>
              <a:t>1. </a:t>
            </a:r>
            <a:r>
              <a:rPr lang="en-GB" sz="3400" dirty="0" err="1">
                <a:latin typeface="Varela Round"/>
                <a:ea typeface="Varela Round"/>
                <a:cs typeface="Varela Round"/>
                <a:sym typeface="Varela Round"/>
              </a:rPr>
              <a:t>Aprender</a:t>
            </a:r>
            <a:r>
              <a:rPr lang="en-GB" sz="3400" dirty="0">
                <a:latin typeface="Varela Round"/>
                <a:ea typeface="Varela Round"/>
                <a:cs typeface="Varela Round"/>
                <a:sym typeface="Varela Round"/>
              </a:rPr>
              <a:t>, de </a:t>
            </a:r>
            <a:r>
              <a:rPr lang="en-GB" sz="3400" dirty="0" err="1">
                <a:latin typeface="Varela Round"/>
                <a:ea typeface="Varela Round"/>
                <a:cs typeface="Varela Round"/>
                <a:sym typeface="Varela Round"/>
              </a:rPr>
              <a:t>manera</a:t>
            </a:r>
            <a:r>
              <a:rPr lang="en-GB" sz="3400" dirty="0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400" dirty="0" err="1">
                <a:latin typeface="Varela Round"/>
                <a:ea typeface="Varela Round"/>
                <a:cs typeface="Varela Round"/>
                <a:sym typeface="Varela Round"/>
              </a:rPr>
              <a:t>práctica</a:t>
            </a:r>
            <a:r>
              <a:rPr lang="en-GB" sz="3400" dirty="0">
                <a:latin typeface="Varela Round"/>
                <a:ea typeface="Varela Round"/>
                <a:cs typeface="Varela Round"/>
                <a:sym typeface="Varela Round"/>
              </a:rPr>
              <a:t>, el </a:t>
            </a:r>
            <a:r>
              <a:rPr lang="en-GB" sz="3400" dirty="0" err="1">
                <a:latin typeface="Varela Round"/>
                <a:ea typeface="Varela Round"/>
                <a:cs typeface="Varela Round"/>
                <a:sym typeface="Varela Round"/>
              </a:rPr>
              <a:t>uso</a:t>
            </a:r>
            <a:r>
              <a:rPr lang="en-GB" sz="3400" dirty="0">
                <a:latin typeface="Varela Round"/>
                <a:ea typeface="Varela Round"/>
                <a:cs typeface="Varela Round"/>
                <a:sym typeface="Varela Round"/>
              </a:rPr>
              <a:t> de </a:t>
            </a:r>
            <a:r>
              <a:rPr lang="en-GB" sz="3400" dirty="0" err="1">
                <a:latin typeface="Varela Round"/>
                <a:ea typeface="Varela Round"/>
                <a:cs typeface="Varela Round"/>
                <a:sym typeface="Varela Round"/>
              </a:rPr>
              <a:t>varias</a:t>
            </a:r>
            <a:r>
              <a:rPr lang="en-GB" sz="3400" dirty="0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400" dirty="0" err="1" smtClean="0">
                <a:latin typeface="Varela Round"/>
                <a:ea typeface="Varela Round"/>
                <a:cs typeface="Varela Round"/>
                <a:sym typeface="Varela Round"/>
              </a:rPr>
              <a:t>herramientas</a:t>
            </a:r>
            <a:r>
              <a:rPr lang="en-GB" sz="3400" dirty="0" smtClean="0">
                <a:latin typeface="Varela Round"/>
                <a:ea typeface="Varela Round"/>
                <a:cs typeface="Varela Round"/>
                <a:sym typeface="Varela Round"/>
              </a:rPr>
              <a:t> de Microsoft Excel que </a:t>
            </a:r>
            <a:r>
              <a:rPr lang="en-GB" sz="3400" dirty="0" err="1" smtClean="0">
                <a:latin typeface="Varela Round"/>
                <a:ea typeface="Varela Round"/>
                <a:cs typeface="Varela Round"/>
                <a:sym typeface="Varela Round"/>
              </a:rPr>
              <a:t>permitan</a:t>
            </a:r>
            <a:r>
              <a:rPr lang="en-GB" sz="3400" dirty="0" smtClean="0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400" dirty="0" err="1" smtClean="0">
                <a:latin typeface="Varela Round"/>
                <a:ea typeface="Varela Round"/>
                <a:cs typeface="Varela Round"/>
                <a:sym typeface="Varela Round"/>
              </a:rPr>
              <a:t>procesar</a:t>
            </a:r>
            <a:r>
              <a:rPr lang="en-GB" sz="3400" dirty="0" smtClean="0">
                <a:latin typeface="Varela Round"/>
                <a:ea typeface="Varela Round"/>
                <a:cs typeface="Varela Round"/>
                <a:sym typeface="Varela Round"/>
              </a:rPr>
              <a:t>, </a:t>
            </a:r>
            <a:r>
              <a:rPr lang="en-GB" sz="3400" dirty="0" err="1" smtClean="0">
                <a:latin typeface="Varela Round"/>
                <a:ea typeface="Varela Round"/>
                <a:cs typeface="Varela Round"/>
                <a:sym typeface="Varela Round"/>
              </a:rPr>
              <a:t>administrar</a:t>
            </a:r>
            <a:r>
              <a:rPr lang="en-GB" sz="3400" dirty="0" smtClean="0">
                <a:latin typeface="Varela Round"/>
                <a:ea typeface="Varela Round"/>
                <a:cs typeface="Varela Round"/>
                <a:sym typeface="Varela Round"/>
              </a:rPr>
              <a:t> y </a:t>
            </a:r>
            <a:r>
              <a:rPr lang="en-GB" sz="3400" dirty="0" err="1" smtClean="0">
                <a:latin typeface="Varela Round"/>
                <a:ea typeface="Varela Round"/>
                <a:cs typeface="Varela Round"/>
                <a:sym typeface="Varela Round"/>
              </a:rPr>
              <a:t>analizar</a:t>
            </a:r>
            <a:r>
              <a:rPr lang="en-GB" sz="3400" dirty="0" smtClean="0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400" dirty="0" err="1" smtClean="0">
                <a:latin typeface="Varela Round"/>
                <a:ea typeface="Varela Round"/>
                <a:cs typeface="Varela Round"/>
                <a:sym typeface="Varela Round"/>
              </a:rPr>
              <a:t>información</a:t>
            </a:r>
            <a:r>
              <a:rPr lang="en-GB" sz="3400" dirty="0" smtClean="0">
                <a:latin typeface="Varela Round"/>
                <a:ea typeface="Varela Round"/>
                <a:cs typeface="Varela Round"/>
                <a:sym typeface="Varela Round"/>
              </a:rPr>
              <a:t>.</a:t>
            </a:r>
            <a:endParaRPr sz="3400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71" name="Shape 71"/>
          <p:cNvCxnSpPr/>
          <p:nvPr/>
        </p:nvCxnSpPr>
        <p:spPr>
          <a:xfrm>
            <a:off x="311700" y="1356967"/>
            <a:ext cx="8568000" cy="8100"/>
          </a:xfrm>
          <a:prstGeom prst="straightConnector1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2" name="Shape 72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259200" y="5112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 err="1" smtClean="0">
                <a:latin typeface="Varela Round"/>
                <a:ea typeface="Varela Round"/>
                <a:cs typeface="Varela Round"/>
                <a:sym typeface="Varela Round"/>
              </a:rPr>
              <a:t>Contenido</a:t>
            </a:r>
            <a:endParaRPr sz="4800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71" name="Shape 71"/>
          <p:cNvCxnSpPr/>
          <p:nvPr/>
        </p:nvCxnSpPr>
        <p:spPr>
          <a:xfrm>
            <a:off x="311700" y="1356967"/>
            <a:ext cx="8568000" cy="8100"/>
          </a:xfrm>
          <a:prstGeom prst="straightConnector1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Shape 54"/>
          <p:cNvSpPr txBox="1">
            <a:spLocks/>
          </p:cNvSpPr>
          <p:nvPr/>
        </p:nvSpPr>
        <p:spPr>
          <a:xfrm>
            <a:off x="259200" y="1678904"/>
            <a:ext cx="9450857" cy="29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Opciones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de impression</a:t>
            </a:r>
          </a:p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Áreas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de impression</a:t>
            </a:r>
          </a:p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Convertir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a PDF</a:t>
            </a:r>
            <a:endParaRPr lang="en-GB" sz="3200" dirty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5" name="Shape 56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870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-341618" y="3374218"/>
            <a:ext cx="8520600" cy="7864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Excel – </a:t>
            </a:r>
            <a:r>
              <a:rPr lang="en-GB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Aplicación</a:t>
            </a:r>
            <a:r>
              <a:rPr lang="en-GB" sz="3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Práctica</a:t>
            </a:r>
            <a:endParaRPr sz="3200" dirty="0">
              <a:solidFill>
                <a:schemeClr val="bg2">
                  <a:lumMod val="40000"/>
                  <a:lumOff val="60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55" name="Shape 55"/>
          <p:cNvCxnSpPr/>
          <p:nvPr/>
        </p:nvCxnSpPr>
        <p:spPr>
          <a:xfrm>
            <a:off x="1013700" y="3329518"/>
            <a:ext cx="7116600" cy="15300"/>
          </a:xfrm>
          <a:prstGeom prst="straightConnector1">
            <a:avLst/>
          </a:prstGeom>
          <a:noFill/>
          <a:ln w="76200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6" name="Shape 56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54"/>
          <p:cNvSpPr txBox="1">
            <a:spLocks/>
          </p:cNvSpPr>
          <p:nvPr/>
        </p:nvSpPr>
        <p:spPr>
          <a:xfrm>
            <a:off x="311700" y="1933478"/>
            <a:ext cx="8520600" cy="1212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8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Reforzando</a:t>
            </a:r>
            <a:r>
              <a:rPr lang="en-GB" sz="48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48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conceptos</a:t>
            </a:r>
            <a:r>
              <a:rPr lang="en-GB" sz="48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.</a:t>
            </a:r>
            <a:br>
              <a:rPr lang="en-GB" sz="48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en-GB" sz="48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(</a:t>
            </a:r>
            <a:r>
              <a:rPr lang="en-GB" sz="4800" u="sng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Menú</a:t>
            </a:r>
            <a:r>
              <a:rPr lang="en-GB" sz="4800" u="sng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- </a:t>
            </a:r>
            <a:r>
              <a:rPr lang="en-GB" sz="4800" u="sng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Inicio</a:t>
            </a:r>
            <a:r>
              <a:rPr lang="en-GB" sz="48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)</a:t>
            </a:r>
            <a:endParaRPr lang="en-GB" sz="4800" dirty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350377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259200" y="5112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 err="1" smtClean="0">
                <a:latin typeface="Varela Round"/>
                <a:ea typeface="Varela Round"/>
                <a:cs typeface="Varela Round"/>
                <a:sym typeface="Varela Round"/>
              </a:rPr>
              <a:t>Listas</a:t>
            </a:r>
            <a:r>
              <a:rPr lang="en-GB" sz="4800" dirty="0" smtClean="0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4800" dirty="0" err="1" smtClean="0">
                <a:latin typeface="Varela Round"/>
                <a:ea typeface="Varela Round"/>
                <a:cs typeface="Varela Round"/>
                <a:sym typeface="Varela Round"/>
              </a:rPr>
              <a:t>desplegables</a:t>
            </a:r>
            <a:endParaRPr sz="4800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71" name="Shape 71"/>
          <p:cNvCxnSpPr/>
          <p:nvPr/>
        </p:nvCxnSpPr>
        <p:spPr>
          <a:xfrm>
            <a:off x="311700" y="1356967"/>
            <a:ext cx="8568000" cy="8100"/>
          </a:xfrm>
          <a:prstGeom prst="straightConnector1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Shape 54"/>
          <p:cNvSpPr txBox="1">
            <a:spLocks/>
          </p:cNvSpPr>
          <p:nvPr/>
        </p:nvSpPr>
        <p:spPr>
          <a:xfrm>
            <a:off x="259200" y="3799804"/>
            <a:ext cx="9450857" cy="29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Combinar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celdas</a:t>
            </a:r>
            <a:endParaRPr lang="en-GB" sz="3200" dirty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Ajustar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texto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(manual y con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herramienta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)</a:t>
            </a:r>
          </a:p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Orientación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del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texto</a:t>
            </a:r>
            <a:endParaRPr lang="en-GB" sz="32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Formatos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de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celda</a:t>
            </a:r>
            <a:endParaRPr lang="en-GB" sz="32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Estilo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de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celdas</a:t>
            </a:r>
            <a:endParaRPr lang="en-GB" sz="32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Filas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y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Columnas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(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formato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)</a:t>
            </a:r>
          </a:p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GB" sz="3200" b="1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Reto</a:t>
            </a:r>
            <a:endParaRPr lang="en-GB" sz="3200" b="1" dirty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5" name="Shape 56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526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-341618" y="3374218"/>
            <a:ext cx="8520600" cy="7864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Excel – </a:t>
            </a:r>
            <a:r>
              <a:rPr lang="en-GB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Aplicación</a:t>
            </a:r>
            <a:r>
              <a:rPr lang="en-GB" sz="3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Práctica</a:t>
            </a:r>
            <a:endParaRPr sz="3200" dirty="0">
              <a:solidFill>
                <a:schemeClr val="bg2">
                  <a:lumMod val="40000"/>
                  <a:lumOff val="60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55" name="Shape 55"/>
          <p:cNvCxnSpPr/>
          <p:nvPr/>
        </p:nvCxnSpPr>
        <p:spPr>
          <a:xfrm>
            <a:off x="1013700" y="3329518"/>
            <a:ext cx="7116600" cy="15300"/>
          </a:xfrm>
          <a:prstGeom prst="straightConnector1">
            <a:avLst/>
          </a:prstGeom>
          <a:noFill/>
          <a:ln w="76200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6" name="Shape 56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54"/>
          <p:cNvSpPr txBox="1">
            <a:spLocks/>
          </p:cNvSpPr>
          <p:nvPr/>
        </p:nvSpPr>
        <p:spPr>
          <a:xfrm>
            <a:off x="311700" y="1933478"/>
            <a:ext cx="8520600" cy="1212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8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Bases de </a:t>
            </a:r>
            <a:r>
              <a:rPr lang="en-GB" sz="48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datos</a:t>
            </a:r>
            <a:r>
              <a:rPr lang="en-GB" sz="48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.</a:t>
            </a:r>
            <a:endParaRPr lang="en-GB" sz="4800" dirty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18969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259200" y="5112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 smtClean="0">
                <a:latin typeface="Varela Round"/>
                <a:ea typeface="Varela Round"/>
                <a:cs typeface="Varela Round"/>
                <a:sym typeface="Varela Round"/>
              </a:rPr>
              <a:t>Bases de </a:t>
            </a:r>
            <a:r>
              <a:rPr lang="en-GB" sz="4800" dirty="0" err="1" smtClean="0">
                <a:latin typeface="Varela Round"/>
                <a:ea typeface="Varela Round"/>
                <a:cs typeface="Varela Round"/>
                <a:sym typeface="Varela Round"/>
              </a:rPr>
              <a:t>datos</a:t>
            </a:r>
            <a:endParaRPr sz="4800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71" name="Shape 71"/>
          <p:cNvCxnSpPr/>
          <p:nvPr/>
        </p:nvCxnSpPr>
        <p:spPr>
          <a:xfrm>
            <a:off x="311700" y="1356967"/>
            <a:ext cx="8568000" cy="8100"/>
          </a:xfrm>
          <a:prstGeom prst="straightConnector1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Shape 54"/>
          <p:cNvSpPr txBox="1">
            <a:spLocks/>
          </p:cNvSpPr>
          <p:nvPr/>
        </p:nvSpPr>
        <p:spPr>
          <a:xfrm>
            <a:off x="311700" y="3286126"/>
            <a:ext cx="9450857" cy="2960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Congelar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columnas</a:t>
            </a:r>
            <a:endParaRPr lang="en-GB" sz="32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Manejo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de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filtros</a:t>
            </a:r>
            <a:endParaRPr lang="en-GB" sz="32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Ordenamientos</a:t>
            </a:r>
            <a:endParaRPr lang="en-GB" sz="32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s-CO" sz="3200" b="1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Reto </a:t>
            </a:r>
            <a:r>
              <a:rPr lang="es-CO" sz="3200" b="1" dirty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3 tarea:</a:t>
            </a:r>
            <a:r>
              <a:rPr lang="es-CO" sz="2000" dirty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s-CO" sz="20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Ordenar </a:t>
            </a:r>
            <a:r>
              <a:rPr lang="es-CO" sz="2000" dirty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por país (alfabético), por sector (de la Z a la A), por intención frente a los proyectos (A-Z) y por monto de inversión (mayor a menor)</a:t>
            </a:r>
            <a:endParaRPr lang="en-GB" sz="20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5" name="Shape 56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3225" y="5986194"/>
            <a:ext cx="1526475" cy="519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699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-341618" y="3374218"/>
            <a:ext cx="8520600" cy="7864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Excel – </a:t>
            </a:r>
            <a:r>
              <a:rPr lang="en-GB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Aplicación</a:t>
            </a:r>
            <a:r>
              <a:rPr lang="en-GB" sz="3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Práctica</a:t>
            </a:r>
            <a:endParaRPr sz="3200" dirty="0">
              <a:solidFill>
                <a:schemeClr val="bg2">
                  <a:lumMod val="40000"/>
                  <a:lumOff val="60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55" name="Shape 55"/>
          <p:cNvCxnSpPr/>
          <p:nvPr/>
        </p:nvCxnSpPr>
        <p:spPr>
          <a:xfrm>
            <a:off x="1013700" y="3329518"/>
            <a:ext cx="7116600" cy="15300"/>
          </a:xfrm>
          <a:prstGeom prst="straightConnector1">
            <a:avLst/>
          </a:prstGeom>
          <a:noFill/>
          <a:ln w="76200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6" name="Shape 56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54"/>
          <p:cNvSpPr txBox="1">
            <a:spLocks/>
          </p:cNvSpPr>
          <p:nvPr/>
        </p:nvSpPr>
        <p:spPr>
          <a:xfrm>
            <a:off x="311700" y="1933478"/>
            <a:ext cx="8520600" cy="1212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8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Separa</a:t>
            </a:r>
            <a:r>
              <a:rPr lang="en-GB" sz="48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48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texto</a:t>
            </a:r>
            <a:r>
              <a:rPr lang="en-GB" sz="48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y </a:t>
            </a:r>
            <a:r>
              <a:rPr lang="en-GB" sz="48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júntalo</a:t>
            </a:r>
            <a:endParaRPr lang="en-GB" sz="4800" dirty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313985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259200" y="5112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 err="1" smtClean="0">
                <a:latin typeface="Varela Round"/>
                <a:ea typeface="Varela Round"/>
                <a:cs typeface="Varela Round"/>
                <a:sym typeface="Varela Round"/>
              </a:rPr>
              <a:t>Contenido</a:t>
            </a:r>
            <a:endParaRPr sz="4800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71" name="Shape 71"/>
          <p:cNvCxnSpPr/>
          <p:nvPr/>
        </p:nvCxnSpPr>
        <p:spPr>
          <a:xfrm>
            <a:off x="311700" y="1356967"/>
            <a:ext cx="8568000" cy="8100"/>
          </a:xfrm>
          <a:prstGeom prst="straightConnector1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Shape 54"/>
          <p:cNvSpPr txBox="1">
            <a:spLocks/>
          </p:cNvSpPr>
          <p:nvPr/>
        </p:nvSpPr>
        <p:spPr>
          <a:xfrm>
            <a:off x="259200" y="1927226"/>
            <a:ext cx="9450857" cy="2960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s-CO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Separar texto en columnas</a:t>
            </a:r>
          </a:p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s-CO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Símbolo &amp;</a:t>
            </a:r>
          </a:p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s-CO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Fórmula concatenar</a:t>
            </a:r>
            <a:endParaRPr lang="en-GB" sz="20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5" name="Shape 56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3225" y="5986194"/>
            <a:ext cx="1526475" cy="519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58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-341618" y="3374218"/>
            <a:ext cx="8520600" cy="7864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Excel – </a:t>
            </a:r>
            <a:r>
              <a:rPr lang="en-GB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Aplicación</a:t>
            </a:r>
            <a:r>
              <a:rPr lang="en-GB" sz="3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Práctica</a:t>
            </a:r>
            <a:endParaRPr sz="3200" dirty="0">
              <a:solidFill>
                <a:schemeClr val="bg2">
                  <a:lumMod val="40000"/>
                  <a:lumOff val="60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55" name="Shape 55"/>
          <p:cNvCxnSpPr/>
          <p:nvPr/>
        </p:nvCxnSpPr>
        <p:spPr>
          <a:xfrm>
            <a:off x="1013700" y="3329518"/>
            <a:ext cx="7116600" cy="15300"/>
          </a:xfrm>
          <a:prstGeom prst="straightConnector1">
            <a:avLst/>
          </a:prstGeom>
          <a:noFill/>
          <a:ln w="76200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6" name="Shape 56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54"/>
          <p:cNvSpPr txBox="1">
            <a:spLocks/>
          </p:cNvSpPr>
          <p:nvPr/>
        </p:nvSpPr>
        <p:spPr>
          <a:xfrm>
            <a:off x="311700" y="1933478"/>
            <a:ext cx="8520600" cy="1212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4800" dirty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Fórmulas básicas (numéricas y de texto)</a:t>
            </a:r>
            <a:endParaRPr lang="en-GB" sz="4800" dirty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288073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259200" y="5112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 err="1" smtClean="0">
                <a:latin typeface="Varela Round"/>
                <a:ea typeface="Varela Round"/>
                <a:cs typeface="Varela Round"/>
                <a:sym typeface="Varela Round"/>
              </a:rPr>
              <a:t>Contenido</a:t>
            </a:r>
            <a:endParaRPr sz="4800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71" name="Shape 71"/>
          <p:cNvCxnSpPr/>
          <p:nvPr/>
        </p:nvCxnSpPr>
        <p:spPr>
          <a:xfrm>
            <a:off x="311700" y="1356967"/>
            <a:ext cx="8568000" cy="8100"/>
          </a:xfrm>
          <a:prstGeom prst="straightConnector1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Shape 54"/>
          <p:cNvSpPr txBox="1">
            <a:spLocks/>
          </p:cNvSpPr>
          <p:nvPr/>
        </p:nvSpPr>
        <p:spPr>
          <a:xfrm>
            <a:off x="259200" y="2628900"/>
            <a:ext cx="9450857" cy="225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s-CO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Promedio</a:t>
            </a:r>
          </a:p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s-CO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Reondear</a:t>
            </a:r>
            <a:endParaRPr lang="es-CO" sz="32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s-CO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Funciones de texto</a:t>
            </a:r>
            <a:endParaRPr lang="en-GB" sz="20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5" name="Shape 56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3225" y="5986194"/>
            <a:ext cx="1526475" cy="519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507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-341618" y="3374218"/>
            <a:ext cx="8520600" cy="7864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Excel – </a:t>
            </a:r>
            <a:r>
              <a:rPr lang="en-GB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Aplicación</a:t>
            </a:r>
            <a:r>
              <a:rPr lang="en-GB" sz="3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Práctica</a:t>
            </a:r>
            <a:endParaRPr sz="3200" dirty="0">
              <a:solidFill>
                <a:schemeClr val="bg2">
                  <a:lumMod val="40000"/>
                  <a:lumOff val="60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55" name="Shape 55"/>
          <p:cNvCxnSpPr/>
          <p:nvPr/>
        </p:nvCxnSpPr>
        <p:spPr>
          <a:xfrm>
            <a:off x="1013700" y="3329518"/>
            <a:ext cx="7116600" cy="15300"/>
          </a:xfrm>
          <a:prstGeom prst="straightConnector1">
            <a:avLst/>
          </a:prstGeom>
          <a:noFill/>
          <a:ln w="76200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6" name="Shape 56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54"/>
          <p:cNvSpPr txBox="1">
            <a:spLocks/>
          </p:cNvSpPr>
          <p:nvPr/>
        </p:nvSpPr>
        <p:spPr>
          <a:xfrm>
            <a:off x="311700" y="1933478"/>
            <a:ext cx="8520600" cy="1212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800" dirty="0" err="1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Haz</a:t>
            </a:r>
            <a:r>
              <a:rPr lang="en-GB" sz="4800" dirty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4800" dirty="0" err="1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algo</a:t>
            </a:r>
            <a:r>
              <a:rPr lang="en-GB" sz="4800" dirty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4800" dirty="0" err="1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si</a:t>
            </a:r>
            <a:r>
              <a:rPr lang="en-GB" sz="4800" dirty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…</a:t>
            </a:r>
            <a:endParaRPr lang="en-GB" sz="4800" dirty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220537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259200" y="5112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 err="1" smtClean="0">
                <a:latin typeface="Varela Round"/>
                <a:ea typeface="Varela Round"/>
                <a:cs typeface="Varela Round"/>
                <a:sym typeface="Varela Round"/>
              </a:rPr>
              <a:t>Estructura</a:t>
            </a:r>
            <a:r>
              <a:rPr lang="en-GB" sz="4800" dirty="0" smtClean="0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4800" dirty="0">
                <a:latin typeface="Varela Round"/>
                <a:ea typeface="Varela Round"/>
                <a:cs typeface="Varela Round"/>
                <a:sym typeface="Varela Round"/>
              </a:rPr>
              <a:t>del </a:t>
            </a:r>
            <a:r>
              <a:rPr lang="en-GB" sz="4800" dirty="0" err="1">
                <a:latin typeface="Varela Round"/>
                <a:ea typeface="Varela Round"/>
                <a:cs typeface="Varela Round"/>
                <a:sym typeface="Varela Round"/>
              </a:rPr>
              <a:t>curso</a:t>
            </a:r>
            <a:endParaRPr sz="4800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1129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44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arela Round"/>
              <a:buAutoNum type="arabicPeriod"/>
            </a:pPr>
            <a:r>
              <a:rPr lang="en-GB" sz="3400" dirty="0" smtClean="0">
                <a:latin typeface="Varela Round"/>
                <a:ea typeface="Varela Round"/>
                <a:cs typeface="Varela Round"/>
                <a:sym typeface="Varela Round"/>
              </a:rPr>
              <a:t>¿</a:t>
            </a:r>
            <a:r>
              <a:rPr lang="en-GB" sz="3400" dirty="0" err="1" smtClean="0">
                <a:latin typeface="Varela Round"/>
                <a:ea typeface="Varela Round"/>
                <a:cs typeface="Varela Round"/>
                <a:sym typeface="Varela Round"/>
              </a:rPr>
              <a:t>Cómo</a:t>
            </a:r>
            <a:r>
              <a:rPr lang="en-GB" sz="3400" dirty="0" smtClean="0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400" dirty="0" err="1" smtClean="0">
                <a:latin typeface="Varela Round"/>
                <a:ea typeface="Varela Round"/>
                <a:cs typeface="Varela Round"/>
                <a:sym typeface="Varela Round"/>
              </a:rPr>
              <a:t>piensa</a:t>
            </a:r>
            <a:r>
              <a:rPr lang="en-GB" sz="3400" dirty="0" smtClean="0">
                <a:latin typeface="Varela Round"/>
                <a:ea typeface="Varela Round"/>
                <a:cs typeface="Varela Round"/>
                <a:sym typeface="Varela Round"/>
              </a:rPr>
              <a:t> Microsoft Excel?</a:t>
            </a:r>
          </a:p>
          <a:p>
            <a:pPr marL="457200" lvl="0" indent="-444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arela Round"/>
              <a:buAutoNum type="arabicPeriod"/>
            </a:pPr>
            <a:r>
              <a:rPr lang="en-GB" sz="3400" dirty="0" err="1" smtClean="0">
                <a:latin typeface="Varela Round"/>
                <a:ea typeface="Varela Round"/>
                <a:cs typeface="Varela Round"/>
                <a:sym typeface="Varela Round"/>
              </a:rPr>
              <a:t>Preparar</a:t>
            </a:r>
            <a:r>
              <a:rPr lang="en-GB" sz="3400" dirty="0" smtClean="0">
                <a:latin typeface="Varela Round"/>
                <a:ea typeface="Varela Round"/>
                <a:cs typeface="Varela Round"/>
                <a:sym typeface="Varela Round"/>
              </a:rPr>
              <a:t> la </a:t>
            </a:r>
            <a:r>
              <a:rPr lang="en-GB" sz="3400" dirty="0" err="1" smtClean="0">
                <a:latin typeface="Varela Round"/>
                <a:ea typeface="Varela Round"/>
                <a:cs typeface="Varela Round"/>
                <a:sym typeface="Varela Round"/>
              </a:rPr>
              <a:t>información</a:t>
            </a:r>
            <a:endParaRPr lang="en-GB" sz="3400" dirty="0" smtClean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444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arela Round"/>
              <a:buAutoNum type="arabicPeriod"/>
            </a:pPr>
            <a:r>
              <a:rPr lang="en-GB" sz="3400" dirty="0" err="1" smtClean="0">
                <a:latin typeface="Varela Round"/>
                <a:ea typeface="Varela Round"/>
                <a:cs typeface="Varela Round"/>
                <a:sym typeface="Varela Round"/>
              </a:rPr>
              <a:t>Analizar</a:t>
            </a:r>
            <a:r>
              <a:rPr lang="en-GB" sz="3400" dirty="0" smtClean="0">
                <a:latin typeface="Varela Round"/>
                <a:ea typeface="Varela Round"/>
                <a:cs typeface="Varela Round"/>
                <a:sym typeface="Varela Round"/>
              </a:rPr>
              <a:t> la </a:t>
            </a:r>
            <a:r>
              <a:rPr lang="en-GB" sz="3400" dirty="0" err="1" smtClean="0">
                <a:latin typeface="Varela Round"/>
                <a:ea typeface="Varela Round"/>
                <a:cs typeface="Varela Round"/>
                <a:sym typeface="Varela Round"/>
              </a:rPr>
              <a:t>información</a:t>
            </a:r>
            <a:endParaRPr lang="en-GB" sz="3400" dirty="0" smtClean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444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00"/>
              <a:buFont typeface="Varela Round"/>
              <a:buAutoNum type="arabicPeriod"/>
            </a:pPr>
            <a:endParaRPr sz="3400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63" name="Shape 63"/>
          <p:cNvCxnSpPr/>
          <p:nvPr/>
        </p:nvCxnSpPr>
        <p:spPr>
          <a:xfrm>
            <a:off x="311700" y="1356967"/>
            <a:ext cx="8568000" cy="8100"/>
          </a:xfrm>
          <a:prstGeom prst="straightConnector1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Shape 64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746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259200" y="5112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 err="1" smtClean="0">
                <a:latin typeface="Varela Round"/>
                <a:ea typeface="Varela Round"/>
                <a:cs typeface="Varela Round"/>
                <a:sym typeface="Varela Round"/>
              </a:rPr>
              <a:t>Contenido</a:t>
            </a:r>
            <a:endParaRPr sz="4800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71" name="Shape 71"/>
          <p:cNvCxnSpPr/>
          <p:nvPr/>
        </p:nvCxnSpPr>
        <p:spPr>
          <a:xfrm>
            <a:off x="311700" y="1356967"/>
            <a:ext cx="8568000" cy="8100"/>
          </a:xfrm>
          <a:prstGeom prst="straightConnector1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Shape 54"/>
          <p:cNvSpPr txBox="1">
            <a:spLocks/>
          </p:cNvSpPr>
          <p:nvPr/>
        </p:nvSpPr>
        <p:spPr>
          <a:xfrm>
            <a:off x="259200" y="3743326"/>
            <a:ext cx="9450857" cy="2960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Operaciones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básicas</a:t>
            </a:r>
            <a:endParaRPr lang="en-GB" sz="32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Promedio</a:t>
            </a:r>
            <a:endParaRPr lang="en-GB" sz="32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Redondear</a:t>
            </a:r>
            <a:endParaRPr lang="en-GB" sz="32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Buscar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y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Remplazar</a:t>
            </a:r>
            <a:endParaRPr lang="en-GB" sz="32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s-CO" sz="3200" dirty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Reto </a:t>
            </a:r>
            <a:r>
              <a:rPr lang="es-CO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4 </a:t>
            </a:r>
            <a:r>
              <a:rPr lang="es-CO" sz="3200" dirty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tarea: </a:t>
            </a:r>
            <a:r>
              <a:rPr lang="es-CO" sz="2000" dirty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Encontrar una formula que sume toda la inversión hecha en el sector tecnología en el 2018</a:t>
            </a:r>
            <a:endParaRPr lang="en-GB" sz="32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endParaRPr lang="en-GB" sz="32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5" name="Shape 56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991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-341618" y="3374218"/>
            <a:ext cx="8520600" cy="7864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Excel – </a:t>
            </a:r>
            <a:r>
              <a:rPr lang="en-GB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Aplicación</a:t>
            </a:r>
            <a:r>
              <a:rPr lang="en-GB" sz="3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Práctica</a:t>
            </a:r>
            <a:endParaRPr sz="3200" dirty="0">
              <a:solidFill>
                <a:schemeClr val="bg2">
                  <a:lumMod val="40000"/>
                  <a:lumOff val="60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55" name="Shape 55"/>
          <p:cNvCxnSpPr/>
          <p:nvPr/>
        </p:nvCxnSpPr>
        <p:spPr>
          <a:xfrm>
            <a:off x="1013700" y="3329518"/>
            <a:ext cx="7116600" cy="15300"/>
          </a:xfrm>
          <a:prstGeom prst="straightConnector1">
            <a:avLst/>
          </a:prstGeom>
          <a:noFill/>
          <a:ln w="76200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6" name="Shape 56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54"/>
          <p:cNvSpPr txBox="1">
            <a:spLocks/>
          </p:cNvSpPr>
          <p:nvPr/>
        </p:nvSpPr>
        <p:spPr>
          <a:xfrm>
            <a:off x="311700" y="1933478"/>
            <a:ext cx="8520600" cy="1212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4800" dirty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Nombra rangos y haz operaciones</a:t>
            </a:r>
            <a:endParaRPr lang="en-GB" sz="4800" dirty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351231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259200" y="5112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 err="1" smtClean="0">
                <a:latin typeface="Varela Round"/>
                <a:ea typeface="Varela Round"/>
                <a:cs typeface="Varela Round"/>
                <a:sym typeface="Varela Round"/>
              </a:rPr>
              <a:t>Contenido</a:t>
            </a:r>
            <a:endParaRPr sz="4800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71" name="Shape 71"/>
          <p:cNvCxnSpPr/>
          <p:nvPr/>
        </p:nvCxnSpPr>
        <p:spPr>
          <a:xfrm>
            <a:off x="311700" y="1356967"/>
            <a:ext cx="8568000" cy="8100"/>
          </a:xfrm>
          <a:prstGeom prst="straightConnector1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Shape 54"/>
          <p:cNvSpPr txBox="1">
            <a:spLocks/>
          </p:cNvSpPr>
          <p:nvPr/>
        </p:nvSpPr>
        <p:spPr>
          <a:xfrm>
            <a:off x="311700" y="2451100"/>
            <a:ext cx="9450857" cy="158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s-CO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¿Para qué sirve nombrar rangos?</a:t>
            </a:r>
          </a:p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s-CO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SumarSI</a:t>
            </a:r>
            <a:r>
              <a:rPr lang="es-CO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haciendo operaciones</a:t>
            </a:r>
            <a:endParaRPr lang="en-GB" sz="32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5" name="Shape 56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68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-341618" y="3374218"/>
            <a:ext cx="8520600" cy="7864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Excel – </a:t>
            </a:r>
            <a:r>
              <a:rPr lang="en-GB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Aplicación</a:t>
            </a:r>
            <a:r>
              <a:rPr lang="en-GB" sz="3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Práctica</a:t>
            </a:r>
            <a:endParaRPr sz="3200" dirty="0">
              <a:solidFill>
                <a:schemeClr val="bg2">
                  <a:lumMod val="40000"/>
                  <a:lumOff val="60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55" name="Shape 55"/>
          <p:cNvCxnSpPr/>
          <p:nvPr/>
        </p:nvCxnSpPr>
        <p:spPr>
          <a:xfrm>
            <a:off x="1013700" y="3329518"/>
            <a:ext cx="7116600" cy="15300"/>
          </a:xfrm>
          <a:prstGeom prst="straightConnector1">
            <a:avLst/>
          </a:prstGeom>
          <a:noFill/>
          <a:ln w="76200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6" name="Shape 56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54"/>
          <p:cNvSpPr txBox="1">
            <a:spLocks/>
          </p:cNvSpPr>
          <p:nvPr/>
        </p:nvSpPr>
        <p:spPr>
          <a:xfrm>
            <a:off x="311700" y="1933478"/>
            <a:ext cx="8520600" cy="1212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4800" dirty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Promedio ponderado y fijación de datos</a:t>
            </a:r>
            <a:endParaRPr lang="en-GB" sz="4800" dirty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247348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259200" y="5112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 err="1" smtClean="0">
                <a:latin typeface="Varela Round"/>
                <a:ea typeface="Varela Round"/>
                <a:cs typeface="Varela Round"/>
                <a:sym typeface="Varela Round"/>
              </a:rPr>
              <a:t>Contenido</a:t>
            </a:r>
            <a:endParaRPr sz="4800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71" name="Shape 71"/>
          <p:cNvCxnSpPr/>
          <p:nvPr/>
        </p:nvCxnSpPr>
        <p:spPr>
          <a:xfrm>
            <a:off x="311700" y="1356967"/>
            <a:ext cx="8568000" cy="8100"/>
          </a:xfrm>
          <a:prstGeom prst="straightConnector1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Shape 54"/>
          <p:cNvSpPr txBox="1">
            <a:spLocks/>
          </p:cNvSpPr>
          <p:nvPr/>
        </p:nvSpPr>
        <p:spPr>
          <a:xfrm>
            <a:off x="244912" y="2099350"/>
            <a:ext cx="9450857" cy="3900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SumarSI</a:t>
            </a:r>
            <a:endParaRPr lang="en-GB" sz="32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ContarSI</a:t>
            </a:r>
            <a:endParaRPr lang="en-GB" sz="32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Contar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celdas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no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vacías</a:t>
            </a:r>
            <a:endParaRPr lang="en-GB" sz="32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Contar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números</a:t>
            </a:r>
            <a:endParaRPr lang="en-GB" sz="32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Promedio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ponderado</a:t>
            </a:r>
            <a:endParaRPr lang="en-GB" sz="32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5" name="Shape 56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998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-341618" y="3374218"/>
            <a:ext cx="8520600" cy="7864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Excel – </a:t>
            </a:r>
            <a:r>
              <a:rPr lang="en-GB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Aplicación</a:t>
            </a:r>
            <a:r>
              <a:rPr lang="en-GB" sz="3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Práctica</a:t>
            </a:r>
            <a:endParaRPr sz="3200" dirty="0">
              <a:solidFill>
                <a:schemeClr val="bg2">
                  <a:lumMod val="40000"/>
                  <a:lumOff val="60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55" name="Shape 55"/>
          <p:cNvCxnSpPr/>
          <p:nvPr/>
        </p:nvCxnSpPr>
        <p:spPr>
          <a:xfrm>
            <a:off x="1013700" y="3329518"/>
            <a:ext cx="7116600" cy="15300"/>
          </a:xfrm>
          <a:prstGeom prst="straightConnector1">
            <a:avLst/>
          </a:prstGeom>
          <a:noFill/>
          <a:ln w="76200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6" name="Shape 56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54"/>
          <p:cNvSpPr txBox="1">
            <a:spLocks/>
          </p:cNvSpPr>
          <p:nvPr/>
        </p:nvSpPr>
        <p:spPr>
          <a:xfrm>
            <a:off x="311700" y="1933478"/>
            <a:ext cx="8520600" cy="1212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8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Optimizando</a:t>
            </a:r>
            <a:r>
              <a:rPr lang="en-GB" sz="48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48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fórmulas</a:t>
            </a:r>
            <a:r>
              <a:rPr lang="en-GB" sz="48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.</a:t>
            </a:r>
            <a:endParaRPr lang="en-GB" sz="4800" dirty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222465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259200" y="5112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 err="1" smtClean="0">
                <a:latin typeface="Varela Round"/>
                <a:ea typeface="Varela Round"/>
                <a:cs typeface="Varela Round"/>
                <a:sym typeface="Varela Round"/>
              </a:rPr>
              <a:t>Optimizando</a:t>
            </a:r>
            <a:r>
              <a:rPr lang="en-GB" sz="4800" dirty="0" smtClean="0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4800" dirty="0" err="1" smtClean="0">
                <a:latin typeface="Varela Round"/>
                <a:ea typeface="Varela Round"/>
                <a:cs typeface="Varela Round"/>
                <a:sym typeface="Varela Round"/>
              </a:rPr>
              <a:t>fórmulas</a:t>
            </a:r>
            <a:endParaRPr sz="4800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71" name="Shape 71"/>
          <p:cNvCxnSpPr/>
          <p:nvPr/>
        </p:nvCxnSpPr>
        <p:spPr>
          <a:xfrm>
            <a:off x="311700" y="1356967"/>
            <a:ext cx="8568000" cy="8100"/>
          </a:xfrm>
          <a:prstGeom prst="straightConnector1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Shape 54"/>
          <p:cNvSpPr txBox="1">
            <a:spLocks/>
          </p:cNvSpPr>
          <p:nvPr/>
        </p:nvSpPr>
        <p:spPr>
          <a:xfrm>
            <a:off x="259200" y="3100399"/>
            <a:ext cx="9450857" cy="224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Suma </a:t>
            </a:r>
            <a:r>
              <a:rPr lang="en-GB" sz="3200" dirty="0" err="1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producto</a:t>
            </a:r>
            <a:r>
              <a:rPr lang="en-GB" sz="3200" dirty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. 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¿Para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qué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sirve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?</a:t>
            </a:r>
            <a:endParaRPr lang="en-GB" sz="3200" dirty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Fijar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datos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. ¿Para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qué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me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sirve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?</a:t>
            </a:r>
          </a:p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Primer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hipervínculo</a:t>
            </a:r>
            <a:endParaRPr lang="en-GB" sz="32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Reto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5</a:t>
            </a:r>
          </a:p>
        </p:txBody>
      </p:sp>
      <p:pic>
        <p:nvPicPr>
          <p:cNvPr id="5" name="Shape 56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790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-341618" y="3374218"/>
            <a:ext cx="8520600" cy="7864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Excel – </a:t>
            </a:r>
            <a:r>
              <a:rPr lang="en-GB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Aplicación</a:t>
            </a:r>
            <a:r>
              <a:rPr lang="en-GB" sz="3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Práctica</a:t>
            </a:r>
            <a:endParaRPr sz="3200" dirty="0">
              <a:solidFill>
                <a:schemeClr val="bg2">
                  <a:lumMod val="40000"/>
                  <a:lumOff val="60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55" name="Shape 55"/>
          <p:cNvCxnSpPr/>
          <p:nvPr/>
        </p:nvCxnSpPr>
        <p:spPr>
          <a:xfrm>
            <a:off x="1013700" y="3329518"/>
            <a:ext cx="7116600" cy="15300"/>
          </a:xfrm>
          <a:prstGeom prst="straightConnector1">
            <a:avLst/>
          </a:prstGeom>
          <a:noFill/>
          <a:ln w="76200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6" name="Shape 56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54"/>
          <p:cNvSpPr txBox="1">
            <a:spLocks/>
          </p:cNvSpPr>
          <p:nvPr/>
        </p:nvSpPr>
        <p:spPr>
          <a:xfrm>
            <a:off x="-88357" y="1933478"/>
            <a:ext cx="9175200" cy="1212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8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¿</a:t>
            </a:r>
            <a:r>
              <a:rPr lang="en-GB" sz="48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Cómo</a:t>
            </a:r>
            <a:r>
              <a:rPr lang="en-GB" sz="48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48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vincular</a:t>
            </a:r>
            <a:r>
              <a:rPr lang="en-GB" sz="48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48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información</a:t>
            </a:r>
            <a:r>
              <a:rPr lang="en-GB" sz="48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?</a:t>
            </a:r>
            <a:endParaRPr lang="en-GB" sz="4800" dirty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238553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259200" y="5112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 err="1" smtClean="0">
                <a:latin typeface="Varela Round"/>
                <a:ea typeface="Varela Round"/>
                <a:cs typeface="Varela Round"/>
                <a:sym typeface="Varela Round"/>
              </a:rPr>
              <a:t>BuscarV</a:t>
            </a:r>
            <a:endParaRPr sz="4800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71" name="Shape 71"/>
          <p:cNvCxnSpPr/>
          <p:nvPr/>
        </p:nvCxnSpPr>
        <p:spPr>
          <a:xfrm>
            <a:off x="311700" y="1356967"/>
            <a:ext cx="8568000" cy="8100"/>
          </a:xfrm>
          <a:prstGeom prst="straightConnector1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Shape 54"/>
          <p:cNvSpPr txBox="1">
            <a:spLocks/>
          </p:cNvSpPr>
          <p:nvPr/>
        </p:nvSpPr>
        <p:spPr>
          <a:xfrm>
            <a:off x="259200" y="2185999"/>
            <a:ext cx="9450857" cy="224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Celdas</a:t>
            </a:r>
            <a:r>
              <a:rPr lang="en-GB" sz="3200" dirty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inteligentes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”</a:t>
            </a:r>
          </a:p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Traer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información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de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otras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bases de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datos</a:t>
            </a:r>
            <a:endParaRPr lang="en-GB" sz="32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5" name="Shape 56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815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-341618" y="3374218"/>
            <a:ext cx="8520600" cy="7864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Excel – </a:t>
            </a:r>
            <a:r>
              <a:rPr lang="en-GB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Aplicación</a:t>
            </a:r>
            <a:r>
              <a:rPr lang="en-GB" sz="3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Práctica</a:t>
            </a:r>
            <a:endParaRPr sz="3200" dirty="0">
              <a:solidFill>
                <a:schemeClr val="bg2">
                  <a:lumMod val="40000"/>
                  <a:lumOff val="60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55" name="Shape 55"/>
          <p:cNvCxnSpPr/>
          <p:nvPr/>
        </p:nvCxnSpPr>
        <p:spPr>
          <a:xfrm>
            <a:off x="1013700" y="3329518"/>
            <a:ext cx="7116600" cy="15300"/>
          </a:xfrm>
          <a:prstGeom prst="straightConnector1">
            <a:avLst/>
          </a:prstGeom>
          <a:noFill/>
          <a:ln w="76200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6" name="Shape 56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54"/>
          <p:cNvSpPr txBox="1">
            <a:spLocks/>
          </p:cNvSpPr>
          <p:nvPr/>
        </p:nvSpPr>
        <p:spPr>
          <a:xfrm>
            <a:off x="-88357" y="1933478"/>
            <a:ext cx="9175200" cy="1212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8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Mezclando</a:t>
            </a:r>
            <a:r>
              <a:rPr lang="en-GB" sz="48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48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fórmulas</a:t>
            </a:r>
            <a:endParaRPr lang="en-GB" sz="4800" dirty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381710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259200" y="5112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 smtClean="0">
                <a:latin typeface="Varela Round"/>
                <a:ea typeface="Varela Round"/>
                <a:cs typeface="Varela Round"/>
                <a:sym typeface="Varela Round"/>
              </a:rPr>
              <a:t>¿</a:t>
            </a:r>
            <a:r>
              <a:rPr lang="en-GB" sz="4800" dirty="0" err="1" smtClean="0">
                <a:latin typeface="Varela Round"/>
                <a:ea typeface="Varela Round"/>
                <a:cs typeface="Varela Round"/>
                <a:sym typeface="Varela Round"/>
              </a:rPr>
              <a:t>Qué</a:t>
            </a:r>
            <a:r>
              <a:rPr lang="en-GB" sz="4800" dirty="0" smtClean="0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4800" dirty="0" err="1" smtClean="0">
                <a:latin typeface="Varela Round"/>
                <a:ea typeface="Varela Round"/>
                <a:cs typeface="Varela Round"/>
                <a:sym typeface="Varela Round"/>
              </a:rPr>
              <a:t>significa</a:t>
            </a:r>
            <a:r>
              <a:rPr lang="en-GB" sz="4800" dirty="0" smtClean="0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4800" dirty="0" err="1" smtClean="0">
                <a:latin typeface="Varela Round"/>
                <a:ea typeface="Varela Round"/>
                <a:cs typeface="Varela Round"/>
                <a:sym typeface="Varela Round"/>
              </a:rPr>
              <a:t>esto</a:t>
            </a:r>
            <a:r>
              <a:rPr lang="en-GB" sz="4800" dirty="0" smtClean="0">
                <a:latin typeface="Varela Round"/>
                <a:ea typeface="Varela Round"/>
                <a:cs typeface="Varela Round"/>
                <a:sym typeface="Varela Round"/>
              </a:rPr>
              <a:t>?</a:t>
            </a:r>
            <a:endParaRPr sz="4800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79" name="Shape 79"/>
          <p:cNvCxnSpPr/>
          <p:nvPr/>
        </p:nvCxnSpPr>
        <p:spPr>
          <a:xfrm>
            <a:off x="311700" y="1356967"/>
            <a:ext cx="8568000" cy="8100"/>
          </a:xfrm>
          <a:prstGeom prst="straightConnector1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0" name="Shape 80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roup 12"/>
          <p:cNvGrpSpPr/>
          <p:nvPr/>
        </p:nvGrpSpPr>
        <p:grpSpPr>
          <a:xfrm>
            <a:off x="3227502" y="1959560"/>
            <a:ext cx="1375849" cy="1524322"/>
            <a:chOff x="5600701" y="2863733"/>
            <a:chExt cx="1985962" cy="2200275"/>
          </a:xfrm>
        </p:grpSpPr>
        <p:sp>
          <p:nvSpPr>
            <p:cNvPr id="4" name="Rectangle 3"/>
            <p:cNvSpPr/>
            <p:nvPr/>
          </p:nvSpPr>
          <p:spPr>
            <a:xfrm>
              <a:off x="5600701" y="2863733"/>
              <a:ext cx="1985962" cy="2200275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840017" y="3141955"/>
              <a:ext cx="1468041" cy="462688"/>
              <a:chOff x="910829" y="2730568"/>
              <a:chExt cx="1468041" cy="462688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1550195" y="2971799"/>
                <a:ext cx="828675" cy="0"/>
              </a:xfrm>
              <a:prstGeom prst="line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" name="Rectangle 6"/>
              <p:cNvSpPr/>
              <p:nvPr/>
            </p:nvSpPr>
            <p:spPr>
              <a:xfrm>
                <a:off x="910829" y="2836068"/>
                <a:ext cx="457200" cy="357188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pic>
            <p:nvPicPr>
              <p:cNvPr id="1026" name="Picture 2" descr="Resultado de imagen para chul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9806" y="2730568"/>
                <a:ext cx="378223" cy="3769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4" name="Straight Connector 13"/>
              <p:cNvCxnSpPr/>
              <p:nvPr/>
            </p:nvCxnSpPr>
            <p:spPr>
              <a:xfrm>
                <a:off x="1550195" y="3107530"/>
                <a:ext cx="828675" cy="0"/>
              </a:xfrm>
              <a:prstGeom prst="line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5840017" y="3683971"/>
              <a:ext cx="1468041" cy="462688"/>
              <a:chOff x="910829" y="2730568"/>
              <a:chExt cx="1468041" cy="462688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1550195" y="2971799"/>
                <a:ext cx="828675" cy="0"/>
              </a:xfrm>
              <a:prstGeom prst="line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3" name="Rectangle 22"/>
              <p:cNvSpPr/>
              <p:nvPr/>
            </p:nvSpPr>
            <p:spPr>
              <a:xfrm>
                <a:off x="910829" y="2836068"/>
                <a:ext cx="457200" cy="357188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pic>
            <p:nvPicPr>
              <p:cNvPr id="24" name="Picture 2" descr="Resultado de imagen para chul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9806" y="2730568"/>
                <a:ext cx="378223" cy="3769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5" name="Straight Connector 24"/>
              <p:cNvCxnSpPr/>
              <p:nvPr/>
            </p:nvCxnSpPr>
            <p:spPr>
              <a:xfrm>
                <a:off x="1550195" y="3107530"/>
                <a:ext cx="828675" cy="0"/>
              </a:xfrm>
              <a:prstGeom prst="line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5840017" y="4200505"/>
              <a:ext cx="1468041" cy="462688"/>
              <a:chOff x="910829" y="2730568"/>
              <a:chExt cx="1468041" cy="462688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1550195" y="2971799"/>
                <a:ext cx="828675" cy="0"/>
              </a:xfrm>
              <a:prstGeom prst="line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8" name="Rectangle 27"/>
              <p:cNvSpPr/>
              <p:nvPr/>
            </p:nvSpPr>
            <p:spPr>
              <a:xfrm>
                <a:off x="910829" y="2836068"/>
                <a:ext cx="457200" cy="357188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pic>
            <p:nvPicPr>
              <p:cNvPr id="29" name="Picture 2" descr="Resultado de imagen para chul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9806" y="2730568"/>
                <a:ext cx="378223" cy="3769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0" name="Straight Connector 29"/>
              <p:cNvCxnSpPr/>
              <p:nvPr/>
            </p:nvCxnSpPr>
            <p:spPr>
              <a:xfrm>
                <a:off x="1550195" y="3107530"/>
                <a:ext cx="828675" cy="0"/>
              </a:xfrm>
              <a:prstGeom prst="line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32" name="Rectangle 31"/>
          <p:cNvSpPr/>
          <p:nvPr/>
        </p:nvSpPr>
        <p:spPr>
          <a:xfrm>
            <a:off x="654600" y="1959560"/>
            <a:ext cx="1376180" cy="152468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319" y="2485485"/>
            <a:ext cx="479169" cy="46861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02100" y="369046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200" dirty="0" smtClean="0">
                <a:solidFill>
                  <a:srgbClr val="595959"/>
                </a:solidFill>
                <a:latin typeface="Varela Round" panose="020B0604020202020204" charset="-79"/>
                <a:cs typeface="Varela Round" panose="020B0604020202020204" charset="-79"/>
              </a:rPr>
              <a:t>Conocer</a:t>
            </a:r>
            <a:endParaRPr lang="es-CO" sz="2200" dirty="0">
              <a:solidFill>
                <a:srgbClr val="595959"/>
              </a:solidFill>
              <a:latin typeface="Varela Round" panose="020B0604020202020204" charset="-79"/>
              <a:cs typeface="Varela Round" panose="020B0604020202020204" charset="-79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05435" y="3521186"/>
            <a:ext cx="18055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200" dirty="0" smtClean="0">
                <a:solidFill>
                  <a:srgbClr val="595959"/>
                </a:solidFill>
                <a:latin typeface="Varela Round" panose="020B0604020202020204" charset="-79"/>
                <a:cs typeface="Varela Round" panose="020B0604020202020204" charset="-79"/>
              </a:rPr>
              <a:t>Recolectar información</a:t>
            </a:r>
            <a:endParaRPr lang="es-CO" sz="2200" dirty="0">
              <a:solidFill>
                <a:srgbClr val="595959"/>
              </a:solidFill>
              <a:latin typeface="Varela Round" panose="020B0604020202020204" charset="-79"/>
              <a:cs typeface="Varela Round" panose="020B0604020202020204" charset="-79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6113180" y="1959560"/>
            <a:ext cx="1435382" cy="1590280"/>
            <a:chOff x="4641568" y="2914666"/>
            <a:chExt cx="1375849" cy="1524322"/>
          </a:xfrm>
        </p:grpSpPr>
        <p:sp>
          <p:nvSpPr>
            <p:cNvPr id="43" name="Rectangle 42"/>
            <p:cNvSpPr/>
            <p:nvPr/>
          </p:nvSpPr>
          <p:spPr>
            <a:xfrm>
              <a:off x="4641568" y="2914666"/>
              <a:ext cx="1375849" cy="152432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5044569" y="3118827"/>
              <a:ext cx="0" cy="1116000"/>
            </a:xfrm>
            <a:prstGeom prst="lin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813652" y="3331481"/>
              <a:ext cx="1008000" cy="0"/>
            </a:xfrm>
            <a:prstGeom prst="lin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307544" y="3118827"/>
              <a:ext cx="0" cy="1116000"/>
            </a:xfrm>
            <a:prstGeom prst="lin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5570519" y="3118827"/>
              <a:ext cx="0" cy="1116000"/>
            </a:xfrm>
            <a:prstGeom prst="lin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833493" y="3118827"/>
              <a:ext cx="0" cy="1116000"/>
            </a:xfrm>
            <a:prstGeom prst="lin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825493" y="3612694"/>
              <a:ext cx="1008000" cy="0"/>
            </a:xfrm>
            <a:prstGeom prst="lin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4825493" y="3889244"/>
              <a:ext cx="1008000" cy="0"/>
            </a:xfrm>
            <a:prstGeom prst="lin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4825493" y="4222758"/>
              <a:ext cx="1008000" cy="0"/>
            </a:xfrm>
            <a:prstGeom prst="lin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006447" y="3068078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>
                  <a:solidFill>
                    <a:srgbClr val="595959"/>
                  </a:solidFill>
                  <a:latin typeface="Varela Round" panose="020B0604020202020204" charset="-79"/>
                  <a:cs typeface="Varela Round" panose="020B0604020202020204" charset="-79"/>
                </a:rPr>
                <a:t>A</a:t>
              </a:r>
              <a:endParaRPr lang="es-CO" dirty="0">
                <a:solidFill>
                  <a:srgbClr val="595959"/>
                </a:solidFill>
                <a:latin typeface="Varela Round" panose="020B0604020202020204" charset="-79"/>
                <a:cs typeface="Varela Round" panose="020B0604020202020204" charset="-79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269420" y="3068078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>
                  <a:solidFill>
                    <a:srgbClr val="595959"/>
                  </a:solidFill>
                  <a:latin typeface="Varela Round" panose="020B0604020202020204" charset="-79"/>
                  <a:cs typeface="Varela Round" panose="020B0604020202020204" charset="-79"/>
                </a:rPr>
                <a:t>B</a:t>
              </a:r>
              <a:endParaRPr lang="es-CO" dirty="0">
                <a:solidFill>
                  <a:srgbClr val="595959"/>
                </a:solidFill>
                <a:latin typeface="Varela Round" panose="020B0604020202020204" charset="-79"/>
                <a:cs typeface="Varela Round" panose="020B0604020202020204" charset="-79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528624" y="3057983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>
                  <a:solidFill>
                    <a:srgbClr val="595959"/>
                  </a:solidFill>
                  <a:latin typeface="Varela Round" panose="020B0604020202020204" charset="-79"/>
                  <a:cs typeface="Varela Round" panose="020B0604020202020204" charset="-79"/>
                </a:rPr>
                <a:t>C</a:t>
              </a:r>
              <a:endParaRPr lang="es-CO" dirty="0">
                <a:solidFill>
                  <a:srgbClr val="595959"/>
                </a:solidFill>
                <a:latin typeface="Varela Round" panose="020B0604020202020204" charset="-79"/>
                <a:cs typeface="Varela Round" panose="020B0604020202020204" charset="-79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759916" y="3327404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>
                  <a:solidFill>
                    <a:srgbClr val="595959"/>
                  </a:solidFill>
                  <a:latin typeface="Varela Round" panose="020B0604020202020204" charset="-79"/>
                  <a:cs typeface="Varela Round" panose="020B0604020202020204" charset="-79"/>
                </a:rPr>
                <a:t>1</a:t>
              </a:r>
              <a:endParaRPr lang="es-CO" dirty="0">
                <a:solidFill>
                  <a:srgbClr val="595959"/>
                </a:solidFill>
                <a:latin typeface="Varela Round" panose="020B0604020202020204" charset="-79"/>
                <a:cs typeface="Varela Round" panose="020B0604020202020204" charset="-79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759916" y="3604954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>
                  <a:solidFill>
                    <a:srgbClr val="595959"/>
                  </a:solidFill>
                  <a:latin typeface="Varela Round" panose="020B0604020202020204" charset="-79"/>
                  <a:cs typeface="Varela Round" panose="020B0604020202020204" charset="-79"/>
                </a:rPr>
                <a:t>2</a:t>
              </a:r>
              <a:endParaRPr lang="es-CO" dirty="0">
                <a:solidFill>
                  <a:srgbClr val="595959"/>
                </a:solidFill>
                <a:latin typeface="Varela Round" panose="020B0604020202020204" charset="-79"/>
                <a:cs typeface="Varela Round" panose="020B0604020202020204" charset="-79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759916" y="3920139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>
                  <a:solidFill>
                    <a:srgbClr val="595959"/>
                  </a:solidFill>
                  <a:latin typeface="Varela Round" panose="020B0604020202020204" charset="-79"/>
                  <a:cs typeface="Varela Round" panose="020B0604020202020204" charset="-79"/>
                </a:rPr>
                <a:t>3</a:t>
              </a:r>
              <a:endParaRPr lang="es-CO" dirty="0">
                <a:solidFill>
                  <a:srgbClr val="595959"/>
                </a:solidFill>
                <a:latin typeface="Varela Round" panose="020B0604020202020204" charset="-79"/>
                <a:cs typeface="Varela Round" panose="020B0604020202020204" charset="-79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6031987" y="3713446"/>
            <a:ext cx="18055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200" dirty="0" smtClean="0">
                <a:solidFill>
                  <a:srgbClr val="595959"/>
                </a:solidFill>
                <a:latin typeface="Varela Round" panose="020B0604020202020204" charset="-79"/>
                <a:cs typeface="Varela Round" panose="020B0604020202020204" charset="-79"/>
              </a:rPr>
              <a:t>Prepararla</a:t>
            </a:r>
            <a:endParaRPr lang="es-CO" sz="2200" dirty="0">
              <a:solidFill>
                <a:srgbClr val="595959"/>
              </a:solidFill>
              <a:latin typeface="Varela Round" panose="020B0604020202020204" charset="-79"/>
              <a:cs typeface="Varela Round" panose="020B0604020202020204" charset="-79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213908" y="1946979"/>
            <a:ext cx="395400" cy="384064"/>
          </a:xfrm>
          <a:prstGeom prst="ellipse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r>
              <a:rPr lang="es-CO" sz="2000" dirty="0" smtClean="0">
                <a:solidFill>
                  <a:srgbClr val="595959"/>
                </a:solidFill>
              </a:rPr>
              <a:t>1</a:t>
            </a:r>
            <a:endParaRPr lang="es-CO" sz="2000" dirty="0">
              <a:solidFill>
                <a:srgbClr val="595959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2787592" y="1946979"/>
            <a:ext cx="395400" cy="384064"/>
          </a:xfrm>
          <a:prstGeom prst="ellipse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r>
              <a:rPr lang="es-CO" sz="2000" dirty="0" smtClean="0">
                <a:solidFill>
                  <a:srgbClr val="595959"/>
                </a:solidFill>
              </a:rPr>
              <a:t>2</a:t>
            </a:r>
            <a:endParaRPr lang="es-CO" sz="2000" dirty="0">
              <a:solidFill>
                <a:srgbClr val="595959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5672488" y="1946979"/>
            <a:ext cx="395400" cy="384064"/>
          </a:xfrm>
          <a:prstGeom prst="ellipse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r>
              <a:rPr lang="es-CO" sz="2000" dirty="0" smtClean="0">
                <a:solidFill>
                  <a:srgbClr val="595959"/>
                </a:solidFill>
              </a:rPr>
              <a:t>3</a:t>
            </a:r>
            <a:endParaRPr lang="es-CO" sz="2000" dirty="0">
              <a:solidFill>
                <a:srgbClr val="595959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677272" y="4661706"/>
            <a:ext cx="2418500" cy="159028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0" name="TextBox 99"/>
          <p:cNvSpPr txBox="1"/>
          <p:nvPr/>
        </p:nvSpPr>
        <p:spPr>
          <a:xfrm>
            <a:off x="1380767" y="6356794"/>
            <a:ext cx="58071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200" dirty="0" smtClean="0">
                <a:solidFill>
                  <a:srgbClr val="595959"/>
                </a:solidFill>
                <a:latin typeface="Varela Round" panose="020B0604020202020204" charset="-79"/>
                <a:cs typeface="Varela Round" panose="020B0604020202020204" charset="-79"/>
              </a:rPr>
              <a:t>Construir modelos para analizarla</a:t>
            </a:r>
            <a:endParaRPr lang="es-CO" sz="2200" dirty="0">
              <a:solidFill>
                <a:srgbClr val="595959"/>
              </a:solidFill>
              <a:latin typeface="Varela Round" panose="020B0604020202020204" charset="-79"/>
              <a:cs typeface="Varela Round" panose="020B0604020202020204" charset="-79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211178" y="4462899"/>
            <a:ext cx="395400" cy="384064"/>
          </a:xfrm>
          <a:prstGeom prst="ellipse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r>
              <a:rPr lang="es-CO" sz="2000" dirty="0" smtClean="0">
                <a:solidFill>
                  <a:srgbClr val="595959"/>
                </a:solidFill>
              </a:rPr>
              <a:t>4</a:t>
            </a:r>
            <a:endParaRPr lang="es-CO" sz="2000" dirty="0">
              <a:solidFill>
                <a:srgbClr val="595959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1381726" y="4818421"/>
            <a:ext cx="1743530" cy="2071601"/>
            <a:chOff x="1381726" y="4818421"/>
            <a:chExt cx="1743530" cy="2071601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1395340" y="4818421"/>
              <a:ext cx="0" cy="1164290"/>
            </a:xfrm>
            <a:prstGeom prst="lin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1381726" y="5970120"/>
              <a:ext cx="1162800" cy="0"/>
            </a:xfrm>
            <a:prstGeom prst="lin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0" name="Arc 59"/>
            <p:cNvSpPr/>
            <p:nvPr/>
          </p:nvSpPr>
          <p:spPr>
            <a:xfrm rot="17139594">
              <a:off x="1436207" y="5200974"/>
              <a:ext cx="1839809" cy="1538288"/>
            </a:xfrm>
            <a:prstGeom prst="arc">
              <a:avLst/>
            </a:prstGeom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839335" y="4657813"/>
            <a:ext cx="2418500" cy="159028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0" name="Rectangle 69"/>
          <p:cNvSpPr/>
          <p:nvPr/>
        </p:nvSpPr>
        <p:spPr>
          <a:xfrm>
            <a:off x="4015789" y="4915858"/>
            <a:ext cx="1656699" cy="109337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4232451" y="5237625"/>
            <a:ext cx="720000" cy="0"/>
          </a:xfrm>
          <a:prstGeom prst="lin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232451" y="5488762"/>
            <a:ext cx="720000" cy="0"/>
          </a:xfrm>
          <a:prstGeom prst="lin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232451" y="5739900"/>
            <a:ext cx="720000" cy="0"/>
          </a:xfrm>
          <a:prstGeom prst="lin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6" name="Oval 75"/>
          <p:cNvSpPr/>
          <p:nvPr/>
        </p:nvSpPr>
        <p:spPr>
          <a:xfrm>
            <a:off x="5126732" y="5156154"/>
            <a:ext cx="185737" cy="16294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8" name="Oval 107"/>
          <p:cNvSpPr/>
          <p:nvPr/>
        </p:nvSpPr>
        <p:spPr>
          <a:xfrm>
            <a:off x="5121870" y="5394893"/>
            <a:ext cx="185737" cy="1629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9" name="Oval 108"/>
          <p:cNvSpPr/>
          <p:nvPr/>
        </p:nvSpPr>
        <p:spPr>
          <a:xfrm>
            <a:off x="5121670" y="5662642"/>
            <a:ext cx="185737" cy="162941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259200" y="5112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 err="1" smtClean="0">
                <a:latin typeface="Varela Round"/>
                <a:ea typeface="Varela Round"/>
                <a:cs typeface="Varela Round"/>
                <a:sym typeface="Varela Round"/>
              </a:rPr>
              <a:t>Mezclando</a:t>
            </a:r>
            <a:r>
              <a:rPr lang="en-GB" sz="4800" dirty="0" smtClean="0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4800" dirty="0" err="1" smtClean="0">
                <a:latin typeface="Varela Round"/>
                <a:ea typeface="Varela Round"/>
                <a:cs typeface="Varela Round"/>
                <a:sym typeface="Varela Round"/>
              </a:rPr>
              <a:t>fórmulas</a:t>
            </a:r>
            <a:endParaRPr sz="4800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71" name="Shape 71"/>
          <p:cNvCxnSpPr/>
          <p:nvPr/>
        </p:nvCxnSpPr>
        <p:spPr>
          <a:xfrm>
            <a:off x="311700" y="1356967"/>
            <a:ext cx="8568000" cy="8100"/>
          </a:xfrm>
          <a:prstGeom prst="straightConnector1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Shape 54"/>
          <p:cNvSpPr txBox="1">
            <a:spLocks/>
          </p:cNvSpPr>
          <p:nvPr/>
        </p:nvSpPr>
        <p:spPr>
          <a:xfrm>
            <a:off x="259200" y="2971818"/>
            <a:ext cx="9450857" cy="224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Buscar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H</a:t>
            </a:r>
            <a:endParaRPr lang="en-GB" sz="3200" dirty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¿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Es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factibe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utilizar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BuscarV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y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BuscarH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al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mismo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tiempo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?</a:t>
            </a:r>
          </a:p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El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poder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del F4</a:t>
            </a:r>
          </a:p>
        </p:txBody>
      </p:sp>
      <p:pic>
        <p:nvPicPr>
          <p:cNvPr id="5" name="Shape 56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738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-341618" y="3374218"/>
            <a:ext cx="8520600" cy="7864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Excel – </a:t>
            </a:r>
            <a:r>
              <a:rPr lang="en-GB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Aplicación</a:t>
            </a:r>
            <a:r>
              <a:rPr lang="en-GB" sz="3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Práctica</a:t>
            </a:r>
            <a:endParaRPr sz="3200" dirty="0">
              <a:solidFill>
                <a:schemeClr val="bg2">
                  <a:lumMod val="40000"/>
                  <a:lumOff val="60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55" name="Shape 55"/>
          <p:cNvCxnSpPr/>
          <p:nvPr/>
        </p:nvCxnSpPr>
        <p:spPr>
          <a:xfrm>
            <a:off x="1013700" y="3329518"/>
            <a:ext cx="7116600" cy="15300"/>
          </a:xfrm>
          <a:prstGeom prst="straightConnector1">
            <a:avLst/>
          </a:prstGeom>
          <a:noFill/>
          <a:ln w="76200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6" name="Shape 56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54"/>
          <p:cNvSpPr txBox="1">
            <a:spLocks/>
          </p:cNvSpPr>
          <p:nvPr/>
        </p:nvSpPr>
        <p:spPr>
          <a:xfrm>
            <a:off x="-88357" y="1933478"/>
            <a:ext cx="9175200" cy="1212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8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Fórmula</a:t>
            </a:r>
            <a:r>
              <a:rPr lang="en-GB" sz="48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: “Si”</a:t>
            </a:r>
            <a:endParaRPr lang="en-GB" sz="4800" dirty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227700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259200" y="5112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 err="1" smtClean="0">
                <a:latin typeface="Varela Round"/>
                <a:ea typeface="Varela Round"/>
                <a:cs typeface="Varela Round"/>
                <a:sym typeface="Varela Round"/>
              </a:rPr>
              <a:t>Fórmula</a:t>
            </a:r>
            <a:r>
              <a:rPr lang="en-GB" sz="4800" dirty="0" smtClean="0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4800" dirty="0" err="1" smtClean="0">
                <a:latin typeface="Varela Round"/>
                <a:ea typeface="Varela Round"/>
                <a:cs typeface="Varela Round"/>
                <a:sym typeface="Varela Round"/>
              </a:rPr>
              <a:t>condicional</a:t>
            </a:r>
            <a:endParaRPr sz="4800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71" name="Shape 71"/>
          <p:cNvCxnSpPr/>
          <p:nvPr/>
        </p:nvCxnSpPr>
        <p:spPr>
          <a:xfrm>
            <a:off x="311700" y="1356967"/>
            <a:ext cx="8568000" cy="8100"/>
          </a:xfrm>
          <a:prstGeom prst="straightConnector1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Shape 54"/>
          <p:cNvSpPr txBox="1">
            <a:spLocks/>
          </p:cNvSpPr>
          <p:nvPr/>
        </p:nvSpPr>
        <p:spPr>
          <a:xfrm>
            <a:off x="0" y="2085988"/>
            <a:ext cx="9450857" cy="224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Si X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pasa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,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entonces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sucede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Y…. Sino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pasa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,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entonces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sucede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Z.</a:t>
            </a:r>
          </a:p>
        </p:txBody>
      </p:sp>
      <p:pic>
        <p:nvPicPr>
          <p:cNvPr id="5" name="Shape 56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55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-341618" y="3374218"/>
            <a:ext cx="8520600" cy="7864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Excel – </a:t>
            </a:r>
            <a:r>
              <a:rPr lang="en-GB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Aplicación</a:t>
            </a:r>
            <a:r>
              <a:rPr lang="en-GB" sz="3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Práctica</a:t>
            </a:r>
            <a:endParaRPr sz="3200" dirty="0">
              <a:solidFill>
                <a:schemeClr val="bg2">
                  <a:lumMod val="40000"/>
                  <a:lumOff val="60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55" name="Shape 55"/>
          <p:cNvCxnSpPr/>
          <p:nvPr/>
        </p:nvCxnSpPr>
        <p:spPr>
          <a:xfrm>
            <a:off x="1013700" y="3329518"/>
            <a:ext cx="7116600" cy="15300"/>
          </a:xfrm>
          <a:prstGeom prst="straightConnector1">
            <a:avLst/>
          </a:prstGeom>
          <a:noFill/>
          <a:ln w="76200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6" name="Shape 56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54"/>
          <p:cNvSpPr txBox="1">
            <a:spLocks/>
          </p:cNvSpPr>
          <p:nvPr/>
        </p:nvSpPr>
        <p:spPr>
          <a:xfrm>
            <a:off x="-88357" y="1933478"/>
            <a:ext cx="9175200" cy="1212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8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Somos</a:t>
            </a:r>
            <a:r>
              <a:rPr lang="en-GB" sz="48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48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visuales</a:t>
            </a:r>
            <a:endParaRPr lang="en-GB" sz="4800" dirty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351239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259200" y="5112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 err="1" smtClean="0">
                <a:latin typeface="Varela Round"/>
                <a:ea typeface="Varela Round"/>
                <a:cs typeface="Varela Round"/>
                <a:sym typeface="Varela Round"/>
              </a:rPr>
              <a:t>Somos</a:t>
            </a:r>
            <a:r>
              <a:rPr lang="en-GB" sz="4800" dirty="0" smtClean="0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4800" dirty="0" err="1" smtClean="0">
                <a:latin typeface="Varela Round"/>
                <a:ea typeface="Varela Round"/>
                <a:cs typeface="Varela Round"/>
                <a:sym typeface="Varela Round"/>
              </a:rPr>
              <a:t>visuales</a:t>
            </a:r>
            <a:endParaRPr sz="4800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71" name="Shape 71"/>
          <p:cNvCxnSpPr/>
          <p:nvPr/>
        </p:nvCxnSpPr>
        <p:spPr>
          <a:xfrm>
            <a:off x="311700" y="1356967"/>
            <a:ext cx="8568000" cy="8100"/>
          </a:xfrm>
          <a:prstGeom prst="straightConnector1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Shape 54"/>
          <p:cNvSpPr txBox="1">
            <a:spLocks/>
          </p:cNvSpPr>
          <p:nvPr/>
        </p:nvSpPr>
        <p:spPr>
          <a:xfrm>
            <a:off x="0" y="243955"/>
            <a:ext cx="9450857" cy="224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¿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Quiénes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son las 3 personas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mayores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?</a:t>
            </a:r>
          </a:p>
        </p:txBody>
      </p:sp>
      <p:pic>
        <p:nvPicPr>
          <p:cNvPr id="5" name="Shape 56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2472" y="2753466"/>
            <a:ext cx="3898987" cy="309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8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-341618" y="3374218"/>
            <a:ext cx="8520600" cy="7864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Excel – </a:t>
            </a:r>
            <a:r>
              <a:rPr lang="en-GB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Aplicación</a:t>
            </a:r>
            <a:r>
              <a:rPr lang="en-GB" sz="3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Práctica</a:t>
            </a:r>
            <a:endParaRPr sz="3200" dirty="0">
              <a:solidFill>
                <a:schemeClr val="bg2">
                  <a:lumMod val="40000"/>
                  <a:lumOff val="60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55" name="Shape 55"/>
          <p:cNvCxnSpPr/>
          <p:nvPr/>
        </p:nvCxnSpPr>
        <p:spPr>
          <a:xfrm>
            <a:off x="1013700" y="3329518"/>
            <a:ext cx="7116600" cy="15300"/>
          </a:xfrm>
          <a:prstGeom prst="straightConnector1">
            <a:avLst/>
          </a:prstGeom>
          <a:noFill/>
          <a:ln w="76200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6" name="Shape 56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54"/>
          <p:cNvSpPr txBox="1">
            <a:spLocks/>
          </p:cNvSpPr>
          <p:nvPr/>
        </p:nvSpPr>
        <p:spPr>
          <a:xfrm>
            <a:off x="-88357" y="1933478"/>
            <a:ext cx="9175200" cy="1212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8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Semáforos</a:t>
            </a:r>
            <a:endParaRPr lang="en-GB" sz="4800" dirty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221917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54"/>
          <p:cNvSpPr txBox="1">
            <a:spLocks/>
          </p:cNvSpPr>
          <p:nvPr/>
        </p:nvSpPr>
        <p:spPr>
          <a:xfrm>
            <a:off x="0" y="243955"/>
            <a:ext cx="9450857" cy="224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endParaRPr lang="en-GB" sz="32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259200" y="5112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 err="1" smtClean="0">
                <a:latin typeface="Varela Round"/>
                <a:ea typeface="Varela Round"/>
                <a:cs typeface="Varela Round"/>
                <a:sym typeface="Varela Round"/>
              </a:rPr>
              <a:t>Semáforos</a:t>
            </a:r>
            <a:endParaRPr sz="4800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71" name="Shape 71"/>
          <p:cNvCxnSpPr/>
          <p:nvPr/>
        </p:nvCxnSpPr>
        <p:spPr>
          <a:xfrm>
            <a:off x="311700" y="1356967"/>
            <a:ext cx="8568000" cy="8100"/>
          </a:xfrm>
          <a:prstGeom prst="straightConnector1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Shape 56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2031" t="57226" r="71007" b="28323"/>
          <a:stretch/>
        </p:blipFill>
        <p:spPr>
          <a:xfrm>
            <a:off x="562056" y="3948193"/>
            <a:ext cx="2326838" cy="1114599"/>
          </a:xfrm>
          <a:prstGeom prst="rect">
            <a:avLst/>
          </a:prstGeom>
        </p:spPr>
      </p:pic>
      <p:sp>
        <p:nvSpPr>
          <p:cNvPr id="11" name="Shape 54"/>
          <p:cNvSpPr txBox="1">
            <a:spLocks/>
          </p:cNvSpPr>
          <p:nvPr/>
        </p:nvSpPr>
        <p:spPr>
          <a:xfrm>
            <a:off x="152400" y="1253613"/>
            <a:ext cx="9450857" cy="224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Códigos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visuales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para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transmitir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</a:p>
          <a:p>
            <a:pPr>
              <a:lnSpc>
                <a:spcPct val="150000"/>
              </a:lnSpc>
              <a:buClr>
                <a:srgbClr val="595959"/>
              </a:buClr>
            </a:pP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información</a:t>
            </a:r>
            <a:endParaRPr lang="en-GB" sz="32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29792" t="64671" r="62552" b="18932"/>
          <a:stretch/>
        </p:blipFill>
        <p:spPr>
          <a:xfrm>
            <a:off x="6150105" y="3809702"/>
            <a:ext cx="1155720" cy="13915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46775" t="57226" r="39844" b="28323"/>
          <a:stretch/>
        </p:blipFill>
        <p:spPr>
          <a:xfrm>
            <a:off x="3601697" y="3814632"/>
            <a:ext cx="1835605" cy="111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6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-341618" y="3374218"/>
            <a:ext cx="8520600" cy="7864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Excel – </a:t>
            </a:r>
            <a:r>
              <a:rPr lang="en-GB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Aplicación</a:t>
            </a:r>
            <a:r>
              <a:rPr lang="en-GB" sz="3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Práctica</a:t>
            </a:r>
            <a:endParaRPr sz="3200" dirty="0">
              <a:solidFill>
                <a:schemeClr val="bg2">
                  <a:lumMod val="40000"/>
                  <a:lumOff val="60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55" name="Shape 55"/>
          <p:cNvCxnSpPr/>
          <p:nvPr/>
        </p:nvCxnSpPr>
        <p:spPr>
          <a:xfrm>
            <a:off x="1013700" y="3329518"/>
            <a:ext cx="7116600" cy="15300"/>
          </a:xfrm>
          <a:prstGeom prst="straightConnector1">
            <a:avLst/>
          </a:prstGeom>
          <a:noFill/>
          <a:ln w="76200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6" name="Shape 56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54"/>
          <p:cNvSpPr txBox="1">
            <a:spLocks/>
          </p:cNvSpPr>
          <p:nvPr/>
        </p:nvSpPr>
        <p:spPr>
          <a:xfrm>
            <a:off x="-88357" y="1933478"/>
            <a:ext cx="9175200" cy="1212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8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Tablas</a:t>
            </a:r>
            <a:r>
              <a:rPr lang="en-GB" sz="48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48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dinámicas</a:t>
            </a:r>
            <a:endParaRPr lang="en-GB" sz="4800" dirty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77740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54"/>
          <p:cNvSpPr txBox="1">
            <a:spLocks/>
          </p:cNvSpPr>
          <p:nvPr/>
        </p:nvSpPr>
        <p:spPr>
          <a:xfrm>
            <a:off x="0" y="243955"/>
            <a:ext cx="9450857" cy="224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endParaRPr lang="en-GB" sz="32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259200" y="5112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 err="1" smtClean="0">
                <a:latin typeface="Varela Round"/>
                <a:ea typeface="Varela Round"/>
                <a:cs typeface="Varela Round"/>
                <a:sym typeface="Varela Round"/>
              </a:rPr>
              <a:t>Tabas</a:t>
            </a:r>
            <a:r>
              <a:rPr lang="en-GB" sz="4800" dirty="0" smtClean="0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4800" dirty="0" err="1" smtClean="0">
                <a:latin typeface="Varela Round"/>
                <a:ea typeface="Varela Round"/>
                <a:cs typeface="Varela Round"/>
                <a:sym typeface="Varela Round"/>
              </a:rPr>
              <a:t>dinámicas</a:t>
            </a:r>
            <a:endParaRPr sz="4800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71" name="Shape 71"/>
          <p:cNvCxnSpPr/>
          <p:nvPr/>
        </p:nvCxnSpPr>
        <p:spPr>
          <a:xfrm>
            <a:off x="311700" y="1356967"/>
            <a:ext cx="8568000" cy="8100"/>
          </a:xfrm>
          <a:prstGeom prst="straightConnector1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Shape 56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4"/>
          <p:cNvSpPr txBox="1">
            <a:spLocks/>
          </p:cNvSpPr>
          <p:nvPr/>
        </p:nvSpPr>
        <p:spPr>
          <a:xfrm>
            <a:off x="3959321" y="3908334"/>
            <a:ext cx="5158501" cy="163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Agilizar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prodecimientos</a:t>
            </a:r>
            <a:endParaRPr lang="en-GB" sz="32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Administrar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grandes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volúmenes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de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datos</a:t>
            </a:r>
            <a:endParaRPr lang="en-GB" sz="32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Particular -&gt; General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12" y="1750924"/>
            <a:ext cx="32670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88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-341618" y="3374218"/>
            <a:ext cx="8520600" cy="7864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Excel – </a:t>
            </a:r>
            <a:r>
              <a:rPr lang="en-GB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Aplicación</a:t>
            </a:r>
            <a:r>
              <a:rPr lang="en-GB" sz="3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Práctica</a:t>
            </a:r>
            <a:endParaRPr sz="3200" dirty="0">
              <a:solidFill>
                <a:schemeClr val="bg2">
                  <a:lumMod val="40000"/>
                  <a:lumOff val="60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55" name="Shape 55"/>
          <p:cNvCxnSpPr/>
          <p:nvPr/>
        </p:nvCxnSpPr>
        <p:spPr>
          <a:xfrm>
            <a:off x="1013700" y="3329518"/>
            <a:ext cx="7116600" cy="15300"/>
          </a:xfrm>
          <a:prstGeom prst="straightConnector1">
            <a:avLst/>
          </a:prstGeom>
          <a:noFill/>
          <a:ln w="76200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6" name="Shape 56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54"/>
          <p:cNvSpPr txBox="1">
            <a:spLocks/>
          </p:cNvSpPr>
          <p:nvPr/>
        </p:nvSpPr>
        <p:spPr>
          <a:xfrm>
            <a:off x="-88357" y="1933478"/>
            <a:ext cx="9175200" cy="1212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8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Gráficas</a:t>
            </a:r>
            <a:endParaRPr lang="en-GB" sz="4800" dirty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219950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259200" y="5112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 smtClean="0">
                <a:latin typeface="Varela Round"/>
                <a:ea typeface="Varela Round"/>
                <a:cs typeface="Varela Round"/>
                <a:sym typeface="Varela Round"/>
              </a:rPr>
              <a:t>¿</a:t>
            </a:r>
            <a:r>
              <a:rPr lang="en-GB" sz="4800" dirty="0" err="1" smtClean="0">
                <a:latin typeface="Varela Round"/>
                <a:ea typeface="Varela Round"/>
                <a:cs typeface="Varela Round"/>
                <a:sym typeface="Varela Round"/>
              </a:rPr>
              <a:t>Qué</a:t>
            </a:r>
            <a:r>
              <a:rPr lang="en-GB" sz="4800" dirty="0" smtClean="0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4800" dirty="0" err="1" smtClean="0">
                <a:latin typeface="Varela Round"/>
                <a:ea typeface="Varela Round"/>
                <a:cs typeface="Varela Round"/>
                <a:sym typeface="Varela Round"/>
              </a:rPr>
              <a:t>significa</a:t>
            </a:r>
            <a:r>
              <a:rPr lang="en-GB" sz="4800" dirty="0" smtClean="0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4800" dirty="0" err="1" smtClean="0">
                <a:latin typeface="Varela Round"/>
                <a:ea typeface="Varela Round"/>
                <a:cs typeface="Varela Round"/>
                <a:sym typeface="Varela Round"/>
              </a:rPr>
              <a:t>esto</a:t>
            </a:r>
            <a:r>
              <a:rPr lang="en-GB" sz="4800" dirty="0" smtClean="0">
                <a:latin typeface="Varela Round"/>
                <a:ea typeface="Varela Round"/>
                <a:cs typeface="Varela Round"/>
                <a:sym typeface="Varela Round"/>
              </a:rPr>
              <a:t>?</a:t>
            </a:r>
            <a:endParaRPr sz="4800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79" name="Shape 79"/>
          <p:cNvCxnSpPr/>
          <p:nvPr/>
        </p:nvCxnSpPr>
        <p:spPr>
          <a:xfrm>
            <a:off x="311700" y="1356967"/>
            <a:ext cx="8568000" cy="8100"/>
          </a:xfrm>
          <a:prstGeom prst="straightConnector1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0" name="Shape 80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roup 12"/>
          <p:cNvGrpSpPr/>
          <p:nvPr/>
        </p:nvGrpSpPr>
        <p:grpSpPr>
          <a:xfrm>
            <a:off x="3227502" y="1959560"/>
            <a:ext cx="1375849" cy="1524322"/>
            <a:chOff x="5600701" y="2863733"/>
            <a:chExt cx="1985962" cy="2200275"/>
          </a:xfrm>
        </p:grpSpPr>
        <p:sp>
          <p:nvSpPr>
            <p:cNvPr id="4" name="Rectangle 3"/>
            <p:cNvSpPr/>
            <p:nvPr/>
          </p:nvSpPr>
          <p:spPr>
            <a:xfrm>
              <a:off x="5600701" y="2863733"/>
              <a:ext cx="1985962" cy="220027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840017" y="3141955"/>
              <a:ext cx="1468041" cy="462688"/>
              <a:chOff x="910829" y="2730568"/>
              <a:chExt cx="1468041" cy="462688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1550195" y="2971799"/>
                <a:ext cx="828675" cy="0"/>
              </a:xfrm>
              <a:prstGeom prst="lin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" name="Rectangle 6"/>
              <p:cNvSpPr/>
              <p:nvPr/>
            </p:nvSpPr>
            <p:spPr>
              <a:xfrm>
                <a:off x="910829" y="2836068"/>
                <a:ext cx="457200" cy="357188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1026" name="Picture 2" descr="Resultado de imagen para chulo"/>
              <p:cNvPicPr>
                <a:picLocks noChangeAspect="1" noChangeArrowheads="1"/>
              </p:cNvPicPr>
              <p:nvPr/>
            </p:nvPicPr>
            <p:blipFill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9806" y="2730568"/>
                <a:ext cx="378223" cy="376962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4" name="Straight Connector 13"/>
              <p:cNvCxnSpPr/>
              <p:nvPr/>
            </p:nvCxnSpPr>
            <p:spPr>
              <a:xfrm>
                <a:off x="1550195" y="3107530"/>
                <a:ext cx="828675" cy="0"/>
              </a:xfrm>
              <a:prstGeom prst="lin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5840017" y="3683971"/>
              <a:ext cx="1468041" cy="462688"/>
              <a:chOff x="910829" y="2730568"/>
              <a:chExt cx="1468041" cy="462688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1550195" y="2971799"/>
                <a:ext cx="828675" cy="0"/>
              </a:xfrm>
              <a:prstGeom prst="lin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3" name="Rectangle 22"/>
              <p:cNvSpPr/>
              <p:nvPr/>
            </p:nvSpPr>
            <p:spPr>
              <a:xfrm>
                <a:off x="910829" y="2836068"/>
                <a:ext cx="457200" cy="357188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24" name="Picture 2" descr="Resultado de imagen para chulo"/>
              <p:cNvPicPr>
                <a:picLocks noChangeAspect="1" noChangeArrowheads="1"/>
              </p:cNvPicPr>
              <p:nvPr/>
            </p:nvPicPr>
            <p:blipFill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9806" y="2730568"/>
                <a:ext cx="378223" cy="376962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5" name="Straight Connector 24"/>
              <p:cNvCxnSpPr/>
              <p:nvPr/>
            </p:nvCxnSpPr>
            <p:spPr>
              <a:xfrm>
                <a:off x="1550195" y="3107530"/>
                <a:ext cx="828675" cy="0"/>
              </a:xfrm>
              <a:prstGeom prst="lin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5840017" y="4200505"/>
              <a:ext cx="1468041" cy="462688"/>
              <a:chOff x="910829" y="2730568"/>
              <a:chExt cx="1468041" cy="462688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1550195" y="2971799"/>
                <a:ext cx="828675" cy="0"/>
              </a:xfrm>
              <a:prstGeom prst="lin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8" name="Rectangle 27"/>
              <p:cNvSpPr/>
              <p:nvPr/>
            </p:nvSpPr>
            <p:spPr>
              <a:xfrm>
                <a:off x="910829" y="2836068"/>
                <a:ext cx="457200" cy="357188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29" name="Picture 2" descr="Resultado de imagen para chulo"/>
              <p:cNvPicPr>
                <a:picLocks noChangeAspect="1" noChangeArrowheads="1"/>
              </p:cNvPicPr>
              <p:nvPr/>
            </p:nvPicPr>
            <p:blipFill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9806" y="2730568"/>
                <a:ext cx="378223" cy="376962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0" name="Straight Connector 29"/>
              <p:cNvCxnSpPr/>
              <p:nvPr/>
            </p:nvCxnSpPr>
            <p:spPr>
              <a:xfrm>
                <a:off x="1550195" y="3107530"/>
                <a:ext cx="828675" cy="0"/>
              </a:xfrm>
              <a:prstGeom prst="lin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32" name="Rectangle 31"/>
          <p:cNvSpPr/>
          <p:nvPr/>
        </p:nvSpPr>
        <p:spPr>
          <a:xfrm>
            <a:off x="654600" y="1959560"/>
            <a:ext cx="1376180" cy="152468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319" y="2485485"/>
            <a:ext cx="479169" cy="46861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02100" y="369046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200" dirty="0" smtClean="0">
                <a:solidFill>
                  <a:srgbClr val="595959"/>
                </a:solidFill>
                <a:latin typeface="Varela Round" panose="020B0604020202020204" charset="-79"/>
                <a:cs typeface="Varela Round" panose="020B0604020202020204" charset="-79"/>
              </a:rPr>
              <a:t>Conocer</a:t>
            </a:r>
            <a:endParaRPr lang="es-CO" sz="2200" dirty="0">
              <a:solidFill>
                <a:srgbClr val="595959"/>
              </a:solidFill>
              <a:latin typeface="Varela Round" panose="020B0604020202020204" charset="-79"/>
              <a:cs typeface="Varela Round" panose="020B0604020202020204" charset="-79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05435" y="3521186"/>
            <a:ext cx="1805558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2200" dirty="0" smtClean="0">
                <a:solidFill>
                  <a:schemeClr val="bg1">
                    <a:lumMod val="75000"/>
                  </a:schemeClr>
                </a:solidFill>
                <a:latin typeface="Varela Round" panose="020B0604020202020204" charset="-79"/>
                <a:cs typeface="Varela Round" panose="020B0604020202020204" charset="-79"/>
              </a:rPr>
              <a:t>Recolectar información</a:t>
            </a:r>
            <a:endParaRPr lang="es-CO" sz="2200" dirty="0">
              <a:solidFill>
                <a:schemeClr val="bg1">
                  <a:lumMod val="75000"/>
                </a:schemeClr>
              </a:solidFill>
              <a:latin typeface="Varela Round" panose="020B0604020202020204" charset="-79"/>
              <a:cs typeface="Varela Round" panose="020B0604020202020204" charset="-79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6113180" y="1959560"/>
            <a:ext cx="1435382" cy="1590280"/>
            <a:chOff x="4641568" y="2914666"/>
            <a:chExt cx="1375849" cy="1524322"/>
          </a:xfrm>
        </p:grpSpPr>
        <p:sp>
          <p:nvSpPr>
            <p:cNvPr id="43" name="Rectangle 42"/>
            <p:cNvSpPr/>
            <p:nvPr/>
          </p:nvSpPr>
          <p:spPr>
            <a:xfrm>
              <a:off x="4641568" y="2914666"/>
              <a:ext cx="1375849" cy="152432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5044569" y="3118827"/>
              <a:ext cx="0" cy="1116000"/>
            </a:xfrm>
            <a:prstGeom prst="lin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813652" y="3331481"/>
              <a:ext cx="1008000" cy="0"/>
            </a:xfrm>
            <a:prstGeom prst="lin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307544" y="3118827"/>
              <a:ext cx="0" cy="1116000"/>
            </a:xfrm>
            <a:prstGeom prst="lin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5570519" y="3118827"/>
              <a:ext cx="0" cy="1116000"/>
            </a:xfrm>
            <a:prstGeom prst="lin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833493" y="3118827"/>
              <a:ext cx="0" cy="1116000"/>
            </a:xfrm>
            <a:prstGeom prst="lin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825493" y="3612694"/>
              <a:ext cx="1008000" cy="0"/>
            </a:xfrm>
            <a:prstGeom prst="lin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4825493" y="3889244"/>
              <a:ext cx="1008000" cy="0"/>
            </a:xfrm>
            <a:prstGeom prst="lin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4825493" y="4222758"/>
              <a:ext cx="1008000" cy="0"/>
            </a:xfrm>
            <a:prstGeom prst="lin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006447" y="3068078"/>
              <a:ext cx="306074" cy="29501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CO" dirty="0" smtClean="0">
                  <a:solidFill>
                    <a:schemeClr val="bg1">
                      <a:lumMod val="75000"/>
                    </a:schemeClr>
                  </a:solidFill>
                  <a:latin typeface="Varela Round" panose="020B0604020202020204" charset="-79"/>
                  <a:cs typeface="Varela Round" panose="020B0604020202020204" charset="-79"/>
                </a:rPr>
                <a:t>A</a:t>
              </a:r>
              <a:endParaRPr lang="es-CO" dirty="0">
                <a:solidFill>
                  <a:schemeClr val="bg1">
                    <a:lumMod val="75000"/>
                  </a:schemeClr>
                </a:solidFill>
                <a:latin typeface="Varela Round" panose="020B0604020202020204" charset="-79"/>
                <a:cs typeface="Varela Round" panose="020B0604020202020204" charset="-79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269420" y="3068078"/>
              <a:ext cx="296855" cy="29501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CO" dirty="0" smtClean="0">
                  <a:solidFill>
                    <a:schemeClr val="bg1">
                      <a:lumMod val="75000"/>
                    </a:schemeClr>
                  </a:solidFill>
                  <a:latin typeface="Varela Round" panose="020B0604020202020204" charset="-79"/>
                  <a:cs typeface="Varela Round" panose="020B0604020202020204" charset="-79"/>
                </a:rPr>
                <a:t>B</a:t>
              </a:r>
              <a:endParaRPr lang="es-CO" dirty="0">
                <a:solidFill>
                  <a:schemeClr val="bg1">
                    <a:lumMod val="75000"/>
                  </a:schemeClr>
                </a:solidFill>
                <a:latin typeface="Varela Round" panose="020B0604020202020204" charset="-79"/>
                <a:cs typeface="Varela Round" panose="020B0604020202020204" charset="-79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528624" y="3057983"/>
              <a:ext cx="296855" cy="29501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CO" dirty="0" smtClean="0">
                  <a:solidFill>
                    <a:schemeClr val="bg1">
                      <a:lumMod val="75000"/>
                    </a:schemeClr>
                  </a:solidFill>
                  <a:latin typeface="Varela Round" panose="020B0604020202020204" charset="-79"/>
                  <a:cs typeface="Varela Round" panose="020B0604020202020204" charset="-79"/>
                </a:rPr>
                <a:t>C</a:t>
              </a:r>
              <a:endParaRPr lang="es-CO" dirty="0">
                <a:solidFill>
                  <a:schemeClr val="bg1">
                    <a:lumMod val="75000"/>
                  </a:schemeClr>
                </a:solidFill>
                <a:latin typeface="Varela Round" panose="020B0604020202020204" charset="-79"/>
                <a:cs typeface="Varela Round" panose="020B0604020202020204" charset="-79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759916" y="3327404"/>
              <a:ext cx="284563" cy="29501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CO" dirty="0" smtClean="0">
                  <a:solidFill>
                    <a:schemeClr val="bg1">
                      <a:lumMod val="75000"/>
                    </a:schemeClr>
                  </a:solidFill>
                  <a:latin typeface="Varela Round" panose="020B0604020202020204" charset="-79"/>
                  <a:cs typeface="Varela Round" panose="020B0604020202020204" charset="-79"/>
                </a:rPr>
                <a:t>1</a:t>
              </a:r>
              <a:endParaRPr lang="es-CO" dirty="0">
                <a:solidFill>
                  <a:schemeClr val="bg1">
                    <a:lumMod val="75000"/>
                  </a:schemeClr>
                </a:solidFill>
                <a:latin typeface="Varela Round" panose="020B0604020202020204" charset="-79"/>
                <a:cs typeface="Varela Round" panose="020B0604020202020204" charset="-79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759916" y="3604954"/>
              <a:ext cx="284563" cy="29501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CO" dirty="0" smtClean="0">
                  <a:solidFill>
                    <a:schemeClr val="bg1">
                      <a:lumMod val="75000"/>
                    </a:schemeClr>
                  </a:solidFill>
                  <a:latin typeface="Varela Round" panose="020B0604020202020204" charset="-79"/>
                  <a:cs typeface="Varela Round" panose="020B0604020202020204" charset="-79"/>
                </a:rPr>
                <a:t>2</a:t>
              </a:r>
              <a:endParaRPr lang="es-CO" dirty="0">
                <a:solidFill>
                  <a:schemeClr val="bg1">
                    <a:lumMod val="75000"/>
                  </a:schemeClr>
                </a:solidFill>
                <a:latin typeface="Varela Round" panose="020B0604020202020204" charset="-79"/>
                <a:cs typeface="Varela Round" panose="020B0604020202020204" charset="-79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759916" y="3920139"/>
              <a:ext cx="284563" cy="29501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CO" dirty="0" smtClean="0">
                  <a:solidFill>
                    <a:schemeClr val="bg1">
                      <a:lumMod val="75000"/>
                    </a:schemeClr>
                  </a:solidFill>
                  <a:latin typeface="Varela Round" panose="020B0604020202020204" charset="-79"/>
                  <a:cs typeface="Varela Round" panose="020B0604020202020204" charset="-79"/>
                </a:rPr>
                <a:t>3</a:t>
              </a:r>
              <a:endParaRPr lang="es-CO" dirty="0">
                <a:solidFill>
                  <a:schemeClr val="bg1">
                    <a:lumMod val="75000"/>
                  </a:schemeClr>
                </a:solidFill>
                <a:latin typeface="Varela Round" panose="020B0604020202020204" charset="-79"/>
                <a:cs typeface="Varela Round" panose="020B0604020202020204" charset="-79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6031987" y="3713446"/>
            <a:ext cx="1805558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2200" dirty="0" smtClean="0">
                <a:solidFill>
                  <a:schemeClr val="bg1">
                    <a:lumMod val="75000"/>
                  </a:schemeClr>
                </a:solidFill>
                <a:latin typeface="Varela Round" panose="020B0604020202020204" charset="-79"/>
                <a:cs typeface="Varela Round" panose="020B0604020202020204" charset="-79"/>
              </a:rPr>
              <a:t>Prepararla</a:t>
            </a:r>
            <a:endParaRPr lang="es-CO" sz="2200" dirty="0">
              <a:solidFill>
                <a:schemeClr val="bg1">
                  <a:lumMod val="75000"/>
                </a:schemeClr>
              </a:solidFill>
              <a:latin typeface="Varela Round" panose="020B0604020202020204" charset="-79"/>
              <a:cs typeface="Varela Round" panose="020B0604020202020204" charset="-79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213908" y="1946979"/>
            <a:ext cx="395400" cy="384064"/>
          </a:xfrm>
          <a:prstGeom prst="ellipse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r>
              <a:rPr lang="es-CO" sz="2000" dirty="0" smtClean="0">
                <a:solidFill>
                  <a:srgbClr val="595959"/>
                </a:solidFill>
              </a:rPr>
              <a:t>1</a:t>
            </a:r>
            <a:endParaRPr lang="es-CO" sz="2000" dirty="0">
              <a:solidFill>
                <a:srgbClr val="595959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2787592" y="1946979"/>
            <a:ext cx="395400" cy="384064"/>
          </a:xfrm>
          <a:prstGeom prst="ellipse">
            <a:avLst/>
          </a:prstGeom>
          <a:noFill/>
          <a:ln w="2857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es-CO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5672488" y="1946979"/>
            <a:ext cx="395400" cy="384064"/>
          </a:xfrm>
          <a:prstGeom prst="ellipse">
            <a:avLst/>
          </a:prstGeom>
          <a:noFill/>
          <a:ln w="2857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es-CO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677272" y="4661706"/>
            <a:ext cx="2418500" cy="159028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380767" y="6356794"/>
            <a:ext cx="58071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200" dirty="0" smtClean="0">
                <a:solidFill>
                  <a:schemeClr val="bg1">
                    <a:lumMod val="75000"/>
                  </a:schemeClr>
                </a:solidFill>
                <a:latin typeface="Varela Round" panose="020B0604020202020204" charset="-79"/>
                <a:cs typeface="Varela Round" panose="020B0604020202020204" charset="-79"/>
              </a:rPr>
              <a:t>Construir modelos para analizarla</a:t>
            </a:r>
            <a:endParaRPr lang="es-CO" sz="2200" dirty="0">
              <a:solidFill>
                <a:schemeClr val="bg1">
                  <a:lumMod val="75000"/>
                </a:schemeClr>
              </a:solidFill>
              <a:latin typeface="Varela Round" panose="020B0604020202020204" charset="-79"/>
              <a:cs typeface="Varela Round" panose="020B0604020202020204" charset="-79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211178" y="4462899"/>
            <a:ext cx="395400" cy="384064"/>
          </a:xfrm>
          <a:prstGeom prst="ellipse">
            <a:avLst/>
          </a:prstGeom>
          <a:noFill/>
          <a:ln w="2857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r>
              <a:rPr lang="es-CO" sz="2000" dirty="0" smtClean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lang="es-CO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1381726" y="4818421"/>
            <a:ext cx="1743530" cy="2071601"/>
            <a:chOff x="1381726" y="4818421"/>
            <a:chExt cx="1743530" cy="2071601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1395340" y="4818421"/>
              <a:ext cx="0" cy="1164290"/>
            </a:xfrm>
            <a:prstGeom prst="lin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1381726" y="5970120"/>
              <a:ext cx="1162800" cy="0"/>
            </a:xfrm>
            <a:prstGeom prst="lin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0" name="Arc 59"/>
            <p:cNvSpPr/>
            <p:nvPr/>
          </p:nvSpPr>
          <p:spPr>
            <a:xfrm rot="17139594">
              <a:off x="1436207" y="5200974"/>
              <a:ext cx="1839809" cy="1538288"/>
            </a:xfrm>
            <a:prstGeom prst="arc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839335" y="4657813"/>
            <a:ext cx="2418500" cy="159028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015789" y="4915858"/>
            <a:ext cx="1656699" cy="109337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4232451" y="5237625"/>
            <a:ext cx="720000" cy="0"/>
          </a:xfrm>
          <a:prstGeom prst="lin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232451" y="5488762"/>
            <a:ext cx="720000" cy="0"/>
          </a:xfrm>
          <a:prstGeom prst="lin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232451" y="5739900"/>
            <a:ext cx="720000" cy="0"/>
          </a:xfrm>
          <a:prstGeom prst="lin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6" name="Oval 75"/>
          <p:cNvSpPr/>
          <p:nvPr/>
        </p:nvSpPr>
        <p:spPr>
          <a:xfrm>
            <a:off x="5126732" y="5156154"/>
            <a:ext cx="185737" cy="16294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5121870" y="5394893"/>
            <a:ext cx="185737" cy="16294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5121670" y="5662642"/>
            <a:ext cx="185737" cy="16294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85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54"/>
          <p:cNvSpPr txBox="1">
            <a:spLocks/>
          </p:cNvSpPr>
          <p:nvPr/>
        </p:nvSpPr>
        <p:spPr>
          <a:xfrm>
            <a:off x="0" y="243955"/>
            <a:ext cx="9450857" cy="224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endParaRPr lang="en-GB" sz="32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259200" y="5112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 err="1" smtClean="0">
                <a:latin typeface="Varela Round"/>
                <a:ea typeface="Varela Round"/>
                <a:cs typeface="Varela Round"/>
                <a:sym typeface="Varela Round"/>
              </a:rPr>
              <a:t>Gráficas</a:t>
            </a:r>
            <a:endParaRPr sz="4800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71" name="Shape 71"/>
          <p:cNvCxnSpPr/>
          <p:nvPr/>
        </p:nvCxnSpPr>
        <p:spPr>
          <a:xfrm>
            <a:off x="311700" y="1356967"/>
            <a:ext cx="8568000" cy="8100"/>
          </a:xfrm>
          <a:prstGeom prst="straightConnector1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Shape 56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4"/>
          <p:cNvSpPr txBox="1">
            <a:spLocks/>
          </p:cNvSpPr>
          <p:nvPr/>
        </p:nvSpPr>
        <p:spPr>
          <a:xfrm>
            <a:off x="259200" y="4432639"/>
            <a:ext cx="7474988" cy="163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Sintetizar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información</a:t>
            </a:r>
            <a:endParaRPr lang="en-GB" sz="32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Exponer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un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punto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de forma visual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0837" y="1790234"/>
            <a:ext cx="4578493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76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-341618" y="3374218"/>
            <a:ext cx="8520600" cy="7864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Excel – </a:t>
            </a:r>
            <a:r>
              <a:rPr lang="en-GB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Aplicación</a:t>
            </a:r>
            <a:r>
              <a:rPr lang="en-GB" sz="3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Práctica</a:t>
            </a:r>
            <a:endParaRPr sz="3200" dirty="0">
              <a:solidFill>
                <a:schemeClr val="bg2">
                  <a:lumMod val="40000"/>
                  <a:lumOff val="60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55" name="Shape 55"/>
          <p:cNvCxnSpPr/>
          <p:nvPr/>
        </p:nvCxnSpPr>
        <p:spPr>
          <a:xfrm>
            <a:off x="1013700" y="3329518"/>
            <a:ext cx="7116600" cy="15300"/>
          </a:xfrm>
          <a:prstGeom prst="straightConnector1">
            <a:avLst/>
          </a:prstGeom>
          <a:noFill/>
          <a:ln w="76200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6" name="Shape 56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54"/>
          <p:cNvSpPr txBox="1">
            <a:spLocks/>
          </p:cNvSpPr>
          <p:nvPr/>
        </p:nvSpPr>
        <p:spPr>
          <a:xfrm>
            <a:off x="-88357" y="1933478"/>
            <a:ext cx="9175200" cy="1212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8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Gráficas</a:t>
            </a:r>
            <a:r>
              <a:rPr lang="en-GB" sz="48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48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dinámicas</a:t>
            </a:r>
            <a:endParaRPr lang="en-GB" sz="4800" dirty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286233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54"/>
          <p:cNvSpPr txBox="1">
            <a:spLocks/>
          </p:cNvSpPr>
          <p:nvPr/>
        </p:nvSpPr>
        <p:spPr>
          <a:xfrm>
            <a:off x="0" y="243955"/>
            <a:ext cx="9450857" cy="224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endParaRPr lang="en-GB" sz="32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259200" y="5112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 err="1" smtClean="0">
                <a:latin typeface="Varela Round"/>
                <a:ea typeface="Varela Round"/>
                <a:cs typeface="Varela Round"/>
                <a:sym typeface="Varela Round"/>
              </a:rPr>
              <a:t>Gráficas</a:t>
            </a:r>
            <a:r>
              <a:rPr lang="en-GB" sz="4800" dirty="0" smtClean="0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4800" dirty="0" err="1" smtClean="0">
                <a:latin typeface="Varela Round"/>
                <a:ea typeface="Varela Round"/>
                <a:cs typeface="Varela Round"/>
                <a:sym typeface="Varela Round"/>
              </a:rPr>
              <a:t>dinámicas</a:t>
            </a:r>
            <a:endParaRPr sz="4800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71" name="Shape 71"/>
          <p:cNvCxnSpPr/>
          <p:nvPr/>
        </p:nvCxnSpPr>
        <p:spPr>
          <a:xfrm>
            <a:off x="311700" y="1356967"/>
            <a:ext cx="8568000" cy="8100"/>
          </a:xfrm>
          <a:prstGeom prst="straightConnector1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Shape 56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4"/>
          <p:cNvSpPr txBox="1">
            <a:spLocks/>
          </p:cNvSpPr>
          <p:nvPr/>
        </p:nvSpPr>
        <p:spPr>
          <a:xfrm>
            <a:off x="259200" y="4922420"/>
            <a:ext cx="7474988" cy="163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Agilizar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procedimientos</a:t>
            </a:r>
            <a:endParaRPr lang="en-GB" sz="32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Iterar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posibilidades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para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encontrar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patrones</a:t>
            </a:r>
            <a:endParaRPr lang="en-GB" sz="32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250" t="36104" r="25156" b="23043"/>
          <a:stretch/>
        </p:blipFill>
        <p:spPr>
          <a:xfrm>
            <a:off x="1004775" y="1755647"/>
            <a:ext cx="6729413" cy="210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9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-341618" y="3374218"/>
            <a:ext cx="8520600" cy="7864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Excel – </a:t>
            </a:r>
            <a:r>
              <a:rPr lang="en-GB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Aplicación</a:t>
            </a:r>
            <a:r>
              <a:rPr lang="en-GB" sz="3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Práctica</a:t>
            </a:r>
            <a:endParaRPr sz="3200" dirty="0">
              <a:solidFill>
                <a:schemeClr val="bg2">
                  <a:lumMod val="40000"/>
                  <a:lumOff val="60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55" name="Shape 55"/>
          <p:cNvCxnSpPr/>
          <p:nvPr/>
        </p:nvCxnSpPr>
        <p:spPr>
          <a:xfrm>
            <a:off x="1013700" y="3329518"/>
            <a:ext cx="7116600" cy="15300"/>
          </a:xfrm>
          <a:prstGeom prst="straightConnector1">
            <a:avLst/>
          </a:prstGeom>
          <a:noFill/>
          <a:ln w="76200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6" name="Shape 56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54"/>
          <p:cNvSpPr txBox="1">
            <a:spLocks/>
          </p:cNvSpPr>
          <p:nvPr/>
        </p:nvSpPr>
        <p:spPr>
          <a:xfrm>
            <a:off x="-88357" y="1933478"/>
            <a:ext cx="9175200" cy="1212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8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Fórmular</a:t>
            </a:r>
            <a:r>
              <a:rPr lang="en-GB" sz="48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con </a:t>
            </a:r>
            <a:r>
              <a:rPr lang="en-GB" sz="48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tablas</a:t>
            </a:r>
            <a:r>
              <a:rPr lang="en-GB" sz="48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48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dinámicas</a:t>
            </a:r>
            <a:endParaRPr lang="en-GB" sz="4800" dirty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154038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54"/>
          <p:cNvSpPr txBox="1">
            <a:spLocks/>
          </p:cNvSpPr>
          <p:nvPr/>
        </p:nvSpPr>
        <p:spPr>
          <a:xfrm>
            <a:off x="0" y="243955"/>
            <a:ext cx="9450857" cy="224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endParaRPr lang="en-GB" sz="32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259200" y="5112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 err="1" smtClean="0">
                <a:latin typeface="Varela Round"/>
                <a:ea typeface="Varela Round"/>
                <a:cs typeface="Varela Round"/>
                <a:sym typeface="Varela Round"/>
              </a:rPr>
              <a:t>Fórmulas</a:t>
            </a:r>
            <a:r>
              <a:rPr lang="en-GB" sz="4400" dirty="0" smtClean="0">
                <a:latin typeface="Varela Round"/>
                <a:ea typeface="Varela Round"/>
                <a:cs typeface="Varela Round"/>
                <a:sym typeface="Varela Round"/>
              </a:rPr>
              <a:t> con </a:t>
            </a:r>
            <a:r>
              <a:rPr lang="en-GB" sz="4400" dirty="0" err="1" smtClean="0">
                <a:latin typeface="Varela Round"/>
                <a:ea typeface="Varela Round"/>
                <a:cs typeface="Varela Round"/>
                <a:sym typeface="Varela Round"/>
              </a:rPr>
              <a:t>tablas</a:t>
            </a:r>
            <a:r>
              <a:rPr lang="en-GB" sz="4400" dirty="0" smtClean="0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4400" dirty="0" err="1" smtClean="0">
                <a:latin typeface="Varela Round"/>
                <a:ea typeface="Varela Round"/>
                <a:cs typeface="Varela Round"/>
                <a:sym typeface="Varela Round"/>
              </a:rPr>
              <a:t>dinámicas</a:t>
            </a:r>
            <a:r>
              <a:rPr lang="en-GB" sz="4400" dirty="0" smtClean="0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endParaRPr sz="4400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71" name="Shape 71"/>
          <p:cNvCxnSpPr/>
          <p:nvPr/>
        </p:nvCxnSpPr>
        <p:spPr>
          <a:xfrm>
            <a:off x="311700" y="1356967"/>
            <a:ext cx="8568000" cy="8100"/>
          </a:xfrm>
          <a:prstGeom prst="straightConnector1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Shape 56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4"/>
          <p:cNvSpPr txBox="1">
            <a:spLocks/>
          </p:cNvSpPr>
          <p:nvPr/>
        </p:nvSpPr>
        <p:spPr>
          <a:xfrm>
            <a:off x="5406506" y="3628868"/>
            <a:ext cx="4044351" cy="152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Proceso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que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permite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robustecer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la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formulación</a:t>
            </a:r>
            <a:endParaRPr lang="en-GB" sz="32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1718" t="19707" r="44688" b="23876"/>
          <a:stretch/>
        </p:blipFill>
        <p:spPr>
          <a:xfrm>
            <a:off x="311700" y="2254119"/>
            <a:ext cx="4900613" cy="290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0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-341618" y="3374218"/>
            <a:ext cx="8520600" cy="7864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Excel – </a:t>
            </a:r>
            <a:r>
              <a:rPr lang="en-GB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Aplicación</a:t>
            </a:r>
            <a:r>
              <a:rPr lang="en-GB" sz="3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Práctica</a:t>
            </a:r>
            <a:endParaRPr sz="3200" dirty="0">
              <a:solidFill>
                <a:schemeClr val="bg2">
                  <a:lumMod val="40000"/>
                  <a:lumOff val="60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55" name="Shape 55"/>
          <p:cNvCxnSpPr/>
          <p:nvPr/>
        </p:nvCxnSpPr>
        <p:spPr>
          <a:xfrm>
            <a:off x="1013700" y="3329518"/>
            <a:ext cx="7116600" cy="15300"/>
          </a:xfrm>
          <a:prstGeom prst="straightConnector1">
            <a:avLst/>
          </a:prstGeom>
          <a:noFill/>
          <a:ln w="76200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6" name="Shape 56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54"/>
          <p:cNvSpPr txBox="1">
            <a:spLocks/>
          </p:cNvSpPr>
          <p:nvPr/>
        </p:nvSpPr>
        <p:spPr>
          <a:xfrm>
            <a:off x="-88357" y="1933478"/>
            <a:ext cx="9175200" cy="1212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8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Buscar</a:t>
            </a:r>
            <a:r>
              <a:rPr lang="en-GB" sz="48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48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objetivo</a:t>
            </a:r>
            <a:endParaRPr lang="en-GB" sz="4800" dirty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205718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54"/>
          <p:cNvSpPr txBox="1">
            <a:spLocks/>
          </p:cNvSpPr>
          <p:nvPr/>
        </p:nvSpPr>
        <p:spPr>
          <a:xfrm>
            <a:off x="0" y="243955"/>
            <a:ext cx="9450857" cy="224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endParaRPr lang="en-GB" sz="32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259200" y="5112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 err="1" smtClean="0">
                <a:latin typeface="Varela Round"/>
                <a:ea typeface="Varela Round"/>
                <a:cs typeface="Varela Round"/>
                <a:sym typeface="Varela Round"/>
              </a:rPr>
              <a:t>Buscar</a:t>
            </a:r>
            <a:r>
              <a:rPr lang="en-GB" sz="4400" dirty="0" smtClean="0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4400" dirty="0" err="1" smtClean="0">
                <a:latin typeface="Varela Round"/>
                <a:ea typeface="Varela Round"/>
                <a:cs typeface="Varela Round"/>
                <a:sym typeface="Varela Round"/>
              </a:rPr>
              <a:t>objetivo</a:t>
            </a:r>
            <a:endParaRPr sz="4400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71" name="Shape 71"/>
          <p:cNvCxnSpPr/>
          <p:nvPr/>
        </p:nvCxnSpPr>
        <p:spPr>
          <a:xfrm>
            <a:off x="311700" y="1356967"/>
            <a:ext cx="8568000" cy="8100"/>
          </a:xfrm>
          <a:prstGeom prst="straightConnector1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Shape 56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4"/>
          <p:cNvSpPr txBox="1">
            <a:spLocks/>
          </p:cNvSpPr>
          <p:nvPr/>
        </p:nvSpPr>
        <p:spPr>
          <a:xfrm>
            <a:off x="4700585" y="4113213"/>
            <a:ext cx="4044351" cy="152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Herramienta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para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buscar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una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respuesta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entre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muchas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posiblidades</a:t>
            </a:r>
            <a:endParaRPr lang="en-GB" sz="32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" name="Curved Right Arrow 1"/>
          <p:cNvSpPr/>
          <p:nvPr/>
        </p:nvSpPr>
        <p:spPr>
          <a:xfrm>
            <a:off x="714376" y="2568404"/>
            <a:ext cx="1714500" cy="2343150"/>
          </a:xfrm>
          <a:prstGeom prst="curvedRightArrow">
            <a:avLst/>
          </a:prstGeom>
          <a:solidFill>
            <a:srgbClr val="98C83E"/>
          </a:solidFill>
          <a:ln w="285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 flipH="1">
            <a:off x="2771774" y="2568404"/>
            <a:ext cx="1585913" cy="2343150"/>
          </a:xfrm>
          <a:prstGeom prst="curvedRightArrow">
            <a:avLst/>
          </a:prstGeom>
          <a:solidFill>
            <a:srgbClr val="98C83E"/>
          </a:solidFill>
          <a:ln w="2857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96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-341618" y="3374218"/>
            <a:ext cx="8520600" cy="7864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Excel – </a:t>
            </a:r>
            <a:r>
              <a:rPr lang="en-GB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Aplicación</a:t>
            </a:r>
            <a:r>
              <a:rPr lang="en-GB" sz="3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Práctica</a:t>
            </a:r>
            <a:endParaRPr sz="3200" dirty="0">
              <a:solidFill>
                <a:schemeClr val="bg2">
                  <a:lumMod val="40000"/>
                  <a:lumOff val="60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55" name="Shape 55"/>
          <p:cNvCxnSpPr/>
          <p:nvPr/>
        </p:nvCxnSpPr>
        <p:spPr>
          <a:xfrm>
            <a:off x="1013700" y="3329518"/>
            <a:ext cx="7116600" cy="15300"/>
          </a:xfrm>
          <a:prstGeom prst="straightConnector1">
            <a:avLst/>
          </a:prstGeom>
          <a:noFill/>
          <a:ln w="76200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6" name="Shape 56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54"/>
          <p:cNvSpPr txBox="1">
            <a:spLocks/>
          </p:cNvSpPr>
          <p:nvPr/>
        </p:nvSpPr>
        <p:spPr>
          <a:xfrm>
            <a:off x="-88357" y="1933478"/>
            <a:ext cx="9175200" cy="1212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8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Macros</a:t>
            </a:r>
            <a:endParaRPr lang="en-GB" sz="4800" dirty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314882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54"/>
          <p:cNvSpPr txBox="1">
            <a:spLocks/>
          </p:cNvSpPr>
          <p:nvPr/>
        </p:nvSpPr>
        <p:spPr>
          <a:xfrm>
            <a:off x="0" y="243955"/>
            <a:ext cx="9450857" cy="224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endParaRPr lang="en-GB" sz="32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259200" y="5112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 smtClean="0">
                <a:latin typeface="Varela Round"/>
                <a:ea typeface="Varela Round"/>
                <a:cs typeface="Varela Round"/>
                <a:sym typeface="Varela Round"/>
              </a:rPr>
              <a:t>Macros</a:t>
            </a:r>
            <a:endParaRPr sz="4400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71" name="Shape 71"/>
          <p:cNvCxnSpPr/>
          <p:nvPr/>
        </p:nvCxnSpPr>
        <p:spPr>
          <a:xfrm>
            <a:off x="311700" y="1356967"/>
            <a:ext cx="8568000" cy="8100"/>
          </a:xfrm>
          <a:prstGeom prst="straightConnector1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Shape 56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4"/>
          <p:cNvSpPr txBox="1">
            <a:spLocks/>
          </p:cNvSpPr>
          <p:nvPr/>
        </p:nvSpPr>
        <p:spPr>
          <a:xfrm>
            <a:off x="259200" y="3350406"/>
            <a:ext cx="8040201" cy="152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Existen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dos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formas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de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hacer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macros</a:t>
            </a:r>
          </a:p>
          <a:p>
            <a:pPr marL="457200" lvl="7" indent="-457200">
              <a:lnSpc>
                <a:spcPct val="150000"/>
              </a:lnSpc>
              <a:buClr>
                <a:srgbClr val="595959"/>
              </a:buClr>
              <a:buFont typeface="Courier New" panose="02070309020205020404" pitchFamily="49" charset="0"/>
              <a:buChar char="o"/>
            </a:pP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Escribiendo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el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código</a:t>
            </a:r>
            <a:endParaRPr lang="en-GB" sz="32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7" indent="-457200">
              <a:lnSpc>
                <a:spcPct val="150000"/>
              </a:lnSpc>
              <a:buClr>
                <a:srgbClr val="595959"/>
              </a:buClr>
              <a:buFont typeface="Courier New" panose="02070309020205020404" pitchFamily="49" charset="0"/>
              <a:buChar char="o"/>
            </a:pP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Grabando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la macro y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modificando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el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código</a:t>
            </a:r>
            <a:endParaRPr lang="en-GB" sz="32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136266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54"/>
          <p:cNvSpPr txBox="1">
            <a:spLocks/>
          </p:cNvSpPr>
          <p:nvPr/>
        </p:nvSpPr>
        <p:spPr>
          <a:xfrm>
            <a:off x="0" y="243955"/>
            <a:ext cx="9450857" cy="224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endParaRPr lang="en-GB" sz="32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259200" y="5112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 smtClean="0">
                <a:latin typeface="Varela Round"/>
                <a:ea typeface="Varela Round"/>
                <a:cs typeface="Varela Round"/>
                <a:sym typeface="Varela Round"/>
              </a:rPr>
              <a:t>Macros</a:t>
            </a:r>
            <a:endParaRPr sz="4400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71" name="Shape 71"/>
          <p:cNvCxnSpPr/>
          <p:nvPr/>
        </p:nvCxnSpPr>
        <p:spPr>
          <a:xfrm>
            <a:off x="311700" y="1356967"/>
            <a:ext cx="8568000" cy="8100"/>
          </a:xfrm>
          <a:prstGeom prst="straightConnector1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Shape 56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4"/>
          <p:cNvSpPr txBox="1">
            <a:spLocks/>
          </p:cNvSpPr>
          <p:nvPr/>
        </p:nvSpPr>
        <p:spPr>
          <a:xfrm>
            <a:off x="4993575" y="4113213"/>
            <a:ext cx="4624500" cy="152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7" indent="-457200">
              <a:lnSpc>
                <a:spcPct val="150000"/>
              </a:lnSpc>
              <a:buClr>
                <a:srgbClr val="595959"/>
              </a:buClr>
              <a:buFont typeface="Courier New" panose="02070309020205020404" pitchFamily="49" charset="0"/>
              <a:buChar char="o"/>
            </a:pP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Escribiendo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el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código</a:t>
            </a:r>
            <a:endParaRPr lang="en-GB" sz="32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7" indent="-457200">
              <a:lnSpc>
                <a:spcPct val="150000"/>
              </a:lnSpc>
              <a:buClr>
                <a:srgbClr val="595959"/>
              </a:buClr>
              <a:buFont typeface="Courier New" panose="02070309020205020404" pitchFamily="49" charset="0"/>
              <a:buChar char="o"/>
            </a:pPr>
            <a:r>
              <a:rPr lang="en-GB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Grabando</a:t>
            </a:r>
            <a:r>
              <a:rPr lang="en-GB" sz="3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 la macro y </a:t>
            </a:r>
            <a:r>
              <a:rPr lang="en-GB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modificando</a:t>
            </a:r>
            <a:r>
              <a:rPr lang="en-GB" sz="3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 el </a:t>
            </a:r>
            <a:r>
              <a:rPr lang="en-GB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código</a:t>
            </a:r>
            <a:endParaRPr lang="en-GB" sz="3200" dirty="0" smtClean="0">
              <a:solidFill>
                <a:schemeClr val="bg2">
                  <a:lumMod val="40000"/>
                  <a:lumOff val="60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r="50156" b="19707"/>
          <a:stretch/>
        </p:blipFill>
        <p:spPr>
          <a:xfrm>
            <a:off x="259200" y="1612067"/>
            <a:ext cx="4557713" cy="412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2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259200" y="5112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 err="1" smtClean="0">
                <a:latin typeface="Varela Round"/>
                <a:ea typeface="Varela Round"/>
                <a:cs typeface="Varela Round"/>
                <a:sym typeface="Varela Round"/>
              </a:rPr>
              <a:t>Libro</a:t>
            </a:r>
            <a:r>
              <a:rPr lang="en-GB" sz="4800" dirty="0" smtClean="0">
                <a:latin typeface="Varela Round"/>
                <a:ea typeface="Varela Round"/>
                <a:cs typeface="Varela Round"/>
                <a:sym typeface="Varela Round"/>
              </a:rPr>
              <a:t> de Excel</a:t>
            </a:r>
            <a:endParaRPr sz="4800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79" name="Shape 79"/>
          <p:cNvCxnSpPr/>
          <p:nvPr/>
        </p:nvCxnSpPr>
        <p:spPr>
          <a:xfrm>
            <a:off x="311700" y="1356967"/>
            <a:ext cx="8568000" cy="8100"/>
          </a:xfrm>
          <a:prstGeom prst="straightConnector1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0" name="Shape 80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3"/>
          <p:cNvPicPr>
            <a:picLocks noChangeAspect="1"/>
          </p:cNvPicPr>
          <p:nvPr/>
        </p:nvPicPr>
        <p:blipFill rotWithShape="1">
          <a:blip r:embed="rId4"/>
          <a:srcRect b="57956"/>
          <a:stretch/>
        </p:blipFill>
        <p:spPr>
          <a:xfrm>
            <a:off x="259200" y="1555597"/>
            <a:ext cx="8588497" cy="2888734"/>
          </a:xfrm>
          <a:prstGeom prst="rect">
            <a:avLst/>
          </a:prstGeom>
        </p:spPr>
      </p:pic>
      <p:sp>
        <p:nvSpPr>
          <p:cNvPr id="6" name="Shape 78"/>
          <p:cNvSpPr txBox="1">
            <a:spLocks noGrp="1"/>
          </p:cNvSpPr>
          <p:nvPr>
            <p:ph type="body" idx="1"/>
          </p:nvPr>
        </p:nvSpPr>
        <p:spPr>
          <a:xfrm>
            <a:off x="259200" y="5178227"/>
            <a:ext cx="8520600" cy="16432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14350" lvl="0" indent="-5143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GB" sz="2800" dirty="0" err="1" smtClean="0">
                <a:latin typeface="Varela Round"/>
                <a:ea typeface="Varela Round"/>
                <a:cs typeface="Varela Round"/>
                <a:sym typeface="Varela Round"/>
              </a:rPr>
              <a:t>Coordenadas</a:t>
            </a:r>
            <a:endParaRPr lang="en-GB" sz="2800" dirty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514350" lvl="0" indent="-5143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GB" sz="2800" dirty="0" err="1" smtClean="0">
                <a:latin typeface="Varela Round"/>
                <a:ea typeface="Varela Round"/>
                <a:cs typeface="Varela Round"/>
                <a:sym typeface="Varela Round"/>
              </a:rPr>
              <a:t>Filas</a:t>
            </a:r>
            <a:r>
              <a:rPr lang="en-GB" sz="2800" dirty="0" smtClean="0">
                <a:latin typeface="Varela Round"/>
                <a:ea typeface="Varela Round"/>
                <a:cs typeface="Varela Round"/>
                <a:sym typeface="Varela Round"/>
              </a:rPr>
              <a:t> y </a:t>
            </a:r>
            <a:r>
              <a:rPr lang="en-GB" sz="2800" dirty="0" err="1" smtClean="0">
                <a:latin typeface="Varela Round"/>
                <a:ea typeface="Varela Round"/>
                <a:cs typeface="Varela Round"/>
                <a:sym typeface="Varela Round"/>
              </a:rPr>
              <a:t>Columnas</a:t>
            </a:r>
            <a:endParaRPr lang="en-GB" sz="2800" dirty="0" smtClean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514350" lvl="0" indent="-5143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GB" sz="2800" dirty="0" err="1" smtClean="0">
                <a:latin typeface="Varela Round"/>
                <a:ea typeface="Varela Round"/>
                <a:cs typeface="Varela Round"/>
                <a:sym typeface="Varela Round"/>
              </a:rPr>
              <a:t>Hojas</a:t>
            </a:r>
            <a:r>
              <a:rPr lang="en-GB" sz="2800" dirty="0" smtClean="0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endParaRPr sz="2800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7" name="Imagen 3"/>
          <p:cNvPicPr>
            <a:picLocks noChangeAspect="1"/>
          </p:cNvPicPr>
          <p:nvPr/>
        </p:nvPicPr>
        <p:blipFill rotWithShape="1">
          <a:blip r:embed="rId4"/>
          <a:srcRect t="91231" b="3814"/>
          <a:stretch/>
        </p:blipFill>
        <p:spPr>
          <a:xfrm>
            <a:off x="311700" y="4398351"/>
            <a:ext cx="8588497" cy="34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4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-341618" y="3374218"/>
            <a:ext cx="8520600" cy="7864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Excel – </a:t>
            </a:r>
            <a:r>
              <a:rPr lang="en-GB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Aplicación</a:t>
            </a:r>
            <a:r>
              <a:rPr lang="en-GB" sz="3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Práctica</a:t>
            </a:r>
            <a:endParaRPr sz="3200" dirty="0">
              <a:solidFill>
                <a:schemeClr val="bg2">
                  <a:lumMod val="40000"/>
                  <a:lumOff val="60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55" name="Shape 55"/>
          <p:cNvCxnSpPr/>
          <p:nvPr/>
        </p:nvCxnSpPr>
        <p:spPr>
          <a:xfrm>
            <a:off x="1013700" y="3329518"/>
            <a:ext cx="7116600" cy="15300"/>
          </a:xfrm>
          <a:prstGeom prst="straightConnector1">
            <a:avLst/>
          </a:prstGeom>
          <a:noFill/>
          <a:ln w="76200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6" name="Shape 56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54"/>
          <p:cNvSpPr txBox="1">
            <a:spLocks/>
          </p:cNvSpPr>
          <p:nvPr/>
        </p:nvSpPr>
        <p:spPr>
          <a:xfrm>
            <a:off x="-88357" y="1933478"/>
            <a:ext cx="9175200" cy="1212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8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Macros</a:t>
            </a:r>
            <a:endParaRPr lang="en-GB" sz="4800" dirty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76894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54"/>
          <p:cNvSpPr txBox="1">
            <a:spLocks/>
          </p:cNvSpPr>
          <p:nvPr/>
        </p:nvSpPr>
        <p:spPr>
          <a:xfrm>
            <a:off x="0" y="243955"/>
            <a:ext cx="9450857" cy="224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endParaRPr lang="en-GB" sz="32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259200" y="5112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 smtClean="0">
                <a:latin typeface="Varela Round"/>
                <a:ea typeface="Varela Round"/>
                <a:cs typeface="Varela Round"/>
                <a:sym typeface="Varela Round"/>
              </a:rPr>
              <a:t>Macros</a:t>
            </a:r>
            <a:endParaRPr sz="4400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71" name="Shape 71"/>
          <p:cNvCxnSpPr/>
          <p:nvPr/>
        </p:nvCxnSpPr>
        <p:spPr>
          <a:xfrm>
            <a:off x="311700" y="1356967"/>
            <a:ext cx="8568000" cy="8100"/>
          </a:xfrm>
          <a:prstGeom prst="straightConnector1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Shape 56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4"/>
          <p:cNvSpPr txBox="1">
            <a:spLocks/>
          </p:cNvSpPr>
          <p:nvPr/>
        </p:nvSpPr>
        <p:spPr>
          <a:xfrm>
            <a:off x="259200" y="3350406"/>
            <a:ext cx="8040201" cy="152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Existen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dos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formas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de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hacer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macros</a:t>
            </a:r>
          </a:p>
          <a:p>
            <a:pPr marL="457200" lvl="7" indent="-457200">
              <a:lnSpc>
                <a:spcPct val="150000"/>
              </a:lnSpc>
              <a:buClr>
                <a:srgbClr val="595959"/>
              </a:buClr>
              <a:buFont typeface="Courier New" panose="02070309020205020404" pitchFamily="49" charset="0"/>
              <a:buChar char="o"/>
            </a:pP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Escribiendo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el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código</a:t>
            </a:r>
            <a:endParaRPr lang="en-GB" sz="32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7" indent="-457200">
              <a:lnSpc>
                <a:spcPct val="150000"/>
              </a:lnSpc>
              <a:buClr>
                <a:srgbClr val="595959"/>
              </a:buClr>
              <a:buFont typeface="Courier New" panose="02070309020205020404" pitchFamily="49" charset="0"/>
              <a:buChar char="o"/>
            </a:pP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Grabando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la macro y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modificando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el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código</a:t>
            </a:r>
            <a:endParaRPr lang="en-GB" sz="32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228758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54"/>
          <p:cNvSpPr txBox="1">
            <a:spLocks/>
          </p:cNvSpPr>
          <p:nvPr/>
        </p:nvSpPr>
        <p:spPr>
          <a:xfrm>
            <a:off x="0" y="243955"/>
            <a:ext cx="9450857" cy="224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endParaRPr lang="en-GB" sz="32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259200" y="5112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 smtClean="0">
                <a:latin typeface="Varela Round"/>
                <a:ea typeface="Varela Round"/>
                <a:cs typeface="Varela Round"/>
                <a:sym typeface="Varela Round"/>
              </a:rPr>
              <a:t>Macros</a:t>
            </a:r>
            <a:endParaRPr sz="4400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71" name="Shape 71"/>
          <p:cNvCxnSpPr/>
          <p:nvPr/>
        </p:nvCxnSpPr>
        <p:spPr>
          <a:xfrm>
            <a:off x="311700" y="1356967"/>
            <a:ext cx="8568000" cy="8100"/>
          </a:xfrm>
          <a:prstGeom prst="straightConnector1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Shape 56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4"/>
          <p:cNvSpPr txBox="1">
            <a:spLocks/>
          </p:cNvSpPr>
          <p:nvPr/>
        </p:nvSpPr>
        <p:spPr>
          <a:xfrm>
            <a:off x="4993575" y="4113213"/>
            <a:ext cx="4624500" cy="152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7" indent="-457200">
              <a:lnSpc>
                <a:spcPct val="150000"/>
              </a:lnSpc>
              <a:buClr>
                <a:srgbClr val="595959"/>
              </a:buClr>
              <a:buFont typeface="Courier New" panose="02070309020205020404" pitchFamily="49" charset="0"/>
              <a:buChar char="o"/>
            </a:pPr>
            <a:r>
              <a:rPr lang="en-GB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Escribiendo</a:t>
            </a:r>
            <a:r>
              <a:rPr lang="en-GB" sz="3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 el </a:t>
            </a:r>
            <a:r>
              <a:rPr lang="en-GB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código</a:t>
            </a:r>
            <a:endParaRPr lang="en-GB" sz="3200" dirty="0" smtClean="0">
              <a:solidFill>
                <a:schemeClr val="bg2">
                  <a:lumMod val="40000"/>
                  <a:lumOff val="60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7" indent="-457200">
              <a:lnSpc>
                <a:spcPct val="150000"/>
              </a:lnSpc>
              <a:buClr>
                <a:srgbClr val="595959"/>
              </a:buClr>
              <a:buFont typeface="Courier New" panose="02070309020205020404" pitchFamily="49" charset="0"/>
              <a:buChar char="o"/>
            </a:pP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Grabando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la macro y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modificando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el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código</a:t>
            </a:r>
            <a:endParaRPr lang="en-GB" sz="32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3074" name="Picture 2" descr="Resultado de imagen para grabar macr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243"/>
          <a:stretch/>
        </p:blipFill>
        <p:spPr bwMode="auto">
          <a:xfrm>
            <a:off x="469899" y="3099127"/>
            <a:ext cx="3263866" cy="141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0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-341618" y="3374218"/>
            <a:ext cx="8520600" cy="7864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Excel – </a:t>
            </a:r>
            <a:r>
              <a:rPr lang="en-GB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Aplicación</a:t>
            </a:r>
            <a:r>
              <a:rPr lang="en-GB" sz="3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Práctica</a:t>
            </a:r>
            <a:endParaRPr sz="3200" dirty="0">
              <a:solidFill>
                <a:schemeClr val="bg2">
                  <a:lumMod val="40000"/>
                  <a:lumOff val="60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55" name="Shape 55"/>
          <p:cNvCxnSpPr/>
          <p:nvPr/>
        </p:nvCxnSpPr>
        <p:spPr>
          <a:xfrm>
            <a:off x="1013700" y="3329518"/>
            <a:ext cx="7116600" cy="15300"/>
          </a:xfrm>
          <a:prstGeom prst="straightConnector1">
            <a:avLst/>
          </a:prstGeom>
          <a:noFill/>
          <a:ln w="76200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6" name="Shape 56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54"/>
          <p:cNvSpPr txBox="1">
            <a:spLocks/>
          </p:cNvSpPr>
          <p:nvPr/>
        </p:nvSpPr>
        <p:spPr>
          <a:xfrm>
            <a:off x="-88357" y="1933478"/>
            <a:ext cx="9175200" cy="1212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8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Modelo</a:t>
            </a:r>
            <a:r>
              <a:rPr lang="en-GB" sz="48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de </a:t>
            </a:r>
            <a:r>
              <a:rPr lang="en-GB" sz="48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gestión</a:t>
            </a:r>
            <a:endParaRPr lang="en-GB" sz="4800" dirty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25359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54"/>
          <p:cNvSpPr txBox="1">
            <a:spLocks/>
          </p:cNvSpPr>
          <p:nvPr/>
        </p:nvSpPr>
        <p:spPr>
          <a:xfrm>
            <a:off x="0" y="243955"/>
            <a:ext cx="9450857" cy="224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endParaRPr lang="en-GB" sz="3200" dirty="0" smtClean="0">
              <a:solidFill>
                <a:srgbClr val="59595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259200" y="5112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 err="1" smtClean="0">
                <a:latin typeface="Varela Round"/>
                <a:ea typeface="Varela Round"/>
                <a:cs typeface="Varela Round"/>
                <a:sym typeface="Varela Round"/>
              </a:rPr>
              <a:t>Modelo</a:t>
            </a:r>
            <a:r>
              <a:rPr lang="en-GB" sz="4400" dirty="0" smtClean="0">
                <a:latin typeface="Varela Round"/>
                <a:ea typeface="Varela Round"/>
                <a:cs typeface="Varela Round"/>
                <a:sym typeface="Varela Round"/>
              </a:rPr>
              <a:t> de </a:t>
            </a:r>
            <a:r>
              <a:rPr lang="en-GB" sz="4400" dirty="0" err="1" smtClean="0">
                <a:latin typeface="Varela Round"/>
                <a:ea typeface="Varela Round"/>
                <a:cs typeface="Varela Round"/>
                <a:sym typeface="Varela Round"/>
              </a:rPr>
              <a:t>gestión</a:t>
            </a:r>
            <a:endParaRPr sz="4400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71" name="Shape 71"/>
          <p:cNvCxnSpPr/>
          <p:nvPr/>
        </p:nvCxnSpPr>
        <p:spPr>
          <a:xfrm>
            <a:off x="311700" y="1356967"/>
            <a:ext cx="8568000" cy="8100"/>
          </a:xfrm>
          <a:prstGeom prst="straightConnector1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Shape 56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4"/>
          <p:cNvSpPr txBox="1">
            <a:spLocks/>
          </p:cNvSpPr>
          <p:nvPr/>
        </p:nvSpPr>
        <p:spPr>
          <a:xfrm>
            <a:off x="28861" y="2329091"/>
            <a:ext cx="8803439" cy="152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Objetivo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: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organizar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grandes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vólumenes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de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datos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para que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sean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fáciles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de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analizar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 y </a:t>
            </a:r>
            <a:r>
              <a:rPr lang="en-GB" sz="3200" dirty="0" err="1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entender</a:t>
            </a:r>
            <a:r>
              <a:rPr lang="en-GB" sz="3200" dirty="0" smtClean="0">
                <a:solidFill>
                  <a:srgbClr val="595959"/>
                </a:solidFill>
                <a:latin typeface="Varela Round"/>
                <a:ea typeface="Varela Round"/>
                <a:cs typeface="Varela Round"/>
                <a:sym typeface="Varela Round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60" y="4199839"/>
            <a:ext cx="8140679" cy="123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8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259200" y="5112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 smtClean="0"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r>
              <a:rPr lang="en-GB" sz="4800" dirty="0" err="1" smtClean="0">
                <a:latin typeface="Varela Round"/>
                <a:ea typeface="Varela Round"/>
                <a:cs typeface="Varela Round"/>
                <a:sym typeface="Varela Round"/>
              </a:rPr>
              <a:t>Inicio</a:t>
            </a:r>
            <a:r>
              <a:rPr lang="en-GB" sz="4800" dirty="0" smtClean="0">
                <a:latin typeface="Varela Round"/>
                <a:ea typeface="Varela Round"/>
                <a:cs typeface="Varela Round"/>
                <a:sym typeface="Varela Round"/>
              </a:rPr>
              <a:t>”</a:t>
            </a:r>
            <a:endParaRPr sz="4800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79" name="Shape 79"/>
          <p:cNvCxnSpPr/>
          <p:nvPr/>
        </p:nvCxnSpPr>
        <p:spPr>
          <a:xfrm>
            <a:off x="311700" y="1356967"/>
            <a:ext cx="8568000" cy="8100"/>
          </a:xfrm>
          <a:prstGeom prst="straightConnector1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0" name="Shape 80" descr="platz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3"/>
          <p:cNvPicPr>
            <a:picLocks noChangeAspect="1"/>
          </p:cNvPicPr>
          <p:nvPr/>
        </p:nvPicPr>
        <p:blipFill rotWithShape="1">
          <a:blip r:embed="rId4"/>
          <a:srcRect b="57956"/>
          <a:stretch/>
        </p:blipFill>
        <p:spPr>
          <a:xfrm>
            <a:off x="259200" y="1555597"/>
            <a:ext cx="8588497" cy="2888734"/>
          </a:xfrm>
          <a:prstGeom prst="rect">
            <a:avLst/>
          </a:prstGeom>
        </p:spPr>
      </p:pic>
      <p:sp>
        <p:nvSpPr>
          <p:cNvPr id="6" name="Shape 78"/>
          <p:cNvSpPr txBox="1">
            <a:spLocks noGrp="1"/>
          </p:cNvSpPr>
          <p:nvPr>
            <p:ph type="body" idx="1"/>
          </p:nvPr>
        </p:nvSpPr>
        <p:spPr>
          <a:xfrm>
            <a:off x="259200" y="5178227"/>
            <a:ext cx="8520600" cy="16432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14350" lvl="0" indent="-5143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GB" sz="2800" dirty="0" err="1" smtClean="0">
                <a:latin typeface="Varela Round"/>
                <a:ea typeface="Varela Round"/>
                <a:cs typeface="Varela Round"/>
                <a:sym typeface="Varela Round"/>
              </a:rPr>
              <a:t>Textos</a:t>
            </a:r>
            <a:endParaRPr lang="en-GB" sz="2800" dirty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514350" lvl="0" indent="-5143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GB" sz="2800" dirty="0" err="1" smtClean="0">
                <a:latin typeface="Varela Round"/>
                <a:ea typeface="Varela Round"/>
                <a:cs typeface="Varela Round"/>
                <a:sym typeface="Varela Round"/>
              </a:rPr>
              <a:t>Formatos</a:t>
            </a:r>
            <a:r>
              <a:rPr lang="en-GB" sz="2800" dirty="0" smtClean="0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2800" dirty="0" err="1" smtClean="0">
                <a:latin typeface="Varela Round"/>
                <a:ea typeface="Varela Round"/>
                <a:cs typeface="Varela Round"/>
                <a:sym typeface="Varela Round"/>
              </a:rPr>
              <a:t>dentro</a:t>
            </a:r>
            <a:r>
              <a:rPr lang="en-GB" sz="2800" dirty="0" smtClean="0">
                <a:latin typeface="Varela Round"/>
                <a:ea typeface="Varela Round"/>
                <a:cs typeface="Varela Round"/>
                <a:sym typeface="Varela Round"/>
              </a:rPr>
              <a:t> de la </a:t>
            </a:r>
            <a:r>
              <a:rPr lang="en-GB" sz="2800" dirty="0" err="1" smtClean="0">
                <a:latin typeface="Varela Round"/>
                <a:ea typeface="Varela Round"/>
                <a:cs typeface="Varela Round"/>
                <a:sym typeface="Varela Round"/>
              </a:rPr>
              <a:t>celda</a:t>
            </a:r>
            <a:endParaRPr lang="en-GB" sz="2800" dirty="0" smtClean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514350" lvl="0" indent="-5143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GB" sz="2800" dirty="0" err="1" smtClean="0">
                <a:latin typeface="Varela Round"/>
                <a:ea typeface="Varela Round"/>
                <a:cs typeface="Varela Round"/>
                <a:sym typeface="Varela Round"/>
              </a:rPr>
              <a:t>Formatos</a:t>
            </a:r>
            <a:r>
              <a:rPr lang="en-GB" sz="2800" dirty="0" smtClean="0">
                <a:latin typeface="Varela Round"/>
                <a:ea typeface="Varela Round"/>
                <a:cs typeface="Varela Round"/>
                <a:sym typeface="Varela Round"/>
              </a:rPr>
              <a:t> de la </a:t>
            </a:r>
            <a:r>
              <a:rPr lang="en-GB" sz="2800" dirty="0" err="1" smtClean="0">
                <a:latin typeface="Varela Round"/>
                <a:ea typeface="Varela Round"/>
                <a:cs typeface="Varela Round"/>
                <a:sym typeface="Varela Round"/>
              </a:rPr>
              <a:t>celda</a:t>
            </a:r>
            <a:r>
              <a:rPr lang="en-GB" sz="2800" dirty="0" smtClean="0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2800" dirty="0" err="1" smtClean="0">
                <a:latin typeface="Varela Round"/>
                <a:ea typeface="Varela Round"/>
                <a:cs typeface="Varela Round"/>
                <a:sym typeface="Varela Round"/>
              </a:rPr>
              <a:t>como</a:t>
            </a:r>
            <a:r>
              <a:rPr lang="en-GB" sz="2800" dirty="0" smtClean="0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GB" sz="2800" dirty="0" err="1" smtClean="0">
                <a:latin typeface="Varela Round"/>
                <a:ea typeface="Varela Round"/>
                <a:cs typeface="Varela Round"/>
                <a:sym typeface="Varela Round"/>
              </a:rPr>
              <a:t>tal</a:t>
            </a:r>
            <a:endParaRPr sz="2800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7" name="Imagen 3"/>
          <p:cNvPicPr>
            <a:picLocks noChangeAspect="1"/>
          </p:cNvPicPr>
          <p:nvPr/>
        </p:nvPicPr>
        <p:blipFill rotWithShape="1">
          <a:blip r:embed="rId4"/>
          <a:srcRect t="91231" b="3814"/>
          <a:stretch/>
        </p:blipFill>
        <p:spPr>
          <a:xfrm>
            <a:off x="311700" y="4398351"/>
            <a:ext cx="8588497" cy="340333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825500" y="1883561"/>
            <a:ext cx="1397000" cy="615218"/>
          </a:xfrm>
          <a:prstGeom prst="roundRect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ounded Rectangle 10"/>
          <p:cNvSpPr/>
          <p:nvPr/>
        </p:nvSpPr>
        <p:spPr>
          <a:xfrm>
            <a:off x="3073400" y="1884415"/>
            <a:ext cx="1003300" cy="465085"/>
          </a:xfrm>
          <a:prstGeom prst="roundRect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ounded Rectangle 11"/>
          <p:cNvSpPr/>
          <p:nvPr/>
        </p:nvSpPr>
        <p:spPr>
          <a:xfrm>
            <a:off x="4130675" y="2120185"/>
            <a:ext cx="890906" cy="229315"/>
          </a:xfrm>
          <a:prstGeom prst="roundRect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ounded Rectangle 12"/>
          <p:cNvSpPr/>
          <p:nvPr/>
        </p:nvSpPr>
        <p:spPr>
          <a:xfrm>
            <a:off x="6058536" y="1884414"/>
            <a:ext cx="403224" cy="531125"/>
          </a:xfrm>
          <a:prstGeom prst="roundRect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ounded Rectangle 13"/>
          <p:cNvSpPr/>
          <p:nvPr/>
        </p:nvSpPr>
        <p:spPr>
          <a:xfrm>
            <a:off x="7104213" y="1883560"/>
            <a:ext cx="340527" cy="531979"/>
          </a:xfrm>
          <a:prstGeom prst="roundRect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ounded Rectangle 14"/>
          <p:cNvSpPr/>
          <p:nvPr/>
        </p:nvSpPr>
        <p:spPr>
          <a:xfrm>
            <a:off x="685482" y="1699635"/>
            <a:ext cx="406082" cy="183925"/>
          </a:xfrm>
          <a:prstGeom prst="roundRect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467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4"/>
          <p:cNvPicPr>
            <a:picLocks noChangeAspect="1"/>
          </p:cNvPicPr>
          <p:nvPr/>
        </p:nvPicPr>
        <p:blipFill rotWithShape="1">
          <a:blip r:embed="rId3"/>
          <a:srcRect b="54017"/>
          <a:stretch/>
        </p:blipFill>
        <p:spPr>
          <a:xfrm>
            <a:off x="259200" y="1555597"/>
            <a:ext cx="8520600" cy="3134390"/>
          </a:xfrm>
          <a:prstGeom prst="rect">
            <a:avLst/>
          </a:prstGeom>
        </p:spPr>
      </p:pic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259200" y="5112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 smtClean="0"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r>
              <a:rPr lang="en-GB" sz="4800" dirty="0" err="1" smtClean="0">
                <a:latin typeface="Varela Round"/>
                <a:ea typeface="Varela Round"/>
                <a:cs typeface="Varela Round"/>
                <a:sym typeface="Varela Round"/>
              </a:rPr>
              <a:t>Insertar</a:t>
            </a:r>
            <a:r>
              <a:rPr lang="en-GB" sz="4800" dirty="0" smtClean="0">
                <a:latin typeface="Varela Round"/>
                <a:ea typeface="Varela Round"/>
                <a:cs typeface="Varela Round"/>
                <a:sym typeface="Varela Round"/>
              </a:rPr>
              <a:t>”</a:t>
            </a:r>
            <a:endParaRPr sz="4800"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79" name="Shape 79"/>
          <p:cNvCxnSpPr/>
          <p:nvPr/>
        </p:nvCxnSpPr>
        <p:spPr>
          <a:xfrm>
            <a:off x="311700" y="1356967"/>
            <a:ext cx="8568000" cy="8100"/>
          </a:xfrm>
          <a:prstGeom prst="straightConnector1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0" name="Shape 80" descr="platzi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5825" y="5739900"/>
            <a:ext cx="1526475" cy="5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78"/>
          <p:cNvSpPr txBox="1">
            <a:spLocks noGrp="1"/>
          </p:cNvSpPr>
          <p:nvPr>
            <p:ph type="body" idx="1"/>
          </p:nvPr>
        </p:nvSpPr>
        <p:spPr>
          <a:xfrm>
            <a:off x="259200" y="5178227"/>
            <a:ext cx="8520600" cy="16432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14350" lvl="0" indent="-5143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GB" sz="2800" dirty="0" err="1" smtClean="0">
                <a:latin typeface="Varela Round"/>
                <a:ea typeface="Varela Round"/>
                <a:cs typeface="Varela Round"/>
                <a:sym typeface="Varela Round"/>
              </a:rPr>
              <a:t>Tablas</a:t>
            </a:r>
            <a:endParaRPr lang="en-GB" sz="2800" dirty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514350" lvl="0" indent="-5143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GB" sz="2800" dirty="0" err="1" smtClean="0">
                <a:latin typeface="Varela Round"/>
                <a:ea typeface="Varela Round"/>
                <a:cs typeface="Varela Round"/>
                <a:sym typeface="Varela Round"/>
              </a:rPr>
              <a:t>Gráficas</a:t>
            </a:r>
            <a:endParaRPr lang="en-GB" sz="2800" dirty="0" smtClean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514350" lvl="0" indent="-5143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GB" sz="28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¿</a:t>
            </a:r>
            <a:r>
              <a:rPr lang="en-GB" sz="28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Dinamicas</a:t>
            </a:r>
            <a:r>
              <a:rPr lang="en-GB" sz="28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? ¿</a:t>
            </a:r>
            <a:r>
              <a:rPr lang="en-GB" sz="28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Sencillas</a:t>
            </a:r>
            <a:r>
              <a:rPr lang="en-GB" sz="28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?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59199" y="1883560"/>
            <a:ext cx="1081629" cy="531979"/>
          </a:xfrm>
          <a:prstGeom prst="roundRect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ounded Rectangle 10"/>
          <p:cNvSpPr/>
          <p:nvPr/>
        </p:nvSpPr>
        <p:spPr>
          <a:xfrm>
            <a:off x="2889249" y="1890765"/>
            <a:ext cx="1682751" cy="617485"/>
          </a:xfrm>
          <a:prstGeom prst="roundRect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ounded Rectangle 12"/>
          <p:cNvSpPr/>
          <p:nvPr/>
        </p:nvSpPr>
        <p:spPr>
          <a:xfrm>
            <a:off x="2058036" y="1884415"/>
            <a:ext cx="327024" cy="172985"/>
          </a:xfrm>
          <a:prstGeom prst="roundRect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ounded Rectangle 13"/>
          <p:cNvSpPr/>
          <p:nvPr/>
        </p:nvSpPr>
        <p:spPr>
          <a:xfrm>
            <a:off x="6861522" y="1890766"/>
            <a:ext cx="598458" cy="433890"/>
          </a:xfrm>
          <a:prstGeom prst="roundRect">
            <a:avLst/>
          </a:prstGeom>
          <a:noFill/>
          <a:ln w="28575" cap="flat" cmpd="sng">
            <a:solidFill>
              <a:srgbClr val="98C83E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ounded Rectangle 14"/>
          <p:cNvSpPr/>
          <p:nvPr/>
        </p:nvSpPr>
        <p:spPr>
          <a:xfrm>
            <a:off x="1109344" y="1731277"/>
            <a:ext cx="509906" cy="138690"/>
          </a:xfrm>
          <a:prstGeom prst="roundRect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189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950</Words>
  <Application>Microsoft Office PowerPoint</Application>
  <PresentationFormat>Presentación en pantalla (4:3)</PresentationFormat>
  <Paragraphs>284</Paragraphs>
  <Slides>74</Slides>
  <Notes>74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74</vt:i4>
      </vt:variant>
    </vt:vector>
  </HeadingPairs>
  <TitlesOfParts>
    <vt:vector size="78" baseType="lpstr">
      <vt:lpstr>Arial</vt:lpstr>
      <vt:lpstr>Courier New</vt:lpstr>
      <vt:lpstr>Varela Round</vt:lpstr>
      <vt:lpstr>Simple Light</vt:lpstr>
      <vt:lpstr>Excel – Aplicación Práctica</vt:lpstr>
      <vt:lpstr>Excel – Aplicación Práctica</vt:lpstr>
      <vt:lpstr>Objetivos del curso</vt:lpstr>
      <vt:lpstr>Estructura del curso</vt:lpstr>
      <vt:lpstr>¿Qué significa esto?</vt:lpstr>
      <vt:lpstr>¿Qué significa esto?</vt:lpstr>
      <vt:lpstr>Libro de Excel</vt:lpstr>
      <vt:lpstr>“Inicio”</vt:lpstr>
      <vt:lpstr>“Insertar”</vt:lpstr>
      <vt:lpstr>“Diseño de Página”</vt:lpstr>
      <vt:lpstr>“Diseño de Página”</vt:lpstr>
      <vt:lpstr>“Fórmulas”</vt:lpstr>
      <vt:lpstr>“Datos”</vt:lpstr>
      <vt:lpstr>“Revisar”</vt:lpstr>
      <vt:lpstr>“Revisar”</vt:lpstr>
      <vt:lpstr>Excel – Aplicación Práctica</vt:lpstr>
      <vt:lpstr>Estructura libro Excel</vt:lpstr>
      <vt:lpstr>Excel – Aplicación Práctica</vt:lpstr>
      <vt:lpstr>Protege información y más</vt:lpstr>
      <vt:lpstr>Excel – Aplicación Práctica</vt:lpstr>
      <vt:lpstr>Evento de Emprendimiento</vt:lpstr>
      <vt:lpstr>Evento de Emprendimiento</vt:lpstr>
      <vt:lpstr>Excel – Aplicación Práctica</vt:lpstr>
      <vt:lpstr>Listas desplegables</vt:lpstr>
      <vt:lpstr>Evento de Emprendimiento</vt:lpstr>
      <vt:lpstr>Listas desplegables</vt:lpstr>
      <vt:lpstr>Listas desplegables</vt:lpstr>
      <vt:lpstr>Listas desplegables</vt:lpstr>
      <vt:lpstr>Excel – Aplicación Práctica</vt:lpstr>
      <vt:lpstr>Contenido</vt:lpstr>
      <vt:lpstr>Excel – Aplicación Práctica</vt:lpstr>
      <vt:lpstr>Listas desplegables</vt:lpstr>
      <vt:lpstr>Excel – Aplicación Práctica</vt:lpstr>
      <vt:lpstr>Bases de datos</vt:lpstr>
      <vt:lpstr>Excel – Aplicación Práctica</vt:lpstr>
      <vt:lpstr>Contenido</vt:lpstr>
      <vt:lpstr>Excel – Aplicación Práctica</vt:lpstr>
      <vt:lpstr>Contenido</vt:lpstr>
      <vt:lpstr>Excel – Aplicación Práctica</vt:lpstr>
      <vt:lpstr>Contenido</vt:lpstr>
      <vt:lpstr>Excel – Aplicación Práctica</vt:lpstr>
      <vt:lpstr>Contenido</vt:lpstr>
      <vt:lpstr>Excel – Aplicación Práctica</vt:lpstr>
      <vt:lpstr>Contenido</vt:lpstr>
      <vt:lpstr>Excel – Aplicación Práctica</vt:lpstr>
      <vt:lpstr>Optimizando fórmulas</vt:lpstr>
      <vt:lpstr>Excel – Aplicación Práctica</vt:lpstr>
      <vt:lpstr>BuscarV</vt:lpstr>
      <vt:lpstr>Excel – Aplicación Práctica</vt:lpstr>
      <vt:lpstr>Mezclando fórmulas</vt:lpstr>
      <vt:lpstr>Excel – Aplicación Práctica</vt:lpstr>
      <vt:lpstr>Fórmula condicional</vt:lpstr>
      <vt:lpstr>Excel – Aplicación Práctica</vt:lpstr>
      <vt:lpstr>Somos visuales</vt:lpstr>
      <vt:lpstr>Excel – Aplicación Práctica</vt:lpstr>
      <vt:lpstr>Semáforos</vt:lpstr>
      <vt:lpstr>Excel – Aplicación Práctica</vt:lpstr>
      <vt:lpstr>Tabas dinámicas</vt:lpstr>
      <vt:lpstr>Excel – Aplicación Práctica</vt:lpstr>
      <vt:lpstr>Gráficas</vt:lpstr>
      <vt:lpstr>Excel – Aplicación Práctica</vt:lpstr>
      <vt:lpstr>Gráficas dinámicas</vt:lpstr>
      <vt:lpstr>Excel – Aplicación Práctica</vt:lpstr>
      <vt:lpstr>Fórmulas con tablas dinámicas </vt:lpstr>
      <vt:lpstr>Excel – Aplicación Práctica</vt:lpstr>
      <vt:lpstr>Buscar objetivo</vt:lpstr>
      <vt:lpstr>Excel – Aplicación Práctica</vt:lpstr>
      <vt:lpstr>Macros</vt:lpstr>
      <vt:lpstr>Macros</vt:lpstr>
      <vt:lpstr>Excel – Aplicación Práctica</vt:lpstr>
      <vt:lpstr>Macros</vt:lpstr>
      <vt:lpstr>Macros</vt:lpstr>
      <vt:lpstr>Excel – Aplicación Práctica</vt:lpstr>
      <vt:lpstr>Modelo de gestión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– Aplicaciones Prácticas</dc:title>
  <dc:creator>Pipe</dc:creator>
  <cp:lastModifiedBy>Pipe</cp:lastModifiedBy>
  <cp:revision>65</cp:revision>
  <dcterms:modified xsi:type="dcterms:W3CDTF">2018-03-07T02:43:23Z</dcterms:modified>
</cp:coreProperties>
</file>