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409" r:id="rId2"/>
    <p:sldId id="410" r:id="rId3"/>
    <p:sldId id="420" r:id="rId4"/>
    <p:sldId id="422" r:id="rId5"/>
    <p:sldId id="446" r:id="rId6"/>
    <p:sldId id="448" r:id="rId7"/>
    <p:sldId id="430" r:id="rId8"/>
    <p:sldId id="431" r:id="rId9"/>
    <p:sldId id="432" r:id="rId10"/>
    <p:sldId id="433" r:id="rId11"/>
    <p:sldId id="434" r:id="rId12"/>
    <p:sldId id="435" r:id="rId13"/>
    <p:sldId id="436" r:id="rId14"/>
    <p:sldId id="437" r:id="rId15"/>
    <p:sldId id="438" r:id="rId16"/>
    <p:sldId id="439" r:id="rId17"/>
    <p:sldId id="440" r:id="rId18"/>
    <p:sldId id="441" r:id="rId19"/>
    <p:sldId id="442" r:id="rId20"/>
    <p:sldId id="443" r:id="rId21"/>
    <p:sldId id="444" r:id="rId22"/>
    <p:sldId id="445" r:id="rId23"/>
    <p:sldId id="424" r:id="rId24"/>
    <p:sldId id="447" r:id="rId25"/>
    <p:sldId id="425" r:id="rId26"/>
    <p:sldId id="426" r:id="rId27"/>
    <p:sldId id="427" r:id="rId28"/>
    <p:sldId id="428" r:id="rId29"/>
    <p:sldId id="429" r:id="rId30"/>
    <p:sldId id="41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0E9"/>
    <a:srgbClr val="00A4EF"/>
    <a:srgbClr val="00A9F5"/>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14" d="100"/>
          <a:sy n="114" d="100"/>
        </p:scale>
        <p:origin x="540" y="108"/>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2020/5/7</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2020/5/7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11" name="组合 10"/>
          <p:cNvGrpSpPr/>
          <p:nvPr userDrawn="1"/>
        </p:nvGrpSpPr>
        <p:grpSpPr>
          <a:xfrm>
            <a:off x="0" y="0"/>
            <a:ext cx="12192000" cy="6858000"/>
            <a:chOff x="0" y="0"/>
            <a:chExt cx="19200" cy="10800"/>
          </a:xfrm>
        </p:grpSpPr>
        <p:grpSp>
          <p:nvGrpSpPr>
            <p:cNvPr id="4" name="组合 3"/>
            <p:cNvGrpSpPr/>
            <p:nvPr/>
          </p:nvGrpSpPr>
          <p:grpSpPr>
            <a:xfrm>
              <a:off x="0" y="0"/>
              <a:ext cx="19200" cy="10801"/>
              <a:chOff x="-1567" y="0"/>
              <a:chExt cx="30004" cy="16879"/>
            </a:xfrm>
          </p:grpSpPr>
          <p:pic>
            <p:nvPicPr>
              <p:cNvPr id="3" name="图片 2" descr="vantop logo VIS A面-03"/>
              <p:cNvPicPr>
                <a:picLocks noChangeAspect="1"/>
              </p:cNvPicPr>
              <p:nvPr/>
            </p:nvPicPr>
            <p:blipFill>
              <a:blip r:embed="rId2"/>
              <a:srcRect t="16724" r="48847" b="65929"/>
              <a:stretch>
                <a:fillRect/>
              </a:stretch>
            </p:blipFill>
            <p:spPr>
              <a:xfrm>
                <a:off x="-1567" y="0"/>
                <a:ext cx="30004" cy="16879"/>
              </a:xfrm>
              <a:prstGeom prst="rect">
                <a:avLst/>
              </a:prstGeom>
            </p:spPr>
          </p:pic>
          <p:pic>
            <p:nvPicPr>
              <p:cNvPr id="2" name="图片 1" descr="vantop logo VIS A面-03"/>
              <p:cNvPicPr>
                <a:picLocks noChangeAspect="1"/>
              </p:cNvPicPr>
              <p:nvPr/>
            </p:nvPicPr>
            <p:blipFill>
              <a:blip r:embed="rId2"/>
              <a:srcRect l="42685"/>
              <a:stretch>
                <a:fillRect/>
              </a:stretch>
            </p:blipFill>
            <p:spPr>
              <a:xfrm>
                <a:off x="15191" y="0"/>
                <a:ext cx="13245" cy="13716"/>
              </a:xfrm>
              <a:prstGeom prst="rect">
                <a:avLst/>
              </a:prstGeom>
            </p:spPr>
          </p:pic>
        </p:grpSp>
        <p:pic>
          <p:nvPicPr>
            <p:cNvPr id="8" name="图片 7" descr="vantop logo修改_画板 1"/>
            <p:cNvPicPr>
              <a:picLocks noChangeAspect="1"/>
            </p:cNvPicPr>
            <p:nvPr/>
          </p:nvPicPr>
          <p:blipFill>
            <a:blip r:embed="rId3">
              <a:grayscl/>
              <a:lum bright="100000"/>
            </a:blip>
            <a:srcRect l="12083" t="23744" b="29487"/>
            <a:stretch>
              <a:fillRect/>
            </a:stretch>
          </p:blipFill>
          <p:spPr>
            <a:xfrm>
              <a:off x="958" y="363"/>
              <a:ext cx="3876" cy="1128"/>
            </a:xfrm>
            <a:prstGeom prst="rect">
              <a:avLst/>
            </a:prstGeom>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vantop logo VIS A面-04"/>
          <p:cNvPicPr>
            <a:picLocks noChangeAspect="1"/>
          </p:cNvPicPr>
          <p:nvPr userDrawn="1"/>
        </p:nvPicPr>
        <p:blipFill>
          <a:blip r:embed="rId2"/>
          <a:srcRect r="49857" b="16415"/>
          <a:stretch>
            <a:fillRect/>
          </a:stretch>
        </p:blipFill>
        <p:spPr>
          <a:xfrm>
            <a:off x="0" y="0"/>
            <a:ext cx="4005580" cy="3963035"/>
          </a:xfrm>
          <a:prstGeom prst="rect">
            <a:avLst/>
          </a:prstGeom>
        </p:spPr>
      </p:pic>
      <p:pic>
        <p:nvPicPr>
          <p:cNvPr id="2" name="图片 1" descr="vantop logo修改_画板 1 副本"/>
          <p:cNvPicPr>
            <a:picLocks noChangeAspect="1"/>
          </p:cNvPicPr>
          <p:nvPr userDrawn="1"/>
        </p:nvPicPr>
        <p:blipFill>
          <a:blip r:embed="rId3"/>
          <a:srcRect t="23621" b="25837"/>
          <a:stretch>
            <a:fillRect/>
          </a:stretch>
        </p:blipFill>
        <p:spPr>
          <a:xfrm>
            <a:off x="9536430" y="281940"/>
            <a:ext cx="2444750" cy="694690"/>
          </a:xfrm>
          <a:prstGeom prst="rect">
            <a:avLst/>
          </a:prstGeom>
        </p:spPr>
      </p:pic>
      <p:pic>
        <p:nvPicPr>
          <p:cNvPr id="3" name="图片 2" descr="vantop logo VIS A面-04"/>
          <p:cNvPicPr>
            <a:picLocks noChangeAspect="1"/>
          </p:cNvPicPr>
          <p:nvPr userDrawn="1"/>
        </p:nvPicPr>
        <p:blipFill>
          <a:blip r:embed="rId2"/>
          <a:srcRect l="49811" t="15929" r="16527" b="65928"/>
          <a:stretch>
            <a:fillRect/>
          </a:stretch>
        </p:blipFill>
        <p:spPr>
          <a:xfrm>
            <a:off x="4290695" y="1403985"/>
            <a:ext cx="3610610" cy="1155065"/>
          </a:xfrm>
          <a:prstGeom prst="rect">
            <a:avLst/>
          </a:prstGeom>
        </p:spPr>
      </p:pic>
      <p:sp>
        <p:nvSpPr>
          <p:cNvPr id="1028" name="页脚占位符 1"/>
          <p:cNvSpPr>
            <a:spLocks noGrp="1"/>
          </p:cNvSpPr>
          <p:nvPr userDrawn="1"/>
        </p:nvSpPr>
        <p:spPr>
          <a:xfrm>
            <a:off x="6361748" y="6467475"/>
            <a:ext cx="5305425" cy="365125"/>
          </a:xfrm>
          <a:prstGeom prst="rect">
            <a:avLst/>
          </a:prstGeom>
          <a:noFill/>
          <a:ln w="9525">
            <a:noFill/>
          </a:ln>
        </p:spPr>
        <p:txBody>
          <a:bodyPr lIns="91440" tIns="45720" rIns="91440" bIns="45720" anchor="ctr"/>
          <a:lstStyle/>
          <a:p>
            <a:pPr lvl="0" algn="r" fontAlgn="base">
              <a:buSzTx/>
            </a:pPr>
            <a:r>
              <a:rPr lang="en-US" altLang="zh-CN" sz="1000" i="1">
                <a:solidFill>
                  <a:srgbClr val="A6A6A6"/>
                </a:solidFill>
                <a:latin typeface="微软雅黑" panose="020B0503020204020204" pitchFamily="34" charset="-122"/>
                <a:ea typeface="微软雅黑" panose="020B0503020204020204" pitchFamily="34" charset="-122"/>
                <a:sym typeface="等线" panose="02010600030101010101" charset="-122"/>
              </a:rPr>
              <a:t>©2020 </a:t>
            </a:r>
            <a:r>
              <a:rPr lang="zh-CN" altLang="en-US" sz="1000" i="1">
                <a:solidFill>
                  <a:srgbClr val="A6A6A6"/>
                </a:solidFill>
                <a:latin typeface="微软雅黑" panose="020B0503020204020204" pitchFamily="34" charset="-122"/>
                <a:ea typeface="微软雅黑" panose="020B0503020204020204" pitchFamily="34" charset="-122"/>
                <a:sym typeface="等线" panose="02010600030101010101" charset="-122"/>
              </a:rPr>
              <a:t>深圳万拓科技创新有限公司版权所有</a:t>
            </a:r>
            <a:endParaRPr lang="zh-CN" altLang="en-US" sz="1000" i="1" dirty="0">
              <a:solidFill>
                <a:srgbClr val="A6A6A6"/>
              </a:solidFill>
              <a:latin typeface="微软雅黑" panose="020B0503020204020204" pitchFamily="34" charset="-122"/>
              <a:ea typeface="微软雅黑" panose="020B0503020204020204" pitchFamily="34" charset="-122"/>
              <a:sym typeface="等线" panose="02010600030101010101"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5" name="组合 4"/>
          <p:cNvGrpSpPr/>
          <p:nvPr userDrawn="1"/>
        </p:nvGrpSpPr>
        <p:grpSpPr>
          <a:xfrm>
            <a:off x="1905" y="6355080"/>
            <a:ext cx="12201525" cy="525780"/>
            <a:chOff x="3" y="10008"/>
            <a:chExt cx="19215" cy="828"/>
          </a:xfrm>
        </p:grpSpPr>
        <p:pic>
          <p:nvPicPr>
            <p:cNvPr id="9" name="图片 8"/>
            <p:cNvPicPr>
              <a:picLocks noChangeAspect="1"/>
            </p:cNvPicPr>
            <p:nvPr userDrawn="1"/>
          </p:nvPicPr>
          <p:blipFill>
            <a:blip r:embed="rId3"/>
            <a:srcRect t="3532" r="1998"/>
            <a:stretch>
              <a:fillRect/>
            </a:stretch>
          </p:blipFill>
          <p:spPr>
            <a:xfrm>
              <a:off x="3" y="10008"/>
              <a:ext cx="15696" cy="792"/>
            </a:xfrm>
            <a:prstGeom prst="rect">
              <a:avLst/>
            </a:prstGeom>
          </p:spPr>
        </p:pic>
        <p:pic>
          <p:nvPicPr>
            <p:cNvPr id="10" name="图片 9"/>
            <p:cNvPicPr>
              <a:picLocks noChangeAspect="1"/>
            </p:cNvPicPr>
            <p:nvPr userDrawn="1"/>
          </p:nvPicPr>
          <p:blipFill>
            <a:blip r:embed="rId3"/>
            <a:srcRect l="3609" t="22290" r="73776"/>
            <a:stretch>
              <a:fillRect/>
            </a:stretch>
          </p:blipFill>
          <p:spPr>
            <a:xfrm>
              <a:off x="15596" y="10198"/>
              <a:ext cx="3622" cy="638"/>
            </a:xfrm>
            <a:prstGeom prst="rect">
              <a:avLst/>
            </a:prstGeom>
          </p:spPr>
        </p:pic>
      </p:grpSp>
      <p:grpSp>
        <p:nvGrpSpPr>
          <p:cNvPr id="3" name="组合 2"/>
          <p:cNvGrpSpPr/>
          <p:nvPr userDrawn="1"/>
        </p:nvGrpSpPr>
        <p:grpSpPr>
          <a:xfrm>
            <a:off x="584200" y="142875"/>
            <a:ext cx="1048385" cy="1040130"/>
            <a:chOff x="950" y="510"/>
            <a:chExt cx="2530" cy="2510"/>
          </a:xfrm>
          <a:solidFill>
            <a:srgbClr val="00A0E9">
              <a:alpha val="12000"/>
            </a:srgbClr>
          </a:solidFill>
        </p:grpSpPr>
        <p:sp>
          <p:nvSpPr>
            <p:cNvPr id="4" name="Freeform 60"/>
            <p:cNvSpPr/>
            <p:nvPr/>
          </p:nvSpPr>
          <p:spPr>
            <a:xfrm>
              <a:off x="1010" y="510"/>
              <a:ext cx="2390" cy="1010"/>
            </a:xfrm>
            <a:custGeom>
              <a:avLst/>
              <a:gdLst>
                <a:gd name="connsiteX0" fmla="*/ 350306 w 1517650"/>
                <a:gd name="connsiteY0" fmla="*/ 17805 h 641350"/>
                <a:gd name="connsiteX1" fmla="*/ 750191 w 1517650"/>
                <a:gd name="connsiteY1" fmla="*/ 248741 h 641350"/>
                <a:gd name="connsiteX2" fmla="*/ 789599 w 1517650"/>
                <a:gd name="connsiteY2" fmla="*/ 248741 h 641350"/>
                <a:gd name="connsiteX3" fmla="*/ 1189484 w 1517650"/>
                <a:gd name="connsiteY3" fmla="*/ 17855 h 641350"/>
                <a:gd name="connsiteX4" fmla="*/ 1530263 w 1517650"/>
                <a:gd name="connsiteY4" fmla="*/ 214578 h 641350"/>
                <a:gd name="connsiteX5" fmla="*/ 769901 w 1517650"/>
                <a:gd name="connsiteY5" fmla="*/ 653630 h 641350"/>
                <a:gd name="connsiteX6" fmla="*/ 9425 w 1517650"/>
                <a:gd name="connsiteY6" fmla="*/ 214629 h 641350"/>
                <a:gd name="connsiteX7" fmla="*/ 350306 w 1517650"/>
                <a:gd name="connsiteY7" fmla="*/ 17805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7650" h="641350">
                  <a:moveTo>
                    <a:pt x="350306" y="17805"/>
                  </a:moveTo>
                  <a:lnTo>
                    <a:pt x="750191" y="248741"/>
                  </a:lnTo>
                  <a:cubicBezTo>
                    <a:pt x="762408" y="255790"/>
                    <a:pt x="777432" y="255790"/>
                    <a:pt x="789599" y="248741"/>
                  </a:cubicBezTo>
                  <a:lnTo>
                    <a:pt x="1189484" y="17855"/>
                  </a:lnTo>
                  <a:lnTo>
                    <a:pt x="1530263" y="214578"/>
                  </a:lnTo>
                  <a:lnTo>
                    <a:pt x="769901" y="653630"/>
                  </a:lnTo>
                  <a:lnTo>
                    <a:pt x="9425" y="214629"/>
                  </a:lnTo>
                  <a:lnTo>
                    <a:pt x="350306" y="17805"/>
                  </a:lnTo>
                  <a:close/>
                </a:path>
              </a:pathLst>
            </a:custGeom>
            <a:grp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Freeform 61"/>
            <p:cNvSpPr/>
            <p:nvPr/>
          </p:nvSpPr>
          <p:spPr>
            <a:xfrm>
              <a:off x="950" y="930"/>
              <a:ext cx="1210" cy="2090"/>
            </a:xfrm>
            <a:custGeom>
              <a:avLst/>
              <a:gdLst>
                <a:gd name="connsiteX0" fmla="*/ 408014 w 768350"/>
                <a:gd name="connsiteY0" fmla="*/ 640564 h 1327150"/>
                <a:gd name="connsiteX1" fmla="*/ 8129 w 768350"/>
                <a:gd name="connsiteY1" fmla="*/ 409678 h 1327150"/>
                <a:gd name="connsiteX2" fmla="*/ 8129 w 768350"/>
                <a:gd name="connsiteY2" fmla="*/ 16143 h 1327150"/>
                <a:gd name="connsiteX3" fmla="*/ 768605 w 768350"/>
                <a:gd name="connsiteY3" fmla="*/ 455195 h 1327150"/>
                <a:gd name="connsiteX4" fmla="*/ 768605 w 768350"/>
                <a:gd name="connsiteY4" fmla="*/ 1333248 h 1327150"/>
                <a:gd name="connsiteX5" fmla="*/ 427711 w 768350"/>
                <a:gd name="connsiteY5" fmla="*/ 1136487 h 1327150"/>
                <a:gd name="connsiteX6" fmla="*/ 427711 w 768350"/>
                <a:gd name="connsiteY6" fmla="*/ 674715 h 1327150"/>
                <a:gd name="connsiteX7" fmla="*/ 408014 w 768350"/>
                <a:gd name="connsiteY7" fmla="*/ 640564 h 132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350" h="1327150">
                  <a:moveTo>
                    <a:pt x="408014" y="640564"/>
                  </a:moveTo>
                  <a:lnTo>
                    <a:pt x="8129" y="409678"/>
                  </a:lnTo>
                  <a:lnTo>
                    <a:pt x="8129" y="16143"/>
                  </a:lnTo>
                  <a:lnTo>
                    <a:pt x="768605" y="455195"/>
                  </a:lnTo>
                  <a:lnTo>
                    <a:pt x="768605" y="1333248"/>
                  </a:lnTo>
                  <a:lnTo>
                    <a:pt x="427711" y="1136487"/>
                  </a:lnTo>
                  <a:lnTo>
                    <a:pt x="427711" y="674715"/>
                  </a:lnTo>
                  <a:cubicBezTo>
                    <a:pt x="427711" y="660643"/>
                    <a:pt x="420180" y="647625"/>
                    <a:pt x="408014" y="640564"/>
                  </a:cubicBezTo>
                  <a:close/>
                </a:path>
              </a:pathLst>
            </a:custGeom>
            <a:grp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Freeform 62"/>
            <p:cNvSpPr/>
            <p:nvPr/>
          </p:nvSpPr>
          <p:spPr>
            <a:xfrm>
              <a:off x="2270" y="930"/>
              <a:ext cx="1210" cy="2090"/>
            </a:xfrm>
            <a:custGeom>
              <a:avLst/>
              <a:gdLst>
                <a:gd name="connsiteX0" fmla="*/ 769567 w 768350"/>
                <a:gd name="connsiteY0" fmla="*/ 409682 h 1327150"/>
                <a:gd name="connsiteX1" fmla="*/ 369695 w 768350"/>
                <a:gd name="connsiteY1" fmla="*/ 640568 h 1327150"/>
                <a:gd name="connsiteX2" fmla="*/ 349985 w 768350"/>
                <a:gd name="connsiteY2" fmla="*/ 674718 h 1327150"/>
                <a:gd name="connsiteX3" fmla="*/ 349985 w 768350"/>
                <a:gd name="connsiteY3" fmla="*/ 1136491 h 1327150"/>
                <a:gd name="connsiteX4" fmla="*/ 9244 w 768350"/>
                <a:gd name="connsiteY4" fmla="*/ 1333252 h 1327150"/>
                <a:gd name="connsiteX5" fmla="*/ 9244 w 768350"/>
                <a:gd name="connsiteY5" fmla="*/ 455199 h 1327150"/>
                <a:gd name="connsiteX6" fmla="*/ 769567 w 768350"/>
                <a:gd name="connsiteY6" fmla="*/ 16147 h 1327150"/>
                <a:gd name="connsiteX7" fmla="*/ 769567 w 768350"/>
                <a:gd name="connsiteY7" fmla="*/ 409682 h 132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350" h="1327150">
                  <a:moveTo>
                    <a:pt x="769567" y="409682"/>
                  </a:moveTo>
                  <a:lnTo>
                    <a:pt x="369695" y="640568"/>
                  </a:lnTo>
                  <a:cubicBezTo>
                    <a:pt x="357478" y="647617"/>
                    <a:pt x="349985" y="660647"/>
                    <a:pt x="349985" y="674718"/>
                  </a:cubicBezTo>
                  <a:lnTo>
                    <a:pt x="349985" y="1136491"/>
                  </a:lnTo>
                  <a:lnTo>
                    <a:pt x="9244" y="1333252"/>
                  </a:lnTo>
                  <a:lnTo>
                    <a:pt x="9244" y="455199"/>
                  </a:lnTo>
                  <a:lnTo>
                    <a:pt x="769567" y="16147"/>
                  </a:lnTo>
                  <a:lnTo>
                    <a:pt x="769567" y="409682"/>
                  </a:lnTo>
                  <a:close/>
                </a:path>
              </a:pathLst>
            </a:custGeom>
            <a:grp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8" name="标题占位符 1"/>
          <p:cNvSpPr>
            <a:spLocks noGrp="1"/>
          </p:cNvSpPr>
          <p:nvPr>
            <p:ph type="title"/>
            <p:custDataLst>
              <p:tags r:id="rId1"/>
            </p:custDataLst>
          </p:nvPr>
        </p:nvSpPr>
        <p:spPr>
          <a:xfrm>
            <a:off x="506730" y="316865"/>
            <a:ext cx="9436100" cy="648335"/>
          </a:xfrm>
          <a:prstGeom prst="rect">
            <a:avLst/>
          </a:prstGeom>
        </p:spPr>
        <p:txBody>
          <a:bodyPr vert="horz" lIns="101600" tIns="38100" rIns="76200" bIns="38100" rtlCol="0" anchor="ctr" anchorCtr="0">
            <a:normAutofit/>
          </a:bodyPr>
          <a:lstStyle>
            <a:lvl1pPr>
              <a:defRPr>
                <a:solidFill>
                  <a:srgbClr val="00A0E9"/>
                </a:solidFill>
              </a:defRPr>
            </a:lvl1pPr>
          </a:lstStyle>
          <a:p>
            <a:r>
              <a:rPr lang="zh-CN" altLang="en-US" dirty="0"/>
              <a:t>单击此处编辑母版标题样式</a:t>
            </a:r>
          </a:p>
        </p:txBody>
      </p:sp>
      <p:pic>
        <p:nvPicPr>
          <p:cNvPr id="2" name="图片 1" descr="vantop logo修改_画板 1 副本"/>
          <p:cNvPicPr>
            <a:picLocks noChangeAspect="1"/>
          </p:cNvPicPr>
          <p:nvPr userDrawn="1"/>
        </p:nvPicPr>
        <p:blipFill>
          <a:blip r:embed="rId4"/>
          <a:srcRect t="23621" b="25837"/>
          <a:stretch>
            <a:fillRect/>
          </a:stretch>
        </p:blipFill>
        <p:spPr>
          <a:xfrm>
            <a:off x="9536430" y="281940"/>
            <a:ext cx="2444750" cy="694690"/>
          </a:xfrm>
          <a:prstGeom prst="rect">
            <a:avLst/>
          </a:prstGeom>
        </p:spPr>
      </p:pic>
      <p:sp>
        <p:nvSpPr>
          <p:cNvPr id="1028" name="页脚占位符 1"/>
          <p:cNvSpPr>
            <a:spLocks noGrp="1"/>
          </p:cNvSpPr>
          <p:nvPr userDrawn="1"/>
        </p:nvSpPr>
        <p:spPr>
          <a:xfrm>
            <a:off x="6361748" y="6467475"/>
            <a:ext cx="5305425" cy="365125"/>
          </a:xfrm>
          <a:prstGeom prst="rect">
            <a:avLst/>
          </a:prstGeom>
          <a:noFill/>
          <a:ln w="9525">
            <a:noFill/>
          </a:ln>
        </p:spPr>
        <p:txBody>
          <a:bodyPr lIns="91440" tIns="45720" rIns="91440" bIns="45720" anchor="ctr"/>
          <a:lstStyle/>
          <a:p>
            <a:pPr lvl="0" algn="r" fontAlgn="base">
              <a:buSzTx/>
            </a:pPr>
            <a:r>
              <a:rPr lang="en-US" altLang="zh-CN" sz="1000" i="1">
                <a:solidFill>
                  <a:srgbClr val="A6A6A6"/>
                </a:solidFill>
                <a:latin typeface="微软雅黑" panose="020B0503020204020204" pitchFamily="34" charset="-122"/>
                <a:ea typeface="微软雅黑" panose="020B0503020204020204" pitchFamily="34" charset="-122"/>
                <a:sym typeface="等线" panose="02010600030101010101" charset="-122"/>
              </a:rPr>
              <a:t>©2020 </a:t>
            </a:r>
            <a:r>
              <a:rPr lang="zh-CN" altLang="en-US" sz="1000" i="1">
                <a:solidFill>
                  <a:srgbClr val="A6A6A6"/>
                </a:solidFill>
                <a:latin typeface="微软雅黑" panose="020B0503020204020204" pitchFamily="34" charset="-122"/>
                <a:ea typeface="微软雅黑" panose="020B0503020204020204" pitchFamily="34" charset="-122"/>
                <a:sym typeface="等线" panose="02010600030101010101" charset="-122"/>
              </a:rPr>
              <a:t>深圳万拓科技创新有限公司版权所有</a:t>
            </a:r>
            <a:endParaRPr lang="zh-CN" altLang="en-US" sz="1000" i="1" dirty="0">
              <a:solidFill>
                <a:srgbClr val="A6A6A6"/>
              </a:solidFill>
              <a:latin typeface="微软雅黑" panose="020B0503020204020204" pitchFamily="34" charset="-122"/>
              <a:ea typeface="微软雅黑" panose="020B0503020204020204" pitchFamily="34" charset="-122"/>
              <a:sym typeface="等线" panose="02010600030101010101"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descr="vantop logo修改_画板 1 副本"/>
          <p:cNvPicPr>
            <a:picLocks noChangeAspect="1"/>
          </p:cNvPicPr>
          <p:nvPr userDrawn="1"/>
        </p:nvPicPr>
        <p:blipFill>
          <a:blip r:embed="rId2"/>
          <a:srcRect t="23621" b="25837"/>
          <a:stretch>
            <a:fillRect/>
          </a:stretch>
        </p:blipFill>
        <p:spPr>
          <a:xfrm>
            <a:off x="9536430" y="281940"/>
            <a:ext cx="2444750" cy="694690"/>
          </a:xfrm>
          <a:prstGeom prst="rect">
            <a:avLst/>
          </a:prstGeom>
        </p:spPr>
      </p:pic>
      <p:grpSp>
        <p:nvGrpSpPr>
          <p:cNvPr id="5" name="组合 4"/>
          <p:cNvGrpSpPr/>
          <p:nvPr userDrawn="1"/>
        </p:nvGrpSpPr>
        <p:grpSpPr>
          <a:xfrm>
            <a:off x="1905" y="6355080"/>
            <a:ext cx="12201525" cy="525780"/>
            <a:chOff x="3" y="10008"/>
            <a:chExt cx="19215" cy="828"/>
          </a:xfrm>
        </p:grpSpPr>
        <p:pic>
          <p:nvPicPr>
            <p:cNvPr id="3" name="图片 2"/>
            <p:cNvPicPr>
              <a:picLocks noChangeAspect="1"/>
            </p:cNvPicPr>
            <p:nvPr userDrawn="1"/>
          </p:nvPicPr>
          <p:blipFill>
            <a:blip r:embed="rId3"/>
            <a:srcRect t="3532" r="1998"/>
            <a:stretch>
              <a:fillRect/>
            </a:stretch>
          </p:blipFill>
          <p:spPr>
            <a:xfrm>
              <a:off x="3" y="10008"/>
              <a:ext cx="15696" cy="792"/>
            </a:xfrm>
            <a:prstGeom prst="rect">
              <a:avLst/>
            </a:prstGeom>
          </p:spPr>
        </p:pic>
        <p:pic>
          <p:nvPicPr>
            <p:cNvPr id="4" name="图片 3"/>
            <p:cNvPicPr>
              <a:picLocks noChangeAspect="1"/>
            </p:cNvPicPr>
            <p:nvPr userDrawn="1"/>
          </p:nvPicPr>
          <p:blipFill>
            <a:blip r:embed="rId3"/>
            <a:srcRect l="3609" t="22290" r="73776"/>
            <a:stretch>
              <a:fillRect/>
            </a:stretch>
          </p:blipFill>
          <p:spPr>
            <a:xfrm>
              <a:off x="15596" y="10198"/>
              <a:ext cx="3622" cy="638"/>
            </a:xfrm>
            <a:prstGeom prst="rect">
              <a:avLst/>
            </a:prstGeom>
          </p:spPr>
        </p:pic>
      </p:grpSp>
      <p:sp>
        <p:nvSpPr>
          <p:cNvPr id="1028" name="页脚占位符 1"/>
          <p:cNvSpPr>
            <a:spLocks noGrp="1"/>
          </p:cNvSpPr>
          <p:nvPr userDrawn="1"/>
        </p:nvSpPr>
        <p:spPr>
          <a:xfrm>
            <a:off x="6361748" y="6467475"/>
            <a:ext cx="5305425" cy="365125"/>
          </a:xfrm>
          <a:prstGeom prst="rect">
            <a:avLst/>
          </a:prstGeom>
          <a:noFill/>
          <a:ln w="9525">
            <a:noFill/>
          </a:ln>
        </p:spPr>
        <p:txBody>
          <a:bodyPr lIns="91440" tIns="45720" rIns="91440" bIns="45720" anchor="ctr"/>
          <a:lstStyle/>
          <a:p>
            <a:pPr lvl="0" algn="r" fontAlgn="base">
              <a:buSzTx/>
            </a:pPr>
            <a:r>
              <a:rPr lang="en-US" altLang="zh-CN" sz="1000" i="1">
                <a:solidFill>
                  <a:srgbClr val="A6A6A6"/>
                </a:solidFill>
                <a:latin typeface="微软雅黑" panose="020B0503020204020204" pitchFamily="34" charset="-122"/>
                <a:ea typeface="微软雅黑" panose="020B0503020204020204" pitchFamily="34" charset="-122"/>
                <a:sym typeface="等线" panose="02010600030101010101" charset="-122"/>
              </a:rPr>
              <a:t>©2020 </a:t>
            </a:r>
            <a:r>
              <a:rPr lang="zh-CN" altLang="en-US" sz="1000" i="1">
                <a:solidFill>
                  <a:srgbClr val="A6A6A6"/>
                </a:solidFill>
                <a:latin typeface="微软雅黑" panose="020B0503020204020204" pitchFamily="34" charset="-122"/>
                <a:ea typeface="微软雅黑" panose="020B0503020204020204" pitchFamily="34" charset="-122"/>
                <a:sym typeface="等线" panose="02010600030101010101" charset="-122"/>
              </a:rPr>
              <a:t>深圳万拓科技创新有限公司版权所有</a:t>
            </a:r>
            <a:endParaRPr lang="zh-CN" altLang="en-US" sz="1000" i="1" dirty="0">
              <a:solidFill>
                <a:srgbClr val="A6A6A6"/>
              </a:solidFill>
              <a:latin typeface="微软雅黑" panose="020B0503020204020204" pitchFamily="34" charset="-122"/>
              <a:ea typeface="微软雅黑" panose="020B0503020204020204" pitchFamily="34" charset="-122"/>
              <a:sym typeface="等线" panose="02010600030101010101"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6" name="组合 5"/>
          <p:cNvGrpSpPr/>
          <p:nvPr userDrawn="1"/>
        </p:nvGrpSpPr>
        <p:grpSpPr>
          <a:xfrm>
            <a:off x="1905" y="6355080"/>
            <a:ext cx="12201525" cy="525780"/>
            <a:chOff x="3" y="10008"/>
            <a:chExt cx="19215" cy="828"/>
          </a:xfrm>
        </p:grpSpPr>
        <p:pic>
          <p:nvPicPr>
            <p:cNvPr id="8" name="图片 7"/>
            <p:cNvPicPr>
              <a:picLocks noChangeAspect="1"/>
            </p:cNvPicPr>
            <p:nvPr userDrawn="1"/>
          </p:nvPicPr>
          <p:blipFill>
            <a:blip r:embed="rId2"/>
            <a:srcRect t="3532" r="1998"/>
            <a:stretch>
              <a:fillRect/>
            </a:stretch>
          </p:blipFill>
          <p:spPr>
            <a:xfrm>
              <a:off x="3" y="10008"/>
              <a:ext cx="15696" cy="792"/>
            </a:xfrm>
            <a:prstGeom prst="rect">
              <a:avLst/>
            </a:prstGeom>
          </p:spPr>
        </p:pic>
        <p:pic>
          <p:nvPicPr>
            <p:cNvPr id="9" name="图片 8"/>
            <p:cNvPicPr>
              <a:picLocks noChangeAspect="1"/>
            </p:cNvPicPr>
            <p:nvPr userDrawn="1"/>
          </p:nvPicPr>
          <p:blipFill>
            <a:blip r:embed="rId2"/>
            <a:srcRect l="3609" t="22290" r="73776"/>
            <a:stretch>
              <a:fillRect/>
            </a:stretch>
          </p:blipFill>
          <p:spPr>
            <a:xfrm>
              <a:off x="15596" y="10198"/>
              <a:ext cx="3622" cy="638"/>
            </a:xfrm>
            <a:prstGeom prst="rect">
              <a:avLst/>
            </a:prstGeom>
          </p:spPr>
        </p:pic>
      </p:grpSp>
      <p:sp>
        <p:nvSpPr>
          <p:cNvPr id="10" name="页脚占位符 1"/>
          <p:cNvSpPr>
            <a:spLocks noGrp="1"/>
          </p:cNvSpPr>
          <p:nvPr userDrawn="1"/>
        </p:nvSpPr>
        <p:spPr>
          <a:xfrm>
            <a:off x="6361748" y="6467475"/>
            <a:ext cx="5305425" cy="365125"/>
          </a:xfrm>
          <a:prstGeom prst="rect">
            <a:avLst/>
          </a:prstGeom>
          <a:noFill/>
          <a:ln w="9525">
            <a:noFill/>
          </a:ln>
        </p:spPr>
        <p:txBody>
          <a:bodyPr lIns="91440" tIns="45720" rIns="91440" bIns="45720" anchor="ctr"/>
          <a:lstStyle/>
          <a:p>
            <a:pPr lvl="0" algn="r" fontAlgn="base">
              <a:buSzTx/>
            </a:pPr>
            <a:r>
              <a:rPr lang="en-US" altLang="zh-CN" sz="1000" i="1">
                <a:solidFill>
                  <a:srgbClr val="A6A6A6"/>
                </a:solidFill>
                <a:latin typeface="微软雅黑" panose="020B0503020204020204" pitchFamily="34" charset="-122"/>
                <a:ea typeface="微软雅黑" panose="020B0503020204020204" pitchFamily="34" charset="-122"/>
                <a:sym typeface="等线" panose="02010600030101010101" charset="-122"/>
              </a:rPr>
              <a:t>©2020 </a:t>
            </a:r>
            <a:r>
              <a:rPr lang="zh-CN" altLang="en-US" sz="1000" i="1">
                <a:solidFill>
                  <a:srgbClr val="A6A6A6"/>
                </a:solidFill>
                <a:latin typeface="微软雅黑" panose="020B0503020204020204" pitchFamily="34" charset="-122"/>
                <a:ea typeface="微软雅黑" panose="020B0503020204020204" pitchFamily="34" charset="-122"/>
                <a:sym typeface="等线" panose="02010600030101010101" charset="-122"/>
              </a:rPr>
              <a:t>深圳万拓科技创新有限公司版权所有</a:t>
            </a:r>
            <a:endParaRPr lang="zh-CN" altLang="en-US" sz="1000" i="1" dirty="0">
              <a:solidFill>
                <a:srgbClr val="A6A6A6"/>
              </a:solidFill>
              <a:latin typeface="微软雅黑" panose="020B0503020204020204" pitchFamily="34" charset="-122"/>
              <a:ea typeface="微软雅黑" panose="020B0503020204020204" pitchFamily="34" charset="-122"/>
              <a:sym typeface="等线" panose="02010600030101010101"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descr="vantop logo VIS A面-10"/>
          <p:cNvPicPr>
            <a:picLocks noChangeAspect="1"/>
          </p:cNvPicPr>
          <p:nvPr userDrawn="1"/>
        </p:nvPicPr>
        <p:blipFill>
          <a:blip r:embed="rId2"/>
          <a:srcRect t="2100" b="1898"/>
          <a:stretch>
            <a:fillRect/>
          </a:stretch>
        </p:blipFill>
        <p:spPr>
          <a:xfrm>
            <a:off x="-78105" y="-40005"/>
            <a:ext cx="12270105" cy="6938010"/>
          </a:xfrm>
          <a:prstGeom prst="rect">
            <a:avLst/>
          </a:prstGeom>
        </p:spPr>
      </p:pic>
      <p:pic>
        <p:nvPicPr>
          <p:cNvPr id="2" name="图片 1"/>
          <p:cNvPicPr>
            <a:picLocks noChangeAspect="1"/>
          </p:cNvPicPr>
          <p:nvPr userDrawn="1"/>
        </p:nvPicPr>
        <p:blipFill>
          <a:blip r:embed="rId3"/>
          <a:stretch>
            <a:fillRect/>
          </a:stretch>
        </p:blipFill>
        <p:spPr>
          <a:xfrm>
            <a:off x="1771650" y="5300980"/>
            <a:ext cx="8648700" cy="10591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8"/>
            </p:custDataLst>
          </p:nvPr>
        </p:nvSpPr>
        <p:spPr>
          <a:xfrm>
            <a:off x="608421" y="608453"/>
            <a:ext cx="10969575" cy="648056"/>
          </a:xfrm>
          <a:prstGeom prst="rect">
            <a:avLst/>
          </a:prstGeom>
        </p:spPr>
        <p:txBody>
          <a:bodyPr vert="horz" lIns="101600" tIns="38100" rIns="76200" bIns="3810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9"/>
            </p:custDataLst>
          </p:nvPr>
        </p:nvSpPr>
        <p:spPr>
          <a:xfrm>
            <a:off x="608421" y="1515732"/>
            <a:ext cx="10969575" cy="4737293"/>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0"/>
            </p:custDataLst>
          </p:nvPr>
        </p:nvSpPr>
        <p:spPr>
          <a:xfrm>
            <a:off x="612021" y="6314950"/>
            <a:ext cx="2700092" cy="316828"/>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2020/5/7</a:t>
            </a:fld>
            <a:endParaRPr lang="zh-CN" altLang="en-US"/>
          </a:p>
        </p:txBody>
      </p:sp>
      <p:sp>
        <p:nvSpPr>
          <p:cNvPr id="5" name="页脚占位符 4"/>
          <p:cNvSpPr>
            <a:spLocks noGrp="1"/>
          </p:cNvSpPr>
          <p:nvPr>
            <p:ph type="ftr" sz="quarter" idx="3"/>
            <p:custDataLst>
              <p:tags r:id="rId11"/>
            </p:custDataLst>
          </p:nvPr>
        </p:nvSpPr>
        <p:spPr>
          <a:xfrm>
            <a:off x="4116141" y="6314950"/>
            <a:ext cx="3960135" cy="316828"/>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2"/>
            </p:custDataLst>
          </p:nvPr>
        </p:nvSpPr>
        <p:spPr>
          <a:xfrm>
            <a:off x="8877903" y="6314950"/>
            <a:ext cx="2700092" cy="316828"/>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ct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ct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libgit2/libgit2" TargetMode="Externa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31520" y="3391535"/>
            <a:ext cx="4267200" cy="460375"/>
          </a:xfrm>
          <a:prstGeom prst="rect">
            <a:avLst/>
          </a:prstGeom>
          <a:noFill/>
        </p:spPr>
        <p:txBody>
          <a:bodyPr wrap="square" rtlCol="0">
            <a:spAutoFit/>
          </a:bodyPr>
          <a:lstStyle/>
          <a:p>
            <a:r>
              <a:rPr lang="en-US" altLang="zh-CN" sz="2400" dirty="0">
                <a:solidFill>
                  <a:schemeClr val="bg1"/>
                </a:solidFill>
              </a:rPr>
              <a:t>Git</a:t>
            </a:r>
            <a:r>
              <a:rPr lang="zh-CN" altLang="en-US" sz="2400" dirty="0">
                <a:solidFill>
                  <a:schemeClr val="bg1"/>
                </a:solidFill>
              </a:rPr>
              <a:t>的基本知识和使用</a:t>
            </a:r>
          </a:p>
        </p:txBody>
      </p:sp>
      <p:sp>
        <p:nvSpPr>
          <p:cNvPr id="10" name="文本框 9"/>
          <p:cNvSpPr txBox="1"/>
          <p:nvPr/>
        </p:nvSpPr>
        <p:spPr>
          <a:xfrm>
            <a:off x="670560" y="2379345"/>
            <a:ext cx="6574155" cy="829945"/>
          </a:xfrm>
          <a:prstGeom prst="rect">
            <a:avLst/>
          </a:prstGeom>
          <a:noFill/>
        </p:spPr>
        <p:txBody>
          <a:bodyPr wrap="square" rtlCol="0">
            <a:spAutoFit/>
          </a:bodyPr>
          <a:lstStyle/>
          <a:p>
            <a:r>
              <a:rPr lang="zh-CN" altLang="en-US" sz="4800" b="1" dirty="0">
                <a:solidFill>
                  <a:schemeClr val="bg1"/>
                </a:solidFill>
              </a:rPr>
              <a:t>技术分享</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369332"/>
          </a:xfrm>
          <a:prstGeom prst="rect">
            <a:avLst/>
          </a:prstGeom>
          <a:noFill/>
        </p:spPr>
        <p:txBody>
          <a:bodyPr wrap="square" rtlCol="0">
            <a:spAutoFit/>
          </a:bodyPr>
          <a:lstStyle/>
          <a:p>
            <a:endParaRPr lang="en-US" altLang="zh-CN" dirty="0"/>
          </a:p>
        </p:txBody>
      </p:sp>
      <p:pic>
        <p:nvPicPr>
          <p:cNvPr id="5" name="图片 4">
            <a:extLst>
              <a:ext uri="{FF2B5EF4-FFF2-40B4-BE49-F238E27FC236}">
                <a16:creationId xmlns:a16="http://schemas.microsoft.com/office/drawing/2014/main" id="{B58C0106-395D-4263-A1DA-DA33623DBC87}"/>
              </a:ext>
            </a:extLst>
          </p:cNvPr>
          <p:cNvPicPr>
            <a:picLocks noChangeAspect="1"/>
          </p:cNvPicPr>
          <p:nvPr/>
        </p:nvPicPr>
        <p:blipFill>
          <a:blip r:embed="rId3"/>
          <a:stretch>
            <a:fillRect/>
          </a:stretch>
        </p:blipFill>
        <p:spPr>
          <a:xfrm>
            <a:off x="506730" y="1496089"/>
            <a:ext cx="6419850" cy="3314700"/>
          </a:xfrm>
          <a:prstGeom prst="rect">
            <a:avLst/>
          </a:prstGeom>
        </p:spPr>
      </p:pic>
    </p:spTree>
    <p:custDataLst>
      <p:tags r:id="rId1"/>
    </p:custDataLst>
    <p:extLst>
      <p:ext uri="{BB962C8B-B14F-4D97-AF65-F5344CB8AC3E}">
        <p14:creationId xmlns:p14="http://schemas.microsoft.com/office/powerpoint/2010/main" val="3044103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369332"/>
          </a:xfrm>
          <a:prstGeom prst="rect">
            <a:avLst/>
          </a:prstGeom>
          <a:noFill/>
        </p:spPr>
        <p:txBody>
          <a:bodyPr wrap="square" rtlCol="0">
            <a:spAutoFit/>
          </a:bodyPr>
          <a:lstStyle/>
          <a:p>
            <a:endParaRPr lang="en-US" altLang="zh-CN" dirty="0"/>
          </a:p>
        </p:txBody>
      </p:sp>
      <p:pic>
        <p:nvPicPr>
          <p:cNvPr id="4" name="图片 3">
            <a:extLst>
              <a:ext uri="{FF2B5EF4-FFF2-40B4-BE49-F238E27FC236}">
                <a16:creationId xmlns:a16="http://schemas.microsoft.com/office/drawing/2014/main" id="{8113E88D-2FA9-458B-B358-27CD2C9E24DB}"/>
              </a:ext>
            </a:extLst>
          </p:cNvPr>
          <p:cNvPicPr>
            <a:picLocks noChangeAspect="1"/>
          </p:cNvPicPr>
          <p:nvPr/>
        </p:nvPicPr>
        <p:blipFill>
          <a:blip r:embed="rId3"/>
          <a:stretch>
            <a:fillRect/>
          </a:stretch>
        </p:blipFill>
        <p:spPr>
          <a:xfrm>
            <a:off x="506730" y="1428356"/>
            <a:ext cx="6715125" cy="3514725"/>
          </a:xfrm>
          <a:prstGeom prst="rect">
            <a:avLst/>
          </a:prstGeom>
        </p:spPr>
      </p:pic>
    </p:spTree>
    <p:custDataLst>
      <p:tags r:id="rId1"/>
    </p:custDataLst>
    <p:extLst>
      <p:ext uri="{BB962C8B-B14F-4D97-AF65-F5344CB8AC3E}">
        <p14:creationId xmlns:p14="http://schemas.microsoft.com/office/powerpoint/2010/main" val="3575879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369332"/>
          </a:xfrm>
          <a:prstGeom prst="rect">
            <a:avLst/>
          </a:prstGeom>
          <a:noFill/>
        </p:spPr>
        <p:txBody>
          <a:bodyPr wrap="square" rtlCol="0">
            <a:spAutoFit/>
          </a:bodyPr>
          <a:lstStyle/>
          <a:p>
            <a:endParaRPr lang="en-US" altLang="zh-CN" dirty="0"/>
          </a:p>
        </p:txBody>
      </p:sp>
      <p:pic>
        <p:nvPicPr>
          <p:cNvPr id="5" name="图片 4">
            <a:extLst>
              <a:ext uri="{FF2B5EF4-FFF2-40B4-BE49-F238E27FC236}">
                <a16:creationId xmlns:a16="http://schemas.microsoft.com/office/drawing/2014/main" id="{F771155E-613A-4209-AF85-917A796A2367}"/>
              </a:ext>
            </a:extLst>
          </p:cNvPr>
          <p:cNvPicPr>
            <a:picLocks noChangeAspect="1"/>
          </p:cNvPicPr>
          <p:nvPr/>
        </p:nvPicPr>
        <p:blipFill>
          <a:blip r:embed="rId3"/>
          <a:stretch>
            <a:fillRect/>
          </a:stretch>
        </p:blipFill>
        <p:spPr>
          <a:xfrm>
            <a:off x="604007" y="1217086"/>
            <a:ext cx="6648450" cy="5334000"/>
          </a:xfrm>
          <a:prstGeom prst="rect">
            <a:avLst/>
          </a:prstGeom>
        </p:spPr>
      </p:pic>
    </p:spTree>
    <p:custDataLst>
      <p:tags r:id="rId1"/>
    </p:custDataLst>
    <p:extLst>
      <p:ext uri="{BB962C8B-B14F-4D97-AF65-F5344CB8AC3E}">
        <p14:creationId xmlns:p14="http://schemas.microsoft.com/office/powerpoint/2010/main" val="585022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369332"/>
          </a:xfrm>
          <a:prstGeom prst="rect">
            <a:avLst/>
          </a:prstGeom>
          <a:noFill/>
        </p:spPr>
        <p:txBody>
          <a:bodyPr wrap="square" rtlCol="0">
            <a:spAutoFit/>
          </a:bodyPr>
          <a:lstStyle/>
          <a:p>
            <a:endParaRPr lang="en-US" altLang="zh-CN" dirty="0"/>
          </a:p>
        </p:txBody>
      </p:sp>
      <p:pic>
        <p:nvPicPr>
          <p:cNvPr id="4" name="图片 3">
            <a:extLst>
              <a:ext uri="{FF2B5EF4-FFF2-40B4-BE49-F238E27FC236}">
                <a16:creationId xmlns:a16="http://schemas.microsoft.com/office/drawing/2014/main" id="{45788016-6CC4-4472-A535-55542A19C6A2}"/>
              </a:ext>
            </a:extLst>
          </p:cNvPr>
          <p:cNvPicPr>
            <a:picLocks noChangeAspect="1"/>
          </p:cNvPicPr>
          <p:nvPr/>
        </p:nvPicPr>
        <p:blipFill>
          <a:blip r:embed="rId3"/>
          <a:stretch>
            <a:fillRect/>
          </a:stretch>
        </p:blipFill>
        <p:spPr>
          <a:xfrm>
            <a:off x="506730" y="1217086"/>
            <a:ext cx="6696075" cy="4676775"/>
          </a:xfrm>
          <a:prstGeom prst="rect">
            <a:avLst/>
          </a:prstGeom>
        </p:spPr>
      </p:pic>
    </p:spTree>
    <p:custDataLst>
      <p:tags r:id="rId1"/>
    </p:custDataLst>
    <p:extLst>
      <p:ext uri="{BB962C8B-B14F-4D97-AF65-F5344CB8AC3E}">
        <p14:creationId xmlns:p14="http://schemas.microsoft.com/office/powerpoint/2010/main" val="1340325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369332"/>
          </a:xfrm>
          <a:prstGeom prst="rect">
            <a:avLst/>
          </a:prstGeom>
          <a:noFill/>
        </p:spPr>
        <p:txBody>
          <a:bodyPr wrap="square" rtlCol="0">
            <a:spAutoFit/>
          </a:bodyPr>
          <a:lstStyle/>
          <a:p>
            <a:endParaRPr lang="en-US" altLang="zh-CN" dirty="0"/>
          </a:p>
        </p:txBody>
      </p:sp>
      <p:pic>
        <p:nvPicPr>
          <p:cNvPr id="5" name="图片 4">
            <a:extLst>
              <a:ext uri="{FF2B5EF4-FFF2-40B4-BE49-F238E27FC236}">
                <a16:creationId xmlns:a16="http://schemas.microsoft.com/office/drawing/2014/main" id="{9A10FDF9-326B-4B20-9D97-B9FF1B71826A}"/>
              </a:ext>
            </a:extLst>
          </p:cNvPr>
          <p:cNvPicPr>
            <a:picLocks noChangeAspect="1"/>
          </p:cNvPicPr>
          <p:nvPr/>
        </p:nvPicPr>
        <p:blipFill>
          <a:blip r:embed="rId3"/>
          <a:stretch>
            <a:fillRect/>
          </a:stretch>
        </p:blipFill>
        <p:spPr>
          <a:xfrm>
            <a:off x="604008" y="965200"/>
            <a:ext cx="5058562" cy="5558536"/>
          </a:xfrm>
          <a:prstGeom prst="rect">
            <a:avLst/>
          </a:prstGeom>
        </p:spPr>
      </p:pic>
    </p:spTree>
    <p:custDataLst>
      <p:tags r:id="rId1"/>
    </p:custDataLst>
    <p:extLst>
      <p:ext uri="{BB962C8B-B14F-4D97-AF65-F5344CB8AC3E}">
        <p14:creationId xmlns:p14="http://schemas.microsoft.com/office/powerpoint/2010/main" val="503208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369332"/>
          </a:xfrm>
          <a:prstGeom prst="rect">
            <a:avLst/>
          </a:prstGeom>
          <a:noFill/>
        </p:spPr>
        <p:txBody>
          <a:bodyPr wrap="square" rtlCol="0">
            <a:spAutoFit/>
          </a:bodyPr>
          <a:lstStyle/>
          <a:p>
            <a:endParaRPr lang="en-US" altLang="zh-CN" dirty="0"/>
          </a:p>
        </p:txBody>
      </p:sp>
      <p:pic>
        <p:nvPicPr>
          <p:cNvPr id="4" name="图片 3">
            <a:extLst>
              <a:ext uri="{FF2B5EF4-FFF2-40B4-BE49-F238E27FC236}">
                <a16:creationId xmlns:a16="http://schemas.microsoft.com/office/drawing/2014/main" id="{007A64DD-5BF7-41F4-A29A-AA748FD9BD0C}"/>
              </a:ext>
            </a:extLst>
          </p:cNvPr>
          <p:cNvPicPr>
            <a:picLocks noChangeAspect="1"/>
          </p:cNvPicPr>
          <p:nvPr/>
        </p:nvPicPr>
        <p:blipFill>
          <a:blip r:embed="rId3"/>
          <a:stretch>
            <a:fillRect/>
          </a:stretch>
        </p:blipFill>
        <p:spPr>
          <a:xfrm>
            <a:off x="506730" y="1032420"/>
            <a:ext cx="6591300" cy="5019675"/>
          </a:xfrm>
          <a:prstGeom prst="rect">
            <a:avLst/>
          </a:prstGeom>
        </p:spPr>
      </p:pic>
    </p:spTree>
    <p:custDataLst>
      <p:tags r:id="rId1"/>
    </p:custDataLst>
    <p:extLst>
      <p:ext uri="{BB962C8B-B14F-4D97-AF65-F5344CB8AC3E}">
        <p14:creationId xmlns:p14="http://schemas.microsoft.com/office/powerpoint/2010/main" val="1760510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369332"/>
          </a:xfrm>
          <a:prstGeom prst="rect">
            <a:avLst/>
          </a:prstGeom>
          <a:noFill/>
        </p:spPr>
        <p:txBody>
          <a:bodyPr wrap="square" rtlCol="0">
            <a:spAutoFit/>
          </a:bodyPr>
          <a:lstStyle/>
          <a:p>
            <a:endParaRPr lang="en-US" altLang="zh-CN" dirty="0"/>
          </a:p>
        </p:txBody>
      </p:sp>
      <p:pic>
        <p:nvPicPr>
          <p:cNvPr id="5" name="图片 4">
            <a:extLst>
              <a:ext uri="{FF2B5EF4-FFF2-40B4-BE49-F238E27FC236}">
                <a16:creationId xmlns:a16="http://schemas.microsoft.com/office/drawing/2014/main" id="{0AC7023A-3712-4C7E-A6BF-B094BE26A1E8}"/>
              </a:ext>
            </a:extLst>
          </p:cNvPr>
          <p:cNvPicPr>
            <a:picLocks noChangeAspect="1"/>
          </p:cNvPicPr>
          <p:nvPr/>
        </p:nvPicPr>
        <p:blipFill>
          <a:blip r:embed="rId3"/>
          <a:stretch>
            <a:fillRect/>
          </a:stretch>
        </p:blipFill>
        <p:spPr>
          <a:xfrm>
            <a:off x="604007" y="965200"/>
            <a:ext cx="5830349" cy="5392230"/>
          </a:xfrm>
          <a:prstGeom prst="rect">
            <a:avLst/>
          </a:prstGeom>
        </p:spPr>
      </p:pic>
    </p:spTree>
    <p:custDataLst>
      <p:tags r:id="rId1"/>
    </p:custDataLst>
    <p:extLst>
      <p:ext uri="{BB962C8B-B14F-4D97-AF65-F5344CB8AC3E}">
        <p14:creationId xmlns:p14="http://schemas.microsoft.com/office/powerpoint/2010/main" val="4286862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369332"/>
          </a:xfrm>
          <a:prstGeom prst="rect">
            <a:avLst/>
          </a:prstGeom>
          <a:noFill/>
        </p:spPr>
        <p:txBody>
          <a:bodyPr wrap="square" rtlCol="0">
            <a:spAutoFit/>
          </a:bodyPr>
          <a:lstStyle/>
          <a:p>
            <a:endParaRPr lang="en-US" altLang="zh-CN" dirty="0"/>
          </a:p>
        </p:txBody>
      </p:sp>
      <p:pic>
        <p:nvPicPr>
          <p:cNvPr id="4" name="图片 3">
            <a:extLst>
              <a:ext uri="{FF2B5EF4-FFF2-40B4-BE49-F238E27FC236}">
                <a16:creationId xmlns:a16="http://schemas.microsoft.com/office/drawing/2014/main" id="{2AA02382-3EFB-4FCE-92E1-E3C5C674557A}"/>
              </a:ext>
            </a:extLst>
          </p:cNvPr>
          <p:cNvPicPr>
            <a:picLocks noChangeAspect="1"/>
          </p:cNvPicPr>
          <p:nvPr/>
        </p:nvPicPr>
        <p:blipFill>
          <a:blip r:embed="rId3"/>
          <a:stretch>
            <a:fillRect/>
          </a:stretch>
        </p:blipFill>
        <p:spPr>
          <a:xfrm>
            <a:off x="604007" y="1496089"/>
            <a:ext cx="6762750" cy="3305175"/>
          </a:xfrm>
          <a:prstGeom prst="rect">
            <a:avLst/>
          </a:prstGeom>
        </p:spPr>
      </p:pic>
    </p:spTree>
    <p:custDataLst>
      <p:tags r:id="rId1"/>
    </p:custDataLst>
    <p:extLst>
      <p:ext uri="{BB962C8B-B14F-4D97-AF65-F5344CB8AC3E}">
        <p14:creationId xmlns:p14="http://schemas.microsoft.com/office/powerpoint/2010/main" val="866708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369332"/>
          </a:xfrm>
          <a:prstGeom prst="rect">
            <a:avLst/>
          </a:prstGeom>
          <a:noFill/>
        </p:spPr>
        <p:txBody>
          <a:bodyPr wrap="square" rtlCol="0">
            <a:spAutoFit/>
          </a:bodyPr>
          <a:lstStyle/>
          <a:p>
            <a:endParaRPr lang="en-US" altLang="zh-CN" dirty="0"/>
          </a:p>
        </p:txBody>
      </p:sp>
      <p:sp>
        <p:nvSpPr>
          <p:cNvPr id="5" name="文本框 4">
            <a:extLst>
              <a:ext uri="{FF2B5EF4-FFF2-40B4-BE49-F238E27FC236}">
                <a16:creationId xmlns:a16="http://schemas.microsoft.com/office/drawing/2014/main" id="{27E13DE3-1ADA-499C-986C-A7B37AFB8E55}"/>
              </a:ext>
            </a:extLst>
          </p:cNvPr>
          <p:cNvSpPr txBox="1"/>
          <p:nvPr/>
        </p:nvSpPr>
        <p:spPr>
          <a:xfrm>
            <a:off x="838899" y="1375794"/>
            <a:ext cx="7323589" cy="3693319"/>
          </a:xfrm>
          <a:prstGeom prst="rect">
            <a:avLst/>
          </a:prstGeom>
          <a:noFill/>
        </p:spPr>
        <p:txBody>
          <a:bodyPr wrap="square" rtlCol="0">
            <a:spAutoFit/>
          </a:bodyPr>
          <a:lstStyle/>
          <a:p>
            <a:r>
              <a:rPr lang="zh-CN" altLang="en-US" dirty="0"/>
              <a:t> 现在已经创建、合并、删除了一些分支，让我们看看一些常用的分支管理工具。</a:t>
            </a:r>
          </a:p>
          <a:p>
            <a:endParaRPr lang="zh-CN" altLang="en-US" dirty="0"/>
          </a:p>
          <a:p>
            <a:r>
              <a:rPr lang="en-US" altLang="zh-CN" dirty="0"/>
              <a:t>git branch </a:t>
            </a:r>
            <a:r>
              <a:rPr lang="zh-CN" altLang="en-US" dirty="0"/>
              <a:t>命令不只是可以创建与删除分支。 如果不加任何参数运行它，会得到当前所有分支的一个列表：</a:t>
            </a:r>
          </a:p>
          <a:p>
            <a:endParaRPr lang="zh-CN" altLang="en-US" dirty="0"/>
          </a:p>
          <a:p>
            <a:r>
              <a:rPr lang="en-US" altLang="zh-CN" dirty="0"/>
              <a:t>$ git branch</a:t>
            </a:r>
          </a:p>
          <a:p>
            <a:r>
              <a:rPr lang="en-US" altLang="zh-CN" dirty="0"/>
              <a:t>  iss53</a:t>
            </a:r>
          </a:p>
          <a:p>
            <a:r>
              <a:rPr lang="en-US" altLang="zh-CN" dirty="0"/>
              <a:t>* master</a:t>
            </a:r>
          </a:p>
          <a:p>
            <a:r>
              <a:rPr lang="en-US" altLang="zh-CN" dirty="0"/>
              <a:t>  testing</a:t>
            </a:r>
          </a:p>
          <a:p>
            <a:r>
              <a:rPr lang="zh-CN" altLang="en-US" dirty="0"/>
              <a:t>注意 </a:t>
            </a:r>
            <a:r>
              <a:rPr lang="en-US" altLang="zh-CN" dirty="0"/>
              <a:t>master </a:t>
            </a:r>
            <a:r>
              <a:rPr lang="zh-CN" altLang="en-US" dirty="0"/>
              <a:t>分支前的 * 字符：它代表现在检出的那一个分支（也就是说，当前 </a:t>
            </a:r>
            <a:r>
              <a:rPr lang="en-US" altLang="zh-CN" dirty="0"/>
              <a:t>HEAD </a:t>
            </a:r>
            <a:r>
              <a:rPr lang="zh-CN" altLang="en-US" dirty="0"/>
              <a:t>指针所指向的分支）。 这意味着如果在这时候提交，</a:t>
            </a:r>
            <a:r>
              <a:rPr lang="en-US" altLang="zh-CN" dirty="0"/>
              <a:t>master </a:t>
            </a:r>
            <a:r>
              <a:rPr lang="zh-CN" altLang="en-US" dirty="0"/>
              <a:t>分支将会随着新的工作向前移动。</a:t>
            </a:r>
          </a:p>
        </p:txBody>
      </p:sp>
    </p:spTree>
    <p:custDataLst>
      <p:tags r:id="rId1"/>
    </p:custDataLst>
    <p:extLst>
      <p:ext uri="{BB962C8B-B14F-4D97-AF65-F5344CB8AC3E}">
        <p14:creationId xmlns:p14="http://schemas.microsoft.com/office/powerpoint/2010/main" val="1670167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369332"/>
          </a:xfrm>
          <a:prstGeom prst="rect">
            <a:avLst/>
          </a:prstGeom>
          <a:noFill/>
        </p:spPr>
        <p:txBody>
          <a:bodyPr wrap="square" rtlCol="0">
            <a:spAutoFit/>
          </a:bodyPr>
          <a:lstStyle/>
          <a:p>
            <a:endParaRPr lang="en-US" altLang="zh-CN" dirty="0"/>
          </a:p>
        </p:txBody>
      </p:sp>
      <p:sp>
        <p:nvSpPr>
          <p:cNvPr id="5" name="文本框 4">
            <a:extLst>
              <a:ext uri="{FF2B5EF4-FFF2-40B4-BE49-F238E27FC236}">
                <a16:creationId xmlns:a16="http://schemas.microsoft.com/office/drawing/2014/main" id="{27E13DE3-1ADA-499C-986C-A7B37AFB8E55}"/>
              </a:ext>
            </a:extLst>
          </p:cNvPr>
          <p:cNvSpPr txBox="1"/>
          <p:nvPr/>
        </p:nvSpPr>
        <p:spPr>
          <a:xfrm>
            <a:off x="838899" y="1375794"/>
            <a:ext cx="7323589" cy="4247317"/>
          </a:xfrm>
          <a:prstGeom prst="rect">
            <a:avLst/>
          </a:prstGeom>
          <a:noFill/>
        </p:spPr>
        <p:txBody>
          <a:bodyPr wrap="square" rtlCol="0">
            <a:spAutoFit/>
          </a:bodyPr>
          <a:lstStyle/>
          <a:p>
            <a:r>
              <a:rPr lang="zh-CN" altLang="en-US" dirty="0"/>
              <a:t>如果需要查看每一个分支的最后一次提交，可以运行 </a:t>
            </a:r>
            <a:r>
              <a:rPr lang="en-US" altLang="zh-CN" dirty="0"/>
              <a:t>git branch -v </a:t>
            </a:r>
            <a:r>
              <a:rPr lang="zh-CN" altLang="en-US" dirty="0"/>
              <a:t>命令：</a:t>
            </a:r>
          </a:p>
          <a:p>
            <a:endParaRPr lang="zh-CN" altLang="en-US" dirty="0"/>
          </a:p>
          <a:p>
            <a:r>
              <a:rPr lang="en-US" altLang="zh-CN" dirty="0"/>
              <a:t>$ git branch -v</a:t>
            </a:r>
          </a:p>
          <a:p>
            <a:r>
              <a:rPr lang="en-US" altLang="zh-CN" dirty="0"/>
              <a:t>  iss53   93b412c fix </a:t>
            </a:r>
            <a:r>
              <a:rPr lang="en-US" altLang="zh-CN" dirty="0" err="1"/>
              <a:t>javascript</a:t>
            </a:r>
            <a:r>
              <a:rPr lang="en-US" altLang="zh-CN" dirty="0"/>
              <a:t> issue</a:t>
            </a:r>
          </a:p>
          <a:p>
            <a:r>
              <a:rPr lang="en-US" altLang="zh-CN" dirty="0"/>
              <a:t>* master  7a98805 Merge branch 'iss53'</a:t>
            </a:r>
          </a:p>
          <a:p>
            <a:r>
              <a:rPr lang="en-US" altLang="zh-CN" dirty="0"/>
              <a:t>  testing 782fd34 add </a:t>
            </a:r>
            <a:r>
              <a:rPr lang="en-US" altLang="zh-CN" dirty="0" err="1"/>
              <a:t>scott</a:t>
            </a:r>
            <a:r>
              <a:rPr lang="en-US" altLang="zh-CN" dirty="0"/>
              <a:t> to the author list in the readmes</a:t>
            </a:r>
          </a:p>
          <a:p>
            <a:r>
              <a:rPr lang="en-US" altLang="zh-CN" dirty="0"/>
              <a:t>--merged </a:t>
            </a:r>
            <a:r>
              <a:rPr lang="zh-CN" altLang="en-US" dirty="0"/>
              <a:t>与 </a:t>
            </a:r>
            <a:r>
              <a:rPr lang="en-US" altLang="zh-CN" dirty="0"/>
              <a:t>--no-merged </a:t>
            </a:r>
            <a:r>
              <a:rPr lang="zh-CN" altLang="en-US" dirty="0"/>
              <a:t>这两个有用的选项可以过滤这个列表中已经合并或尚未合并到当前分支的分支。 如果要查看哪些分支已经合并到当前分支，可以运行 </a:t>
            </a:r>
            <a:r>
              <a:rPr lang="en-US" altLang="zh-CN" dirty="0"/>
              <a:t>git branch --merged</a:t>
            </a:r>
            <a:r>
              <a:rPr lang="zh-CN" altLang="en-US" dirty="0"/>
              <a:t>：</a:t>
            </a:r>
          </a:p>
          <a:p>
            <a:endParaRPr lang="zh-CN" altLang="en-US" dirty="0"/>
          </a:p>
          <a:p>
            <a:r>
              <a:rPr lang="en-US" altLang="zh-CN" dirty="0"/>
              <a:t>$ git branch --merged</a:t>
            </a:r>
          </a:p>
          <a:p>
            <a:r>
              <a:rPr lang="en-US" altLang="zh-CN" dirty="0"/>
              <a:t>  iss53</a:t>
            </a:r>
          </a:p>
          <a:p>
            <a:pPr marL="285750" indent="-285750">
              <a:buFont typeface="Arial" panose="020B0604020202020204" pitchFamily="34" charset="0"/>
              <a:buChar char="•"/>
            </a:pPr>
            <a:r>
              <a:rPr lang="en-US" altLang="zh-CN" dirty="0"/>
              <a:t>master</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git branch -d testing</a:t>
            </a:r>
            <a:r>
              <a:rPr lang="zh-CN" altLang="en-US" dirty="0"/>
              <a:t>删除分支</a:t>
            </a:r>
          </a:p>
        </p:txBody>
      </p:sp>
    </p:spTree>
    <p:custDataLst>
      <p:tags r:id="rId1"/>
    </p:custDataLst>
    <p:extLst>
      <p:ext uri="{BB962C8B-B14F-4D97-AF65-F5344CB8AC3E}">
        <p14:creationId xmlns:p14="http://schemas.microsoft.com/office/powerpoint/2010/main" val="899519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007100" y="2617788"/>
            <a:ext cx="4363720" cy="1822102"/>
          </a:xfrm>
          <a:prstGeom prst="rect">
            <a:avLst/>
          </a:prstGeom>
          <a:noFill/>
        </p:spPr>
        <p:txBody>
          <a:bodyPr wrap="square" rtlCol="0">
            <a:spAutoFit/>
          </a:bodyPr>
          <a:lstStyle/>
          <a:p>
            <a:pPr fontAlgn="auto">
              <a:lnSpc>
                <a:spcPct val="150000"/>
              </a:lnSpc>
            </a:pPr>
            <a:r>
              <a:rPr lang="en-US" altLang="zh-CN" sz="2600" noProof="1">
                <a:solidFill>
                  <a:schemeClr val="tx1">
                    <a:lumMod val="65000"/>
                    <a:lumOff val="35000"/>
                  </a:schemeClr>
                </a:solidFill>
                <a:latin typeface="微软雅黑" panose="020B0503020204020204" pitchFamily="34" charset="-122"/>
                <a:ea typeface="微软雅黑" panose="020B0503020204020204" pitchFamily="34" charset="-122"/>
                <a:cs typeface="+mn-cs"/>
              </a:rPr>
              <a:t>Git</a:t>
            </a:r>
            <a:r>
              <a:rPr lang="zh-CN" altLang="en-US" sz="2600" noProof="1">
                <a:solidFill>
                  <a:schemeClr val="tx1">
                    <a:lumMod val="65000"/>
                    <a:lumOff val="35000"/>
                  </a:schemeClr>
                </a:solidFill>
                <a:latin typeface="微软雅黑" panose="020B0503020204020204" pitchFamily="34" charset="-122"/>
                <a:ea typeface="微软雅黑" panose="020B0503020204020204" pitchFamily="34" charset="-122"/>
                <a:cs typeface="+mn-cs"/>
                <a:sym typeface="+mn-ea"/>
              </a:rPr>
              <a:t>介绍</a:t>
            </a:r>
            <a:endParaRPr lang="zh-CN" altLang="en-US" sz="2600" noProof="1">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fontAlgn="auto">
              <a:lnSpc>
                <a:spcPct val="150000"/>
              </a:lnSpc>
            </a:pPr>
            <a:r>
              <a:rPr lang="en-US" altLang="zh-CN" sz="2600" dirty="0">
                <a:solidFill>
                  <a:schemeClr val="tx1">
                    <a:lumMod val="65000"/>
                    <a:lumOff val="35000"/>
                  </a:schemeClr>
                </a:solidFill>
                <a:latin typeface="微软雅黑" panose="020B0503020204020204" pitchFamily="34" charset="-122"/>
                <a:ea typeface="微软雅黑" panose="020B0503020204020204" pitchFamily="34" charset="-122"/>
                <a:sym typeface="+mn-ea"/>
              </a:rPr>
              <a:t>Git</a:t>
            </a:r>
            <a:r>
              <a:rPr lang="zh-CN" altLang="en-US" sz="2600" dirty="0">
                <a:solidFill>
                  <a:schemeClr val="tx1">
                    <a:lumMod val="65000"/>
                    <a:lumOff val="35000"/>
                  </a:schemeClr>
                </a:solidFill>
                <a:latin typeface="微软雅黑" panose="020B0503020204020204" pitchFamily="34" charset="-122"/>
                <a:ea typeface="微软雅黑" panose="020B0503020204020204" pitchFamily="34" charset="-122"/>
                <a:sym typeface="+mn-ea"/>
              </a:rPr>
              <a:t>分支</a:t>
            </a:r>
            <a:endParaRPr lang="zh-CN" altLang="en-US" sz="2600" noProof="1">
              <a:solidFill>
                <a:schemeClr val="tx1">
                  <a:lumMod val="65000"/>
                  <a:lumOff val="35000"/>
                </a:schemeClr>
              </a:solidFill>
              <a:latin typeface="微软雅黑" panose="020B0503020204020204" pitchFamily="34" charset="-122"/>
              <a:ea typeface="微软雅黑" panose="020B0503020204020204" pitchFamily="34" charset="-122"/>
              <a:cs typeface="+mn-cs"/>
            </a:endParaRPr>
          </a:p>
          <a:p>
            <a:pPr fontAlgn="auto">
              <a:lnSpc>
                <a:spcPct val="150000"/>
              </a:lnSpc>
            </a:pPr>
            <a:r>
              <a:rPr lang="zh-CN" altLang="en-US" sz="2600" dirty="0">
                <a:solidFill>
                  <a:schemeClr val="tx1">
                    <a:lumMod val="65000"/>
                    <a:lumOff val="35000"/>
                  </a:schemeClr>
                </a:solidFill>
                <a:latin typeface="微软雅黑" panose="020B0503020204020204" pitchFamily="34" charset="-122"/>
                <a:ea typeface="微软雅黑" panose="020B0503020204020204" pitchFamily="34" charset="-122"/>
                <a:sym typeface="+mn-ea"/>
              </a:rPr>
              <a:t>常用</a:t>
            </a:r>
            <a:r>
              <a:rPr lang="en-US" altLang="zh-CN" sz="2600" dirty="0">
                <a:solidFill>
                  <a:schemeClr val="tx1">
                    <a:lumMod val="65000"/>
                    <a:lumOff val="35000"/>
                  </a:schemeClr>
                </a:solidFill>
                <a:latin typeface="微软雅黑" panose="020B0503020204020204" pitchFamily="34" charset="-122"/>
                <a:ea typeface="微软雅黑" panose="020B0503020204020204" pitchFamily="34" charset="-122"/>
                <a:sym typeface="+mn-ea"/>
              </a:rPr>
              <a:t>Git</a:t>
            </a:r>
            <a:r>
              <a:rPr lang="zh-CN" altLang="en-US" sz="2600" dirty="0">
                <a:solidFill>
                  <a:schemeClr val="tx1">
                    <a:lumMod val="65000"/>
                    <a:lumOff val="35000"/>
                  </a:schemeClr>
                </a:solidFill>
                <a:latin typeface="微软雅黑" panose="020B0503020204020204" pitchFamily="34" charset="-122"/>
                <a:ea typeface="微软雅黑" panose="020B0503020204020204" pitchFamily="34" charset="-122"/>
                <a:sym typeface="+mn-ea"/>
              </a:rPr>
              <a:t>命令</a:t>
            </a:r>
            <a:endParaRPr lang="zh-CN" altLang="en-US" sz="2600" noProof="1">
              <a:solidFill>
                <a:schemeClr val="tx1">
                  <a:lumMod val="65000"/>
                  <a:lumOff val="35000"/>
                </a:schemeClr>
              </a:solidFill>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3997325" y="2617788"/>
            <a:ext cx="2009775" cy="1822102"/>
          </a:xfrm>
          <a:prstGeom prst="rect">
            <a:avLst/>
          </a:prstGeom>
          <a:noFill/>
        </p:spPr>
        <p:txBody>
          <a:bodyPr wrap="square" rtlCol="0">
            <a:spAutoFit/>
          </a:bodyPr>
          <a:lstStyle/>
          <a:p>
            <a:pPr fontAlgn="auto">
              <a:lnSpc>
                <a:spcPct val="150000"/>
              </a:lnSpc>
            </a:pPr>
            <a:r>
              <a:rPr lang="en-US" altLang="zh-CN" sz="2600" b="1" noProof="1">
                <a:solidFill>
                  <a:srgbClr val="00B0F0"/>
                </a:solidFill>
                <a:latin typeface="微软雅黑" panose="020B0503020204020204" pitchFamily="34" charset="-122"/>
                <a:ea typeface="微软雅黑" panose="020B0503020204020204" pitchFamily="34" charset="-122"/>
                <a:cs typeface="+mn-cs"/>
              </a:rPr>
              <a:t>PART 01</a:t>
            </a:r>
          </a:p>
          <a:p>
            <a:pPr fontAlgn="auto">
              <a:lnSpc>
                <a:spcPct val="150000"/>
              </a:lnSpc>
            </a:pPr>
            <a:r>
              <a:rPr lang="en-US" altLang="zh-CN" sz="2600" b="1" dirty="0">
                <a:solidFill>
                  <a:srgbClr val="00B0F0"/>
                </a:solidFill>
                <a:latin typeface="微软雅黑" panose="020B0503020204020204" pitchFamily="34" charset="-122"/>
                <a:ea typeface="微软雅黑" panose="020B0503020204020204" pitchFamily="34" charset="-122"/>
                <a:sym typeface="+mn-ea"/>
              </a:rPr>
              <a:t>PART 02</a:t>
            </a:r>
            <a:endParaRPr lang="en-US" altLang="zh-CN" sz="2600" b="1" noProof="1">
              <a:solidFill>
                <a:srgbClr val="00B0F0"/>
              </a:solidFill>
              <a:latin typeface="微软雅黑" panose="020B0503020204020204" pitchFamily="34" charset="-122"/>
              <a:ea typeface="微软雅黑" panose="020B0503020204020204" pitchFamily="34" charset="-122"/>
              <a:cs typeface="+mn-cs"/>
            </a:endParaRPr>
          </a:p>
          <a:p>
            <a:pPr fontAlgn="auto">
              <a:lnSpc>
                <a:spcPct val="150000"/>
              </a:lnSpc>
            </a:pPr>
            <a:r>
              <a:rPr lang="en-US" altLang="zh-CN" sz="2600" b="1" dirty="0">
                <a:solidFill>
                  <a:srgbClr val="00B0F0"/>
                </a:solidFill>
                <a:latin typeface="微软雅黑" panose="020B0503020204020204" pitchFamily="34" charset="-122"/>
                <a:ea typeface="微软雅黑" panose="020B0503020204020204" pitchFamily="34" charset="-122"/>
                <a:sym typeface="+mn-ea"/>
              </a:rPr>
              <a:t>PART 03</a:t>
            </a:r>
            <a:endParaRPr lang="en-US" altLang="zh-CN" sz="2600" b="1" noProof="1">
              <a:solidFill>
                <a:srgbClr val="00B0F0"/>
              </a:solidFill>
              <a:latin typeface="微软雅黑" panose="020B0503020204020204" pitchFamily="34" charset="-122"/>
              <a:ea typeface="微软雅黑" panose="020B0503020204020204" pitchFamily="34" charset="-122"/>
              <a:cs typeface="+mn-cs"/>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369332"/>
          </a:xfrm>
          <a:prstGeom prst="rect">
            <a:avLst/>
          </a:prstGeom>
          <a:noFill/>
        </p:spPr>
        <p:txBody>
          <a:bodyPr wrap="square" rtlCol="0">
            <a:spAutoFit/>
          </a:bodyPr>
          <a:lstStyle/>
          <a:p>
            <a:r>
              <a:rPr lang="zh-CN" altLang="en-US" dirty="0"/>
              <a:t>长期分支</a:t>
            </a:r>
            <a:endParaRPr lang="en-US" altLang="zh-CN" dirty="0"/>
          </a:p>
        </p:txBody>
      </p:sp>
      <p:pic>
        <p:nvPicPr>
          <p:cNvPr id="4" name="图片 3">
            <a:extLst>
              <a:ext uri="{FF2B5EF4-FFF2-40B4-BE49-F238E27FC236}">
                <a16:creationId xmlns:a16="http://schemas.microsoft.com/office/drawing/2014/main" id="{A5CB16C1-9F9C-4033-9AEF-9242CCD65F09}"/>
              </a:ext>
            </a:extLst>
          </p:cNvPr>
          <p:cNvPicPr>
            <a:picLocks noChangeAspect="1"/>
          </p:cNvPicPr>
          <p:nvPr/>
        </p:nvPicPr>
        <p:blipFill>
          <a:blip r:embed="rId3"/>
          <a:stretch>
            <a:fillRect/>
          </a:stretch>
        </p:blipFill>
        <p:spPr>
          <a:xfrm>
            <a:off x="604007" y="1496089"/>
            <a:ext cx="6562725" cy="4000500"/>
          </a:xfrm>
          <a:prstGeom prst="rect">
            <a:avLst/>
          </a:prstGeom>
        </p:spPr>
      </p:pic>
    </p:spTree>
    <p:custDataLst>
      <p:tags r:id="rId1"/>
    </p:custDataLst>
    <p:extLst>
      <p:ext uri="{BB962C8B-B14F-4D97-AF65-F5344CB8AC3E}">
        <p14:creationId xmlns:p14="http://schemas.microsoft.com/office/powerpoint/2010/main" val="2393837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965200"/>
            <a:ext cx="5729681" cy="369332"/>
          </a:xfrm>
          <a:prstGeom prst="rect">
            <a:avLst/>
          </a:prstGeom>
          <a:noFill/>
        </p:spPr>
        <p:txBody>
          <a:bodyPr wrap="square" rtlCol="0">
            <a:spAutoFit/>
          </a:bodyPr>
          <a:lstStyle/>
          <a:p>
            <a:r>
              <a:rPr lang="zh-CN" altLang="en-US" dirty="0"/>
              <a:t>主题分支</a:t>
            </a:r>
            <a:endParaRPr lang="en-US" altLang="zh-CN" dirty="0"/>
          </a:p>
        </p:txBody>
      </p:sp>
      <p:pic>
        <p:nvPicPr>
          <p:cNvPr id="5" name="图片 4">
            <a:extLst>
              <a:ext uri="{FF2B5EF4-FFF2-40B4-BE49-F238E27FC236}">
                <a16:creationId xmlns:a16="http://schemas.microsoft.com/office/drawing/2014/main" id="{46565147-C48F-47A2-A636-E6D8E5688975}"/>
              </a:ext>
            </a:extLst>
          </p:cNvPr>
          <p:cNvPicPr>
            <a:picLocks noChangeAspect="1"/>
          </p:cNvPicPr>
          <p:nvPr/>
        </p:nvPicPr>
        <p:blipFill>
          <a:blip r:embed="rId3"/>
          <a:stretch>
            <a:fillRect/>
          </a:stretch>
        </p:blipFill>
        <p:spPr>
          <a:xfrm>
            <a:off x="506730" y="1435735"/>
            <a:ext cx="6419850" cy="5105400"/>
          </a:xfrm>
          <a:prstGeom prst="rect">
            <a:avLst/>
          </a:prstGeom>
        </p:spPr>
      </p:pic>
    </p:spTree>
    <p:custDataLst>
      <p:tags r:id="rId1"/>
    </p:custDataLst>
    <p:extLst>
      <p:ext uri="{BB962C8B-B14F-4D97-AF65-F5344CB8AC3E}">
        <p14:creationId xmlns:p14="http://schemas.microsoft.com/office/powerpoint/2010/main" val="479364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965200"/>
            <a:ext cx="5729681" cy="369332"/>
          </a:xfrm>
          <a:prstGeom prst="rect">
            <a:avLst/>
          </a:prstGeom>
          <a:noFill/>
        </p:spPr>
        <p:txBody>
          <a:bodyPr wrap="square" rtlCol="0">
            <a:spAutoFit/>
          </a:bodyPr>
          <a:lstStyle/>
          <a:p>
            <a:endParaRPr lang="en-US" altLang="zh-CN" dirty="0"/>
          </a:p>
        </p:txBody>
      </p:sp>
      <p:sp>
        <p:nvSpPr>
          <p:cNvPr id="7" name="文本框 6">
            <a:extLst>
              <a:ext uri="{FF2B5EF4-FFF2-40B4-BE49-F238E27FC236}">
                <a16:creationId xmlns:a16="http://schemas.microsoft.com/office/drawing/2014/main" id="{E276B66E-C799-407C-9D3E-8754B3216678}"/>
              </a:ext>
            </a:extLst>
          </p:cNvPr>
          <p:cNvSpPr txBox="1"/>
          <p:nvPr/>
        </p:nvSpPr>
        <p:spPr>
          <a:xfrm>
            <a:off x="713064" y="1501629"/>
            <a:ext cx="6962863" cy="3416320"/>
          </a:xfrm>
          <a:prstGeom prst="rect">
            <a:avLst/>
          </a:prstGeom>
          <a:noFill/>
        </p:spPr>
        <p:txBody>
          <a:bodyPr wrap="square" rtlCol="0">
            <a:spAutoFit/>
          </a:bodyPr>
          <a:lstStyle/>
          <a:p>
            <a:r>
              <a:rPr lang="en-US" altLang="zh-CN" dirty="0"/>
              <a:t>git push origin </a:t>
            </a:r>
            <a:r>
              <a:rPr lang="en-US" altLang="zh-CN" dirty="0" err="1"/>
              <a:t>serverfix:serverfix</a:t>
            </a:r>
            <a:r>
              <a:rPr lang="en-US" altLang="zh-CN" dirty="0"/>
              <a:t> </a:t>
            </a:r>
            <a:r>
              <a:rPr lang="zh-CN" altLang="en-US" dirty="0"/>
              <a:t>推送自己本地分支到远程</a:t>
            </a:r>
            <a:endParaRPr lang="en-US" altLang="zh-CN" dirty="0"/>
          </a:p>
          <a:p>
            <a:r>
              <a:rPr lang="en-US" altLang="zh-CN" dirty="0"/>
              <a:t>git push &lt;remote&gt; &lt;branch&gt;</a:t>
            </a:r>
          </a:p>
          <a:p>
            <a:endParaRPr lang="en-US" altLang="zh-CN" dirty="0"/>
          </a:p>
          <a:p>
            <a:r>
              <a:rPr lang="en-US" altLang="zh-CN" dirty="0"/>
              <a:t>git checkout -b </a:t>
            </a:r>
            <a:r>
              <a:rPr lang="en-US" altLang="zh-CN" dirty="0" err="1"/>
              <a:t>serverfix</a:t>
            </a:r>
            <a:r>
              <a:rPr lang="en-US" altLang="zh-CN" dirty="0"/>
              <a:t> origin/</a:t>
            </a:r>
            <a:r>
              <a:rPr lang="en-US" altLang="zh-CN" dirty="0" err="1"/>
              <a:t>serverfix</a:t>
            </a:r>
            <a:r>
              <a:rPr lang="en-US" altLang="zh-CN" dirty="0"/>
              <a:t> </a:t>
            </a:r>
            <a:r>
              <a:rPr lang="zh-CN" altLang="en-US" dirty="0"/>
              <a:t>创建分支并关联对应远程分支</a:t>
            </a:r>
            <a:endParaRPr lang="en-US" altLang="zh-CN" dirty="0"/>
          </a:p>
          <a:p>
            <a:endParaRPr lang="en-US" altLang="zh-CN" dirty="0"/>
          </a:p>
          <a:p>
            <a:r>
              <a:rPr lang="en-US" altLang="zh-CN" dirty="0"/>
              <a:t>git branch –u</a:t>
            </a:r>
            <a:r>
              <a:rPr lang="zh-CN" altLang="en-US" dirty="0"/>
              <a:t>（</a:t>
            </a:r>
            <a:r>
              <a:rPr lang="en-US" altLang="zh-CN" dirty="0"/>
              <a:t>--set-upstream-to</a:t>
            </a:r>
            <a:r>
              <a:rPr lang="zh-CN" altLang="en-US" dirty="0"/>
              <a:t>）</a:t>
            </a:r>
            <a:r>
              <a:rPr lang="en-US" altLang="zh-CN" dirty="0"/>
              <a:t> origin/</a:t>
            </a:r>
            <a:r>
              <a:rPr lang="en-US" altLang="zh-CN" dirty="0" err="1"/>
              <a:t>serverfix</a:t>
            </a:r>
            <a:endParaRPr lang="en-US" altLang="zh-CN" dirty="0"/>
          </a:p>
          <a:p>
            <a:endParaRPr lang="en-US" altLang="zh-CN" dirty="0"/>
          </a:p>
          <a:p>
            <a:r>
              <a:rPr lang="en-US" altLang="zh-CN" dirty="0"/>
              <a:t>git push origin --delete </a:t>
            </a:r>
            <a:r>
              <a:rPr lang="en-US" altLang="zh-CN" dirty="0" err="1"/>
              <a:t>serverfix</a:t>
            </a:r>
            <a:r>
              <a:rPr lang="zh-CN" altLang="en-US" dirty="0"/>
              <a:t>删除远程分支</a:t>
            </a:r>
            <a:endParaRPr lang="en-US" altLang="zh-CN" dirty="0"/>
          </a:p>
          <a:p>
            <a:endParaRPr lang="en-US" altLang="zh-CN" dirty="0"/>
          </a:p>
          <a:p>
            <a:endParaRPr lang="en-US" altLang="zh-CN" dirty="0"/>
          </a:p>
          <a:p>
            <a:endParaRPr lang="zh-CN" altLang="en-US" dirty="0"/>
          </a:p>
        </p:txBody>
      </p:sp>
    </p:spTree>
    <p:custDataLst>
      <p:tags r:id="rId1"/>
    </p:custDataLst>
    <p:extLst>
      <p:ext uri="{BB962C8B-B14F-4D97-AF65-F5344CB8AC3E}">
        <p14:creationId xmlns:p14="http://schemas.microsoft.com/office/powerpoint/2010/main" val="2959343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命令</a:t>
            </a:r>
          </a:p>
        </p:txBody>
      </p:sp>
      <p:sp>
        <p:nvSpPr>
          <p:cNvPr id="3" name="文本框 2">
            <a:extLst>
              <a:ext uri="{FF2B5EF4-FFF2-40B4-BE49-F238E27FC236}">
                <a16:creationId xmlns:a16="http://schemas.microsoft.com/office/drawing/2014/main" id="{C216FD87-4370-46B3-AC49-C2ED9875DCF4}"/>
              </a:ext>
            </a:extLst>
          </p:cNvPr>
          <p:cNvSpPr txBox="1"/>
          <p:nvPr/>
        </p:nvSpPr>
        <p:spPr>
          <a:xfrm>
            <a:off x="713064" y="1359017"/>
            <a:ext cx="5729681" cy="2585323"/>
          </a:xfrm>
          <a:prstGeom prst="rect">
            <a:avLst/>
          </a:prstGeom>
          <a:noFill/>
        </p:spPr>
        <p:txBody>
          <a:bodyPr wrap="square" rtlCol="0">
            <a:spAutoFit/>
          </a:bodyPr>
          <a:lstStyle/>
          <a:p>
            <a:r>
              <a:rPr lang="en-US" altLang="zh-CN" dirty="0"/>
              <a:t>git </a:t>
            </a:r>
            <a:r>
              <a:rPr lang="en-US" altLang="zh-CN" dirty="0" err="1"/>
              <a:t>init</a:t>
            </a:r>
            <a:r>
              <a:rPr lang="en-US" altLang="zh-CN" dirty="0"/>
              <a:t> </a:t>
            </a:r>
            <a:r>
              <a:rPr lang="zh-CN" altLang="en-US" dirty="0"/>
              <a:t>初始化一个</a:t>
            </a:r>
            <a:r>
              <a:rPr lang="en-US" altLang="zh-CN" dirty="0"/>
              <a:t>git</a:t>
            </a:r>
            <a:r>
              <a:rPr lang="zh-CN" altLang="en-US" dirty="0"/>
              <a:t>仓库，创建</a:t>
            </a:r>
            <a:r>
              <a:rPr lang="en-US" altLang="zh-CN" dirty="0"/>
              <a:t>.git</a:t>
            </a:r>
            <a:r>
              <a:rPr lang="zh-CN" altLang="en-US" dirty="0"/>
              <a:t>子目录</a:t>
            </a:r>
            <a:endParaRPr lang="en-US" altLang="zh-CN" dirty="0"/>
          </a:p>
          <a:p>
            <a:endParaRPr lang="en-US" altLang="zh-CN" dirty="0"/>
          </a:p>
          <a:p>
            <a:r>
              <a:rPr lang="en-US" altLang="zh-CN" dirty="0"/>
              <a:t>git clone </a:t>
            </a:r>
            <a:r>
              <a:rPr lang="en-US" altLang="zh-CN" dirty="0">
                <a:hlinkClick r:id="rId3"/>
              </a:rPr>
              <a:t>https://github.com/libgit2/libgit2</a:t>
            </a:r>
            <a:r>
              <a:rPr lang="en-US" altLang="zh-CN" dirty="0"/>
              <a:t> </a:t>
            </a:r>
            <a:r>
              <a:rPr lang="zh-CN" altLang="en-US" dirty="0"/>
              <a:t>克隆远程仓库</a:t>
            </a:r>
            <a:endParaRPr lang="en-US" altLang="zh-CN" dirty="0"/>
          </a:p>
          <a:p>
            <a:endParaRPr lang="en-US" altLang="zh-CN" dirty="0"/>
          </a:p>
          <a:p>
            <a:r>
              <a:rPr lang="en-US" altLang="zh-CN" dirty="0"/>
              <a:t>git clone </a:t>
            </a:r>
            <a:r>
              <a:rPr lang="en-US" altLang="zh-CN" dirty="0">
                <a:hlinkClick r:id="rId3"/>
              </a:rPr>
              <a:t>https://github.com/libgit2/libgit2</a:t>
            </a:r>
            <a:r>
              <a:rPr lang="en-US" altLang="zh-CN" dirty="0"/>
              <a:t> rename </a:t>
            </a:r>
            <a:r>
              <a:rPr lang="zh-CN" altLang="en-US" dirty="0"/>
              <a:t>自定义本地库名称</a:t>
            </a:r>
            <a:endParaRPr lang="en-US" altLang="zh-CN" dirty="0"/>
          </a:p>
          <a:p>
            <a:endParaRPr lang="en-US" altLang="zh-CN" dirty="0"/>
          </a:p>
          <a:p>
            <a:r>
              <a:rPr lang="zh-CN" altLang="en-US" dirty="0"/>
              <a:t>可以在云效上配置</a:t>
            </a:r>
            <a:r>
              <a:rPr lang="en-US" altLang="zh-CN" dirty="0" err="1"/>
              <a:t>ssh</a:t>
            </a:r>
            <a:r>
              <a:rPr lang="en-US" altLang="zh-CN" dirty="0"/>
              <a:t> key</a:t>
            </a:r>
            <a:r>
              <a:rPr lang="zh-CN" altLang="en-US" dirty="0"/>
              <a:t>，将支持</a:t>
            </a:r>
            <a:r>
              <a:rPr lang="en-US" altLang="zh-CN" dirty="0"/>
              <a:t>git://</a:t>
            </a:r>
            <a:r>
              <a:rPr lang="zh-CN" altLang="en-US" dirty="0"/>
              <a:t>协议，方法步骤云效里都有</a:t>
            </a:r>
          </a:p>
        </p:txBody>
      </p:sp>
    </p:spTree>
    <p:custDataLst>
      <p:tags r:id="rId1"/>
    </p:custDataLst>
    <p:extLst>
      <p:ext uri="{BB962C8B-B14F-4D97-AF65-F5344CB8AC3E}">
        <p14:creationId xmlns:p14="http://schemas.microsoft.com/office/powerpoint/2010/main" val="3911368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08150" y="1936750"/>
            <a:ext cx="2927350" cy="2889250"/>
            <a:chOff x="2690" y="3050"/>
            <a:chExt cx="4610" cy="4550"/>
          </a:xfrm>
        </p:grpSpPr>
        <p:sp>
          <p:nvSpPr>
            <p:cNvPr id="45" name="Freeform 45"/>
            <p:cNvSpPr/>
            <p:nvPr/>
          </p:nvSpPr>
          <p:spPr>
            <a:xfrm>
              <a:off x="2810" y="3050"/>
              <a:ext cx="4370" cy="1830"/>
            </a:xfrm>
            <a:custGeom>
              <a:avLst/>
              <a:gdLst>
                <a:gd name="connsiteX0" fmla="*/ 630398 w 2774950"/>
                <a:gd name="connsiteY0" fmla="*/ 13180 h 1162050"/>
                <a:gd name="connsiteX1" fmla="*/ 1359594 w 2774950"/>
                <a:gd name="connsiteY1" fmla="*/ 434275 h 1162050"/>
                <a:gd name="connsiteX2" fmla="*/ 1431438 w 2774950"/>
                <a:gd name="connsiteY2" fmla="*/ 434275 h 1162050"/>
                <a:gd name="connsiteX3" fmla="*/ 2160634 w 2774950"/>
                <a:gd name="connsiteY3" fmla="*/ 13269 h 1162050"/>
                <a:gd name="connsiteX4" fmla="*/ 2782058 w 2774950"/>
                <a:gd name="connsiteY4" fmla="*/ 371994 h 1162050"/>
                <a:gd name="connsiteX5" fmla="*/ 1395522 w 2774950"/>
                <a:gd name="connsiteY5" fmla="*/ 1172602 h 1162050"/>
                <a:gd name="connsiteX6" fmla="*/ 8809 w 2774950"/>
                <a:gd name="connsiteY6" fmla="*/ 372083 h 1162050"/>
                <a:gd name="connsiteX7" fmla="*/ 630398 w 2774950"/>
                <a:gd name="connsiteY7" fmla="*/ 13180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4950" h="1162050">
                  <a:moveTo>
                    <a:pt x="630398" y="13180"/>
                  </a:moveTo>
                  <a:lnTo>
                    <a:pt x="1359594" y="434275"/>
                  </a:lnTo>
                  <a:cubicBezTo>
                    <a:pt x="1381857" y="447152"/>
                    <a:pt x="1409264" y="447152"/>
                    <a:pt x="1431438" y="434275"/>
                  </a:cubicBezTo>
                  <a:lnTo>
                    <a:pt x="2160634" y="13269"/>
                  </a:lnTo>
                  <a:lnTo>
                    <a:pt x="2782058" y="371994"/>
                  </a:lnTo>
                  <a:lnTo>
                    <a:pt x="1395522" y="1172602"/>
                  </a:lnTo>
                  <a:lnTo>
                    <a:pt x="8809" y="372083"/>
                  </a:lnTo>
                  <a:lnTo>
                    <a:pt x="630398" y="13180"/>
                  </a:lnTo>
                  <a:close/>
                </a:path>
              </a:pathLst>
            </a:custGeom>
            <a:solidFill>
              <a:srgbClr val="EEF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Freeform 46"/>
            <p:cNvSpPr/>
            <p:nvPr/>
          </p:nvSpPr>
          <p:spPr>
            <a:xfrm>
              <a:off x="2690" y="3810"/>
              <a:ext cx="2190" cy="3790"/>
            </a:xfrm>
            <a:custGeom>
              <a:avLst/>
              <a:gdLst>
                <a:gd name="connsiteX0" fmla="*/ 742354 w 1390650"/>
                <a:gd name="connsiteY0" fmla="*/ 1152509 h 2406650"/>
                <a:gd name="connsiteX1" fmla="*/ 13158 w 1390650"/>
                <a:gd name="connsiteY1" fmla="*/ 731504 h 2406650"/>
                <a:gd name="connsiteX2" fmla="*/ 13158 w 1390650"/>
                <a:gd name="connsiteY2" fmla="*/ 13878 h 2406650"/>
                <a:gd name="connsiteX3" fmla="*/ 1399858 w 1390650"/>
                <a:gd name="connsiteY3" fmla="*/ 814486 h 2406650"/>
                <a:gd name="connsiteX4" fmla="*/ 1399858 w 1390650"/>
                <a:gd name="connsiteY4" fmla="*/ 2415613 h 2406650"/>
                <a:gd name="connsiteX5" fmla="*/ 778269 w 1390650"/>
                <a:gd name="connsiteY5" fmla="*/ 2056800 h 2406650"/>
                <a:gd name="connsiteX6" fmla="*/ 778269 w 1390650"/>
                <a:gd name="connsiteY6" fmla="*/ 1214777 h 2406650"/>
                <a:gd name="connsiteX7" fmla="*/ 742354 w 1390650"/>
                <a:gd name="connsiteY7" fmla="*/ 1152509 h 240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2406650">
                  <a:moveTo>
                    <a:pt x="742354" y="1152509"/>
                  </a:moveTo>
                  <a:lnTo>
                    <a:pt x="13158" y="731504"/>
                  </a:lnTo>
                  <a:lnTo>
                    <a:pt x="13158" y="13878"/>
                  </a:lnTo>
                  <a:lnTo>
                    <a:pt x="1399858" y="814486"/>
                  </a:lnTo>
                  <a:lnTo>
                    <a:pt x="1399858" y="2415613"/>
                  </a:lnTo>
                  <a:lnTo>
                    <a:pt x="778269" y="2056800"/>
                  </a:lnTo>
                  <a:lnTo>
                    <a:pt x="778269" y="1214777"/>
                  </a:lnTo>
                  <a:cubicBezTo>
                    <a:pt x="778269" y="1189123"/>
                    <a:pt x="764528" y="1165387"/>
                    <a:pt x="742354" y="1152509"/>
                  </a:cubicBezTo>
                  <a:close/>
                </a:path>
              </a:pathLst>
            </a:custGeom>
            <a:solidFill>
              <a:srgbClr val="EEF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Freeform 47"/>
            <p:cNvSpPr/>
            <p:nvPr/>
          </p:nvSpPr>
          <p:spPr>
            <a:xfrm>
              <a:off x="5110" y="3810"/>
              <a:ext cx="2190" cy="3790"/>
            </a:xfrm>
            <a:custGeom>
              <a:avLst/>
              <a:gdLst>
                <a:gd name="connsiteX0" fmla="*/ 1393403 w 1390650"/>
                <a:gd name="connsiteY0" fmla="*/ 731499 h 2406650"/>
                <a:gd name="connsiteX1" fmla="*/ 664207 w 1390650"/>
                <a:gd name="connsiteY1" fmla="*/ 1152504 h 2406650"/>
                <a:gd name="connsiteX2" fmla="*/ 628291 w 1390650"/>
                <a:gd name="connsiteY2" fmla="*/ 1214785 h 2406650"/>
                <a:gd name="connsiteX3" fmla="*/ 628291 w 1390650"/>
                <a:gd name="connsiteY3" fmla="*/ 2056808 h 2406650"/>
                <a:gd name="connsiteX4" fmla="*/ 6956 w 1390650"/>
                <a:gd name="connsiteY4" fmla="*/ 2415608 h 2406650"/>
                <a:gd name="connsiteX5" fmla="*/ 6956 w 1390650"/>
                <a:gd name="connsiteY5" fmla="*/ 814481 h 2406650"/>
                <a:gd name="connsiteX6" fmla="*/ 1393403 w 1390650"/>
                <a:gd name="connsiteY6" fmla="*/ 13873 h 2406650"/>
                <a:gd name="connsiteX7" fmla="*/ 1393403 w 1390650"/>
                <a:gd name="connsiteY7" fmla="*/ 731499 h 240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2406650">
                  <a:moveTo>
                    <a:pt x="1393403" y="731499"/>
                  </a:moveTo>
                  <a:lnTo>
                    <a:pt x="664207" y="1152504"/>
                  </a:lnTo>
                  <a:cubicBezTo>
                    <a:pt x="641944" y="1165382"/>
                    <a:pt x="628291" y="1189118"/>
                    <a:pt x="628291" y="1214785"/>
                  </a:cubicBezTo>
                  <a:lnTo>
                    <a:pt x="628291" y="2056808"/>
                  </a:lnTo>
                  <a:lnTo>
                    <a:pt x="6956" y="2415608"/>
                  </a:lnTo>
                  <a:lnTo>
                    <a:pt x="6956" y="814481"/>
                  </a:lnTo>
                  <a:lnTo>
                    <a:pt x="1393403" y="13873"/>
                  </a:lnTo>
                  <a:lnTo>
                    <a:pt x="1393403" y="731499"/>
                  </a:lnTo>
                  <a:close/>
                </a:path>
              </a:pathLst>
            </a:custGeom>
            <a:solidFill>
              <a:srgbClr val="EEF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3" name="Freeform 54"/>
          <p:cNvSpPr/>
          <p:nvPr/>
        </p:nvSpPr>
        <p:spPr>
          <a:xfrm>
            <a:off x="5378450" y="2787650"/>
            <a:ext cx="107950" cy="971550"/>
          </a:xfrm>
          <a:custGeom>
            <a:avLst/>
            <a:gdLst>
              <a:gd name="connsiteX0" fmla="*/ 117322 w 107950"/>
              <a:gd name="connsiteY0" fmla="*/ 975512 h 971550"/>
              <a:gd name="connsiteX1" fmla="*/ 14160 w 107950"/>
              <a:gd name="connsiteY1" fmla="*/ 975512 h 971550"/>
              <a:gd name="connsiteX2" fmla="*/ 14160 w 107950"/>
              <a:gd name="connsiteY2" fmla="*/ 17042 h 971550"/>
              <a:gd name="connsiteX3" fmla="*/ 117322 w 107950"/>
              <a:gd name="connsiteY3" fmla="*/ 17042 h 971550"/>
              <a:gd name="connsiteX4" fmla="*/ 117322 w 107950"/>
              <a:gd name="connsiteY4" fmla="*/ 975512 h 97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50" h="971550">
                <a:moveTo>
                  <a:pt x="117322" y="975512"/>
                </a:moveTo>
                <a:lnTo>
                  <a:pt x="14160" y="975512"/>
                </a:lnTo>
                <a:lnTo>
                  <a:pt x="14160" y="17042"/>
                </a:lnTo>
                <a:lnTo>
                  <a:pt x="117322" y="17042"/>
                </a:lnTo>
                <a:lnTo>
                  <a:pt x="117322" y="975512"/>
                </a:lnTo>
                <a:close/>
              </a:path>
            </a:pathLst>
          </a:custGeom>
          <a:solidFill>
            <a:srgbClr val="50BBEA">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TextBox 55"/>
          <p:cNvSpPr txBox="1"/>
          <p:nvPr/>
        </p:nvSpPr>
        <p:spPr>
          <a:xfrm>
            <a:off x="2733328" y="1995721"/>
            <a:ext cx="1167553" cy="2092881"/>
          </a:xfrm>
          <a:prstGeom prst="rect">
            <a:avLst/>
          </a:prstGeom>
          <a:noFill/>
        </p:spPr>
        <p:txBody>
          <a:bodyPr wrap="square" lIns="0" tIns="0" rIns="0" bIns="0" rtlCol="0">
            <a:spAutoFit/>
          </a:bodyPr>
          <a:lstStyle/>
          <a:p>
            <a:pPr marL="0" indent="24130">
              <a:lnSpc>
                <a:spcPct val="100000"/>
              </a:lnSpc>
            </a:pPr>
            <a:r>
              <a:rPr lang="en-US" altLang="zh-CN" sz="10000" b="1" spc="-10" dirty="0">
                <a:solidFill>
                  <a:srgbClr val="379FDA"/>
                </a:solidFill>
                <a:latin typeface="微软雅黑" panose="020B0503020204020204" pitchFamily="34" charset="-122"/>
                <a:ea typeface="微软雅黑" panose="020B0503020204020204" pitchFamily="34" charset="-122"/>
              </a:rPr>
              <a:t>3</a:t>
            </a:r>
            <a:endParaRPr lang="zh-CN" altLang="en-US" sz="10000" b="1" spc="-10" dirty="0">
              <a:solidFill>
                <a:srgbClr val="379FDA"/>
              </a:solidFill>
              <a:latin typeface="微软雅黑" panose="020B0503020204020204" pitchFamily="34" charset="-122"/>
              <a:ea typeface="微软雅黑" panose="020B0503020204020204" pitchFamily="34" charset="-122"/>
            </a:endParaRPr>
          </a:p>
          <a:p>
            <a:pPr marL="0">
              <a:lnSpc>
                <a:spcPct val="100000"/>
              </a:lnSpc>
            </a:pPr>
            <a:r>
              <a:rPr lang="en-US" altLang="zh-CN" sz="3600" spc="-45" dirty="0">
                <a:solidFill>
                  <a:srgbClr val="379FDA"/>
                </a:solidFill>
                <a:latin typeface="Arial" panose="020B0604020202020204"/>
                <a:ea typeface="Arial" panose="020B0604020202020204"/>
              </a:rPr>
              <a:t>Third</a:t>
            </a:r>
            <a:endParaRPr lang="en-US" altLang="zh-CN" sz="3600" spc="-40" dirty="0">
              <a:solidFill>
                <a:srgbClr val="379FDA"/>
              </a:solidFill>
              <a:latin typeface="Arial" panose="020B0604020202020204"/>
              <a:ea typeface="Arial" panose="020B0604020202020204"/>
            </a:endParaRPr>
          </a:p>
        </p:txBody>
      </p:sp>
      <p:sp>
        <p:nvSpPr>
          <p:cNvPr id="56" name="TextBox 56"/>
          <p:cNvSpPr txBox="1"/>
          <p:nvPr/>
        </p:nvSpPr>
        <p:spPr>
          <a:xfrm>
            <a:off x="5803900" y="2734197"/>
            <a:ext cx="3568700" cy="1076960"/>
          </a:xfrm>
          <a:prstGeom prst="rect">
            <a:avLst/>
          </a:prstGeom>
          <a:noFill/>
        </p:spPr>
        <p:txBody>
          <a:bodyPr wrap="square" lIns="0" tIns="0" rIns="0" bIns="0" rtlCol="0">
            <a:spAutoFit/>
          </a:bodyPr>
          <a:lstStyle/>
          <a:p>
            <a:pPr marL="0" indent="43815">
              <a:lnSpc>
                <a:spcPct val="100000"/>
              </a:lnSpc>
            </a:pPr>
            <a:r>
              <a:rPr lang="en-US" altLang="zh-CN" sz="3000" spc="-5" dirty="0">
                <a:solidFill>
                  <a:srgbClr val="379FDA"/>
                </a:solidFill>
                <a:latin typeface="Arial" panose="020B0604020202020204"/>
                <a:ea typeface="Arial" panose="020B0604020202020204"/>
              </a:rPr>
              <a:t>PART</a:t>
            </a:r>
            <a:r>
              <a:rPr lang="en-US" altLang="zh-CN" sz="3000" spc="-5" dirty="0">
                <a:solidFill>
                  <a:srgbClr val="379FDA"/>
                </a:solidFill>
                <a:latin typeface="Arial" panose="020B0604020202020204"/>
                <a:cs typeface="Arial" panose="020B0604020202020204"/>
              </a:rPr>
              <a:t> </a:t>
            </a:r>
            <a:r>
              <a:rPr lang="en-US" altLang="zh-CN" sz="3000" spc="-5" dirty="0">
                <a:solidFill>
                  <a:srgbClr val="379FDA"/>
                </a:solidFill>
                <a:latin typeface="Arial" panose="020B0604020202020204"/>
                <a:ea typeface="Arial" panose="020B0604020202020204"/>
              </a:rPr>
              <a:t>03</a:t>
            </a:r>
          </a:p>
          <a:p>
            <a:pPr marL="0">
              <a:lnSpc>
                <a:spcPct val="100000"/>
              </a:lnSpc>
            </a:pPr>
            <a:r>
              <a:rPr lang="en-US" altLang="zh-CN" sz="4000" b="1" spc="-5" dirty="0">
                <a:solidFill>
                  <a:srgbClr val="379FDA"/>
                </a:solidFill>
                <a:latin typeface="微软雅黑" panose="020B0503020204020204" pitchFamily="34" charset="-122"/>
                <a:ea typeface="微软雅黑" panose="020B0503020204020204" pitchFamily="34" charset="-122"/>
              </a:rPr>
              <a:t>Git</a:t>
            </a:r>
            <a:r>
              <a:rPr lang="zh-CN" altLang="en-US" sz="4000" b="1" spc="-5" dirty="0">
                <a:solidFill>
                  <a:srgbClr val="379FDA"/>
                </a:solidFill>
                <a:latin typeface="微软雅黑" panose="020B0503020204020204" pitchFamily="34" charset="-122"/>
                <a:ea typeface="微软雅黑" panose="020B0503020204020204" pitchFamily="34" charset="-122"/>
              </a:rPr>
              <a:t>介绍</a:t>
            </a:r>
            <a:endParaRPr lang="zh-CN" altLang="en-US" sz="4000" b="1" dirty="0">
              <a:solidFill>
                <a:srgbClr val="379FDA"/>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832029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命令</a:t>
            </a:r>
          </a:p>
        </p:txBody>
      </p:sp>
      <p:sp>
        <p:nvSpPr>
          <p:cNvPr id="3" name="文本框 2">
            <a:extLst>
              <a:ext uri="{FF2B5EF4-FFF2-40B4-BE49-F238E27FC236}">
                <a16:creationId xmlns:a16="http://schemas.microsoft.com/office/drawing/2014/main" id="{C216FD87-4370-46B3-AC49-C2ED9875DCF4}"/>
              </a:ext>
            </a:extLst>
          </p:cNvPr>
          <p:cNvSpPr txBox="1"/>
          <p:nvPr/>
        </p:nvSpPr>
        <p:spPr>
          <a:xfrm>
            <a:off x="713064" y="1359017"/>
            <a:ext cx="5729681" cy="5632311"/>
          </a:xfrm>
          <a:prstGeom prst="rect">
            <a:avLst/>
          </a:prstGeom>
          <a:noFill/>
        </p:spPr>
        <p:txBody>
          <a:bodyPr wrap="square" rtlCol="0">
            <a:spAutoFit/>
          </a:bodyPr>
          <a:lstStyle/>
          <a:p>
            <a:r>
              <a:rPr lang="en-US" altLang="zh-CN" dirty="0"/>
              <a:t>git status </a:t>
            </a:r>
            <a:r>
              <a:rPr lang="zh-CN" altLang="en-US" dirty="0"/>
              <a:t>查看仓库状态</a:t>
            </a:r>
            <a:endParaRPr lang="en-US" altLang="zh-CN" dirty="0"/>
          </a:p>
          <a:p>
            <a:endParaRPr lang="en-US" altLang="zh-CN" dirty="0"/>
          </a:p>
          <a:p>
            <a:r>
              <a:rPr lang="en-US" altLang="zh-CN" dirty="0"/>
              <a:t>git add </a:t>
            </a:r>
            <a:r>
              <a:rPr lang="zh-CN" altLang="en-US" dirty="0"/>
              <a:t>添加到暂存区</a:t>
            </a:r>
            <a:endParaRPr lang="en-US" altLang="zh-CN" dirty="0"/>
          </a:p>
          <a:p>
            <a:endParaRPr lang="en-US" altLang="zh-CN" dirty="0"/>
          </a:p>
          <a:p>
            <a:r>
              <a:rPr lang="en-US" altLang="zh-CN" dirty="0"/>
              <a:t>git commit –m </a:t>
            </a:r>
            <a:r>
              <a:rPr lang="zh-CN" altLang="en-US" dirty="0"/>
              <a:t>“</a:t>
            </a:r>
            <a:r>
              <a:rPr lang="en-US" altLang="zh-CN" dirty="0" err="1"/>
              <a:t>aaa</a:t>
            </a:r>
            <a:r>
              <a:rPr lang="zh-CN" altLang="en-US" dirty="0"/>
              <a:t>”提交到本地</a:t>
            </a:r>
            <a:r>
              <a:rPr lang="en-US" altLang="zh-CN" dirty="0"/>
              <a:t>git</a:t>
            </a:r>
            <a:r>
              <a:rPr lang="zh-CN" altLang="en-US" dirty="0"/>
              <a:t>目录</a:t>
            </a:r>
            <a:endParaRPr lang="en-US" altLang="zh-CN" dirty="0"/>
          </a:p>
          <a:p>
            <a:endParaRPr lang="en-US" altLang="zh-CN" dirty="0"/>
          </a:p>
          <a:p>
            <a:r>
              <a:rPr lang="en-US" altLang="zh-CN" dirty="0"/>
              <a:t>git commit –a –m </a:t>
            </a:r>
            <a:r>
              <a:rPr lang="zh-CN" altLang="en-US" dirty="0"/>
              <a:t>“</a:t>
            </a:r>
            <a:r>
              <a:rPr lang="en-US" altLang="zh-CN" dirty="0" err="1"/>
              <a:t>aaa</a:t>
            </a:r>
            <a:r>
              <a:rPr lang="zh-CN" altLang="en-US" dirty="0"/>
              <a:t>”添加并提交到本地</a:t>
            </a:r>
            <a:r>
              <a:rPr lang="en-US" altLang="zh-CN" dirty="0"/>
              <a:t>git</a:t>
            </a:r>
            <a:r>
              <a:rPr lang="zh-CN" altLang="en-US" dirty="0"/>
              <a:t>目录</a:t>
            </a:r>
            <a:endParaRPr lang="en-US" altLang="zh-CN" dirty="0"/>
          </a:p>
          <a:p>
            <a:endParaRPr lang="en-US" altLang="zh-CN" dirty="0"/>
          </a:p>
          <a:p>
            <a:r>
              <a:rPr lang="en-US" altLang="zh-CN" dirty="0"/>
              <a:t>git diff </a:t>
            </a:r>
            <a:r>
              <a:rPr lang="zh-CN" altLang="en-US" dirty="0"/>
              <a:t>查看修改的内容</a:t>
            </a:r>
            <a:endParaRPr lang="en-US" altLang="zh-CN" dirty="0"/>
          </a:p>
          <a:p>
            <a:endParaRPr lang="en-US" altLang="zh-CN" dirty="0"/>
          </a:p>
          <a:p>
            <a:r>
              <a:rPr lang="en-US" altLang="zh-CN" dirty="0"/>
              <a:t>git diff –staged</a:t>
            </a:r>
            <a:r>
              <a:rPr lang="zh-CN" altLang="en-US" dirty="0"/>
              <a:t>（</a:t>
            </a:r>
            <a:r>
              <a:rPr lang="en-US" altLang="zh-CN" dirty="0"/>
              <a:t>cached</a:t>
            </a:r>
            <a:r>
              <a:rPr lang="zh-CN" altLang="en-US" dirty="0"/>
              <a:t>）这条命令将比对已暂存文件与最后一次提交的文件差异</a:t>
            </a:r>
            <a:endParaRPr lang="en-US" altLang="zh-CN" dirty="0"/>
          </a:p>
          <a:p>
            <a:endParaRPr lang="en-US" altLang="zh-CN" dirty="0"/>
          </a:p>
          <a:p>
            <a:r>
              <a:rPr lang="en-US" altLang="zh-CN" dirty="0"/>
              <a:t>git rm </a:t>
            </a:r>
            <a:r>
              <a:rPr lang="zh-CN" altLang="en-US" dirty="0"/>
              <a:t>移除某个文件，下一次提交时，该文件就不再纳入版本管理了。</a:t>
            </a:r>
            <a:endParaRPr lang="en-US" altLang="zh-CN" dirty="0"/>
          </a:p>
          <a:p>
            <a:endParaRPr lang="en-US" altLang="zh-CN" dirty="0"/>
          </a:p>
          <a:p>
            <a:r>
              <a:rPr lang="zh-CN" altLang="en-US" dirty="0"/>
              <a:t>如果要删除之前修改过或已经放到暂存区的文件，则必须使用强制删除选项 </a:t>
            </a:r>
            <a:r>
              <a:rPr lang="en-US" altLang="zh-CN" dirty="0"/>
              <a:t>-f</a:t>
            </a:r>
            <a:r>
              <a:rPr lang="zh-CN" altLang="en-US" dirty="0"/>
              <a:t>（译注：即 </a:t>
            </a:r>
            <a:r>
              <a:rPr lang="en-US" altLang="zh-CN" dirty="0"/>
              <a:t>force </a:t>
            </a:r>
            <a:r>
              <a:rPr lang="zh-CN" altLang="en-US" dirty="0"/>
              <a:t>的首字母）。 这是一种安全特性，用于防止误删尚未添加到快照的数据，这样的数据不能被 </a:t>
            </a:r>
            <a:r>
              <a:rPr lang="en-US" altLang="zh-CN" dirty="0"/>
              <a:t>Git </a:t>
            </a:r>
            <a:r>
              <a:rPr lang="zh-CN" altLang="en-US" dirty="0"/>
              <a:t>恢复。</a:t>
            </a:r>
            <a:endParaRPr lang="en-US" altLang="zh-CN" dirty="0"/>
          </a:p>
        </p:txBody>
      </p:sp>
    </p:spTree>
    <p:custDataLst>
      <p:tags r:id="rId1"/>
    </p:custDataLst>
    <p:extLst>
      <p:ext uri="{BB962C8B-B14F-4D97-AF65-F5344CB8AC3E}">
        <p14:creationId xmlns:p14="http://schemas.microsoft.com/office/powerpoint/2010/main" val="901664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命令</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87897" y="965200"/>
            <a:ext cx="5729681" cy="5632311"/>
          </a:xfrm>
          <a:prstGeom prst="rect">
            <a:avLst/>
          </a:prstGeom>
          <a:noFill/>
        </p:spPr>
        <p:txBody>
          <a:bodyPr wrap="square" rtlCol="0">
            <a:spAutoFit/>
          </a:bodyPr>
          <a:lstStyle/>
          <a:p>
            <a:r>
              <a:rPr lang="en-US" altLang="zh-CN" dirty="0"/>
              <a:t>git rm –cached </a:t>
            </a:r>
            <a:r>
              <a:rPr lang="zh-CN" altLang="en-US" dirty="0"/>
              <a:t>移除缓存区的所有文件（慎用）</a:t>
            </a:r>
            <a:endParaRPr lang="en-US" altLang="zh-CN" dirty="0"/>
          </a:p>
          <a:p>
            <a:endParaRPr lang="en-US" altLang="zh-CN" dirty="0"/>
          </a:p>
          <a:p>
            <a:r>
              <a:rPr lang="en-US" altLang="zh-CN" dirty="0"/>
              <a:t>git mv </a:t>
            </a:r>
            <a:r>
              <a:rPr lang="en-US" altLang="zh-CN" dirty="0" err="1"/>
              <a:t>file_from</a:t>
            </a:r>
            <a:r>
              <a:rPr lang="en-US" altLang="zh-CN" dirty="0"/>
              <a:t> </a:t>
            </a:r>
            <a:r>
              <a:rPr lang="en-US" altLang="zh-CN" dirty="0" err="1"/>
              <a:t>file_to</a:t>
            </a:r>
            <a:r>
              <a:rPr lang="en-US" altLang="zh-CN" dirty="0"/>
              <a:t> </a:t>
            </a:r>
            <a:r>
              <a:rPr lang="zh-CN" altLang="en-US" dirty="0"/>
              <a:t>改名</a:t>
            </a:r>
            <a:endParaRPr lang="en-US" altLang="zh-CN" dirty="0"/>
          </a:p>
          <a:p>
            <a:endParaRPr lang="en-US" altLang="zh-CN" dirty="0"/>
          </a:p>
          <a:p>
            <a:r>
              <a:rPr lang="en-US" altLang="zh-CN" dirty="0"/>
              <a:t>git log  </a:t>
            </a:r>
            <a:r>
              <a:rPr lang="zh-CN" altLang="en-US" dirty="0"/>
              <a:t>查看提交记录</a:t>
            </a:r>
            <a:endParaRPr lang="en-US" altLang="zh-CN" dirty="0"/>
          </a:p>
          <a:p>
            <a:r>
              <a:rPr lang="en-US" altLang="zh-CN" dirty="0"/>
              <a:t>commit ca82a6dff817ec66f44342007202690a93763949</a:t>
            </a:r>
          </a:p>
          <a:p>
            <a:r>
              <a:rPr lang="en-US" altLang="zh-CN" dirty="0"/>
              <a:t>Author: Scott Chacon &lt;schacon@gee-mail.com&gt;</a:t>
            </a:r>
          </a:p>
          <a:p>
            <a:r>
              <a:rPr lang="en-US" altLang="zh-CN" dirty="0"/>
              <a:t>Date:   Mon Mar 17 21:52:11 2008 -0700</a:t>
            </a:r>
          </a:p>
          <a:p>
            <a:endParaRPr lang="en-US" altLang="zh-CN" dirty="0"/>
          </a:p>
          <a:p>
            <a:r>
              <a:rPr lang="en-US" altLang="zh-CN" dirty="0"/>
              <a:t>    changed the version number</a:t>
            </a:r>
          </a:p>
          <a:p>
            <a:endParaRPr lang="en-US" altLang="zh-CN" dirty="0"/>
          </a:p>
          <a:p>
            <a:r>
              <a:rPr lang="en-US" altLang="zh-CN" dirty="0"/>
              <a:t>commit 085bb3bcb608e1e8451d4b2432f8ecbe6306e7e7</a:t>
            </a:r>
          </a:p>
          <a:p>
            <a:r>
              <a:rPr lang="en-US" altLang="zh-CN" dirty="0"/>
              <a:t>Author: Scott Chacon &lt;schacon@gee-mail.com&gt;</a:t>
            </a:r>
          </a:p>
          <a:p>
            <a:r>
              <a:rPr lang="en-US" altLang="zh-CN" dirty="0"/>
              <a:t>Date:   Sat Mar 15 16:40:33 2008 -0700</a:t>
            </a:r>
          </a:p>
          <a:p>
            <a:endParaRPr lang="en-US" altLang="zh-CN" dirty="0"/>
          </a:p>
          <a:p>
            <a:r>
              <a:rPr lang="en-US" altLang="zh-CN" dirty="0"/>
              <a:t>    removed unnecessary test</a:t>
            </a:r>
          </a:p>
          <a:p>
            <a:r>
              <a:rPr lang="zh-CN" altLang="en-US" dirty="0"/>
              <a:t>加</a:t>
            </a:r>
            <a:r>
              <a:rPr lang="en-US" altLang="zh-CN" dirty="0"/>
              <a:t>-p</a:t>
            </a:r>
            <a:r>
              <a:rPr lang="zh-CN" altLang="en-US" dirty="0"/>
              <a:t>显示每次提交所引入的差异 加</a:t>
            </a:r>
            <a:r>
              <a:rPr lang="en-US" altLang="zh-CN" dirty="0"/>
              <a:t>-2</a:t>
            </a:r>
            <a:r>
              <a:rPr lang="zh-CN" altLang="en-US" dirty="0"/>
              <a:t>只显示最近的两次提交</a:t>
            </a:r>
            <a:endParaRPr lang="en-US" altLang="zh-CN" dirty="0"/>
          </a:p>
        </p:txBody>
      </p:sp>
    </p:spTree>
    <p:custDataLst>
      <p:tags r:id="rId1"/>
    </p:custDataLst>
    <p:extLst>
      <p:ext uri="{BB962C8B-B14F-4D97-AF65-F5344CB8AC3E}">
        <p14:creationId xmlns:p14="http://schemas.microsoft.com/office/powerpoint/2010/main" val="897889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命令</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3970318"/>
          </a:xfrm>
          <a:prstGeom prst="rect">
            <a:avLst/>
          </a:prstGeom>
          <a:noFill/>
        </p:spPr>
        <p:txBody>
          <a:bodyPr wrap="square" rtlCol="0">
            <a:spAutoFit/>
          </a:bodyPr>
          <a:lstStyle/>
          <a:p>
            <a:r>
              <a:rPr lang="en-US" altLang="zh-CN" dirty="0"/>
              <a:t>$ git log --pretty=</a:t>
            </a:r>
            <a:r>
              <a:rPr lang="en-US" altLang="zh-CN" dirty="0" err="1"/>
              <a:t>oneline</a:t>
            </a:r>
            <a:endParaRPr lang="en-US" altLang="zh-CN" dirty="0"/>
          </a:p>
          <a:p>
            <a:r>
              <a:rPr lang="en-US" altLang="zh-CN" dirty="0"/>
              <a:t>ca82a6dff817ec66f44342007202690a93763949 changed the version number</a:t>
            </a:r>
          </a:p>
          <a:p>
            <a:r>
              <a:rPr lang="en-US" altLang="zh-CN" dirty="0"/>
              <a:t>085bb3bcb608e1e8451d4b2432f8ecbe6306e7e7 removed unnecessary test</a:t>
            </a:r>
          </a:p>
          <a:p>
            <a:r>
              <a:rPr lang="en-US" altLang="zh-CN" dirty="0"/>
              <a:t>a11bef06a3f659402fe7563abf99ad00de2209e6 first commit</a:t>
            </a:r>
          </a:p>
          <a:p>
            <a:endParaRPr lang="en-US" altLang="zh-CN" dirty="0"/>
          </a:p>
          <a:p>
            <a:r>
              <a:rPr lang="en-US" altLang="zh-CN" dirty="0"/>
              <a:t>$ git log --pretty=format:"%h - %an, %</a:t>
            </a:r>
            <a:r>
              <a:rPr lang="en-US" altLang="zh-CN" dirty="0" err="1"/>
              <a:t>ar</a:t>
            </a:r>
            <a:r>
              <a:rPr lang="en-US" altLang="zh-CN" dirty="0"/>
              <a:t> : %s"</a:t>
            </a:r>
          </a:p>
          <a:p>
            <a:r>
              <a:rPr lang="en-US" altLang="zh-CN" dirty="0"/>
              <a:t>ca82a6d - Scott Chacon, 6 years ago : changed the version number</a:t>
            </a:r>
          </a:p>
          <a:p>
            <a:r>
              <a:rPr lang="en-US" altLang="zh-CN" dirty="0"/>
              <a:t>085bb3b - Scott Chacon, 6 years ago : removed unnecessary test</a:t>
            </a:r>
          </a:p>
          <a:p>
            <a:r>
              <a:rPr lang="en-US" altLang="zh-CN" dirty="0"/>
              <a:t>a11bef0 - Scott Chacon, 6 years ago : first </a:t>
            </a:r>
            <a:r>
              <a:rPr lang="en-US" altLang="zh-CN" dirty="0" err="1"/>
              <a:t>commi</a:t>
            </a:r>
            <a:endParaRPr lang="en-US" altLang="zh-CN" dirty="0"/>
          </a:p>
        </p:txBody>
      </p:sp>
    </p:spTree>
    <p:custDataLst>
      <p:tags r:id="rId1"/>
    </p:custDataLst>
    <p:extLst>
      <p:ext uri="{BB962C8B-B14F-4D97-AF65-F5344CB8AC3E}">
        <p14:creationId xmlns:p14="http://schemas.microsoft.com/office/powerpoint/2010/main" val="928263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命令</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4524315"/>
          </a:xfrm>
          <a:prstGeom prst="rect">
            <a:avLst/>
          </a:prstGeom>
          <a:noFill/>
        </p:spPr>
        <p:txBody>
          <a:bodyPr wrap="square" rtlCol="0">
            <a:spAutoFit/>
          </a:bodyPr>
          <a:lstStyle/>
          <a:p>
            <a:r>
              <a:rPr lang="en-US" altLang="zh-CN" dirty="0"/>
              <a:t>git commit –amend </a:t>
            </a:r>
            <a:r>
              <a:rPr lang="zh-CN" altLang="en-US" dirty="0"/>
              <a:t>补提交</a:t>
            </a:r>
            <a:endParaRPr lang="en-US" altLang="zh-CN" dirty="0"/>
          </a:p>
          <a:p>
            <a:endParaRPr lang="en-US" altLang="zh-CN" dirty="0"/>
          </a:p>
          <a:p>
            <a:r>
              <a:rPr lang="en-US" altLang="zh-CN" dirty="0"/>
              <a:t>git reset HEAD &lt;file&gt;... </a:t>
            </a:r>
            <a:r>
              <a:rPr lang="zh-CN" altLang="en-US" dirty="0"/>
              <a:t>来取消暂存（取消</a:t>
            </a:r>
            <a:r>
              <a:rPr lang="en-US" altLang="zh-CN" dirty="0"/>
              <a:t>add</a:t>
            </a:r>
            <a:r>
              <a:rPr lang="zh-CN" altLang="en-US" dirty="0"/>
              <a:t>的文件）</a:t>
            </a:r>
            <a:endParaRPr lang="en-US" altLang="zh-CN" dirty="0"/>
          </a:p>
          <a:p>
            <a:endParaRPr lang="en-US" altLang="zh-CN" dirty="0"/>
          </a:p>
          <a:p>
            <a:r>
              <a:rPr lang="en-US" altLang="zh-CN" dirty="0"/>
              <a:t>git checkout -- &lt;file&gt;...</a:t>
            </a:r>
            <a:r>
              <a:rPr lang="zh-CN" altLang="en-US" dirty="0"/>
              <a:t>取消修改</a:t>
            </a:r>
            <a:endParaRPr lang="en-US" altLang="zh-CN" dirty="0"/>
          </a:p>
          <a:p>
            <a:endParaRPr lang="en-US" altLang="zh-CN" dirty="0"/>
          </a:p>
          <a:p>
            <a:r>
              <a:rPr lang="en-US" altLang="zh-CN" dirty="0"/>
              <a:t>git remote add &lt;</a:t>
            </a:r>
            <a:r>
              <a:rPr lang="en-US" altLang="zh-CN" dirty="0" err="1"/>
              <a:t>shortname</a:t>
            </a:r>
            <a:r>
              <a:rPr lang="en-US" altLang="zh-CN" dirty="0"/>
              <a:t>&gt; &lt;</a:t>
            </a:r>
            <a:r>
              <a:rPr lang="en-US" altLang="zh-CN" dirty="0" err="1"/>
              <a:t>url</a:t>
            </a:r>
            <a:r>
              <a:rPr lang="en-US" altLang="zh-CN" dirty="0"/>
              <a:t>&gt; </a:t>
            </a:r>
            <a:r>
              <a:rPr lang="zh-CN" altLang="en-US" dirty="0"/>
              <a:t>添加一个新的远程 </a:t>
            </a:r>
            <a:r>
              <a:rPr lang="en-US" altLang="zh-CN" dirty="0"/>
              <a:t>Git </a:t>
            </a:r>
            <a:r>
              <a:rPr lang="zh-CN" altLang="en-US" dirty="0"/>
              <a:t>仓库</a:t>
            </a:r>
            <a:endParaRPr lang="en-US" altLang="zh-CN" dirty="0"/>
          </a:p>
          <a:p>
            <a:endParaRPr lang="en-US" altLang="zh-CN" dirty="0"/>
          </a:p>
          <a:p>
            <a:r>
              <a:rPr lang="en-US" altLang="zh-CN" dirty="0"/>
              <a:t>git fetch &lt;remote&gt;</a:t>
            </a:r>
            <a:r>
              <a:rPr lang="zh-CN" altLang="en-US" dirty="0"/>
              <a:t>这个命令会访问远程仓库，从中拉取所有你还没有的数据。 执行完成后，你将会拥有那个远程仓库中所有分支的引用，可以随时合并或查看</a:t>
            </a:r>
            <a:endParaRPr lang="en-US" altLang="zh-CN" dirty="0"/>
          </a:p>
          <a:p>
            <a:endParaRPr lang="en-US" altLang="zh-CN" dirty="0"/>
          </a:p>
          <a:p>
            <a:r>
              <a:rPr lang="en-US" altLang="zh-CN" dirty="0"/>
              <a:t>git remote rename </a:t>
            </a:r>
            <a:r>
              <a:rPr lang="zh-CN" altLang="en-US" dirty="0"/>
              <a:t>来修改一个远程仓库的简写名</a:t>
            </a:r>
            <a:endParaRPr lang="en-US" altLang="zh-CN" dirty="0"/>
          </a:p>
          <a:p>
            <a:endParaRPr lang="en-US" altLang="zh-CN" dirty="0"/>
          </a:p>
          <a:p>
            <a:r>
              <a:rPr lang="en-US" altLang="zh-CN" dirty="0"/>
              <a:t>git remote remove</a:t>
            </a:r>
            <a:r>
              <a:rPr lang="zh-CN" altLang="en-US" dirty="0"/>
              <a:t>（</a:t>
            </a:r>
            <a:r>
              <a:rPr lang="en-US" altLang="zh-CN" dirty="0"/>
              <a:t>rm</a:t>
            </a:r>
            <a:r>
              <a:rPr lang="zh-CN" altLang="en-US" dirty="0"/>
              <a:t>）删除远程仓库</a:t>
            </a:r>
            <a:endParaRPr lang="en-US" altLang="zh-CN" dirty="0"/>
          </a:p>
        </p:txBody>
      </p:sp>
    </p:spTree>
    <p:custDataLst>
      <p:tags r:id="rId1"/>
    </p:custDataLst>
    <p:extLst>
      <p:ext uri="{BB962C8B-B14F-4D97-AF65-F5344CB8AC3E}">
        <p14:creationId xmlns:p14="http://schemas.microsoft.com/office/powerpoint/2010/main" val="3869270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标签</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5909310"/>
          </a:xfrm>
          <a:prstGeom prst="rect">
            <a:avLst/>
          </a:prstGeom>
          <a:noFill/>
        </p:spPr>
        <p:txBody>
          <a:bodyPr wrap="square" rtlCol="0">
            <a:spAutoFit/>
          </a:bodyPr>
          <a:lstStyle/>
          <a:p>
            <a:r>
              <a:rPr lang="en-US" altLang="zh-CN" dirty="0"/>
              <a:t>Git </a:t>
            </a:r>
            <a:r>
              <a:rPr lang="zh-CN" altLang="en-US" dirty="0"/>
              <a:t>可以给仓库历史中的某一个提交打上标签，以示重要</a:t>
            </a:r>
            <a:endParaRPr lang="en-US" altLang="zh-CN" dirty="0"/>
          </a:p>
          <a:p>
            <a:endParaRPr lang="en-US" altLang="zh-CN" dirty="0"/>
          </a:p>
          <a:p>
            <a:r>
              <a:rPr lang="en-US" altLang="zh-CN" dirty="0"/>
              <a:t>git tag </a:t>
            </a:r>
            <a:r>
              <a:rPr lang="zh-CN" altLang="en-US" dirty="0"/>
              <a:t>列出已有的标签</a:t>
            </a:r>
            <a:endParaRPr lang="en-US" altLang="zh-CN" dirty="0"/>
          </a:p>
          <a:p>
            <a:endParaRPr lang="en-US" altLang="zh-CN" dirty="0"/>
          </a:p>
          <a:p>
            <a:r>
              <a:rPr lang="en-US" altLang="zh-CN" dirty="0"/>
              <a:t>git tag -a v1.4 -m “my version 1.4”</a:t>
            </a:r>
            <a:r>
              <a:rPr lang="zh-CN" altLang="en-US" dirty="0"/>
              <a:t>创建附注标签</a:t>
            </a:r>
            <a:endParaRPr lang="en-US" altLang="zh-CN" dirty="0"/>
          </a:p>
          <a:p>
            <a:endParaRPr lang="en-US" altLang="zh-CN" dirty="0"/>
          </a:p>
          <a:p>
            <a:r>
              <a:rPr lang="en-US" altLang="zh-CN" dirty="0"/>
              <a:t>git show v1.4</a:t>
            </a:r>
            <a:r>
              <a:rPr lang="zh-CN" altLang="en-US" dirty="0"/>
              <a:t>显示标签对应的提交信息</a:t>
            </a:r>
            <a:endParaRPr lang="en-US" altLang="zh-CN" dirty="0"/>
          </a:p>
          <a:p>
            <a:endParaRPr lang="en-US" altLang="zh-CN" dirty="0"/>
          </a:p>
          <a:p>
            <a:r>
              <a:rPr lang="en-US" altLang="zh-CN" dirty="0"/>
              <a:t>git tag v1.4-lw</a:t>
            </a:r>
            <a:r>
              <a:rPr lang="zh-CN" altLang="en-US" dirty="0"/>
              <a:t>轻量标签</a:t>
            </a:r>
            <a:endParaRPr lang="en-US" altLang="zh-CN" dirty="0"/>
          </a:p>
          <a:p>
            <a:endParaRPr lang="en-US" altLang="zh-CN" dirty="0"/>
          </a:p>
          <a:p>
            <a:r>
              <a:rPr lang="sv-SE" altLang="zh-CN" dirty="0"/>
              <a:t>git tag -a v1.2 9fceb02</a:t>
            </a:r>
            <a:r>
              <a:rPr lang="zh-CN" altLang="en-US" dirty="0"/>
              <a:t>（某个提交的</a:t>
            </a:r>
            <a:r>
              <a:rPr lang="en-US" altLang="zh-CN" dirty="0"/>
              <a:t>hash</a:t>
            </a:r>
            <a:r>
              <a:rPr lang="zh-CN" altLang="en-US" dirty="0"/>
              <a:t>值）给某个提交打</a:t>
            </a:r>
            <a:r>
              <a:rPr lang="en-US" altLang="zh-CN" dirty="0"/>
              <a:t>tag</a:t>
            </a:r>
          </a:p>
          <a:p>
            <a:endParaRPr lang="en-US" altLang="zh-CN" dirty="0"/>
          </a:p>
          <a:p>
            <a:r>
              <a:rPr lang="en-US" altLang="zh-CN" dirty="0"/>
              <a:t>git push origin &lt;</a:t>
            </a:r>
            <a:r>
              <a:rPr lang="en-US" altLang="zh-CN" dirty="0" err="1"/>
              <a:t>tagname</a:t>
            </a:r>
            <a:r>
              <a:rPr lang="en-US" altLang="zh-CN" dirty="0"/>
              <a:t>&gt; </a:t>
            </a:r>
            <a:r>
              <a:rPr lang="zh-CN" altLang="en-US" dirty="0"/>
              <a:t>推送到远程</a:t>
            </a:r>
            <a:endParaRPr lang="en-US" altLang="zh-CN" dirty="0"/>
          </a:p>
          <a:p>
            <a:endParaRPr lang="en-US" altLang="zh-CN" dirty="0"/>
          </a:p>
          <a:p>
            <a:r>
              <a:rPr lang="en-US" altLang="zh-CN" dirty="0"/>
              <a:t>git push origin –tags</a:t>
            </a:r>
            <a:r>
              <a:rPr lang="zh-CN" altLang="en-US" dirty="0"/>
              <a:t>推送所有标签到远程</a:t>
            </a:r>
            <a:endParaRPr lang="en-US" altLang="zh-CN" dirty="0"/>
          </a:p>
          <a:p>
            <a:endParaRPr lang="en-US" altLang="zh-CN" dirty="0"/>
          </a:p>
          <a:p>
            <a:r>
              <a:rPr lang="en-US" altLang="zh-CN" dirty="0"/>
              <a:t>git tag –d &lt;</a:t>
            </a:r>
            <a:r>
              <a:rPr lang="en-US" altLang="zh-CN" dirty="0" err="1"/>
              <a:t>tagname</a:t>
            </a:r>
            <a:r>
              <a:rPr lang="en-US" altLang="zh-CN" dirty="0"/>
              <a:t>&gt; </a:t>
            </a:r>
            <a:r>
              <a:rPr lang="zh-CN" altLang="en-US" dirty="0"/>
              <a:t>删除本地标签</a:t>
            </a:r>
            <a:endParaRPr lang="en-US" altLang="zh-CN" dirty="0"/>
          </a:p>
          <a:p>
            <a:endParaRPr lang="en-US" altLang="zh-CN" dirty="0"/>
          </a:p>
          <a:p>
            <a:r>
              <a:rPr lang="en-US" altLang="zh-CN" dirty="0"/>
              <a:t>git push origin --delete &lt;</a:t>
            </a:r>
            <a:r>
              <a:rPr lang="en-US" altLang="zh-CN" dirty="0" err="1"/>
              <a:t>tagname</a:t>
            </a:r>
            <a:r>
              <a:rPr lang="en-US" altLang="zh-CN" dirty="0"/>
              <a:t>&gt;</a:t>
            </a:r>
            <a:r>
              <a:rPr lang="zh-CN" altLang="en-US" dirty="0"/>
              <a:t>删除远程标签</a:t>
            </a:r>
            <a:endParaRPr lang="en-US" altLang="zh-CN" dirty="0"/>
          </a:p>
        </p:txBody>
      </p:sp>
    </p:spTree>
    <p:custDataLst>
      <p:tags r:id="rId1"/>
    </p:custDataLst>
    <p:extLst>
      <p:ext uri="{BB962C8B-B14F-4D97-AF65-F5344CB8AC3E}">
        <p14:creationId xmlns:p14="http://schemas.microsoft.com/office/powerpoint/2010/main" val="355199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08150" y="1936750"/>
            <a:ext cx="2927350" cy="2889250"/>
            <a:chOff x="2690" y="3050"/>
            <a:chExt cx="4610" cy="4550"/>
          </a:xfrm>
        </p:grpSpPr>
        <p:sp>
          <p:nvSpPr>
            <p:cNvPr id="45" name="Freeform 45"/>
            <p:cNvSpPr/>
            <p:nvPr/>
          </p:nvSpPr>
          <p:spPr>
            <a:xfrm>
              <a:off x="2810" y="3050"/>
              <a:ext cx="4370" cy="1830"/>
            </a:xfrm>
            <a:custGeom>
              <a:avLst/>
              <a:gdLst>
                <a:gd name="connsiteX0" fmla="*/ 630398 w 2774950"/>
                <a:gd name="connsiteY0" fmla="*/ 13180 h 1162050"/>
                <a:gd name="connsiteX1" fmla="*/ 1359594 w 2774950"/>
                <a:gd name="connsiteY1" fmla="*/ 434275 h 1162050"/>
                <a:gd name="connsiteX2" fmla="*/ 1431438 w 2774950"/>
                <a:gd name="connsiteY2" fmla="*/ 434275 h 1162050"/>
                <a:gd name="connsiteX3" fmla="*/ 2160634 w 2774950"/>
                <a:gd name="connsiteY3" fmla="*/ 13269 h 1162050"/>
                <a:gd name="connsiteX4" fmla="*/ 2782058 w 2774950"/>
                <a:gd name="connsiteY4" fmla="*/ 371994 h 1162050"/>
                <a:gd name="connsiteX5" fmla="*/ 1395522 w 2774950"/>
                <a:gd name="connsiteY5" fmla="*/ 1172602 h 1162050"/>
                <a:gd name="connsiteX6" fmla="*/ 8809 w 2774950"/>
                <a:gd name="connsiteY6" fmla="*/ 372083 h 1162050"/>
                <a:gd name="connsiteX7" fmla="*/ 630398 w 2774950"/>
                <a:gd name="connsiteY7" fmla="*/ 13180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4950" h="1162050">
                  <a:moveTo>
                    <a:pt x="630398" y="13180"/>
                  </a:moveTo>
                  <a:lnTo>
                    <a:pt x="1359594" y="434275"/>
                  </a:lnTo>
                  <a:cubicBezTo>
                    <a:pt x="1381857" y="447152"/>
                    <a:pt x="1409264" y="447152"/>
                    <a:pt x="1431438" y="434275"/>
                  </a:cubicBezTo>
                  <a:lnTo>
                    <a:pt x="2160634" y="13269"/>
                  </a:lnTo>
                  <a:lnTo>
                    <a:pt x="2782058" y="371994"/>
                  </a:lnTo>
                  <a:lnTo>
                    <a:pt x="1395522" y="1172602"/>
                  </a:lnTo>
                  <a:lnTo>
                    <a:pt x="8809" y="372083"/>
                  </a:lnTo>
                  <a:lnTo>
                    <a:pt x="630398" y="13180"/>
                  </a:lnTo>
                  <a:close/>
                </a:path>
              </a:pathLst>
            </a:custGeom>
            <a:solidFill>
              <a:srgbClr val="EEF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Freeform 46"/>
            <p:cNvSpPr/>
            <p:nvPr/>
          </p:nvSpPr>
          <p:spPr>
            <a:xfrm>
              <a:off x="2690" y="3810"/>
              <a:ext cx="2190" cy="3790"/>
            </a:xfrm>
            <a:custGeom>
              <a:avLst/>
              <a:gdLst>
                <a:gd name="connsiteX0" fmla="*/ 742354 w 1390650"/>
                <a:gd name="connsiteY0" fmla="*/ 1152509 h 2406650"/>
                <a:gd name="connsiteX1" fmla="*/ 13158 w 1390650"/>
                <a:gd name="connsiteY1" fmla="*/ 731504 h 2406650"/>
                <a:gd name="connsiteX2" fmla="*/ 13158 w 1390650"/>
                <a:gd name="connsiteY2" fmla="*/ 13878 h 2406650"/>
                <a:gd name="connsiteX3" fmla="*/ 1399858 w 1390650"/>
                <a:gd name="connsiteY3" fmla="*/ 814486 h 2406650"/>
                <a:gd name="connsiteX4" fmla="*/ 1399858 w 1390650"/>
                <a:gd name="connsiteY4" fmla="*/ 2415613 h 2406650"/>
                <a:gd name="connsiteX5" fmla="*/ 778269 w 1390650"/>
                <a:gd name="connsiteY5" fmla="*/ 2056800 h 2406650"/>
                <a:gd name="connsiteX6" fmla="*/ 778269 w 1390650"/>
                <a:gd name="connsiteY6" fmla="*/ 1214777 h 2406650"/>
                <a:gd name="connsiteX7" fmla="*/ 742354 w 1390650"/>
                <a:gd name="connsiteY7" fmla="*/ 1152509 h 240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2406650">
                  <a:moveTo>
                    <a:pt x="742354" y="1152509"/>
                  </a:moveTo>
                  <a:lnTo>
                    <a:pt x="13158" y="731504"/>
                  </a:lnTo>
                  <a:lnTo>
                    <a:pt x="13158" y="13878"/>
                  </a:lnTo>
                  <a:lnTo>
                    <a:pt x="1399858" y="814486"/>
                  </a:lnTo>
                  <a:lnTo>
                    <a:pt x="1399858" y="2415613"/>
                  </a:lnTo>
                  <a:lnTo>
                    <a:pt x="778269" y="2056800"/>
                  </a:lnTo>
                  <a:lnTo>
                    <a:pt x="778269" y="1214777"/>
                  </a:lnTo>
                  <a:cubicBezTo>
                    <a:pt x="778269" y="1189123"/>
                    <a:pt x="764528" y="1165387"/>
                    <a:pt x="742354" y="1152509"/>
                  </a:cubicBezTo>
                  <a:close/>
                </a:path>
              </a:pathLst>
            </a:custGeom>
            <a:solidFill>
              <a:srgbClr val="EEF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Freeform 47"/>
            <p:cNvSpPr/>
            <p:nvPr/>
          </p:nvSpPr>
          <p:spPr>
            <a:xfrm>
              <a:off x="5110" y="3810"/>
              <a:ext cx="2190" cy="3790"/>
            </a:xfrm>
            <a:custGeom>
              <a:avLst/>
              <a:gdLst>
                <a:gd name="connsiteX0" fmla="*/ 1393403 w 1390650"/>
                <a:gd name="connsiteY0" fmla="*/ 731499 h 2406650"/>
                <a:gd name="connsiteX1" fmla="*/ 664207 w 1390650"/>
                <a:gd name="connsiteY1" fmla="*/ 1152504 h 2406650"/>
                <a:gd name="connsiteX2" fmla="*/ 628291 w 1390650"/>
                <a:gd name="connsiteY2" fmla="*/ 1214785 h 2406650"/>
                <a:gd name="connsiteX3" fmla="*/ 628291 w 1390650"/>
                <a:gd name="connsiteY3" fmla="*/ 2056808 h 2406650"/>
                <a:gd name="connsiteX4" fmla="*/ 6956 w 1390650"/>
                <a:gd name="connsiteY4" fmla="*/ 2415608 h 2406650"/>
                <a:gd name="connsiteX5" fmla="*/ 6956 w 1390650"/>
                <a:gd name="connsiteY5" fmla="*/ 814481 h 2406650"/>
                <a:gd name="connsiteX6" fmla="*/ 1393403 w 1390650"/>
                <a:gd name="connsiteY6" fmla="*/ 13873 h 2406650"/>
                <a:gd name="connsiteX7" fmla="*/ 1393403 w 1390650"/>
                <a:gd name="connsiteY7" fmla="*/ 731499 h 240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2406650">
                  <a:moveTo>
                    <a:pt x="1393403" y="731499"/>
                  </a:moveTo>
                  <a:lnTo>
                    <a:pt x="664207" y="1152504"/>
                  </a:lnTo>
                  <a:cubicBezTo>
                    <a:pt x="641944" y="1165382"/>
                    <a:pt x="628291" y="1189118"/>
                    <a:pt x="628291" y="1214785"/>
                  </a:cubicBezTo>
                  <a:lnTo>
                    <a:pt x="628291" y="2056808"/>
                  </a:lnTo>
                  <a:lnTo>
                    <a:pt x="6956" y="2415608"/>
                  </a:lnTo>
                  <a:lnTo>
                    <a:pt x="6956" y="814481"/>
                  </a:lnTo>
                  <a:lnTo>
                    <a:pt x="1393403" y="13873"/>
                  </a:lnTo>
                  <a:lnTo>
                    <a:pt x="1393403" y="731499"/>
                  </a:lnTo>
                  <a:close/>
                </a:path>
              </a:pathLst>
            </a:custGeom>
            <a:solidFill>
              <a:srgbClr val="EEF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3" name="Freeform 54"/>
          <p:cNvSpPr/>
          <p:nvPr/>
        </p:nvSpPr>
        <p:spPr>
          <a:xfrm>
            <a:off x="5378450" y="2787650"/>
            <a:ext cx="107950" cy="971550"/>
          </a:xfrm>
          <a:custGeom>
            <a:avLst/>
            <a:gdLst>
              <a:gd name="connsiteX0" fmla="*/ 117322 w 107950"/>
              <a:gd name="connsiteY0" fmla="*/ 975512 h 971550"/>
              <a:gd name="connsiteX1" fmla="*/ 14160 w 107950"/>
              <a:gd name="connsiteY1" fmla="*/ 975512 h 971550"/>
              <a:gd name="connsiteX2" fmla="*/ 14160 w 107950"/>
              <a:gd name="connsiteY2" fmla="*/ 17042 h 971550"/>
              <a:gd name="connsiteX3" fmla="*/ 117322 w 107950"/>
              <a:gd name="connsiteY3" fmla="*/ 17042 h 971550"/>
              <a:gd name="connsiteX4" fmla="*/ 117322 w 107950"/>
              <a:gd name="connsiteY4" fmla="*/ 975512 h 97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50" h="971550">
                <a:moveTo>
                  <a:pt x="117322" y="975512"/>
                </a:moveTo>
                <a:lnTo>
                  <a:pt x="14160" y="975512"/>
                </a:lnTo>
                <a:lnTo>
                  <a:pt x="14160" y="17042"/>
                </a:lnTo>
                <a:lnTo>
                  <a:pt x="117322" y="17042"/>
                </a:lnTo>
                <a:lnTo>
                  <a:pt x="117322" y="975512"/>
                </a:lnTo>
                <a:close/>
              </a:path>
            </a:pathLst>
          </a:custGeom>
          <a:solidFill>
            <a:srgbClr val="50BBEA">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TextBox 55"/>
          <p:cNvSpPr txBox="1"/>
          <p:nvPr/>
        </p:nvSpPr>
        <p:spPr>
          <a:xfrm>
            <a:off x="2733328" y="1995721"/>
            <a:ext cx="876343" cy="2092325"/>
          </a:xfrm>
          <a:prstGeom prst="rect">
            <a:avLst/>
          </a:prstGeom>
          <a:noFill/>
        </p:spPr>
        <p:txBody>
          <a:bodyPr wrap="square" lIns="0" tIns="0" rIns="0" bIns="0" rtlCol="0">
            <a:spAutoFit/>
          </a:bodyPr>
          <a:lstStyle/>
          <a:p>
            <a:pPr marL="0" indent="24130">
              <a:lnSpc>
                <a:spcPct val="100000"/>
              </a:lnSpc>
            </a:pPr>
            <a:r>
              <a:rPr lang="zh-CN" altLang="en-US" sz="10000" b="1" spc="-10" dirty="0">
                <a:solidFill>
                  <a:srgbClr val="379FDA"/>
                </a:solidFill>
                <a:latin typeface="微软雅黑" panose="020B0503020204020204" pitchFamily="34" charset="-122"/>
                <a:ea typeface="微软雅黑" panose="020B0503020204020204" pitchFamily="34" charset="-122"/>
              </a:rPr>
              <a:t>1</a:t>
            </a:r>
          </a:p>
          <a:p>
            <a:pPr marL="0">
              <a:lnSpc>
                <a:spcPct val="100000"/>
              </a:lnSpc>
            </a:pPr>
            <a:r>
              <a:rPr lang="en-US" altLang="zh-CN" sz="3600" spc="-45" dirty="0">
                <a:solidFill>
                  <a:srgbClr val="379FDA"/>
                </a:solidFill>
                <a:latin typeface="Arial" panose="020B0604020202020204"/>
                <a:ea typeface="Arial" panose="020B0604020202020204"/>
              </a:rPr>
              <a:t>Fi</a:t>
            </a:r>
            <a:r>
              <a:rPr lang="en-US" altLang="zh-CN" sz="3600" spc="-40" dirty="0">
                <a:solidFill>
                  <a:srgbClr val="379FDA"/>
                </a:solidFill>
                <a:latin typeface="Arial" panose="020B0604020202020204"/>
                <a:ea typeface="Arial" panose="020B0604020202020204"/>
              </a:rPr>
              <a:t>rst</a:t>
            </a:r>
          </a:p>
        </p:txBody>
      </p:sp>
      <p:sp>
        <p:nvSpPr>
          <p:cNvPr id="56" name="TextBox 56"/>
          <p:cNvSpPr txBox="1"/>
          <p:nvPr/>
        </p:nvSpPr>
        <p:spPr>
          <a:xfrm>
            <a:off x="5803900" y="2734197"/>
            <a:ext cx="3568700" cy="1076960"/>
          </a:xfrm>
          <a:prstGeom prst="rect">
            <a:avLst/>
          </a:prstGeom>
          <a:noFill/>
        </p:spPr>
        <p:txBody>
          <a:bodyPr wrap="square" lIns="0" tIns="0" rIns="0" bIns="0" rtlCol="0">
            <a:spAutoFit/>
          </a:bodyPr>
          <a:lstStyle/>
          <a:p>
            <a:pPr marL="0" indent="43815">
              <a:lnSpc>
                <a:spcPct val="100000"/>
              </a:lnSpc>
            </a:pPr>
            <a:r>
              <a:rPr lang="en-US" altLang="zh-CN" sz="3000" spc="-5" dirty="0">
                <a:solidFill>
                  <a:srgbClr val="379FDA"/>
                </a:solidFill>
                <a:latin typeface="Arial" panose="020B0604020202020204"/>
                <a:ea typeface="Arial" panose="020B0604020202020204"/>
              </a:rPr>
              <a:t>PART</a:t>
            </a:r>
            <a:r>
              <a:rPr lang="en-US" altLang="zh-CN" sz="3000" spc="-5" dirty="0">
                <a:solidFill>
                  <a:srgbClr val="379FDA"/>
                </a:solidFill>
                <a:latin typeface="Arial" panose="020B0604020202020204"/>
                <a:cs typeface="Arial" panose="020B0604020202020204"/>
              </a:rPr>
              <a:t> </a:t>
            </a:r>
            <a:r>
              <a:rPr lang="en-US" altLang="zh-CN" sz="3000" spc="-5" dirty="0">
                <a:solidFill>
                  <a:srgbClr val="379FDA"/>
                </a:solidFill>
                <a:latin typeface="Arial" panose="020B0604020202020204"/>
                <a:ea typeface="Arial" panose="020B0604020202020204"/>
              </a:rPr>
              <a:t>01</a:t>
            </a:r>
          </a:p>
          <a:p>
            <a:pPr marL="0">
              <a:lnSpc>
                <a:spcPct val="100000"/>
              </a:lnSpc>
            </a:pPr>
            <a:r>
              <a:rPr lang="en-US" altLang="zh-CN" sz="4000" b="1" spc="-5" dirty="0">
                <a:solidFill>
                  <a:srgbClr val="379FDA"/>
                </a:solidFill>
                <a:latin typeface="微软雅黑" panose="020B0503020204020204" pitchFamily="34" charset="-122"/>
                <a:ea typeface="微软雅黑" panose="020B0503020204020204" pitchFamily="34" charset="-122"/>
              </a:rPr>
              <a:t>Git</a:t>
            </a:r>
            <a:r>
              <a:rPr lang="zh-CN" altLang="en-US" sz="4000" b="1" spc="-5" dirty="0">
                <a:solidFill>
                  <a:srgbClr val="379FDA"/>
                </a:solidFill>
                <a:latin typeface="微软雅黑" panose="020B0503020204020204" pitchFamily="34" charset="-122"/>
                <a:ea typeface="微软雅黑" panose="020B0503020204020204" pitchFamily="34" charset="-122"/>
              </a:rPr>
              <a:t>介绍</a:t>
            </a:r>
            <a:endParaRPr lang="zh-CN" altLang="en-US" sz="4000" b="1" dirty="0">
              <a:solidFill>
                <a:srgbClr val="379FD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Git </a:t>
            </a:r>
            <a:r>
              <a:rPr lang="zh-CN" altLang="en-US" dirty="0"/>
              <a:t>是什么？</a:t>
            </a:r>
            <a:br>
              <a:rPr lang="zh-CN" altLang="en-US" dirty="0"/>
            </a:br>
            <a:endParaRPr lang="zh-CN" altLang="en-US" dirty="0"/>
          </a:p>
        </p:txBody>
      </p:sp>
      <p:sp>
        <p:nvSpPr>
          <p:cNvPr id="3" name="文本框 2">
            <a:extLst>
              <a:ext uri="{FF2B5EF4-FFF2-40B4-BE49-F238E27FC236}">
                <a16:creationId xmlns:a16="http://schemas.microsoft.com/office/drawing/2014/main" id="{5267A3A8-B542-4D09-ADF2-E6A0C91E263A}"/>
              </a:ext>
            </a:extLst>
          </p:cNvPr>
          <p:cNvSpPr txBox="1"/>
          <p:nvPr/>
        </p:nvSpPr>
        <p:spPr>
          <a:xfrm>
            <a:off x="506730" y="1400961"/>
            <a:ext cx="7278253" cy="5078313"/>
          </a:xfrm>
          <a:prstGeom prst="rect">
            <a:avLst/>
          </a:prstGeom>
          <a:noFill/>
        </p:spPr>
        <p:txBody>
          <a:bodyPr wrap="square" rtlCol="0">
            <a:spAutoFit/>
          </a:bodyPr>
          <a:lstStyle/>
          <a:p>
            <a:r>
              <a:rPr lang="zh-CN" altLang="en-US" b="1" dirty="0"/>
              <a:t>直接记录快照，而非差异比较</a:t>
            </a:r>
            <a:endParaRPr lang="en-US" altLang="zh-CN" b="1" dirty="0"/>
          </a:p>
          <a:p>
            <a:endParaRPr lang="en-US" altLang="zh-CN" b="1" dirty="0"/>
          </a:p>
          <a:p>
            <a:r>
              <a:rPr lang="zh-CN" altLang="en-US" b="1" dirty="0"/>
              <a:t>近乎所有操作都是本地执行</a:t>
            </a:r>
          </a:p>
          <a:p>
            <a:endParaRPr lang="en-US" altLang="zh-CN" b="1" dirty="0"/>
          </a:p>
          <a:p>
            <a:r>
              <a:rPr lang="en-US" altLang="zh-CN" b="1" dirty="0"/>
              <a:t>Git </a:t>
            </a:r>
            <a:r>
              <a:rPr lang="zh-CN" altLang="en-US" b="1" dirty="0"/>
              <a:t>保证完整性</a:t>
            </a:r>
          </a:p>
          <a:p>
            <a:endParaRPr lang="en-US" altLang="zh-CN" b="1" dirty="0"/>
          </a:p>
          <a:p>
            <a:r>
              <a:rPr lang="en-US" altLang="zh-CN" b="1" dirty="0"/>
              <a:t>Git </a:t>
            </a:r>
            <a:r>
              <a:rPr lang="zh-CN" altLang="en-US" b="1" dirty="0"/>
              <a:t>一般只添加数据</a:t>
            </a:r>
          </a:p>
          <a:p>
            <a:endParaRPr lang="en-US" altLang="zh-CN" b="1" dirty="0"/>
          </a:p>
          <a:p>
            <a:r>
              <a:rPr lang="zh-CN" altLang="en-US" b="1" dirty="0"/>
              <a:t>三种状态</a:t>
            </a:r>
          </a:p>
          <a:p>
            <a:r>
              <a:rPr lang="zh-CN" altLang="en-US" b="1" dirty="0"/>
              <a:t>已提交（</a:t>
            </a:r>
            <a:r>
              <a:rPr lang="en-US" altLang="zh-CN" b="1" dirty="0"/>
              <a:t>committed</a:t>
            </a:r>
            <a:r>
              <a:rPr lang="zh-CN" altLang="en-US" b="1" dirty="0"/>
              <a:t>）</a:t>
            </a:r>
            <a:r>
              <a:rPr lang="zh-CN" altLang="en-US" dirty="0"/>
              <a:t>、</a:t>
            </a:r>
            <a:r>
              <a:rPr lang="zh-CN" altLang="en-US" b="1" dirty="0"/>
              <a:t>已修改（</a:t>
            </a:r>
            <a:r>
              <a:rPr lang="en-US" altLang="zh-CN" b="1" dirty="0"/>
              <a:t>modified</a:t>
            </a:r>
            <a:r>
              <a:rPr lang="zh-CN" altLang="en-US" b="1" dirty="0"/>
              <a:t>）</a:t>
            </a:r>
            <a:r>
              <a:rPr lang="en-US" altLang="zh-CN" dirty="0"/>
              <a:t> </a:t>
            </a:r>
            <a:r>
              <a:rPr lang="zh-CN" altLang="en-US" dirty="0"/>
              <a:t>和 </a:t>
            </a:r>
            <a:r>
              <a:rPr lang="zh-CN" altLang="en-US" b="1" dirty="0"/>
              <a:t>已暂存（</a:t>
            </a:r>
            <a:r>
              <a:rPr lang="en-US" altLang="zh-CN" b="1" dirty="0"/>
              <a:t>staged</a:t>
            </a:r>
            <a:r>
              <a:rPr lang="zh-CN" altLang="en-US" b="1" dirty="0"/>
              <a:t>）</a:t>
            </a:r>
            <a:endParaRPr lang="en-US" altLang="zh-CN" b="1" dirty="0"/>
          </a:p>
          <a:p>
            <a:endParaRPr lang="en-US" altLang="zh-CN" b="1" dirty="0"/>
          </a:p>
          <a:p>
            <a:r>
              <a:rPr lang="zh-CN" altLang="en-US" dirty="0"/>
              <a:t>这会让我们的 </a:t>
            </a:r>
            <a:r>
              <a:rPr lang="en-US" altLang="zh-CN" dirty="0"/>
              <a:t>Git </a:t>
            </a:r>
            <a:r>
              <a:rPr lang="zh-CN" altLang="en-US" dirty="0"/>
              <a:t>项目拥有三个阶段：工作区、暂存区以及 </a:t>
            </a:r>
            <a:r>
              <a:rPr lang="en-US" altLang="zh-CN" dirty="0"/>
              <a:t>Git </a:t>
            </a:r>
            <a:r>
              <a:rPr lang="zh-CN" altLang="en-US" dirty="0"/>
              <a:t>目录</a:t>
            </a:r>
            <a:endParaRPr lang="en-US" altLang="zh-CN" dirty="0"/>
          </a:p>
          <a:p>
            <a:r>
              <a:rPr lang="zh-CN" altLang="en-US" dirty="0"/>
              <a:t>基本的 </a:t>
            </a:r>
            <a:r>
              <a:rPr lang="en-US" altLang="zh-CN" dirty="0"/>
              <a:t>Git </a:t>
            </a:r>
            <a:r>
              <a:rPr lang="zh-CN" altLang="en-US" dirty="0"/>
              <a:t>工作流程如下：</a:t>
            </a:r>
          </a:p>
          <a:p>
            <a:r>
              <a:rPr lang="zh-CN" altLang="en-US" dirty="0"/>
              <a:t>在工作区中修改文件。</a:t>
            </a:r>
          </a:p>
          <a:p>
            <a:r>
              <a:rPr lang="zh-CN" altLang="en-US" dirty="0"/>
              <a:t>将你想要下次提交的更改选择性地暂存，这样只会将更改的部分添加到暂存区。</a:t>
            </a:r>
          </a:p>
          <a:p>
            <a:r>
              <a:rPr lang="zh-CN" altLang="en-US" dirty="0"/>
              <a:t>提交更新，找到暂存区的文件，将快照永久性存储到 </a:t>
            </a:r>
            <a:r>
              <a:rPr lang="en-US" altLang="zh-CN" dirty="0"/>
              <a:t>Git </a:t>
            </a:r>
            <a:r>
              <a:rPr lang="zh-CN" altLang="en-US" dirty="0"/>
              <a:t>目录。</a:t>
            </a:r>
          </a:p>
          <a:p>
            <a:endParaRPr lang="zh-CN" altLang="en-US" b="1"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08150" y="1936750"/>
            <a:ext cx="2927350" cy="2889250"/>
            <a:chOff x="2690" y="3050"/>
            <a:chExt cx="4610" cy="4550"/>
          </a:xfrm>
        </p:grpSpPr>
        <p:sp>
          <p:nvSpPr>
            <p:cNvPr id="45" name="Freeform 45"/>
            <p:cNvSpPr/>
            <p:nvPr/>
          </p:nvSpPr>
          <p:spPr>
            <a:xfrm>
              <a:off x="2810" y="3050"/>
              <a:ext cx="4370" cy="1830"/>
            </a:xfrm>
            <a:custGeom>
              <a:avLst/>
              <a:gdLst>
                <a:gd name="connsiteX0" fmla="*/ 630398 w 2774950"/>
                <a:gd name="connsiteY0" fmla="*/ 13180 h 1162050"/>
                <a:gd name="connsiteX1" fmla="*/ 1359594 w 2774950"/>
                <a:gd name="connsiteY1" fmla="*/ 434275 h 1162050"/>
                <a:gd name="connsiteX2" fmla="*/ 1431438 w 2774950"/>
                <a:gd name="connsiteY2" fmla="*/ 434275 h 1162050"/>
                <a:gd name="connsiteX3" fmla="*/ 2160634 w 2774950"/>
                <a:gd name="connsiteY3" fmla="*/ 13269 h 1162050"/>
                <a:gd name="connsiteX4" fmla="*/ 2782058 w 2774950"/>
                <a:gd name="connsiteY4" fmla="*/ 371994 h 1162050"/>
                <a:gd name="connsiteX5" fmla="*/ 1395522 w 2774950"/>
                <a:gd name="connsiteY5" fmla="*/ 1172602 h 1162050"/>
                <a:gd name="connsiteX6" fmla="*/ 8809 w 2774950"/>
                <a:gd name="connsiteY6" fmla="*/ 372083 h 1162050"/>
                <a:gd name="connsiteX7" fmla="*/ 630398 w 2774950"/>
                <a:gd name="connsiteY7" fmla="*/ 13180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4950" h="1162050">
                  <a:moveTo>
                    <a:pt x="630398" y="13180"/>
                  </a:moveTo>
                  <a:lnTo>
                    <a:pt x="1359594" y="434275"/>
                  </a:lnTo>
                  <a:cubicBezTo>
                    <a:pt x="1381857" y="447152"/>
                    <a:pt x="1409264" y="447152"/>
                    <a:pt x="1431438" y="434275"/>
                  </a:cubicBezTo>
                  <a:lnTo>
                    <a:pt x="2160634" y="13269"/>
                  </a:lnTo>
                  <a:lnTo>
                    <a:pt x="2782058" y="371994"/>
                  </a:lnTo>
                  <a:lnTo>
                    <a:pt x="1395522" y="1172602"/>
                  </a:lnTo>
                  <a:lnTo>
                    <a:pt x="8809" y="372083"/>
                  </a:lnTo>
                  <a:lnTo>
                    <a:pt x="630398" y="13180"/>
                  </a:lnTo>
                  <a:close/>
                </a:path>
              </a:pathLst>
            </a:custGeom>
            <a:solidFill>
              <a:srgbClr val="EEF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Freeform 46"/>
            <p:cNvSpPr/>
            <p:nvPr/>
          </p:nvSpPr>
          <p:spPr>
            <a:xfrm>
              <a:off x="2690" y="3810"/>
              <a:ext cx="2190" cy="3790"/>
            </a:xfrm>
            <a:custGeom>
              <a:avLst/>
              <a:gdLst>
                <a:gd name="connsiteX0" fmla="*/ 742354 w 1390650"/>
                <a:gd name="connsiteY0" fmla="*/ 1152509 h 2406650"/>
                <a:gd name="connsiteX1" fmla="*/ 13158 w 1390650"/>
                <a:gd name="connsiteY1" fmla="*/ 731504 h 2406650"/>
                <a:gd name="connsiteX2" fmla="*/ 13158 w 1390650"/>
                <a:gd name="connsiteY2" fmla="*/ 13878 h 2406650"/>
                <a:gd name="connsiteX3" fmla="*/ 1399858 w 1390650"/>
                <a:gd name="connsiteY3" fmla="*/ 814486 h 2406650"/>
                <a:gd name="connsiteX4" fmla="*/ 1399858 w 1390650"/>
                <a:gd name="connsiteY4" fmla="*/ 2415613 h 2406650"/>
                <a:gd name="connsiteX5" fmla="*/ 778269 w 1390650"/>
                <a:gd name="connsiteY5" fmla="*/ 2056800 h 2406650"/>
                <a:gd name="connsiteX6" fmla="*/ 778269 w 1390650"/>
                <a:gd name="connsiteY6" fmla="*/ 1214777 h 2406650"/>
                <a:gd name="connsiteX7" fmla="*/ 742354 w 1390650"/>
                <a:gd name="connsiteY7" fmla="*/ 1152509 h 240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2406650">
                  <a:moveTo>
                    <a:pt x="742354" y="1152509"/>
                  </a:moveTo>
                  <a:lnTo>
                    <a:pt x="13158" y="731504"/>
                  </a:lnTo>
                  <a:lnTo>
                    <a:pt x="13158" y="13878"/>
                  </a:lnTo>
                  <a:lnTo>
                    <a:pt x="1399858" y="814486"/>
                  </a:lnTo>
                  <a:lnTo>
                    <a:pt x="1399858" y="2415613"/>
                  </a:lnTo>
                  <a:lnTo>
                    <a:pt x="778269" y="2056800"/>
                  </a:lnTo>
                  <a:lnTo>
                    <a:pt x="778269" y="1214777"/>
                  </a:lnTo>
                  <a:cubicBezTo>
                    <a:pt x="778269" y="1189123"/>
                    <a:pt x="764528" y="1165387"/>
                    <a:pt x="742354" y="1152509"/>
                  </a:cubicBezTo>
                  <a:close/>
                </a:path>
              </a:pathLst>
            </a:custGeom>
            <a:solidFill>
              <a:srgbClr val="EEF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Freeform 47"/>
            <p:cNvSpPr/>
            <p:nvPr/>
          </p:nvSpPr>
          <p:spPr>
            <a:xfrm>
              <a:off x="5110" y="3810"/>
              <a:ext cx="2190" cy="3790"/>
            </a:xfrm>
            <a:custGeom>
              <a:avLst/>
              <a:gdLst>
                <a:gd name="connsiteX0" fmla="*/ 1393403 w 1390650"/>
                <a:gd name="connsiteY0" fmla="*/ 731499 h 2406650"/>
                <a:gd name="connsiteX1" fmla="*/ 664207 w 1390650"/>
                <a:gd name="connsiteY1" fmla="*/ 1152504 h 2406650"/>
                <a:gd name="connsiteX2" fmla="*/ 628291 w 1390650"/>
                <a:gd name="connsiteY2" fmla="*/ 1214785 h 2406650"/>
                <a:gd name="connsiteX3" fmla="*/ 628291 w 1390650"/>
                <a:gd name="connsiteY3" fmla="*/ 2056808 h 2406650"/>
                <a:gd name="connsiteX4" fmla="*/ 6956 w 1390650"/>
                <a:gd name="connsiteY4" fmla="*/ 2415608 h 2406650"/>
                <a:gd name="connsiteX5" fmla="*/ 6956 w 1390650"/>
                <a:gd name="connsiteY5" fmla="*/ 814481 h 2406650"/>
                <a:gd name="connsiteX6" fmla="*/ 1393403 w 1390650"/>
                <a:gd name="connsiteY6" fmla="*/ 13873 h 2406650"/>
                <a:gd name="connsiteX7" fmla="*/ 1393403 w 1390650"/>
                <a:gd name="connsiteY7" fmla="*/ 731499 h 240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2406650">
                  <a:moveTo>
                    <a:pt x="1393403" y="731499"/>
                  </a:moveTo>
                  <a:lnTo>
                    <a:pt x="664207" y="1152504"/>
                  </a:lnTo>
                  <a:cubicBezTo>
                    <a:pt x="641944" y="1165382"/>
                    <a:pt x="628291" y="1189118"/>
                    <a:pt x="628291" y="1214785"/>
                  </a:cubicBezTo>
                  <a:lnTo>
                    <a:pt x="628291" y="2056808"/>
                  </a:lnTo>
                  <a:lnTo>
                    <a:pt x="6956" y="2415608"/>
                  </a:lnTo>
                  <a:lnTo>
                    <a:pt x="6956" y="814481"/>
                  </a:lnTo>
                  <a:lnTo>
                    <a:pt x="1393403" y="13873"/>
                  </a:lnTo>
                  <a:lnTo>
                    <a:pt x="1393403" y="731499"/>
                  </a:lnTo>
                  <a:close/>
                </a:path>
              </a:pathLst>
            </a:custGeom>
            <a:solidFill>
              <a:srgbClr val="EEFAFE">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3" name="Freeform 54"/>
          <p:cNvSpPr/>
          <p:nvPr/>
        </p:nvSpPr>
        <p:spPr>
          <a:xfrm>
            <a:off x="5378450" y="2787650"/>
            <a:ext cx="107950" cy="971550"/>
          </a:xfrm>
          <a:custGeom>
            <a:avLst/>
            <a:gdLst>
              <a:gd name="connsiteX0" fmla="*/ 117322 w 107950"/>
              <a:gd name="connsiteY0" fmla="*/ 975512 h 971550"/>
              <a:gd name="connsiteX1" fmla="*/ 14160 w 107950"/>
              <a:gd name="connsiteY1" fmla="*/ 975512 h 971550"/>
              <a:gd name="connsiteX2" fmla="*/ 14160 w 107950"/>
              <a:gd name="connsiteY2" fmla="*/ 17042 h 971550"/>
              <a:gd name="connsiteX3" fmla="*/ 117322 w 107950"/>
              <a:gd name="connsiteY3" fmla="*/ 17042 h 971550"/>
              <a:gd name="connsiteX4" fmla="*/ 117322 w 107950"/>
              <a:gd name="connsiteY4" fmla="*/ 975512 h 97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50" h="971550">
                <a:moveTo>
                  <a:pt x="117322" y="975512"/>
                </a:moveTo>
                <a:lnTo>
                  <a:pt x="14160" y="975512"/>
                </a:lnTo>
                <a:lnTo>
                  <a:pt x="14160" y="17042"/>
                </a:lnTo>
                <a:lnTo>
                  <a:pt x="117322" y="17042"/>
                </a:lnTo>
                <a:lnTo>
                  <a:pt x="117322" y="975512"/>
                </a:lnTo>
                <a:close/>
              </a:path>
            </a:pathLst>
          </a:custGeom>
          <a:solidFill>
            <a:srgbClr val="50BBEA">
              <a:alpha val="100000"/>
            </a:srgbClr>
          </a:solidFill>
          <a:ln w="12700">
            <a:solidFill>
              <a:srgbClr val="000000">
                <a:alpha val="0"/>
              </a:srgb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TextBox 55"/>
          <p:cNvSpPr txBox="1"/>
          <p:nvPr/>
        </p:nvSpPr>
        <p:spPr>
          <a:xfrm>
            <a:off x="2733328" y="1995721"/>
            <a:ext cx="1654114" cy="2092881"/>
          </a:xfrm>
          <a:prstGeom prst="rect">
            <a:avLst/>
          </a:prstGeom>
          <a:noFill/>
        </p:spPr>
        <p:txBody>
          <a:bodyPr wrap="square" lIns="0" tIns="0" rIns="0" bIns="0" rtlCol="0">
            <a:spAutoFit/>
          </a:bodyPr>
          <a:lstStyle/>
          <a:p>
            <a:pPr marL="0" indent="24130">
              <a:lnSpc>
                <a:spcPct val="100000"/>
              </a:lnSpc>
            </a:pPr>
            <a:r>
              <a:rPr lang="en-US" altLang="zh-CN" sz="10000" b="1" spc="-10" dirty="0">
                <a:solidFill>
                  <a:srgbClr val="379FDA"/>
                </a:solidFill>
                <a:latin typeface="微软雅黑" panose="020B0503020204020204" pitchFamily="34" charset="-122"/>
                <a:ea typeface="微软雅黑" panose="020B0503020204020204" pitchFamily="34" charset="-122"/>
              </a:rPr>
              <a:t>2</a:t>
            </a:r>
            <a:endParaRPr lang="en-US" altLang="zh-CN" sz="3600" b="1" spc="-45" dirty="0">
              <a:solidFill>
                <a:srgbClr val="379FDA"/>
              </a:solidFill>
              <a:latin typeface="Arial" panose="020B0604020202020204"/>
              <a:ea typeface="微软雅黑" panose="020B0503020204020204" pitchFamily="34" charset="-122"/>
            </a:endParaRPr>
          </a:p>
          <a:p>
            <a:pPr marL="0" indent="24130">
              <a:lnSpc>
                <a:spcPct val="100000"/>
              </a:lnSpc>
            </a:pPr>
            <a:r>
              <a:rPr lang="en-US" altLang="zh-CN" sz="3600" b="1" spc="-45" dirty="0">
                <a:solidFill>
                  <a:srgbClr val="379FDA"/>
                </a:solidFill>
                <a:latin typeface="Arial" panose="020B0604020202020204"/>
                <a:ea typeface="微软雅黑" panose="020B0503020204020204" pitchFamily="34" charset="-122"/>
              </a:rPr>
              <a:t>Second</a:t>
            </a:r>
          </a:p>
        </p:txBody>
      </p:sp>
      <p:sp>
        <p:nvSpPr>
          <p:cNvPr id="56" name="TextBox 56"/>
          <p:cNvSpPr txBox="1"/>
          <p:nvPr/>
        </p:nvSpPr>
        <p:spPr>
          <a:xfrm>
            <a:off x="5803900" y="2734197"/>
            <a:ext cx="3568700" cy="1076960"/>
          </a:xfrm>
          <a:prstGeom prst="rect">
            <a:avLst/>
          </a:prstGeom>
          <a:noFill/>
        </p:spPr>
        <p:txBody>
          <a:bodyPr wrap="square" lIns="0" tIns="0" rIns="0" bIns="0" rtlCol="0">
            <a:spAutoFit/>
          </a:bodyPr>
          <a:lstStyle/>
          <a:p>
            <a:pPr marL="0" indent="43815">
              <a:lnSpc>
                <a:spcPct val="100000"/>
              </a:lnSpc>
            </a:pPr>
            <a:r>
              <a:rPr lang="en-US" altLang="zh-CN" sz="3000" spc="-5" dirty="0">
                <a:solidFill>
                  <a:srgbClr val="379FDA"/>
                </a:solidFill>
                <a:latin typeface="Arial" panose="020B0604020202020204"/>
                <a:ea typeface="Arial" panose="020B0604020202020204"/>
              </a:rPr>
              <a:t>PART</a:t>
            </a:r>
            <a:r>
              <a:rPr lang="en-US" altLang="zh-CN" sz="3000" spc="-5" dirty="0">
                <a:solidFill>
                  <a:srgbClr val="379FDA"/>
                </a:solidFill>
                <a:latin typeface="Arial" panose="020B0604020202020204"/>
                <a:cs typeface="Arial" panose="020B0604020202020204"/>
              </a:rPr>
              <a:t> </a:t>
            </a:r>
            <a:r>
              <a:rPr lang="en-US" altLang="zh-CN" sz="3000" spc="-5" dirty="0">
                <a:solidFill>
                  <a:srgbClr val="379FDA"/>
                </a:solidFill>
                <a:latin typeface="Arial" panose="020B0604020202020204"/>
                <a:ea typeface="Arial" panose="020B0604020202020204"/>
              </a:rPr>
              <a:t>02</a:t>
            </a:r>
          </a:p>
          <a:p>
            <a:pPr marL="0">
              <a:lnSpc>
                <a:spcPct val="100000"/>
              </a:lnSpc>
            </a:pPr>
            <a:r>
              <a:rPr lang="en-US" altLang="zh-CN" sz="4000" b="1" spc="-5" dirty="0">
                <a:solidFill>
                  <a:srgbClr val="379FDA"/>
                </a:solidFill>
                <a:latin typeface="微软雅黑" panose="020B0503020204020204" pitchFamily="34" charset="-122"/>
                <a:ea typeface="微软雅黑" panose="020B0503020204020204" pitchFamily="34" charset="-122"/>
              </a:rPr>
              <a:t>Git</a:t>
            </a:r>
            <a:r>
              <a:rPr lang="zh-CN" altLang="en-US" sz="4000" b="1" spc="-5" dirty="0">
                <a:solidFill>
                  <a:srgbClr val="379FDA"/>
                </a:solidFill>
                <a:latin typeface="微软雅黑" panose="020B0503020204020204" pitchFamily="34" charset="-122"/>
                <a:ea typeface="微软雅黑" panose="020B0503020204020204" pitchFamily="34" charset="-122"/>
              </a:rPr>
              <a:t>分支</a:t>
            </a:r>
            <a:endParaRPr lang="zh-CN" altLang="en-US" sz="4000" b="1" dirty="0">
              <a:solidFill>
                <a:srgbClr val="379FDA"/>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73711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369332"/>
          </a:xfrm>
          <a:prstGeom prst="rect">
            <a:avLst/>
          </a:prstGeom>
          <a:noFill/>
        </p:spPr>
        <p:txBody>
          <a:bodyPr wrap="square" rtlCol="0">
            <a:spAutoFit/>
          </a:bodyPr>
          <a:lstStyle/>
          <a:p>
            <a:endParaRPr lang="en-US" altLang="zh-CN" dirty="0"/>
          </a:p>
        </p:txBody>
      </p:sp>
      <p:pic>
        <p:nvPicPr>
          <p:cNvPr id="6" name="图片 5">
            <a:extLst>
              <a:ext uri="{FF2B5EF4-FFF2-40B4-BE49-F238E27FC236}">
                <a16:creationId xmlns:a16="http://schemas.microsoft.com/office/drawing/2014/main" id="{3134E946-8E83-439C-8D4E-57054032B646}"/>
              </a:ext>
            </a:extLst>
          </p:cNvPr>
          <p:cNvPicPr>
            <a:picLocks noChangeAspect="1"/>
          </p:cNvPicPr>
          <p:nvPr/>
        </p:nvPicPr>
        <p:blipFill>
          <a:blip r:embed="rId3"/>
          <a:stretch>
            <a:fillRect/>
          </a:stretch>
        </p:blipFill>
        <p:spPr>
          <a:xfrm>
            <a:off x="506730" y="1217086"/>
            <a:ext cx="6591300" cy="5181600"/>
          </a:xfrm>
          <a:prstGeom prst="rect">
            <a:avLst/>
          </a:prstGeom>
        </p:spPr>
      </p:pic>
    </p:spTree>
    <p:custDataLst>
      <p:tags r:id="rId1"/>
    </p:custDataLst>
    <p:extLst>
      <p:ext uri="{BB962C8B-B14F-4D97-AF65-F5344CB8AC3E}">
        <p14:creationId xmlns:p14="http://schemas.microsoft.com/office/powerpoint/2010/main" val="115138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369332"/>
          </a:xfrm>
          <a:prstGeom prst="rect">
            <a:avLst/>
          </a:prstGeom>
          <a:noFill/>
        </p:spPr>
        <p:txBody>
          <a:bodyPr wrap="square" rtlCol="0">
            <a:spAutoFit/>
          </a:bodyPr>
          <a:lstStyle/>
          <a:p>
            <a:endParaRPr lang="en-US" altLang="zh-CN" dirty="0"/>
          </a:p>
        </p:txBody>
      </p:sp>
      <p:pic>
        <p:nvPicPr>
          <p:cNvPr id="4" name="图片 3">
            <a:extLst>
              <a:ext uri="{FF2B5EF4-FFF2-40B4-BE49-F238E27FC236}">
                <a16:creationId xmlns:a16="http://schemas.microsoft.com/office/drawing/2014/main" id="{5C5566A0-51C0-4074-BA10-C19D3B5BF391}"/>
              </a:ext>
            </a:extLst>
          </p:cNvPr>
          <p:cNvPicPr>
            <a:picLocks noChangeAspect="1"/>
          </p:cNvPicPr>
          <p:nvPr/>
        </p:nvPicPr>
        <p:blipFill>
          <a:blip r:embed="rId3"/>
          <a:stretch>
            <a:fillRect/>
          </a:stretch>
        </p:blipFill>
        <p:spPr>
          <a:xfrm>
            <a:off x="604007" y="1496089"/>
            <a:ext cx="6600825" cy="3590925"/>
          </a:xfrm>
          <a:prstGeom prst="rect">
            <a:avLst/>
          </a:prstGeom>
        </p:spPr>
      </p:pic>
    </p:spTree>
    <p:custDataLst>
      <p:tags r:id="rId1"/>
    </p:custDataLst>
    <p:extLst>
      <p:ext uri="{BB962C8B-B14F-4D97-AF65-F5344CB8AC3E}">
        <p14:creationId xmlns:p14="http://schemas.microsoft.com/office/powerpoint/2010/main" val="3789787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369332"/>
          </a:xfrm>
          <a:prstGeom prst="rect">
            <a:avLst/>
          </a:prstGeom>
          <a:noFill/>
        </p:spPr>
        <p:txBody>
          <a:bodyPr wrap="square" rtlCol="0">
            <a:spAutoFit/>
          </a:bodyPr>
          <a:lstStyle/>
          <a:p>
            <a:endParaRPr lang="en-US" altLang="zh-CN" dirty="0"/>
          </a:p>
        </p:txBody>
      </p:sp>
      <p:pic>
        <p:nvPicPr>
          <p:cNvPr id="5" name="图片 4">
            <a:extLst>
              <a:ext uri="{FF2B5EF4-FFF2-40B4-BE49-F238E27FC236}">
                <a16:creationId xmlns:a16="http://schemas.microsoft.com/office/drawing/2014/main" id="{A9D927A8-A15D-4D66-AA0A-9B92D425DA58}"/>
              </a:ext>
            </a:extLst>
          </p:cNvPr>
          <p:cNvPicPr>
            <a:picLocks noChangeAspect="1"/>
          </p:cNvPicPr>
          <p:nvPr/>
        </p:nvPicPr>
        <p:blipFill>
          <a:blip r:embed="rId3"/>
          <a:stretch>
            <a:fillRect/>
          </a:stretch>
        </p:blipFill>
        <p:spPr>
          <a:xfrm>
            <a:off x="604007" y="1552715"/>
            <a:ext cx="7096125" cy="3314700"/>
          </a:xfrm>
          <a:prstGeom prst="rect">
            <a:avLst/>
          </a:prstGeom>
        </p:spPr>
      </p:pic>
    </p:spTree>
    <p:custDataLst>
      <p:tags r:id="rId1"/>
    </p:custDataLst>
    <p:extLst>
      <p:ext uri="{BB962C8B-B14F-4D97-AF65-F5344CB8AC3E}">
        <p14:creationId xmlns:p14="http://schemas.microsoft.com/office/powerpoint/2010/main" val="1223777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分支</a:t>
            </a:r>
          </a:p>
        </p:txBody>
      </p:sp>
      <p:sp>
        <p:nvSpPr>
          <p:cNvPr id="3" name="文本框 2">
            <a:extLst>
              <a:ext uri="{FF2B5EF4-FFF2-40B4-BE49-F238E27FC236}">
                <a16:creationId xmlns:a16="http://schemas.microsoft.com/office/drawing/2014/main" id="{C216FD87-4370-46B3-AC49-C2ED9875DCF4}"/>
              </a:ext>
            </a:extLst>
          </p:cNvPr>
          <p:cNvSpPr txBox="1"/>
          <p:nvPr/>
        </p:nvSpPr>
        <p:spPr>
          <a:xfrm>
            <a:off x="604007" y="847754"/>
            <a:ext cx="5729681" cy="369332"/>
          </a:xfrm>
          <a:prstGeom prst="rect">
            <a:avLst/>
          </a:prstGeom>
          <a:noFill/>
        </p:spPr>
        <p:txBody>
          <a:bodyPr wrap="square" rtlCol="0">
            <a:spAutoFit/>
          </a:bodyPr>
          <a:lstStyle/>
          <a:p>
            <a:endParaRPr lang="en-US" altLang="zh-CN" dirty="0"/>
          </a:p>
        </p:txBody>
      </p:sp>
      <p:pic>
        <p:nvPicPr>
          <p:cNvPr id="4" name="图片 3">
            <a:extLst>
              <a:ext uri="{FF2B5EF4-FFF2-40B4-BE49-F238E27FC236}">
                <a16:creationId xmlns:a16="http://schemas.microsoft.com/office/drawing/2014/main" id="{FAB584F0-76A6-452B-88F1-022D6AD7C4F4}"/>
              </a:ext>
            </a:extLst>
          </p:cNvPr>
          <p:cNvPicPr>
            <a:picLocks noChangeAspect="1"/>
          </p:cNvPicPr>
          <p:nvPr/>
        </p:nvPicPr>
        <p:blipFill>
          <a:blip r:embed="rId3"/>
          <a:stretch>
            <a:fillRect/>
          </a:stretch>
        </p:blipFill>
        <p:spPr>
          <a:xfrm>
            <a:off x="604007" y="1217086"/>
            <a:ext cx="6943725" cy="4743450"/>
          </a:xfrm>
          <a:prstGeom prst="rect">
            <a:avLst/>
          </a:prstGeom>
        </p:spPr>
      </p:pic>
    </p:spTree>
    <p:custDataLst>
      <p:tags r:id="rId1"/>
    </p:custDataLst>
    <p:extLst>
      <p:ext uri="{BB962C8B-B14F-4D97-AF65-F5344CB8AC3E}">
        <p14:creationId xmlns:p14="http://schemas.microsoft.com/office/powerpoint/2010/main" val="36431372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1105</Words>
  <Application>Microsoft Office PowerPoint</Application>
  <PresentationFormat>宽屏</PresentationFormat>
  <Paragraphs>173</Paragraphs>
  <Slides>30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30</vt:i4>
      </vt:variant>
    </vt:vector>
  </HeadingPairs>
  <TitlesOfParts>
    <vt:vector size="33" baseType="lpstr">
      <vt:lpstr>微软雅黑</vt:lpstr>
      <vt:lpstr>Arial</vt:lpstr>
      <vt:lpstr>Office 主题​​</vt:lpstr>
      <vt:lpstr>PowerPoint 演示文稿</vt:lpstr>
      <vt:lpstr>PowerPoint 演示文稿</vt:lpstr>
      <vt:lpstr>PowerPoint 演示文稿</vt:lpstr>
      <vt:lpstr>Git 是什么？ </vt:lpstr>
      <vt:lpstr>PowerPoint 演示文稿</vt:lpstr>
      <vt:lpstr>Git分支</vt:lpstr>
      <vt:lpstr>Git分支</vt:lpstr>
      <vt:lpstr>Git分支</vt:lpstr>
      <vt:lpstr>Git分支</vt:lpstr>
      <vt:lpstr>Git分支</vt:lpstr>
      <vt:lpstr>Git分支</vt:lpstr>
      <vt:lpstr>Git分支</vt:lpstr>
      <vt:lpstr>Git分支</vt:lpstr>
      <vt:lpstr>Git分支</vt:lpstr>
      <vt:lpstr>Git分支</vt:lpstr>
      <vt:lpstr>Git分支</vt:lpstr>
      <vt:lpstr>Git分支</vt:lpstr>
      <vt:lpstr>Git分支</vt:lpstr>
      <vt:lpstr>Git分支</vt:lpstr>
      <vt:lpstr>Git分支</vt:lpstr>
      <vt:lpstr>Git分支</vt:lpstr>
      <vt:lpstr>Git分支</vt:lpstr>
      <vt:lpstr>Git命令</vt:lpstr>
      <vt:lpstr>PowerPoint 演示文稿</vt:lpstr>
      <vt:lpstr>Git命令</vt:lpstr>
      <vt:lpstr>Git命令</vt:lpstr>
      <vt:lpstr>Git命令</vt:lpstr>
      <vt:lpstr>Git命令</vt:lpstr>
      <vt:lpstr>Git标签</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xudong 刘</cp:lastModifiedBy>
  <cp:revision>133</cp:revision>
  <dcterms:created xsi:type="dcterms:W3CDTF">2019-06-19T02:08:00Z</dcterms:created>
  <dcterms:modified xsi:type="dcterms:W3CDTF">2020-05-08T01:38:51Z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