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09" r:id="rId3"/>
    <p:sldId id="410" r:id="rId4"/>
    <p:sldId id="420" r:id="rId5"/>
    <p:sldId id="422" r:id="rId6"/>
    <p:sldId id="426" r:id="rId7"/>
    <p:sldId id="424" r:id="rId8"/>
    <p:sldId id="452" r:id="rId9"/>
    <p:sldId id="453" r:id="rId10"/>
    <p:sldId id="454" r:id="rId11"/>
    <p:sldId id="451" r:id="rId12"/>
    <p:sldId id="432" r:id="rId13"/>
    <p:sldId id="428" r:id="rId14"/>
    <p:sldId id="429" r:id="rId15"/>
    <p:sldId id="430" r:id="rId16"/>
    <p:sldId id="431" r:id="rId17"/>
    <p:sldId id="455" r:id="rId18"/>
    <p:sldId id="434" r:id="rId19"/>
    <p:sldId id="41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B5A5AF8-B607-4413-A5D2-641EF099D192}">
          <p14:sldIdLst>
            <p14:sldId id="409"/>
            <p14:sldId id="410"/>
            <p14:sldId id="420"/>
            <p14:sldId id="422"/>
            <p14:sldId id="426"/>
            <p14:sldId id="424"/>
            <p14:sldId id="452"/>
            <p14:sldId id="453"/>
            <p14:sldId id="454"/>
            <p14:sldId id="451"/>
            <p14:sldId id="432"/>
            <p14:sldId id="428"/>
            <p14:sldId id="429"/>
            <p14:sldId id="430"/>
            <p14:sldId id="431"/>
            <p14:sldId id="455"/>
            <p14:sldId id="434"/>
            <p14:sldId id="4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F5"/>
    <a:srgbClr val="F0F0F0"/>
    <a:srgbClr val="E6E6E6"/>
    <a:srgbClr val="00A0E9"/>
    <a:srgbClr val="FFFFFF"/>
    <a:srgbClr val="00A4EF"/>
    <a:srgbClr val="DCDCDC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3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0"/>
            <a:ext cx="12192000" cy="6858000"/>
            <a:chOff x="0" y="0"/>
            <a:chExt cx="19200" cy="10800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0"/>
              <a:ext cx="19200" cy="10801"/>
              <a:chOff x="-1567" y="0"/>
              <a:chExt cx="30004" cy="16879"/>
            </a:xfrm>
          </p:grpSpPr>
          <p:pic>
            <p:nvPicPr>
              <p:cNvPr id="3" name="图片 2" descr="vantop logo VIS A面-03"/>
              <p:cNvPicPr>
                <a:picLocks noChangeAspect="1"/>
              </p:cNvPicPr>
              <p:nvPr/>
            </p:nvPicPr>
            <p:blipFill>
              <a:blip r:embed="rId2"/>
              <a:srcRect t="16724" r="48847" b="65929"/>
              <a:stretch>
                <a:fillRect/>
              </a:stretch>
            </p:blipFill>
            <p:spPr>
              <a:xfrm>
                <a:off x="-1567" y="0"/>
                <a:ext cx="30004" cy="16879"/>
              </a:xfrm>
              <a:prstGeom prst="rect">
                <a:avLst/>
              </a:prstGeom>
            </p:spPr>
          </p:pic>
          <p:pic>
            <p:nvPicPr>
              <p:cNvPr id="2" name="图片 1" descr="vantop logo VIS A面-03"/>
              <p:cNvPicPr>
                <a:picLocks noChangeAspect="1"/>
              </p:cNvPicPr>
              <p:nvPr/>
            </p:nvPicPr>
            <p:blipFill>
              <a:blip r:embed="rId2"/>
              <a:srcRect l="42685"/>
              <a:stretch>
                <a:fillRect/>
              </a:stretch>
            </p:blipFill>
            <p:spPr>
              <a:xfrm>
                <a:off x="15191" y="0"/>
                <a:ext cx="13245" cy="13716"/>
              </a:xfrm>
              <a:prstGeom prst="rect">
                <a:avLst/>
              </a:prstGeom>
            </p:spPr>
          </p:pic>
        </p:grpSp>
        <p:pic>
          <p:nvPicPr>
            <p:cNvPr id="8" name="图片 7" descr="vantop logo修改_画板 1"/>
            <p:cNvPicPr>
              <a:picLocks noChangeAspect="1"/>
            </p:cNvPicPr>
            <p:nvPr/>
          </p:nvPicPr>
          <p:blipFill>
            <a:blip r:embed="rId3">
              <a:grayscl/>
              <a:lum bright="100000"/>
            </a:blip>
            <a:srcRect l="12083" t="23744" b="29487"/>
            <a:stretch>
              <a:fillRect/>
            </a:stretch>
          </p:blipFill>
          <p:spPr>
            <a:xfrm>
              <a:off x="958" y="363"/>
              <a:ext cx="3876" cy="112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vantop logo VIS A面-04"/>
          <p:cNvPicPr>
            <a:picLocks noChangeAspect="1"/>
          </p:cNvPicPr>
          <p:nvPr userDrawn="1"/>
        </p:nvPicPr>
        <p:blipFill>
          <a:blip r:embed="rId2"/>
          <a:srcRect r="49857" b="16415"/>
          <a:stretch>
            <a:fillRect/>
          </a:stretch>
        </p:blipFill>
        <p:spPr>
          <a:xfrm>
            <a:off x="0" y="0"/>
            <a:ext cx="4005580" cy="3963035"/>
          </a:xfrm>
          <a:prstGeom prst="rect">
            <a:avLst/>
          </a:prstGeom>
        </p:spPr>
      </p:pic>
      <p:pic>
        <p:nvPicPr>
          <p:cNvPr id="2" name="图片 1" descr="vantop logo修改_画板 1 副本"/>
          <p:cNvPicPr>
            <a:picLocks noChangeAspect="1"/>
          </p:cNvPicPr>
          <p:nvPr userDrawn="1"/>
        </p:nvPicPr>
        <p:blipFill>
          <a:blip r:embed="rId3"/>
          <a:srcRect t="23621" b="25837"/>
          <a:stretch>
            <a:fillRect/>
          </a:stretch>
        </p:blipFill>
        <p:spPr>
          <a:xfrm>
            <a:off x="9536430" y="281940"/>
            <a:ext cx="2444750" cy="694690"/>
          </a:xfrm>
          <a:prstGeom prst="rect">
            <a:avLst/>
          </a:prstGeom>
        </p:spPr>
      </p:pic>
      <p:pic>
        <p:nvPicPr>
          <p:cNvPr id="3" name="图片 2" descr="vantop logo VIS A面-04"/>
          <p:cNvPicPr>
            <a:picLocks noChangeAspect="1"/>
          </p:cNvPicPr>
          <p:nvPr userDrawn="1"/>
        </p:nvPicPr>
        <p:blipFill>
          <a:blip r:embed="rId2"/>
          <a:srcRect l="49811" t="15929" r="16527" b="65928"/>
          <a:stretch>
            <a:fillRect/>
          </a:stretch>
        </p:blipFill>
        <p:spPr>
          <a:xfrm>
            <a:off x="4290695" y="1403985"/>
            <a:ext cx="3610610" cy="1155065"/>
          </a:xfrm>
          <a:prstGeom prst="rect">
            <a:avLst/>
          </a:prstGeom>
        </p:spPr>
      </p:pic>
      <p:sp>
        <p:nvSpPr>
          <p:cNvPr id="1028" name="页脚占位符 1"/>
          <p:cNvSpPr>
            <a:spLocks noGrp="1"/>
          </p:cNvSpPr>
          <p:nvPr userDrawn="1"/>
        </p:nvSpPr>
        <p:spPr>
          <a:xfrm>
            <a:off x="6361748" y="6467475"/>
            <a:ext cx="5305425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 fontAlgn="base">
              <a:buSzTx/>
            </a:pPr>
            <a:r>
              <a:rPr lang="en-US" altLang="zh-CN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©2020 </a:t>
            </a:r>
            <a:r>
              <a:rPr lang="zh-CN" altLang="en-US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深圳万拓科技创新有限公司版权所有</a:t>
            </a:r>
            <a:endParaRPr lang="zh-CN" altLang="en-US" sz="1000" i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905" y="6355080"/>
            <a:ext cx="12201525" cy="525780"/>
            <a:chOff x="3" y="10008"/>
            <a:chExt cx="19215" cy="828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3" y="10008"/>
              <a:ext cx="15696" cy="79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15596" y="10198"/>
              <a:ext cx="3622" cy="63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 userDrawn="1"/>
        </p:nvGrpSpPr>
        <p:grpSpPr>
          <a:xfrm>
            <a:off x="584200" y="142875"/>
            <a:ext cx="1048385" cy="1040130"/>
            <a:chOff x="950" y="510"/>
            <a:chExt cx="2530" cy="2510"/>
          </a:xfrm>
          <a:solidFill>
            <a:srgbClr val="00A0E9">
              <a:alpha val="12000"/>
            </a:srgbClr>
          </a:solidFill>
        </p:grpSpPr>
        <p:sp>
          <p:nvSpPr>
            <p:cNvPr id="4" name="Freeform 60"/>
            <p:cNvSpPr/>
            <p:nvPr/>
          </p:nvSpPr>
          <p:spPr>
            <a:xfrm>
              <a:off x="1010" y="510"/>
              <a:ext cx="2390" cy="1010"/>
            </a:xfrm>
            <a:custGeom>
              <a:avLst/>
              <a:gdLst>
                <a:gd name="connsiteX0" fmla="*/ 350306 w 1517650"/>
                <a:gd name="connsiteY0" fmla="*/ 17805 h 641350"/>
                <a:gd name="connsiteX1" fmla="*/ 750191 w 1517650"/>
                <a:gd name="connsiteY1" fmla="*/ 248741 h 641350"/>
                <a:gd name="connsiteX2" fmla="*/ 789599 w 1517650"/>
                <a:gd name="connsiteY2" fmla="*/ 248741 h 641350"/>
                <a:gd name="connsiteX3" fmla="*/ 1189484 w 1517650"/>
                <a:gd name="connsiteY3" fmla="*/ 17855 h 641350"/>
                <a:gd name="connsiteX4" fmla="*/ 1530263 w 1517650"/>
                <a:gd name="connsiteY4" fmla="*/ 214578 h 641350"/>
                <a:gd name="connsiteX5" fmla="*/ 769901 w 1517650"/>
                <a:gd name="connsiteY5" fmla="*/ 653630 h 641350"/>
                <a:gd name="connsiteX6" fmla="*/ 9425 w 1517650"/>
                <a:gd name="connsiteY6" fmla="*/ 214629 h 641350"/>
                <a:gd name="connsiteX7" fmla="*/ 350306 w 1517650"/>
                <a:gd name="connsiteY7" fmla="*/ 17805 h 6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7650" h="641350">
                  <a:moveTo>
                    <a:pt x="350306" y="17805"/>
                  </a:moveTo>
                  <a:lnTo>
                    <a:pt x="750191" y="248741"/>
                  </a:lnTo>
                  <a:cubicBezTo>
                    <a:pt x="762408" y="255790"/>
                    <a:pt x="777432" y="255790"/>
                    <a:pt x="789599" y="248741"/>
                  </a:cubicBezTo>
                  <a:lnTo>
                    <a:pt x="1189484" y="17855"/>
                  </a:lnTo>
                  <a:lnTo>
                    <a:pt x="1530263" y="214578"/>
                  </a:lnTo>
                  <a:lnTo>
                    <a:pt x="769901" y="653630"/>
                  </a:lnTo>
                  <a:lnTo>
                    <a:pt x="9425" y="214629"/>
                  </a:lnTo>
                  <a:lnTo>
                    <a:pt x="350306" y="17805"/>
                  </a:lnTo>
                  <a:close/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950" y="930"/>
              <a:ext cx="1210" cy="2090"/>
            </a:xfrm>
            <a:custGeom>
              <a:avLst/>
              <a:gdLst>
                <a:gd name="connsiteX0" fmla="*/ 408014 w 768350"/>
                <a:gd name="connsiteY0" fmla="*/ 640564 h 1327150"/>
                <a:gd name="connsiteX1" fmla="*/ 8129 w 768350"/>
                <a:gd name="connsiteY1" fmla="*/ 409678 h 1327150"/>
                <a:gd name="connsiteX2" fmla="*/ 8129 w 768350"/>
                <a:gd name="connsiteY2" fmla="*/ 16143 h 1327150"/>
                <a:gd name="connsiteX3" fmla="*/ 768605 w 768350"/>
                <a:gd name="connsiteY3" fmla="*/ 455195 h 1327150"/>
                <a:gd name="connsiteX4" fmla="*/ 768605 w 768350"/>
                <a:gd name="connsiteY4" fmla="*/ 1333248 h 1327150"/>
                <a:gd name="connsiteX5" fmla="*/ 427711 w 768350"/>
                <a:gd name="connsiteY5" fmla="*/ 1136487 h 1327150"/>
                <a:gd name="connsiteX6" fmla="*/ 427711 w 768350"/>
                <a:gd name="connsiteY6" fmla="*/ 674715 h 1327150"/>
                <a:gd name="connsiteX7" fmla="*/ 408014 w 768350"/>
                <a:gd name="connsiteY7" fmla="*/ 640564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8350" h="1327150">
                  <a:moveTo>
                    <a:pt x="408014" y="640564"/>
                  </a:moveTo>
                  <a:lnTo>
                    <a:pt x="8129" y="409678"/>
                  </a:lnTo>
                  <a:lnTo>
                    <a:pt x="8129" y="16143"/>
                  </a:lnTo>
                  <a:lnTo>
                    <a:pt x="768605" y="455195"/>
                  </a:lnTo>
                  <a:lnTo>
                    <a:pt x="768605" y="1333248"/>
                  </a:lnTo>
                  <a:lnTo>
                    <a:pt x="427711" y="1136487"/>
                  </a:lnTo>
                  <a:lnTo>
                    <a:pt x="427711" y="674715"/>
                  </a:lnTo>
                  <a:cubicBezTo>
                    <a:pt x="427711" y="660643"/>
                    <a:pt x="420180" y="647625"/>
                    <a:pt x="408014" y="640564"/>
                  </a:cubicBezTo>
                  <a:close/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2270" y="930"/>
              <a:ext cx="1210" cy="2090"/>
            </a:xfrm>
            <a:custGeom>
              <a:avLst/>
              <a:gdLst>
                <a:gd name="connsiteX0" fmla="*/ 769567 w 768350"/>
                <a:gd name="connsiteY0" fmla="*/ 409682 h 1327150"/>
                <a:gd name="connsiteX1" fmla="*/ 369695 w 768350"/>
                <a:gd name="connsiteY1" fmla="*/ 640568 h 1327150"/>
                <a:gd name="connsiteX2" fmla="*/ 349985 w 768350"/>
                <a:gd name="connsiteY2" fmla="*/ 674718 h 1327150"/>
                <a:gd name="connsiteX3" fmla="*/ 349985 w 768350"/>
                <a:gd name="connsiteY3" fmla="*/ 1136491 h 1327150"/>
                <a:gd name="connsiteX4" fmla="*/ 9244 w 768350"/>
                <a:gd name="connsiteY4" fmla="*/ 1333252 h 1327150"/>
                <a:gd name="connsiteX5" fmla="*/ 9244 w 768350"/>
                <a:gd name="connsiteY5" fmla="*/ 455199 h 1327150"/>
                <a:gd name="connsiteX6" fmla="*/ 769567 w 768350"/>
                <a:gd name="connsiteY6" fmla="*/ 16147 h 1327150"/>
                <a:gd name="connsiteX7" fmla="*/ 769567 w 768350"/>
                <a:gd name="connsiteY7" fmla="*/ 409682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8350" h="1327150">
                  <a:moveTo>
                    <a:pt x="769567" y="409682"/>
                  </a:moveTo>
                  <a:lnTo>
                    <a:pt x="369695" y="640568"/>
                  </a:lnTo>
                  <a:cubicBezTo>
                    <a:pt x="357478" y="647617"/>
                    <a:pt x="349985" y="660647"/>
                    <a:pt x="349985" y="674718"/>
                  </a:cubicBezTo>
                  <a:lnTo>
                    <a:pt x="349985" y="1136491"/>
                  </a:lnTo>
                  <a:lnTo>
                    <a:pt x="9244" y="1333252"/>
                  </a:lnTo>
                  <a:lnTo>
                    <a:pt x="9244" y="455199"/>
                  </a:lnTo>
                  <a:lnTo>
                    <a:pt x="769567" y="16147"/>
                  </a:lnTo>
                  <a:lnTo>
                    <a:pt x="769567" y="409682"/>
                  </a:lnTo>
                  <a:close/>
                </a:path>
              </a:pathLst>
            </a:custGeom>
            <a:grpFill/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6730" y="316865"/>
            <a:ext cx="9436100" cy="64833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 descr="vantop logo修改_画板 1 副本"/>
          <p:cNvPicPr>
            <a:picLocks noChangeAspect="1"/>
          </p:cNvPicPr>
          <p:nvPr userDrawn="1"/>
        </p:nvPicPr>
        <p:blipFill>
          <a:blip r:embed="rId4"/>
          <a:srcRect t="23621" b="25837"/>
          <a:stretch>
            <a:fillRect/>
          </a:stretch>
        </p:blipFill>
        <p:spPr>
          <a:xfrm>
            <a:off x="9536430" y="281940"/>
            <a:ext cx="2444750" cy="694690"/>
          </a:xfrm>
          <a:prstGeom prst="rect">
            <a:avLst/>
          </a:prstGeom>
        </p:spPr>
      </p:pic>
      <p:sp>
        <p:nvSpPr>
          <p:cNvPr id="1028" name="页脚占位符 1"/>
          <p:cNvSpPr>
            <a:spLocks noGrp="1"/>
          </p:cNvSpPr>
          <p:nvPr userDrawn="1"/>
        </p:nvSpPr>
        <p:spPr>
          <a:xfrm>
            <a:off x="6361748" y="6467475"/>
            <a:ext cx="5305425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 fontAlgn="base">
              <a:buSzTx/>
            </a:pPr>
            <a:r>
              <a:rPr lang="en-US" altLang="zh-CN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©2020 </a:t>
            </a:r>
            <a:r>
              <a:rPr lang="zh-CN" altLang="en-US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深圳万拓科技创新有限公司版权所有</a:t>
            </a:r>
            <a:endParaRPr lang="zh-CN" altLang="en-US" sz="1000" i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antop logo修改_画板 1 副本"/>
          <p:cNvPicPr>
            <a:picLocks noChangeAspect="1"/>
          </p:cNvPicPr>
          <p:nvPr userDrawn="1"/>
        </p:nvPicPr>
        <p:blipFill>
          <a:blip r:embed="rId2"/>
          <a:srcRect t="23621" b="25837"/>
          <a:stretch>
            <a:fillRect/>
          </a:stretch>
        </p:blipFill>
        <p:spPr>
          <a:xfrm>
            <a:off x="9536430" y="281940"/>
            <a:ext cx="2444750" cy="694690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1905" y="6355080"/>
            <a:ext cx="12201525" cy="525780"/>
            <a:chOff x="3" y="10008"/>
            <a:chExt cx="19215" cy="828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rcRect t="3532" r="1998"/>
            <a:stretch>
              <a:fillRect/>
            </a:stretch>
          </p:blipFill>
          <p:spPr>
            <a:xfrm>
              <a:off x="3" y="10008"/>
              <a:ext cx="15696" cy="79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rcRect l="3609" t="22290" r="73776"/>
            <a:stretch>
              <a:fillRect/>
            </a:stretch>
          </p:blipFill>
          <p:spPr>
            <a:xfrm>
              <a:off x="15596" y="10198"/>
              <a:ext cx="3622" cy="638"/>
            </a:xfrm>
            <a:prstGeom prst="rect">
              <a:avLst/>
            </a:prstGeom>
          </p:spPr>
        </p:pic>
      </p:grpSp>
      <p:sp>
        <p:nvSpPr>
          <p:cNvPr id="1028" name="页脚占位符 1"/>
          <p:cNvSpPr>
            <a:spLocks noGrp="1"/>
          </p:cNvSpPr>
          <p:nvPr userDrawn="1"/>
        </p:nvSpPr>
        <p:spPr>
          <a:xfrm>
            <a:off x="6361748" y="6467475"/>
            <a:ext cx="5305425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 fontAlgn="base">
              <a:buSzTx/>
            </a:pPr>
            <a:r>
              <a:rPr lang="en-US" altLang="zh-CN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©2020 </a:t>
            </a:r>
            <a:r>
              <a:rPr lang="zh-CN" altLang="en-US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深圳万拓科技创新有限公司版权所有</a:t>
            </a:r>
            <a:endParaRPr lang="zh-CN" altLang="en-US" sz="1000" i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1905" y="6355080"/>
            <a:ext cx="12201525" cy="525780"/>
            <a:chOff x="3" y="10008"/>
            <a:chExt cx="19215" cy="828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3" y="10008"/>
              <a:ext cx="15696" cy="7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15596" y="10198"/>
              <a:ext cx="3622" cy="638"/>
            </a:xfrm>
            <a:prstGeom prst="rect">
              <a:avLst/>
            </a:prstGeom>
          </p:spPr>
        </p:pic>
      </p:grpSp>
      <p:sp>
        <p:nvSpPr>
          <p:cNvPr id="10" name="页脚占位符 1"/>
          <p:cNvSpPr>
            <a:spLocks noGrp="1"/>
          </p:cNvSpPr>
          <p:nvPr userDrawn="1"/>
        </p:nvSpPr>
        <p:spPr>
          <a:xfrm>
            <a:off x="6361748" y="6467475"/>
            <a:ext cx="5305425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 fontAlgn="base">
              <a:buSzTx/>
            </a:pPr>
            <a:r>
              <a:rPr lang="en-US" altLang="zh-CN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©2020 </a:t>
            </a:r>
            <a:r>
              <a:rPr lang="zh-CN" altLang="en-US" sz="10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深圳万拓科技创新有限公司版权所有</a:t>
            </a:r>
            <a:endParaRPr lang="zh-CN" altLang="en-US" sz="1000" i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vantop logo VIS A面-10"/>
          <p:cNvPicPr>
            <a:picLocks noChangeAspect="1"/>
          </p:cNvPicPr>
          <p:nvPr userDrawn="1"/>
        </p:nvPicPr>
        <p:blipFill>
          <a:blip r:embed="rId2"/>
          <a:srcRect t="2100" b="1898"/>
          <a:stretch>
            <a:fillRect/>
          </a:stretch>
        </p:blipFill>
        <p:spPr>
          <a:xfrm>
            <a:off x="-78105" y="-40005"/>
            <a:ext cx="12270105" cy="69380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71650" y="5300980"/>
            <a:ext cx="8648700" cy="1059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tags" Target="../tags/tag4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8421" y="608453"/>
            <a:ext cx="10969575" cy="648056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608421" y="1515732"/>
            <a:ext cx="10969575" cy="473729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0"/>
            </p:custDataLst>
          </p:nvPr>
        </p:nvSpPr>
        <p:spPr>
          <a:xfrm>
            <a:off x="612021" y="6314950"/>
            <a:ext cx="2700092" cy="3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1"/>
            </p:custDataLst>
          </p:nvPr>
        </p:nvSpPr>
        <p:spPr>
          <a:xfrm>
            <a:off x="4116141" y="6314950"/>
            <a:ext cx="3960135" cy="3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8877903" y="6314950"/>
            <a:ext cx="2700092" cy="3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70560" y="2379345"/>
            <a:ext cx="6574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试用期转正述职答辩</a:t>
            </a:r>
            <a:endParaRPr lang="zh-CN" altLang="en-US" sz="4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4339" name="副标题 2"/>
          <p:cNvSpPr/>
          <p:nvPr/>
        </p:nvSpPr>
        <p:spPr>
          <a:xfrm>
            <a:off x="623888" y="4584700"/>
            <a:ext cx="8375650" cy="9001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en-US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答辩人：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张帅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en-US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部   门：IT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2.3</a:t>
            </a:r>
            <a:r>
              <a:rPr lang="zh-CN" altLang="en-US"/>
              <a:t>试用期工作指标</a:t>
            </a:r>
            <a:endParaRPr lang="zh-CN" altLang="en-US"/>
          </a:p>
        </p:txBody>
      </p:sp>
      <p:grpSp>
        <p:nvGrpSpPr>
          <p:cNvPr id="3" name="Group 6"/>
          <p:cNvGrpSpPr/>
          <p:nvPr/>
        </p:nvGrpSpPr>
        <p:grpSpPr>
          <a:xfrm>
            <a:off x="6471448" y="2988783"/>
            <a:ext cx="2614124" cy="483288"/>
            <a:chOff x="7125311" y="3386950"/>
            <a:chExt cx="3485499" cy="644384"/>
          </a:xfrm>
          <a:solidFill>
            <a:srgbClr val="2F5597"/>
          </a:solidFill>
        </p:grpSpPr>
        <p:sp>
          <p:nvSpPr>
            <p:cNvPr id="4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Group 10"/>
          <p:cNvGrpSpPr/>
          <p:nvPr/>
        </p:nvGrpSpPr>
        <p:grpSpPr>
          <a:xfrm>
            <a:off x="2286784" y="2988783"/>
            <a:ext cx="2620452" cy="483288"/>
            <a:chOff x="1545760" y="3386950"/>
            <a:chExt cx="3493936" cy="644384"/>
          </a:xfrm>
          <a:solidFill>
            <a:srgbClr val="2F5597"/>
          </a:solidFill>
        </p:grpSpPr>
        <p:sp>
          <p:nvSpPr>
            <p:cNvPr id="7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6206955" y="1919040"/>
            <a:ext cx="2880085" cy="645054"/>
            <a:chOff x="6772654" y="2152648"/>
            <a:chExt cx="3840113" cy="860072"/>
          </a:xfrm>
          <a:solidFill>
            <a:srgbClr val="2F5597"/>
          </a:solidFill>
        </p:grpSpPr>
        <p:sp>
          <p:nvSpPr>
            <p:cNvPr id="10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8"/>
          <p:cNvGrpSpPr/>
          <p:nvPr/>
        </p:nvGrpSpPr>
        <p:grpSpPr>
          <a:xfrm>
            <a:off x="2286784" y="1919040"/>
            <a:ext cx="2890361" cy="645054"/>
            <a:chOff x="1545760" y="2152648"/>
            <a:chExt cx="3853814" cy="860072"/>
          </a:xfrm>
          <a:solidFill>
            <a:srgbClr val="2F5597"/>
          </a:solidFill>
        </p:grpSpPr>
        <p:sp>
          <p:nvSpPr>
            <p:cNvPr id="13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21"/>
          <p:cNvGrpSpPr/>
          <p:nvPr/>
        </p:nvGrpSpPr>
        <p:grpSpPr>
          <a:xfrm>
            <a:off x="6197509" y="3939102"/>
            <a:ext cx="2902381" cy="645054"/>
            <a:chOff x="6760059" y="4457519"/>
            <a:chExt cx="3869841" cy="860072"/>
          </a:xfrm>
          <a:solidFill>
            <a:srgbClr val="2F5597"/>
          </a:solidFill>
        </p:grpSpPr>
        <p:sp>
          <p:nvSpPr>
            <p:cNvPr id="16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4"/>
          <p:cNvGrpSpPr/>
          <p:nvPr/>
        </p:nvGrpSpPr>
        <p:grpSpPr>
          <a:xfrm>
            <a:off x="2286784" y="3939102"/>
            <a:ext cx="2890356" cy="645054"/>
            <a:chOff x="1545760" y="4457519"/>
            <a:chExt cx="3853808" cy="860072"/>
          </a:xfrm>
          <a:solidFill>
            <a:srgbClr val="2F5597"/>
          </a:solidFill>
        </p:grpSpPr>
        <p:sp>
          <p:nvSpPr>
            <p:cNvPr id="19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 Placeholder 12"/>
          <p:cNvSpPr txBox="1"/>
          <p:nvPr/>
        </p:nvSpPr>
        <p:spPr>
          <a:xfrm>
            <a:off x="2627652" y="2055195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系统业务的开发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Placeholder 12"/>
          <p:cNvSpPr txBox="1"/>
          <p:nvPr/>
        </p:nvSpPr>
        <p:spPr>
          <a:xfrm>
            <a:off x="2627652" y="3122606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系统通用组件开发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Placeholder 12"/>
          <p:cNvSpPr txBox="1"/>
          <p:nvPr/>
        </p:nvSpPr>
        <p:spPr>
          <a:xfrm>
            <a:off x="2627651" y="4233087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团队小组的管理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Placeholder 12"/>
          <p:cNvSpPr txBox="1"/>
          <p:nvPr/>
        </p:nvSpPr>
        <p:spPr>
          <a:xfrm>
            <a:off x="6787666" y="2055195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Placeholder 12"/>
          <p:cNvSpPr txBox="1"/>
          <p:nvPr/>
        </p:nvSpPr>
        <p:spPr>
          <a:xfrm>
            <a:off x="6787665" y="4233087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的对接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Placeholder 12"/>
          <p:cNvSpPr txBox="1"/>
          <p:nvPr/>
        </p:nvSpPr>
        <p:spPr>
          <a:xfrm>
            <a:off x="2627648" y="2537102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B05030403020202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商品模块，供应商模块，销售模块的设计和开发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Placeholder 12"/>
          <p:cNvSpPr txBox="1"/>
          <p:nvPr/>
        </p:nvSpPr>
        <p:spPr>
          <a:xfrm>
            <a:off x="2627649" y="3609872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B05030403020202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系统网关，日志控件，日志全链路追踪等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Placeholder 12"/>
          <p:cNvSpPr txBox="1"/>
          <p:nvPr/>
        </p:nvSpPr>
        <p:spPr>
          <a:xfrm>
            <a:off x="2627649" y="4747429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B05030403020202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小组任务的划分以及进度的跟进，技术评审等。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Placeholder 12"/>
          <p:cNvSpPr txBox="1"/>
          <p:nvPr/>
        </p:nvSpPr>
        <p:spPr>
          <a:xfrm>
            <a:off x="7067617" y="2540232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B05030403020202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业务系统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的修改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Placeholder 12"/>
          <p:cNvSpPr txBox="1"/>
          <p:nvPr/>
        </p:nvSpPr>
        <p:spPr>
          <a:xfrm>
            <a:off x="7067616" y="3613002"/>
            <a:ext cx="1925464" cy="18681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B05030403020202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系统依赖文件的规范，代码规范等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Placeholder 12"/>
          <p:cNvSpPr txBox="1"/>
          <p:nvPr/>
        </p:nvSpPr>
        <p:spPr>
          <a:xfrm>
            <a:off x="7067616" y="4750559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B05030403020202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赛合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，亚马逊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的对接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694363" y="2249343"/>
            <a:ext cx="1997947" cy="1997946"/>
            <a:chOff x="3566899" y="1605909"/>
            <a:chExt cx="1997947" cy="1997946"/>
          </a:xfrm>
        </p:grpSpPr>
        <p:sp>
          <p:nvSpPr>
            <p:cNvPr id="33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F559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工作指标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 Placeholder 12"/>
          <p:cNvSpPr txBox="1"/>
          <p:nvPr/>
        </p:nvSpPr>
        <p:spPr>
          <a:xfrm>
            <a:off x="6825402" y="3122606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参与系统开发规范制定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2.4</a:t>
            </a:r>
            <a:r>
              <a:rPr lang="zh-CN" altLang="en-US"/>
              <a:t>试用期工作内容达成情况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94324" y="1974013"/>
            <a:ext cx="5102700" cy="83913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00820" y="1810861"/>
            <a:ext cx="3515183" cy="327466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通用组件的开发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1951193" y="3056011"/>
            <a:ext cx="1190447" cy="1026114"/>
          </a:xfrm>
          <a:prstGeom prst="hex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工作完成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5" idx="5"/>
            <a:endCxn id="3" idx="1"/>
          </p:cNvCxnSpPr>
          <p:nvPr/>
        </p:nvCxnSpPr>
        <p:spPr>
          <a:xfrm flipV="1">
            <a:off x="2885112" y="2393580"/>
            <a:ext cx="1009212" cy="6624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10" idx="1"/>
          </p:cNvCxnSpPr>
          <p:nvPr/>
        </p:nvCxnSpPr>
        <p:spPr>
          <a:xfrm flipV="1">
            <a:off x="3141640" y="3566902"/>
            <a:ext cx="752684" cy="21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1"/>
            <a:endCxn id="12" idx="1"/>
          </p:cNvCxnSpPr>
          <p:nvPr/>
        </p:nvCxnSpPr>
        <p:spPr>
          <a:xfrm>
            <a:off x="2885112" y="4082125"/>
            <a:ext cx="1009212" cy="67903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94324" y="3147335"/>
            <a:ext cx="5102700" cy="83913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00820" y="2991865"/>
            <a:ext cx="3515183" cy="327466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系统外交官的开发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4324" y="4341597"/>
            <a:ext cx="5102700" cy="83913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00820" y="4186128"/>
            <a:ext cx="3515183" cy="327466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团队小组的管理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3"/>
          <p:cNvSpPr txBox="1"/>
          <p:nvPr/>
        </p:nvSpPr>
        <p:spPr>
          <a:xfrm>
            <a:off x="4189864" y="2210252"/>
            <a:ext cx="4537095" cy="64992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系统微服务网关的搭建以及开发，包括网关层请求安全方面的设计（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注入，防重放攻击，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攻击，接口来源鉴权等）；日志控件，日志输出规范等的开发。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33"/>
          <p:cNvSpPr txBox="1"/>
          <p:nvPr/>
        </p:nvSpPr>
        <p:spPr>
          <a:xfrm>
            <a:off x="4441276" y="3463163"/>
            <a:ext cx="4537095" cy="449869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由于系统要对接赛合系统，亚马逊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MWS API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实现库存，订单，价格，上传数据等的业务场景，目前已打通赛合和亚马逊接口。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4441275" y="4622228"/>
            <a:ext cx="4537095" cy="449869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团队成员性格特点，技术专长方向及发展方向的了解，粘合团队目标达到高效开发的目的。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26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76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60"/>
                                </p:stCondLst>
                                <p:childTnLst>
                                  <p:par>
                                    <p:cTn id="4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760"/>
                                </p:stCondLst>
                                <p:childTnLst>
                                  <p:par>
                                    <p:cTn id="5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26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1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752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10" grpId="0" animBg="1"/>
          <p:bldP spid="11" grpId="0" animBg="1"/>
          <p:bldP spid="12" grpId="0" animBg="1"/>
          <p:bldP spid="13" grpId="0" animBg="1"/>
          <p:bldP spid="9" grpId="0"/>
          <p:bldP spid="9" grpId="1"/>
          <p:bldP spid="15" grpId="0"/>
          <p:bldP spid="15" grpId="1"/>
          <p:bldP spid="14" grpId="0"/>
          <p:bldP spid="14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26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76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60"/>
                                </p:stCondLst>
                                <p:childTnLst>
                                  <p:par>
                                    <p:cTn id="4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760"/>
                                </p:stCondLst>
                                <p:childTnLst>
                                  <p:par>
                                    <p:cTn id="5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26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1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752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10" grpId="0" animBg="1"/>
          <p:bldP spid="11" grpId="0" animBg="1"/>
          <p:bldP spid="12" grpId="0" animBg="1"/>
          <p:bldP spid="13" grpId="0" animBg="1"/>
          <p:bldP spid="9" grpId="0"/>
          <p:bldP spid="9" grpId="1"/>
          <p:bldP spid="15" grpId="0"/>
          <p:bldP spid="15" grpId="1"/>
          <p:bldP spid="14" grpId="0"/>
          <p:bldP spid="14" grpId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8150" y="1936750"/>
            <a:ext cx="2927350" cy="2889250"/>
            <a:chOff x="2690" y="3050"/>
            <a:chExt cx="4610" cy="4550"/>
          </a:xfrm>
        </p:grpSpPr>
        <p:sp>
          <p:nvSpPr>
            <p:cNvPr id="45" name="Freeform 45"/>
            <p:cNvSpPr/>
            <p:nvPr/>
          </p:nvSpPr>
          <p:spPr>
            <a:xfrm>
              <a:off x="2810" y="3050"/>
              <a:ext cx="4370" cy="1830"/>
            </a:xfrm>
            <a:custGeom>
              <a:avLst/>
              <a:gdLst>
                <a:gd name="connsiteX0" fmla="*/ 630398 w 2774950"/>
                <a:gd name="connsiteY0" fmla="*/ 13180 h 1162050"/>
                <a:gd name="connsiteX1" fmla="*/ 1359594 w 2774950"/>
                <a:gd name="connsiteY1" fmla="*/ 434275 h 1162050"/>
                <a:gd name="connsiteX2" fmla="*/ 1431438 w 2774950"/>
                <a:gd name="connsiteY2" fmla="*/ 434275 h 1162050"/>
                <a:gd name="connsiteX3" fmla="*/ 2160634 w 2774950"/>
                <a:gd name="connsiteY3" fmla="*/ 13269 h 1162050"/>
                <a:gd name="connsiteX4" fmla="*/ 2782058 w 2774950"/>
                <a:gd name="connsiteY4" fmla="*/ 371994 h 1162050"/>
                <a:gd name="connsiteX5" fmla="*/ 1395522 w 2774950"/>
                <a:gd name="connsiteY5" fmla="*/ 1172602 h 1162050"/>
                <a:gd name="connsiteX6" fmla="*/ 8809 w 2774950"/>
                <a:gd name="connsiteY6" fmla="*/ 372083 h 1162050"/>
                <a:gd name="connsiteX7" fmla="*/ 630398 w 2774950"/>
                <a:gd name="connsiteY7" fmla="*/ 1318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4950" h="1162050">
                  <a:moveTo>
                    <a:pt x="630398" y="13180"/>
                  </a:moveTo>
                  <a:lnTo>
                    <a:pt x="1359594" y="434275"/>
                  </a:lnTo>
                  <a:cubicBezTo>
                    <a:pt x="1381857" y="447152"/>
                    <a:pt x="1409264" y="447152"/>
                    <a:pt x="1431438" y="434275"/>
                  </a:cubicBezTo>
                  <a:lnTo>
                    <a:pt x="2160634" y="13269"/>
                  </a:lnTo>
                  <a:lnTo>
                    <a:pt x="2782058" y="371994"/>
                  </a:lnTo>
                  <a:lnTo>
                    <a:pt x="1395522" y="1172602"/>
                  </a:lnTo>
                  <a:lnTo>
                    <a:pt x="8809" y="372083"/>
                  </a:lnTo>
                  <a:lnTo>
                    <a:pt x="630398" y="13180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690" y="3810"/>
              <a:ext cx="2190" cy="3790"/>
            </a:xfrm>
            <a:custGeom>
              <a:avLst/>
              <a:gdLst>
                <a:gd name="connsiteX0" fmla="*/ 742354 w 1390650"/>
                <a:gd name="connsiteY0" fmla="*/ 1152509 h 2406650"/>
                <a:gd name="connsiteX1" fmla="*/ 13158 w 1390650"/>
                <a:gd name="connsiteY1" fmla="*/ 731504 h 2406650"/>
                <a:gd name="connsiteX2" fmla="*/ 13158 w 1390650"/>
                <a:gd name="connsiteY2" fmla="*/ 13878 h 2406650"/>
                <a:gd name="connsiteX3" fmla="*/ 1399858 w 1390650"/>
                <a:gd name="connsiteY3" fmla="*/ 814486 h 2406650"/>
                <a:gd name="connsiteX4" fmla="*/ 1399858 w 1390650"/>
                <a:gd name="connsiteY4" fmla="*/ 2415613 h 2406650"/>
                <a:gd name="connsiteX5" fmla="*/ 778269 w 1390650"/>
                <a:gd name="connsiteY5" fmla="*/ 2056800 h 2406650"/>
                <a:gd name="connsiteX6" fmla="*/ 778269 w 1390650"/>
                <a:gd name="connsiteY6" fmla="*/ 1214777 h 2406650"/>
                <a:gd name="connsiteX7" fmla="*/ 742354 w 1390650"/>
                <a:gd name="connsiteY7" fmla="*/ 115250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742354" y="1152509"/>
                  </a:moveTo>
                  <a:lnTo>
                    <a:pt x="13158" y="731504"/>
                  </a:lnTo>
                  <a:lnTo>
                    <a:pt x="13158" y="13878"/>
                  </a:lnTo>
                  <a:lnTo>
                    <a:pt x="1399858" y="814486"/>
                  </a:lnTo>
                  <a:lnTo>
                    <a:pt x="1399858" y="2415613"/>
                  </a:lnTo>
                  <a:lnTo>
                    <a:pt x="778269" y="2056800"/>
                  </a:lnTo>
                  <a:lnTo>
                    <a:pt x="778269" y="1214777"/>
                  </a:lnTo>
                  <a:cubicBezTo>
                    <a:pt x="778269" y="1189123"/>
                    <a:pt x="764528" y="1165387"/>
                    <a:pt x="742354" y="1152509"/>
                  </a:cubicBez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5110" y="3810"/>
              <a:ext cx="2190" cy="3790"/>
            </a:xfrm>
            <a:custGeom>
              <a:avLst/>
              <a:gdLst>
                <a:gd name="connsiteX0" fmla="*/ 1393403 w 1390650"/>
                <a:gd name="connsiteY0" fmla="*/ 731499 h 2406650"/>
                <a:gd name="connsiteX1" fmla="*/ 664207 w 1390650"/>
                <a:gd name="connsiteY1" fmla="*/ 1152504 h 2406650"/>
                <a:gd name="connsiteX2" fmla="*/ 628291 w 1390650"/>
                <a:gd name="connsiteY2" fmla="*/ 1214785 h 2406650"/>
                <a:gd name="connsiteX3" fmla="*/ 628291 w 1390650"/>
                <a:gd name="connsiteY3" fmla="*/ 2056808 h 2406650"/>
                <a:gd name="connsiteX4" fmla="*/ 6956 w 1390650"/>
                <a:gd name="connsiteY4" fmla="*/ 2415608 h 2406650"/>
                <a:gd name="connsiteX5" fmla="*/ 6956 w 1390650"/>
                <a:gd name="connsiteY5" fmla="*/ 814481 h 2406650"/>
                <a:gd name="connsiteX6" fmla="*/ 1393403 w 1390650"/>
                <a:gd name="connsiteY6" fmla="*/ 13873 h 2406650"/>
                <a:gd name="connsiteX7" fmla="*/ 1393403 w 1390650"/>
                <a:gd name="connsiteY7" fmla="*/ 73149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1393403" y="731499"/>
                  </a:moveTo>
                  <a:lnTo>
                    <a:pt x="664207" y="1152504"/>
                  </a:lnTo>
                  <a:cubicBezTo>
                    <a:pt x="641944" y="1165382"/>
                    <a:pt x="628291" y="1189118"/>
                    <a:pt x="628291" y="1214785"/>
                  </a:cubicBezTo>
                  <a:lnTo>
                    <a:pt x="628291" y="2056808"/>
                  </a:lnTo>
                  <a:lnTo>
                    <a:pt x="6956" y="2415608"/>
                  </a:lnTo>
                  <a:lnTo>
                    <a:pt x="6956" y="814481"/>
                  </a:lnTo>
                  <a:lnTo>
                    <a:pt x="1393403" y="13873"/>
                  </a:lnTo>
                  <a:lnTo>
                    <a:pt x="1393403" y="731499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 54"/>
          <p:cNvSpPr/>
          <p:nvPr/>
        </p:nvSpPr>
        <p:spPr>
          <a:xfrm>
            <a:off x="5378450" y="2787650"/>
            <a:ext cx="107950" cy="971550"/>
          </a:xfrm>
          <a:custGeom>
            <a:avLst/>
            <a:gdLst>
              <a:gd name="connsiteX0" fmla="*/ 117322 w 107950"/>
              <a:gd name="connsiteY0" fmla="*/ 975512 h 971550"/>
              <a:gd name="connsiteX1" fmla="*/ 14160 w 107950"/>
              <a:gd name="connsiteY1" fmla="*/ 975512 h 971550"/>
              <a:gd name="connsiteX2" fmla="*/ 14160 w 107950"/>
              <a:gd name="connsiteY2" fmla="*/ 17042 h 971550"/>
              <a:gd name="connsiteX3" fmla="*/ 117322 w 107950"/>
              <a:gd name="connsiteY3" fmla="*/ 17042 h 971550"/>
              <a:gd name="connsiteX4" fmla="*/ 117322 w 107950"/>
              <a:gd name="connsiteY4" fmla="*/ 975512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50" h="971550">
                <a:moveTo>
                  <a:pt x="117322" y="975512"/>
                </a:moveTo>
                <a:lnTo>
                  <a:pt x="14160" y="975512"/>
                </a:lnTo>
                <a:lnTo>
                  <a:pt x="14160" y="17042"/>
                </a:lnTo>
                <a:lnTo>
                  <a:pt x="117322" y="17042"/>
                </a:lnTo>
                <a:lnTo>
                  <a:pt x="117322" y="975512"/>
                </a:lnTo>
                <a:close/>
              </a:path>
            </a:pathLst>
          </a:custGeom>
          <a:solidFill>
            <a:srgbClr val="50BB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6"/>
          <p:cNvSpPr txBox="1"/>
          <p:nvPr/>
        </p:nvSpPr>
        <p:spPr>
          <a:xfrm>
            <a:off x="5803900" y="2734197"/>
            <a:ext cx="3568700" cy="1076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3815">
              <a:lnSpc>
                <a:spcPct val="100000"/>
              </a:lnSpc>
            </a:pP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PART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03</a:t>
            </a:r>
            <a:endParaRPr lang="en-US" altLang="zh-CN" sz="3000" spc="-5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zh-CN" altLang="en-US" sz="4000" b="1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个人优势与不足</a:t>
            </a:r>
            <a:endParaRPr lang="zh-CN" altLang="en-US" sz="4000" b="1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55"/>
          <p:cNvSpPr txBox="1"/>
          <p:nvPr/>
        </p:nvSpPr>
        <p:spPr>
          <a:xfrm>
            <a:off x="2642870" y="2026285"/>
            <a:ext cx="1058545" cy="2092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altLang="zh-CN" sz="10000" b="1" spc="-10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0000" b="1" spc="-10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>
              <a:lnSpc>
                <a:spcPct val="100000"/>
              </a:lnSpc>
            </a:pPr>
            <a:r>
              <a:rPr lang="en-US" altLang="zh-CN" sz="3600" spc="-4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Third</a:t>
            </a:r>
            <a:endParaRPr lang="en-US" altLang="zh-CN" sz="3600" spc="-45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3.1</a:t>
            </a:r>
            <a:r>
              <a:rPr lang="zh-CN" altLang="en-US"/>
              <a:t>优缺点分析</a:t>
            </a: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42963" y="1316038"/>
          <a:ext cx="10461625" cy="4133341"/>
        </p:xfrm>
        <a:graphic>
          <a:graphicData uri="http://schemas.openxmlformats.org/drawingml/2006/table">
            <a:tbl>
              <a:tblPr/>
              <a:tblGrid>
                <a:gridCol w="3173537"/>
                <a:gridCol w="3466890"/>
                <a:gridCol w="3821198"/>
              </a:tblGrid>
              <a:tr h="65659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35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个人在工作中体现的优点</a:t>
                      </a:r>
                      <a:endParaRPr lang="zh-CN" altLang="en-US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3" marR="9523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35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工作中体现的缺点或不足</a:t>
                      </a:r>
                      <a:endParaRPr lang="zh-CN" altLang="en-US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3" marR="9523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35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如何改进</a:t>
                      </a:r>
                      <a:endParaRPr lang="zh-CN" altLang="en-US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3" marR="9523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35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善于接收新知识和技术，高标准完成需求。</a:t>
                      </a:r>
                      <a:endParaRPr lang="zh-CN" altLang="en-US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rtl="0" fontAlgn="ctr"/>
                      <a:endParaRPr lang="zh-CN" altLang="en-US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3" marR="9523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35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系统级设计方案提出略显不足　</a:t>
                      </a:r>
                      <a:endParaRPr lang="zh-CN" altLang="en-US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3" marR="9523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35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了解市面上类似产品的实现方案，加深技术广度　</a:t>
                      </a:r>
                      <a:endParaRPr lang="zh-CN" altLang="en-US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3" marR="9523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35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对待工作认真负责，善于交流</a:t>
                      </a:r>
                      <a:endParaRPr lang="zh-CN" altLang="en-US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3" marR="9523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35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基于产品的角度考虑系统问题略显不足　</a:t>
                      </a:r>
                      <a:endParaRPr lang="zh-CN" altLang="en-US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3" marR="9523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35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跳出技术的舒适圈，提升产品格局　</a:t>
                      </a:r>
                      <a:endParaRPr lang="zh-CN" altLang="en-US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3" marR="9523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35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技术基础知识扎实</a:t>
                      </a:r>
                      <a:endParaRPr lang="zh-CN" altLang="en-US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3" marR="9523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35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对技术框架原理基本的了解不够　</a:t>
                      </a:r>
                      <a:endParaRPr lang="zh-CN" altLang="en-US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3" marR="9523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35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加强技术源码的专研，提升技术硬核实力　</a:t>
                      </a:r>
                      <a:endParaRPr lang="zh-CN" altLang="en-US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3" marR="9523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1115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35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其他心得体会：创新的公司环境，团队氛围融洽，技术及产品方向富有很大的发展潜力。</a:t>
                      </a:r>
                      <a:endParaRPr lang="en-US" altLang="zh-CN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endParaRPr lang="en-US" altLang="zh-CN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endParaRPr lang="zh-CN" altLang="en-US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735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735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3" marR="9523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8150" y="1936750"/>
            <a:ext cx="2927350" cy="2889250"/>
            <a:chOff x="2690" y="3050"/>
            <a:chExt cx="4610" cy="4550"/>
          </a:xfrm>
        </p:grpSpPr>
        <p:sp>
          <p:nvSpPr>
            <p:cNvPr id="45" name="Freeform 45"/>
            <p:cNvSpPr/>
            <p:nvPr/>
          </p:nvSpPr>
          <p:spPr>
            <a:xfrm>
              <a:off x="2810" y="3050"/>
              <a:ext cx="4370" cy="1830"/>
            </a:xfrm>
            <a:custGeom>
              <a:avLst/>
              <a:gdLst>
                <a:gd name="connsiteX0" fmla="*/ 630398 w 2774950"/>
                <a:gd name="connsiteY0" fmla="*/ 13180 h 1162050"/>
                <a:gd name="connsiteX1" fmla="*/ 1359594 w 2774950"/>
                <a:gd name="connsiteY1" fmla="*/ 434275 h 1162050"/>
                <a:gd name="connsiteX2" fmla="*/ 1431438 w 2774950"/>
                <a:gd name="connsiteY2" fmla="*/ 434275 h 1162050"/>
                <a:gd name="connsiteX3" fmla="*/ 2160634 w 2774950"/>
                <a:gd name="connsiteY3" fmla="*/ 13269 h 1162050"/>
                <a:gd name="connsiteX4" fmla="*/ 2782058 w 2774950"/>
                <a:gd name="connsiteY4" fmla="*/ 371994 h 1162050"/>
                <a:gd name="connsiteX5" fmla="*/ 1395522 w 2774950"/>
                <a:gd name="connsiteY5" fmla="*/ 1172602 h 1162050"/>
                <a:gd name="connsiteX6" fmla="*/ 8809 w 2774950"/>
                <a:gd name="connsiteY6" fmla="*/ 372083 h 1162050"/>
                <a:gd name="connsiteX7" fmla="*/ 630398 w 2774950"/>
                <a:gd name="connsiteY7" fmla="*/ 1318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4950" h="1162050">
                  <a:moveTo>
                    <a:pt x="630398" y="13180"/>
                  </a:moveTo>
                  <a:lnTo>
                    <a:pt x="1359594" y="434275"/>
                  </a:lnTo>
                  <a:cubicBezTo>
                    <a:pt x="1381857" y="447152"/>
                    <a:pt x="1409264" y="447152"/>
                    <a:pt x="1431438" y="434275"/>
                  </a:cubicBezTo>
                  <a:lnTo>
                    <a:pt x="2160634" y="13269"/>
                  </a:lnTo>
                  <a:lnTo>
                    <a:pt x="2782058" y="371994"/>
                  </a:lnTo>
                  <a:lnTo>
                    <a:pt x="1395522" y="1172602"/>
                  </a:lnTo>
                  <a:lnTo>
                    <a:pt x="8809" y="372083"/>
                  </a:lnTo>
                  <a:lnTo>
                    <a:pt x="630398" y="13180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690" y="3810"/>
              <a:ext cx="2190" cy="3790"/>
            </a:xfrm>
            <a:custGeom>
              <a:avLst/>
              <a:gdLst>
                <a:gd name="connsiteX0" fmla="*/ 742354 w 1390650"/>
                <a:gd name="connsiteY0" fmla="*/ 1152509 h 2406650"/>
                <a:gd name="connsiteX1" fmla="*/ 13158 w 1390650"/>
                <a:gd name="connsiteY1" fmla="*/ 731504 h 2406650"/>
                <a:gd name="connsiteX2" fmla="*/ 13158 w 1390650"/>
                <a:gd name="connsiteY2" fmla="*/ 13878 h 2406650"/>
                <a:gd name="connsiteX3" fmla="*/ 1399858 w 1390650"/>
                <a:gd name="connsiteY3" fmla="*/ 814486 h 2406650"/>
                <a:gd name="connsiteX4" fmla="*/ 1399858 w 1390650"/>
                <a:gd name="connsiteY4" fmla="*/ 2415613 h 2406650"/>
                <a:gd name="connsiteX5" fmla="*/ 778269 w 1390650"/>
                <a:gd name="connsiteY5" fmla="*/ 2056800 h 2406650"/>
                <a:gd name="connsiteX6" fmla="*/ 778269 w 1390650"/>
                <a:gd name="connsiteY6" fmla="*/ 1214777 h 2406650"/>
                <a:gd name="connsiteX7" fmla="*/ 742354 w 1390650"/>
                <a:gd name="connsiteY7" fmla="*/ 115250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742354" y="1152509"/>
                  </a:moveTo>
                  <a:lnTo>
                    <a:pt x="13158" y="731504"/>
                  </a:lnTo>
                  <a:lnTo>
                    <a:pt x="13158" y="13878"/>
                  </a:lnTo>
                  <a:lnTo>
                    <a:pt x="1399858" y="814486"/>
                  </a:lnTo>
                  <a:lnTo>
                    <a:pt x="1399858" y="2415613"/>
                  </a:lnTo>
                  <a:lnTo>
                    <a:pt x="778269" y="2056800"/>
                  </a:lnTo>
                  <a:lnTo>
                    <a:pt x="778269" y="1214777"/>
                  </a:lnTo>
                  <a:cubicBezTo>
                    <a:pt x="778269" y="1189123"/>
                    <a:pt x="764528" y="1165387"/>
                    <a:pt x="742354" y="1152509"/>
                  </a:cubicBez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5110" y="3810"/>
              <a:ext cx="2190" cy="3790"/>
            </a:xfrm>
            <a:custGeom>
              <a:avLst/>
              <a:gdLst>
                <a:gd name="connsiteX0" fmla="*/ 1393403 w 1390650"/>
                <a:gd name="connsiteY0" fmla="*/ 731499 h 2406650"/>
                <a:gd name="connsiteX1" fmla="*/ 664207 w 1390650"/>
                <a:gd name="connsiteY1" fmla="*/ 1152504 h 2406650"/>
                <a:gd name="connsiteX2" fmla="*/ 628291 w 1390650"/>
                <a:gd name="connsiteY2" fmla="*/ 1214785 h 2406650"/>
                <a:gd name="connsiteX3" fmla="*/ 628291 w 1390650"/>
                <a:gd name="connsiteY3" fmla="*/ 2056808 h 2406650"/>
                <a:gd name="connsiteX4" fmla="*/ 6956 w 1390650"/>
                <a:gd name="connsiteY4" fmla="*/ 2415608 h 2406650"/>
                <a:gd name="connsiteX5" fmla="*/ 6956 w 1390650"/>
                <a:gd name="connsiteY5" fmla="*/ 814481 h 2406650"/>
                <a:gd name="connsiteX6" fmla="*/ 1393403 w 1390650"/>
                <a:gd name="connsiteY6" fmla="*/ 13873 h 2406650"/>
                <a:gd name="connsiteX7" fmla="*/ 1393403 w 1390650"/>
                <a:gd name="connsiteY7" fmla="*/ 73149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1393403" y="731499"/>
                  </a:moveTo>
                  <a:lnTo>
                    <a:pt x="664207" y="1152504"/>
                  </a:lnTo>
                  <a:cubicBezTo>
                    <a:pt x="641944" y="1165382"/>
                    <a:pt x="628291" y="1189118"/>
                    <a:pt x="628291" y="1214785"/>
                  </a:cubicBezTo>
                  <a:lnTo>
                    <a:pt x="628291" y="2056808"/>
                  </a:lnTo>
                  <a:lnTo>
                    <a:pt x="6956" y="2415608"/>
                  </a:lnTo>
                  <a:lnTo>
                    <a:pt x="6956" y="814481"/>
                  </a:lnTo>
                  <a:lnTo>
                    <a:pt x="1393403" y="13873"/>
                  </a:lnTo>
                  <a:lnTo>
                    <a:pt x="1393403" y="731499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 54"/>
          <p:cNvSpPr/>
          <p:nvPr/>
        </p:nvSpPr>
        <p:spPr>
          <a:xfrm>
            <a:off x="5378450" y="2787650"/>
            <a:ext cx="107950" cy="971550"/>
          </a:xfrm>
          <a:custGeom>
            <a:avLst/>
            <a:gdLst>
              <a:gd name="connsiteX0" fmla="*/ 117322 w 107950"/>
              <a:gd name="connsiteY0" fmla="*/ 975512 h 971550"/>
              <a:gd name="connsiteX1" fmla="*/ 14160 w 107950"/>
              <a:gd name="connsiteY1" fmla="*/ 975512 h 971550"/>
              <a:gd name="connsiteX2" fmla="*/ 14160 w 107950"/>
              <a:gd name="connsiteY2" fmla="*/ 17042 h 971550"/>
              <a:gd name="connsiteX3" fmla="*/ 117322 w 107950"/>
              <a:gd name="connsiteY3" fmla="*/ 17042 h 971550"/>
              <a:gd name="connsiteX4" fmla="*/ 117322 w 107950"/>
              <a:gd name="connsiteY4" fmla="*/ 975512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50" h="971550">
                <a:moveTo>
                  <a:pt x="117322" y="975512"/>
                </a:moveTo>
                <a:lnTo>
                  <a:pt x="14160" y="975512"/>
                </a:lnTo>
                <a:lnTo>
                  <a:pt x="14160" y="17042"/>
                </a:lnTo>
                <a:lnTo>
                  <a:pt x="117322" y="17042"/>
                </a:lnTo>
                <a:lnTo>
                  <a:pt x="117322" y="975512"/>
                </a:lnTo>
                <a:close/>
              </a:path>
            </a:pathLst>
          </a:custGeom>
          <a:solidFill>
            <a:srgbClr val="50BB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6"/>
          <p:cNvSpPr txBox="1"/>
          <p:nvPr/>
        </p:nvSpPr>
        <p:spPr>
          <a:xfrm>
            <a:off x="5803900" y="2734197"/>
            <a:ext cx="3568700" cy="1076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3815">
              <a:lnSpc>
                <a:spcPct val="100000"/>
              </a:lnSpc>
            </a:pP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PART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04</a:t>
            </a:r>
            <a:endParaRPr lang="en-US" altLang="zh-CN" sz="3000" spc="-5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zh-CN" altLang="en-US" sz="4000" b="1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后续工作规划</a:t>
            </a:r>
            <a:endParaRPr lang="zh-CN" altLang="en-US" sz="4000" b="1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55"/>
          <p:cNvSpPr txBox="1"/>
          <p:nvPr/>
        </p:nvSpPr>
        <p:spPr>
          <a:xfrm>
            <a:off x="2500630" y="2226310"/>
            <a:ext cx="1342390" cy="2092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4130" algn="ctr">
              <a:lnSpc>
                <a:spcPct val="100000"/>
              </a:lnSpc>
            </a:pPr>
            <a:r>
              <a:rPr lang="en-US" altLang="zh-CN" sz="10000" b="1" spc="-10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0000" b="1" spc="-10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>
              <a:lnSpc>
                <a:spcPct val="100000"/>
              </a:lnSpc>
            </a:pPr>
            <a:r>
              <a:rPr lang="en-US" altLang="zh-CN" sz="3600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Forth</a:t>
            </a:r>
            <a:endParaRPr lang="en-US" altLang="zh-CN" sz="3600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</a:t>
            </a:r>
            <a:r>
              <a:rPr lang="zh-CN" altLang="en-US" dirty="0"/>
              <a:t>下一步工作目标</a:t>
            </a:r>
            <a:r>
              <a:rPr lang="en-US" altLang="zh-CN" dirty="0"/>
              <a:t>&amp;</a:t>
            </a:r>
            <a:r>
              <a:rPr lang="zh-CN" altLang="en-US" dirty="0"/>
              <a:t>具体举措</a:t>
            </a:r>
            <a:endParaRPr lang="zh-CN" altLang="en-US" dirty="0"/>
          </a:p>
        </p:txBody>
      </p:sp>
      <p:sp>
        <p:nvSpPr>
          <p:cNvPr id="3" name="Shape 1624"/>
          <p:cNvSpPr/>
          <p:nvPr/>
        </p:nvSpPr>
        <p:spPr>
          <a:xfrm>
            <a:off x="2732193" y="2246258"/>
            <a:ext cx="5196206" cy="290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rgbClr val="2F5597"/>
          </a:solidFill>
          <a:ln w="38100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4" name="Text Placeholder 3"/>
          <p:cNvSpPr txBox="1"/>
          <p:nvPr/>
        </p:nvSpPr>
        <p:spPr>
          <a:xfrm>
            <a:off x="1239902" y="3550229"/>
            <a:ext cx="1564386" cy="306559"/>
          </a:xfrm>
          <a:prstGeom prst="rect">
            <a:avLst/>
          </a:prstGeom>
        </p:spPr>
        <p:txBody>
          <a:bodyPr lIns="91424" tIns="45712" rIns="91424" bIns="45712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提升工作效率</a:t>
            </a:r>
            <a:endParaRPr lang="zh-CN" altLang="en-US" sz="12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/>
          <p:cNvSpPr txBox="1"/>
          <p:nvPr/>
        </p:nvSpPr>
        <p:spPr>
          <a:xfrm>
            <a:off x="1311910" y="3856187"/>
            <a:ext cx="1500567" cy="465821"/>
          </a:xfrm>
          <a:prstGeom prst="rect">
            <a:avLst/>
          </a:prstGeom>
        </p:spPr>
        <p:txBody>
          <a:bodyPr lIns="91424" tIns="45712" rIns="91424" bIns="45712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有目标的了解实现当下功能的第三类库，减少通用功能的开发；规划需求实现顺序，提升需求理解力少走弯路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hape 1626"/>
          <p:cNvSpPr/>
          <p:nvPr/>
        </p:nvSpPr>
        <p:spPr>
          <a:xfrm flipV="1">
            <a:off x="3119237" y="3710351"/>
            <a:ext cx="1" cy="104021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lvl="0"/>
            <a:endParaRPr sz="1300"/>
          </a:p>
        </p:txBody>
      </p:sp>
      <p:sp>
        <p:nvSpPr>
          <p:cNvPr id="7" name="Shape 1627"/>
          <p:cNvSpPr/>
          <p:nvPr/>
        </p:nvSpPr>
        <p:spPr>
          <a:xfrm flipV="1">
            <a:off x="4115429" y="2574366"/>
            <a:ext cx="1" cy="147727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lvl="0"/>
            <a:endParaRPr sz="1300"/>
          </a:p>
        </p:txBody>
      </p:sp>
      <p:sp>
        <p:nvSpPr>
          <p:cNvPr id="8" name="Shape 1628"/>
          <p:cNvSpPr/>
          <p:nvPr/>
        </p:nvSpPr>
        <p:spPr>
          <a:xfrm flipV="1">
            <a:off x="5075880" y="2071009"/>
            <a:ext cx="1" cy="153716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lvl="0"/>
            <a:endParaRPr sz="1300"/>
          </a:p>
        </p:txBody>
      </p:sp>
      <p:sp>
        <p:nvSpPr>
          <p:cNvPr id="9" name="Shape 1629"/>
          <p:cNvSpPr/>
          <p:nvPr/>
        </p:nvSpPr>
        <p:spPr>
          <a:xfrm flipV="1">
            <a:off x="6421564" y="3190853"/>
            <a:ext cx="1" cy="102071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lvl="0"/>
            <a:endParaRPr sz="1300"/>
          </a:p>
        </p:txBody>
      </p:sp>
      <p:sp>
        <p:nvSpPr>
          <p:cNvPr id="10" name="Shape 1630"/>
          <p:cNvSpPr/>
          <p:nvPr/>
        </p:nvSpPr>
        <p:spPr>
          <a:xfrm>
            <a:off x="2950472" y="3521515"/>
            <a:ext cx="358924" cy="3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600000" scaled="0"/>
          </a:gra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1" name="Shape 1636"/>
          <p:cNvSpPr/>
          <p:nvPr/>
        </p:nvSpPr>
        <p:spPr>
          <a:xfrm>
            <a:off x="3944162" y="2369632"/>
            <a:ext cx="358925" cy="358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600000" scaled="0"/>
          </a:gra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2" name="Shape 1642"/>
          <p:cNvSpPr/>
          <p:nvPr/>
        </p:nvSpPr>
        <p:spPr>
          <a:xfrm>
            <a:off x="4909240" y="1741375"/>
            <a:ext cx="358925" cy="3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600000" scaled="0"/>
          </a:gra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3" name="Shape 1648"/>
          <p:cNvSpPr/>
          <p:nvPr/>
        </p:nvSpPr>
        <p:spPr>
          <a:xfrm>
            <a:off x="6251479" y="4051648"/>
            <a:ext cx="358925" cy="3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600000" scaled="0"/>
          </a:gra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4" name="Shape 1653"/>
          <p:cNvSpPr/>
          <p:nvPr/>
        </p:nvSpPr>
        <p:spPr>
          <a:xfrm>
            <a:off x="3075900" y="4713404"/>
            <a:ext cx="86660" cy="8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5" name="Shape 1654"/>
          <p:cNvSpPr/>
          <p:nvPr/>
        </p:nvSpPr>
        <p:spPr>
          <a:xfrm>
            <a:off x="4048009" y="3986070"/>
            <a:ext cx="134823" cy="13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6" name="Shape 1655"/>
          <p:cNvSpPr/>
          <p:nvPr/>
        </p:nvSpPr>
        <p:spPr>
          <a:xfrm>
            <a:off x="4989228" y="3524235"/>
            <a:ext cx="173305" cy="173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7" name="Shape 1656"/>
          <p:cNvSpPr/>
          <p:nvPr/>
        </p:nvSpPr>
        <p:spPr>
          <a:xfrm>
            <a:off x="6312079" y="3085819"/>
            <a:ext cx="214313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8" name="Text Placeholder 3"/>
          <p:cNvSpPr txBox="1"/>
          <p:nvPr/>
        </p:nvSpPr>
        <p:spPr>
          <a:xfrm>
            <a:off x="2104007" y="2410463"/>
            <a:ext cx="1687871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完善技术栈的储备</a:t>
            </a:r>
            <a:endParaRPr lang="zh-CN" altLang="en-US" sz="12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4"/>
          <p:cNvSpPr txBox="1"/>
          <p:nvPr/>
        </p:nvSpPr>
        <p:spPr>
          <a:xfrm>
            <a:off x="2070444" y="2712849"/>
            <a:ext cx="1689738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有规划的实现自身技术能力的提升，做到有学习就有输出，坚持每周能输出自己的技术学习笔记，比如写技术博客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5392930" y="1795055"/>
            <a:ext cx="1530907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加强系统级方案的学习</a:t>
            </a:r>
            <a:endParaRPr lang="zh-CN" altLang="en-US" sz="12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Placeholder 4"/>
          <p:cNvSpPr txBox="1"/>
          <p:nvPr/>
        </p:nvSpPr>
        <p:spPr>
          <a:xfrm>
            <a:off x="5382814" y="2096501"/>
            <a:ext cx="1401705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基于目前现状，有很多系统级的方案要解决，多在工作之余学习更全面的方案解决思维。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6736838" y="4104015"/>
            <a:ext cx="1390717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提升系统业务的认识</a:t>
            </a:r>
            <a:endParaRPr lang="zh-CN" altLang="en-US" sz="12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Placeholder 4"/>
          <p:cNvSpPr txBox="1"/>
          <p:nvPr/>
        </p:nvSpPr>
        <p:spPr>
          <a:xfrm>
            <a:off x="6712510" y="4400104"/>
            <a:ext cx="1689738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站在系统以后业务的方向认识系统的价值，提升对系统认知的格局才能做出好的产品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3030754" y="3590433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id-ID" sz="1200" b="1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4024438" y="2427999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id-ID" sz="1200" b="1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4992355" y="1799739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id-ID" sz="1200" b="1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Placeholder 4"/>
          <p:cNvSpPr txBox="1"/>
          <p:nvPr/>
        </p:nvSpPr>
        <p:spPr>
          <a:xfrm>
            <a:off x="6331756" y="4125492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id-ID" sz="1200" b="1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1625"/>
          <p:cNvSpPr/>
          <p:nvPr/>
        </p:nvSpPr>
        <p:spPr>
          <a:xfrm>
            <a:off x="8008656" y="2201975"/>
            <a:ext cx="1040216" cy="104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F5597"/>
          </a:solidFill>
          <a:ln w="50800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29" name="Shape 1657"/>
          <p:cNvSpPr/>
          <p:nvPr/>
        </p:nvSpPr>
        <p:spPr>
          <a:xfrm>
            <a:off x="8373783" y="2371694"/>
            <a:ext cx="31014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300"/>
          </a:p>
        </p:txBody>
      </p:sp>
      <p:sp>
        <p:nvSpPr>
          <p:cNvPr id="30" name="Text Placeholder 3"/>
          <p:cNvSpPr txBox="1"/>
          <p:nvPr/>
        </p:nvSpPr>
        <p:spPr>
          <a:xfrm>
            <a:off x="8139842" y="2731734"/>
            <a:ext cx="765012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共赢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/>
      <p:bldP spid="5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8" grpId="1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下一步工作目标</a:t>
            </a:r>
            <a:r>
              <a:rPr lang="en-US" altLang="zh-CN" dirty="0"/>
              <a:t>&amp;</a:t>
            </a:r>
            <a:r>
              <a:rPr lang="zh-CN" altLang="en-US" dirty="0"/>
              <a:t>具体举措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506662" y="2892807"/>
            <a:ext cx="524650" cy="524650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08105" y="1909570"/>
            <a:ext cx="274008" cy="274008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53224" y="2557961"/>
            <a:ext cx="206138" cy="206138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669361" y="3253655"/>
            <a:ext cx="199184" cy="19918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3175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13686" y="3776228"/>
            <a:ext cx="206138" cy="206138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04714" y="2738472"/>
            <a:ext cx="6765740" cy="1603375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dirty="0">
                <a:solidFill>
                  <a:srgbClr val="080808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创新力：作为万拓人一定得有创新力，多换位思考各种技术实现    方案</a:t>
            </a:r>
            <a:endParaRPr lang="en-US" altLang="zh-CN" sz="1400" dirty="0">
              <a:solidFill>
                <a:srgbClr val="080808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400" dirty="0">
                <a:solidFill>
                  <a:srgbClr val="080808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感召力：提升自己在团队中以及自己小组内的感召力，无论是技术还是为人做事</a:t>
            </a:r>
            <a:endParaRPr lang="en-US" altLang="zh-CN" sz="1400" dirty="0">
              <a:solidFill>
                <a:srgbClr val="080808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400" dirty="0">
                <a:solidFill>
                  <a:srgbClr val="080808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决策力：提升对技术的优劣选择的决策力</a:t>
            </a:r>
            <a:endParaRPr lang="en-US" altLang="zh-CN" sz="1400" dirty="0">
              <a:solidFill>
                <a:srgbClr val="080808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400" dirty="0">
                <a:solidFill>
                  <a:srgbClr val="080808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执行力：提升对任务下达的执行力，提升工作效率</a:t>
            </a:r>
            <a:endParaRPr lang="en-US" altLang="zh-CN" sz="1400" dirty="0">
              <a:solidFill>
                <a:srgbClr val="080808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20000"/>
              </a:lnSpc>
            </a:pPr>
            <a:endParaRPr lang="en-US" altLang="zh-CN" sz="1000" dirty="0">
              <a:solidFill>
                <a:srgbClr val="080808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20000"/>
              </a:lnSpc>
            </a:pPr>
            <a:endParaRPr lang="zh-CN" altLang="en-US" sz="16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9911" y="3452839"/>
            <a:ext cx="1363516" cy="338554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 algn="ctr"/>
            <a:r>
              <a:rPr lang="zh-CN" altLang="en-US" sz="160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2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创新力</a:t>
            </a:r>
            <a:endParaRPr lang="zh-CN" altLang="en-US" sz="1600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2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06803" y="4078480"/>
            <a:ext cx="1363516" cy="33855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algn="ctr"/>
            <a:r>
              <a:rPr lang="zh-CN" altLang="en-US" sz="160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2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</a:t>
            </a:r>
            <a:endParaRPr lang="zh-CN" altLang="en-US" sz="1600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2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5944" y="2819682"/>
            <a:ext cx="1363516" cy="33855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algn="ctr"/>
            <a:r>
              <a:rPr lang="zh-CN" altLang="en-US" sz="160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2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感召力</a:t>
            </a:r>
            <a:endParaRPr lang="zh-CN" altLang="en-US" sz="1600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2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67318" y="2137513"/>
            <a:ext cx="1363516" cy="33855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algn="ctr"/>
            <a:r>
              <a:rPr lang="zh-CN" altLang="en-US" sz="160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2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决策力</a:t>
            </a:r>
            <a:endParaRPr lang="zh-CN" altLang="en-US" sz="1600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2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53"/>
          <p:cNvSpPr>
            <a:spLocks noChangeArrowheads="1"/>
          </p:cNvSpPr>
          <p:nvPr/>
        </p:nvSpPr>
        <p:spPr bwMode="auto">
          <a:xfrm>
            <a:off x="1692190" y="2164110"/>
            <a:ext cx="1008381" cy="1008633"/>
          </a:xfrm>
          <a:prstGeom prst="ellipse">
            <a:avLst/>
          </a:prstGeom>
          <a:solidFill>
            <a:srgbClr val="2F5597"/>
          </a:solidFill>
          <a:ln w="76200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53"/>
          <p:cNvSpPr>
            <a:spLocks noChangeArrowheads="1"/>
          </p:cNvSpPr>
          <p:nvPr/>
        </p:nvSpPr>
        <p:spPr bwMode="auto">
          <a:xfrm>
            <a:off x="3485461" y="3074169"/>
            <a:ext cx="547817" cy="54795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53"/>
          <p:cNvSpPr>
            <a:spLocks noChangeArrowheads="1"/>
          </p:cNvSpPr>
          <p:nvPr/>
        </p:nvSpPr>
        <p:spPr bwMode="auto">
          <a:xfrm>
            <a:off x="1990229" y="3946383"/>
            <a:ext cx="602599" cy="602751"/>
          </a:xfrm>
          <a:prstGeom prst="ellipse">
            <a:avLst/>
          </a:prstGeom>
          <a:solidFill>
            <a:srgbClr val="2F5597"/>
          </a:solidFill>
          <a:ln w="38100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2650489" y="3220267"/>
            <a:ext cx="265889" cy="265956"/>
          </a:xfrm>
          <a:prstGeom prst="ellipse">
            <a:avLst/>
          </a:prstGeom>
          <a:solidFill>
            <a:srgbClr val="53C3B0"/>
          </a:solidFill>
          <a:ln w="38100">
            <a:noFill/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53"/>
          <p:cNvSpPr>
            <a:spLocks noChangeArrowheads="1"/>
          </p:cNvSpPr>
          <p:nvPr/>
        </p:nvSpPr>
        <p:spPr bwMode="auto">
          <a:xfrm>
            <a:off x="1650326" y="3808561"/>
            <a:ext cx="192274" cy="192322"/>
          </a:xfrm>
          <a:prstGeom prst="ellipse">
            <a:avLst/>
          </a:prstGeom>
          <a:solidFill>
            <a:srgbClr val="53C3B0"/>
          </a:solidFill>
          <a:ln w="38100">
            <a:noFill/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4.2</a:t>
            </a:r>
            <a:r>
              <a:rPr lang="zh-CN" altLang="en-US"/>
              <a:t>工作中的困难与需要的支持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5006" y="1500326"/>
            <a:ext cx="11132598" cy="3132765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r>
              <a:rPr lang="en-US" altLang="zh-CN" sz="2800" dirty="0"/>
              <a:t>      </a:t>
            </a:r>
            <a:r>
              <a:rPr lang="zh-CN" altLang="en-US" sz="2800" dirty="0"/>
              <a:t>目前工作方面会进行技术方案讨论，氛围比较轻松，但是又干货满满，这个过程可以了解到一些原来本身考虑不太完善的地方，非常有助于个人和团队的提升，希望可以得到保持。</a:t>
            </a:r>
            <a:endParaRPr lang="en-US" altLang="zh-CN" sz="2800" dirty="0"/>
          </a:p>
          <a:p>
            <a:r>
              <a:rPr lang="en-US" altLang="zh-CN" sz="2800" dirty="0"/>
              <a:t>      </a:t>
            </a:r>
            <a:r>
              <a:rPr lang="zh-CN" altLang="en-US" sz="2800" dirty="0"/>
              <a:t>希望公司能购买相应的技术方面的书籍。</a:t>
            </a:r>
            <a:endParaRPr lang="en-US" altLang="zh-CN" sz="2800" dirty="0"/>
          </a:p>
          <a:p>
            <a:r>
              <a:rPr lang="en-US" altLang="zh-CN" sz="2800" dirty="0"/>
              <a:t>      </a:t>
            </a:r>
            <a:r>
              <a:rPr lang="zh-CN" altLang="en-US" sz="2800" dirty="0"/>
              <a:t>公司可以组织</a:t>
            </a:r>
            <a:r>
              <a:rPr lang="en-US" altLang="zh-CN" sz="2800" dirty="0"/>
              <a:t>100</a:t>
            </a:r>
            <a:r>
              <a:rPr lang="zh-CN" altLang="en-US" sz="2800" dirty="0"/>
              <a:t>日行动，无论是减肥还是学习方面，公司评选相应</a:t>
            </a:r>
            <a:r>
              <a:rPr lang="en-US" altLang="zh-CN" sz="2800" dirty="0"/>
              <a:t>100</a:t>
            </a:r>
            <a:r>
              <a:rPr lang="zh-CN" altLang="en-US" sz="2800" dirty="0"/>
              <a:t>日执行力最强的几个人给与相应奖励。</a:t>
            </a:r>
            <a:endParaRPr lang="zh-CN" altLang="en-US" sz="2800" dirty="0"/>
          </a:p>
          <a:p>
            <a:pPr lvl="0" algn="r">
              <a:lnSpc>
                <a:spcPct val="120000"/>
              </a:lnSpc>
            </a:pPr>
            <a:endParaRPr lang="en-US" altLang="zh-CN" sz="1000" dirty="0">
              <a:solidFill>
                <a:srgbClr val="080808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20000"/>
              </a:lnSpc>
            </a:pPr>
            <a:endParaRPr lang="zh-CN" altLang="en-US" sz="16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007100" y="2618105"/>
            <a:ext cx="532955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个人情况简介</a:t>
            </a:r>
            <a:endParaRPr lang="zh-CN" altLang="en-US" sz="260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宋体" panose="02010600030101010101" pitchFamily="2" charset="-122"/>
              </a:rPr>
              <a:t>试用期主要工作内容及目标情况</a:t>
            </a:r>
            <a:endParaRPr lang="zh-CN" altLang="en-US" sz="2600" noProof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宋体" panose="02010600030101010101" pitchFamily="2" charset="-122"/>
              </a:rPr>
              <a:t>个人优势与不足</a:t>
            </a:r>
            <a:endParaRPr kumimoji="0" lang="zh-CN" altLang="en-US" sz="2600" kern="1200" cap="none" spc="0" normalizeH="0" baseline="0" noProof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后续工作规划</a:t>
            </a:r>
            <a:endParaRPr lang="zh-CN" altLang="en-US" sz="2600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58640" y="2617788"/>
            <a:ext cx="200977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600" b="1" noProof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01</a:t>
            </a:r>
            <a:endParaRPr lang="en-US" altLang="zh-CN" sz="2600" b="1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02</a:t>
            </a:r>
            <a:endParaRPr lang="en-US" altLang="zh-CN" sz="2600" b="1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03</a:t>
            </a:r>
            <a:endParaRPr lang="en-US" altLang="zh-CN" sz="2600" b="1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04</a:t>
            </a:r>
            <a:endParaRPr lang="en-US" altLang="zh-CN" sz="2600" b="1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8150" y="1936750"/>
            <a:ext cx="2927350" cy="2889250"/>
            <a:chOff x="2690" y="3050"/>
            <a:chExt cx="4610" cy="4550"/>
          </a:xfrm>
        </p:grpSpPr>
        <p:sp>
          <p:nvSpPr>
            <p:cNvPr id="45" name="Freeform 45"/>
            <p:cNvSpPr/>
            <p:nvPr/>
          </p:nvSpPr>
          <p:spPr>
            <a:xfrm>
              <a:off x="2810" y="3050"/>
              <a:ext cx="4370" cy="1830"/>
            </a:xfrm>
            <a:custGeom>
              <a:avLst/>
              <a:gdLst>
                <a:gd name="connsiteX0" fmla="*/ 630398 w 2774950"/>
                <a:gd name="connsiteY0" fmla="*/ 13180 h 1162050"/>
                <a:gd name="connsiteX1" fmla="*/ 1359594 w 2774950"/>
                <a:gd name="connsiteY1" fmla="*/ 434275 h 1162050"/>
                <a:gd name="connsiteX2" fmla="*/ 1431438 w 2774950"/>
                <a:gd name="connsiteY2" fmla="*/ 434275 h 1162050"/>
                <a:gd name="connsiteX3" fmla="*/ 2160634 w 2774950"/>
                <a:gd name="connsiteY3" fmla="*/ 13269 h 1162050"/>
                <a:gd name="connsiteX4" fmla="*/ 2782058 w 2774950"/>
                <a:gd name="connsiteY4" fmla="*/ 371994 h 1162050"/>
                <a:gd name="connsiteX5" fmla="*/ 1395522 w 2774950"/>
                <a:gd name="connsiteY5" fmla="*/ 1172602 h 1162050"/>
                <a:gd name="connsiteX6" fmla="*/ 8809 w 2774950"/>
                <a:gd name="connsiteY6" fmla="*/ 372083 h 1162050"/>
                <a:gd name="connsiteX7" fmla="*/ 630398 w 2774950"/>
                <a:gd name="connsiteY7" fmla="*/ 1318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4950" h="1162050">
                  <a:moveTo>
                    <a:pt x="630398" y="13180"/>
                  </a:moveTo>
                  <a:lnTo>
                    <a:pt x="1359594" y="434275"/>
                  </a:lnTo>
                  <a:cubicBezTo>
                    <a:pt x="1381857" y="447152"/>
                    <a:pt x="1409264" y="447152"/>
                    <a:pt x="1431438" y="434275"/>
                  </a:cubicBezTo>
                  <a:lnTo>
                    <a:pt x="2160634" y="13269"/>
                  </a:lnTo>
                  <a:lnTo>
                    <a:pt x="2782058" y="371994"/>
                  </a:lnTo>
                  <a:lnTo>
                    <a:pt x="1395522" y="1172602"/>
                  </a:lnTo>
                  <a:lnTo>
                    <a:pt x="8809" y="372083"/>
                  </a:lnTo>
                  <a:lnTo>
                    <a:pt x="630398" y="13180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690" y="3810"/>
              <a:ext cx="2190" cy="3790"/>
            </a:xfrm>
            <a:custGeom>
              <a:avLst/>
              <a:gdLst>
                <a:gd name="connsiteX0" fmla="*/ 742354 w 1390650"/>
                <a:gd name="connsiteY0" fmla="*/ 1152509 h 2406650"/>
                <a:gd name="connsiteX1" fmla="*/ 13158 w 1390650"/>
                <a:gd name="connsiteY1" fmla="*/ 731504 h 2406650"/>
                <a:gd name="connsiteX2" fmla="*/ 13158 w 1390650"/>
                <a:gd name="connsiteY2" fmla="*/ 13878 h 2406650"/>
                <a:gd name="connsiteX3" fmla="*/ 1399858 w 1390650"/>
                <a:gd name="connsiteY3" fmla="*/ 814486 h 2406650"/>
                <a:gd name="connsiteX4" fmla="*/ 1399858 w 1390650"/>
                <a:gd name="connsiteY4" fmla="*/ 2415613 h 2406650"/>
                <a:gd name="connsiteX5" fmla="*/ 778269 w 1390650"/>
                <a:gd name="connsiteY5" fmla="*/ 2056800 h 2406650"/>
                <a:gd name="connsiteX6" fmla="*/ 778269 w 1390650"/>
                <a:gd name="connsiteY6" fmla="*/ 1214777 h 2406650"/>
                <a:gd name="connsiteX7" fmla="*/ 742354 w 1390650"/>
                <a:gd name="connsiteY7" fmla="*/ 115250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742354" y="1152509"/>
                  </a:moveTo>
                  <a:lnTo>
                    <a:pt x="13158" y="731504"/>
                  </a:lnTo>
                  <a:lnTo>
                    <a:pt x="13158" y="13878"/>
                  </a:lnTo>
                  <a:lnTo>
                    <a:pt x="1399858" y="814486"/>
                  </a:lnTo>
                  <a:lnTo>
                    <a:pt x="1399858" y="2415613"/>
                  </a:lnTo>
                  <a:lnTo>
                    <a:pt x="778269" y="2056800"/>
                  </a:lnTo>
                  <a:lnTo>
                    <a:pt x="778269" y="1214777"/>
                  </a:lnTo>
                  <a:cubicBezTo>
                    <a:pt x="778269" y="1189123"/>
                    <a:pt x="764528" y="1165387"/>
                    <a:pt x="742354" y="1152509"/>
                  </a:cubicBez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5110" y="3810"/>
              <a:ext cx="2190" cy="3790"/>
            </a:xfrm>
            <a:custGeom>
              <a:avLst/>
              <a:gdLst>
                <a:gd name="connsiteX0" fmla="*/ 1393403 w 1390650"/>
                <a:gd name="connsiteY0" fmla="*/ 731499 h 2406650"/>
                <a:gd name="connsiteX1" fmla="*/ 664207 w 1390650"/>
                <a:gd name="connsiteY1" fmla="*/ 1152504 h 2406650"/>
                <a:gd name="connsiteX2" fmla="*/ 628291 w 1390650"/>
                <a:gd name="connsiteY2" fmla="*/ 1214785 h 2406650"/>
                <a:gd name="connsiteX3" fmla="*/ 628291 w 1390650"/>
                <a:gd name="connsiteY3" fmla="*/ 2056808 h 2406650"/>
                <a:gd name="connsiteX4" fmla="*/ 6956 w 1390650"/>
                <a:gd name="connsiteY4" fmla="*/ 2415608 h 2406650"/>
                <a:gd name="connsiteX5" fmla="*/ 6956 w 1390650"/>
                <a:gd name="connsiteY5" fmla="*/ 814481 h 2406650"/>
                <a:gd name="connsiteX6" fmla="*/ 1393403 w 1390650"/>
                <a:gd name="connsiteY6" fmla="*/ 13873 h 2406650"/>
                <a:gd name="connsiteX7" fmla="*/ 1393403 w 1390650"/>
                <a:gd name="connsiteY7" fmla="*/ 73149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1393403" y="731499"/>
                  </a:moveTo>
                  <a:lnTo>
                    <a:pt x="664207" y="1152504"/>
                  </a:lnTo>
                  <a:cubicBezTo>
                    <a:pt x="641944" y="1165382"/>
                    <a:pt x="628291" y="1189118"/>
                    <a:pt x="628291" y="1214785"/>
                  </a:cubicBezTo>
                  <a:lnTo>
                    <a:pt x="628291" y="2056808"/>
                  </a:lnTo>
                  <a:lnTo>
                    <a:pt x="6956" y="2415608"/>
                  </a:lnTo>
                  <a:lnTo>
                    <a:pt x="6956" y="814481"/>
                  </a:lnTo>
                  <a:lnTo>
                    <a:pt x="1393403" y="13873"/>
                  </a:lnTo>
                  <a:lnTo>
                    <a:pt x="1393403" y="731499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 54"/>
          <p:cNvSpPr/>
          <p:nvPr/>
        </p:nvSpPr>
        <p:spPr>
          <a:xfrm>
            <a:off x="5378450" y="2787650"/>
            <a:ext cx="107950" cy="971550"/>
          </a:xfrm>
          <a:custGeom>
            <a:avLst/>
            <a:gdLst>
              <a:gd name="connsiteX0" fmla="*/ 117322 w 107950"/>
              <a:gd name="connsiteY0" fmla="*/ 975512 h 971550"/>
              <a:gd name="connsiteX1" fmla="*/ 14160 w 107950"/>
              <a:gd name="connsiteY1" fmla="*/ 975512 h 971550"/>
              <a:gd name="connsiteX2" fmla="*/ 14160 w 107950"/>
              <a:gd name="connsiteY2" fmla="*/ 17042 h 971550"/>
              <a:gd name="connsiteX3" fmla="*/ 117322 w 107950"/>
              <a:gd name="connsiteY3" fmla="*/ 17042 h 971550"/>
              <a:gd name="connsiteX4" fmla="*/ 117322 w 107950"/>
              <a:gd name="connsiteY4" fmla="*/ 975512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50" h="971550">
                <a:moveTo>
                  <a:pt x="117322" y="975512"/>
                </a:moveTo>
                <a:lnTo>
                  <a:pt x="14160" y="975512"/>
                </a:lnTo>
                <a:lnTo>
                  <a:pt x="14160" y="17042"/>
                </a:lnTo>
                <a:lnTo>
                  <a:pt x="117322" y="17042"/>
                </a:lnTo>
                <a:lnTo>
                  <a:pt x="117322" y="975512"/>
                </a:lnTo>
                <a:close/>
              </a:path>
            </a:pathLst>
          </a:custGeom>
          <a:solidFill>
            <a:srgbClr val="50BB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5"/>
          <p:cNvSpPr txBox="1"/>
          <p:nvPr/>
        </p:nvSpPr>
        <p:spPr>
          <a:xfrm>
            <a:off x="2733328" y="1995721"/>
            <a:ext cx="876343" cy="2092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4130">
              <a:lnSpc>
                <a:spcPct val="100000"/>
              </a:lnSpc>
            </a:pPr>
            <a:r>
              <a:rPr lang="zh-CN" altLang="en-US" sz="10000" b="1" spc="-10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0" b="1" spc="-10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lnSpc>
                <a:spcPct val="100000"/>
              </a:lnSpc>
            </a:pPr>
            <a:r>
              <a:rPr lang="en-US" altLang="zh-CN" sz="3600" spc="-4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Fi</a:t>
            </a:r>
            <a:r>
              <a:rPr lang="en-US" altLang="zh-CN" sz="3600" spc="-40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rst</a:t>
            </a:r>
            <a:endParaRPr lang="en-US" altLang="zh-CN" sz="3600" spc="-40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5803900" y="2734197"/>
            <a:ext cx="3568700" cy="1076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3815">
              <a:lnSpc>
                <a:spcPct val="100000"/>
              </a:lnSpc>
            </a:pP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PART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01</a:t>
            </a:r>
            <a:endParaRPr lang="en-US" altLang="zh-CN" sz="3000" spc="-5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zh-CN" altLang="en-US" sz="4000" b="1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个人情况简介</a:t>
            </a:r>
            <a:endParaRPr lang="zh-CN" altLang="en-US" sz="4000" b="1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1.1</a:t>
            </a:r>
            <a:r>
              <a:rPr lang="zh-CN" altLang="en-US"/>
              <a:t>个人情况</a:t>
            </a:r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77290" y="4241165"/>
          <a:ext cx="8684260" cy="2296154"/>
        </p:xfrm>
        <a:graphic>
          <a:graphicData uri="http://schemas.openxmlformats.org/drawingml/2006/table">
            <a:tbl>
              <a:tblPr/>
              <a:tblGrid>
                <a:gridCol w="1537335"/>
                <a:gridCol w="2517775"/>
                <a:gridCol w="1744345"/>
                <a:gridCol w="2884805"/>
              </a:tblGrid>
              <a:tr h="5911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时间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单位名称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职位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主要业绩及成果分享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2013.6-2016.9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2" marR="9522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电讯盈科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2" marR="9522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java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软件工程师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2" marR="9522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全程参与并完成了电力系统，物流系统，保险系统的开发。初涉职场，算是很不错的一段开发经历，技术基础成长比较快。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2" marR="9522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2016.10-2018.8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2" marR="9522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深圳市泽宝电子商务科技有限公司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2" marR="9522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java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组长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2" marR="9522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跨境电商公司，主要负责公司品牌官网的构建和开发。初步了解了跨境电商模式，活动运营以及社交网站分享推广的方式，以及亚马逊联盟商品价格和评论的同步的方式。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2" marR="9522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8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2018.9-2020.3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2" marR="9522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深圳市英创艾伦智能科技有限公司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2" marR="9522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高级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java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工程师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2" marR="9522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完成公司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AIOT+5G+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智能营销平台架构的搭建以及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IOT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平台业务的开发。以一个比较重要角色参与项目，对物联网，人工智能有了大致的了解。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2" marR="9522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463" name="TextBox 10"/>
          <p:cNvSpPr txBox="1"/>
          <p:nvPr/>
        </p:nvSpPr>
        <p:spPr>
          <a:xfrm>
            <a:off x="1112838" y="1192213"/>
            <a:ext cx="672782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、基本信息：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64" name="TextBox 10"/>
          <p:cNvSpPr txBox="1"/>
          <p:nvPr/>
        </p:nvSpPr>
        <p:spPr>
          <a:xfrm>
            <a:off x="1139190" y="3889693"/>
            <a:ext cx="67262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、过往工作经历：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87450" y="1528763"/>
          <a:ext cx="8674100" cy="2036445"/>
        </p:xfrm>
        <a:graphic>
          <a:graphicData uri="http://schemas.openxmlformats.org/drawingml/2006/table">
            <a:tbl>
              <a:tblPr/>
              <a:tblGrid>
                <a:gridCol w="958850"/>
                <a:gridCol w="1661160"/>
                <a:gridCol w="1282065"/>
                <a:gridCol w="1804035"/>
                <a:gridCol w="1125855"/>
                <a:gridCol w="1842135"/>
              </a:tblGrid>
              <a:tr h="6788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张帅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职位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入职时间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2020-4-15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刘旭东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钟焕桂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岗位职责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系统业务开发，通用组件开发，小组日常事务管理。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9522" marR="9522" marT="9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8150" y="1936750"/>
            <a:ext cx="2927350" cy="2889250"/>
            <a:chOff x="2690" y="3050"/>
            <a:chExt cx="4610" cy="4550"/>
          </a:xfrm>
        </p:grpSpPr>
        <p:sp>
          <p:nvSpPr>
            <p:cNvPr id="45" name="Freeform 45"/>
            <p:cNvSpPr/>
            <p:nvPr/>
          </p:nvSpPr>
          <p:spPr>
            <a:xfrm>
              <a:off x="2810" y="3050"/>
              <a:ext cx="4370" cy="1830"/>
            </a:xfrm>
            <a:custGeom>
              <a:avLst/>
              <a:gdLst>
                <a:gd name="connsiteX0" fmla="*/ 630398 w 2774950"/>
                <a:gd name="connsiteY0" fmla="*/ 13180 h 1162050"/>
                <a:gd name="connsiteX1" fmla="*/ 1359594 w 2774950"/>
                <a:gd name="connsiteY1" fmla="*/ 434275 h 1162050"/>
                <a:gd name="connsiteX2" fmla="*/ 1431438 w 2774950"/>
                <a:gd name="connsiteY2" fmla="*/ 434275 h 1162050"/>
                <a:gd name="connsiteX3" fmla="*/ 2160634 w 2774950"/>
                <a:gd name="connsiteY3" fmla="*/ 13269 h 1162050"/>
                <a:gd name="connsiteX4" fmla="*/ 2782058 w 2774950"/>
                <a:gd name="connsiteY4" fmla="*/ 371994 h 1162050"/>
                <a:gd name="connsiteX5" fmla="*/ 1395522 w 2774950"/>
                <a:gd name="connsiteY5" fmla="*/ 1172602 h 1162050"/>
                <a:gd name="connsiteX6" fmla="*/ 8809 w 2774950"/>
                <a:gd name="connsiteY6" fmla="*/ 372083 h 1162050"/>
                <a:gd name="connsiteX7" fmla="*/ 630398 w 2774950"/>
                <a:gd name="connsiteY7" fmla="*/ 1318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4950" h="1162050">
                  <a:moveTo>
                    <a:pt x="630398" y="13180"/>
                  </a:moveTo>
                  <a:lnTo>
                    <a:pt x="1359594" y="434275"/>
                  </a:lnTo>
                  <a:cubicBezTo>
                    <a:pt x="1381857" y="447152"/>
                    <a:pt x="1409264" y="447152"/>
                    <a:pt x="1431438" y="434275"/>
                  </a:cubicBezTo>
                  <a:lnTo>
                    <a:pt x="2160634" y="13269"/>
                  </a:lnTo>
                  <a:lnTo>
                    <a:pt x="2782058" y="371994"/>
                  </a:lnTo>
                  <a:lnTo>
                    <a:pt x="1395522" y="1172602"/>
                  </a:lnTo>
                  <a:lnTo>
                    <a:pt x="8809" y="372083"/>
                  </a:lnTo>
                  <a:lnTo>
                    <a:pt x="630398" y="13180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690" y="3810"/>
              <a:ext cx="2190" cy="3790"/>
            </a:xfrm>
            <a:custGeom>
              <a:avLst/>
              <a:gdLst>
                <a:gd name="connsiteX0" fmla="*/ 742354 w 1390650"/>
                <a:gd name="connsiteY0" fmla="*/ 1152509 h 2406650"/>
                <a:gd name="connsiteX1" fmla="*/ 13158 w 1390650"/>
                <a:gd name="connsiteY1" fmla="*/ 731504 h 2406650"/>
                <a:gd name="connsiteX2" fmla="*/ 13158 w 1390650"/>
                <a:gd name="connsiteY2" fmla="*/ 13878 h 2406650"/>
                <a:gd name="connsiteX3" fmla="*/ 1399858 w 1390650"/>
                <a:gd name="connsiteY3" fmla="*/ 814486 h 2406650"/>
                <a:gd name="connsiteX4" fmla="*/ 1399858 w 1390650"/>
                <a:gd name="connsiteY4" fmla="*/ 2415613 h 2406650"/>
                <a:gd name="connsiteX5" fmla="*/ 778269 w 1390650"/>
                <a:gd name="connsiteY5" fmla="*/ 2056800 h 2406650"/>
                <a:gd name="connsiteX6" fmla="*/ 778269 w 1390650"/>
                <a:gd name="connsiteY6" fmla="*/ 1214777 h 2406650"/>
                <a:gd name="connsiteX7" fmla="*/ 742354 w 1390650"/>
                <a:gd name="connsiteY7" fmla="*/ 115250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742354" y="1152509"/>
                  </a:moveTo>
                  <a:lnTo>
                    <a:pt x="13158" y="731504"/>
                  </a:lnTo>
                  <a:lnTo>
                    <a:pt x="13158" y="13878"/>
                  </a:lnTo>
                  <a:lnTo>
                    <a:pt x="1399858" y="814486"/>
                  </a:lnTo>
                  <a:lnTo>
                    <a:pt x="1399858" y="2415613"/>
                  </a:lnTo>
                  <a:lnTo>
                    <a:pt x="778269" y="2056800"/>
                  </a:lnTo>
                  <a:lnTo>
                    <a:pt x="778269" y="1214777"/>
                  </a:lnTo>
                  <a:cubicBezTo>
                    <a:pt x="778269" y="1189123"/>
                    <a:pt x="764528" y="1165387"/>
                    <a:pt x="742354" y="1152509"/>
                  </a:cubicBez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5110" y="3810"/>
              <a:ext cx="2190" cy="3790"/>
            </a:xfrm>
            <a:custGeom>
              <a:avLst/>
              <a:gdLst>
                <a:gd name="connsiteX0" fmla="*/ 1393403 w 1390650"/>
                <a:gd name="connsiteY0" fmla="*/ 731499 h 2406650"/>
                <a:gd name="connsiteX1" fmla="*/ 664207 w 1390650"/>
                <a:gd name="connsiteY1" fmla="*/ 1152504 h 2406650"/>
                <a:gd name="connsiteX2" fmla="*/ 628291 w 1390650"/>
                <a:gd name="connsiteY2" fmla="*/ 1214785 h 2406650"/>
                <a:gd name="connsiteX3" fmla="*/ 628291 w 1390650"/>
                <a:gd name="connsiteY3" fmla="*/ 2056808 h 2406650"/>
                <a:gd name="connsiteX4" fmla="*/ 6956 w 1390650"/>
                <a:gd name="connsiteY4" fmla="*/ 2415608 h 2406650"/>
                <a:gd name="connsiteX5" fmla="*/ 6956 w 1390650"/>
                <a:gd name="connsiteY5" fmla="*/ 814481 h 2406650"/>
                <a:gd name="connsiteX6" fmla="*/ 1393403 w 1390650"/>
                <a:gd name="connsiteY6" fmla="*/ 13873 h 2406650"/>
                <a:gd name="connsiteX7" fmla="*/ 1393403 w 1390650"/>
                <a:gd name="connsiteY7" fmla="*/ 731499 h 24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650" h="2406650">
                  <a:moveTo>
                    <a:pt x="1393403" y="731499"/>
                  </a:moveTo>
                  <a:lnTo>
                    <a:pt x="664207" y="1152504"/>
                  </a:lnTo>
                  <a:cubicBezTo>
                    <a:pt x="641944" y="1165382"/>
                    <a:pt x="628291" y="1189118"/>
                    <a:pt x="628291" y="1214785"/>
                  </a:cubicBezTo>
                  <a:lnTo>
                    <a:pt x="628291" y="2056808"/>
                  </a:lnTo>
                  <a:lnTo>
                    <a:pt x="6956" y="2415608"/>
                  </a:lnTo>
                  <a:lnTo>
                    <a:pt x="6956" y="814481"/>
                  </a:lnTo>
                  <a:lnTo>
                    <a:pt x="1393403" y="13873"/>
                  </a:lnTo>
                  <a:lnTo>
                    <a:pt x="1393403" y="731499"/>
                  </a:lnTo>
                  <a:close/>
                </a:path>
              </a:pathLst>
            </a:custGeom>
            <a:solidFill>
              <a:srgbClr val="EEFA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 54"/>
          <p:cNvSpPr/>
          <p:nvPr/>
        </p:nvSpPr>
        <p:spPr>
          <a:xfrm>
            <a:off x="5378450" y="2787650"/>
            <a:ext cx="107950" cy="971550"/>
          </a:xfrm>
          <a:custGeom>
            <a:avLst/>
            <a:gdLst>
              <a:gd name="connsiteX0" fmla="*/ 117322 w 107950"/>
              <a:gd name="connsiteY0" fmla="*/ 975512 h 971550"/>
              <a:gd name="connsiteX1" fmla="*/ 14160 w 107950"/>
              <a:gd name="connsiteY1" fmla="*/ 975512 h 971550"/>
              <a:gd name="connsiteX2" fmla="*/ 14160 w 107950"/>
              <a:gd name="connsiteY2" fmla="*/ 17042 h 971550"/>
              <a:gd name="connsiteX3" fmla="*/ 117322 w 107950"/>
              <a:gd name="connsiteY3" fmla="*/ 17042 h 971550"/>
              <a:gd name="connsiteX4" fmla="*/ 117322 w 107950"/>
              <a:gd name="connsiteY4" fmla="*/ 975512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50" h="971550">
                <a:moveTo>
                  <a:pt x="117322" y="975512"/>
                </a:moveTo>
                <a:lnTo>
                  <a:pt x="14160" y="975512"/>
                </a:lnTo>
                <a:lnTo>
                  <a:pt x="14160" y="17042"/>
                </a:lnTo>
                <a:lnTo>
                  <a:pt x="117322" y="17042"/>
                </a:lnTo>
                <a:lnTo>
                  <a:pt x="117322" y="975512"/>
                </a:lnTo>
                <a:close/>
              </a:path>
            </a:pathLst>
          </a:custGeom>
          <a:solidFill>
            <a:srgbClr val="50BB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5"/>
          <p:cNvSpPr txBox="1"/>
          <p:nvPr/>
        </p:nvSpPr>
        <p:spPr>
          <a:xfrm>
            <a:off x="1708785" y="1995805"/>
            <a:ext cx="2767330" cy="2092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4130" algn="ctr">
              <a:lnSpc>
                <a:spcPct val="100000"/>
              </a:lnSpc>
            </a:pPr>
            <a:r>
              <a:rPr lang="en-US" altLang="zh-CN" sz="10000" b="1" spc="-10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0" b="1" spc="-10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>
              <a:lnSpc>
                <a:spcPct val="100000"/>
              </a:lnSpc>
            </a:pPr>
            <a:r>
              <a:rPr lang="en-US" altLang="zh-CN" sz="3600" spc="-45" dirty="0">
                <a:solidFill>
                  <a:srgbClr val="379FDA"/>
                </a:solidFill>
                <a:latin typeface="Arial" panose="020B0604020202020204"/>
                <a:ea typeface="Arial" panose="020B0604020202020204"/>
                <a:sym typeface="+mn-ea"/>
              </a:rPr>
              <a:t>Second</a:t>
            </a:r>
            <a:endParaRPr lang="en-US" altLang="zh-CN" sz="3600" spc="-40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5803900" y="2734310"/>
            <a:ext cx="4404360" cy="1692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3815">
              <a:lnSpc>
                <a:spcPct val="100000"/>
              </a:lnSpc>
            </a:pP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PART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3000" spc="-5" dirty="0">
                <a:solidFill>
                  <a:srgbClr val="379FDA"/>
                </a:solidFill>
                <a:latin typeface="Arial" panose="020B0604020202020204"/>
                <a:ea typeface="Arial" panose="020B0604020202020204"/>
              </a:rPr>
              <a:t>02</a:t>
            </a:r>
            <a:endParaRPr lang="en-US" altLang="zh-CN" sz="3000" spc="-5" dirty="0">
              <a:solidFill>
                <a:srgbClr val="379FDA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zh-CN" altLang="en-US" sz="4000" b="1" dirty="0">
                <a:solidFill>
                  <a:srgbClr val="379F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试用期主要内容及目标达成情况</a:t>
            </a:r>
            <a:endParaRPr lang="zh-CN" altLang="en-US" sz="4000" b="1" dirty="0">
              <a:solidFill>
                <a:srgbClr val="379F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</a:t>
            </a:r>
            <a:r>
              <a:rPr lang="zh-CN" altLang="en-US" dirty="0"/>
              <a:t>试用期学习情况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9633010" y="2689496"/>
            <a:ext cx="56743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066777" y="2685881"/>
            <a:ext cx="5040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259268" y="2685881"/>
            <a:ext cx="5040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471766" y="2685881"/>
            <a:ext cx="5040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233997" y="2685881"/>
            <a:ext cx="2250449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椭圆 8"/>
          <p:cNvSpPr/>
          <p:nvPr/>
        </p:nvSpPr>
        <p:spPr>
          <a:xfrm>
            <a:off x="3102475" y="1963420"/>
            <a:ext cx="1407392" cy="14073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gradFill>
              <a:gsLst>
                <a:gs pos="7000">
                  <a:schemeClr val="accent1"/>
                </a:gs>
                <a:gs pos="95000">
                  <a:schemeClr val="accent2"/>
                </a:gs>
              </a:gsLst>
              <a:lin ang="12600000" scaled="0"/>
            </a:gra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3232448" y="2073829"/>
            <a:ext cx="1186576" cy="1186576"/>
          </a:xfrm>
          <a:prstGeom prst="ellipse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2238" y="1963420"/>
            <a:ext cx="1407392" cy="14073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2600000" scaled="0"/>
            </a:gra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椭圆 11"/>
          <p:cNvSpPr/>
          <p:nvPr/>
        </p:nvSpPr>
        <p:spPr>
          <a:xfrm>
            <a:off x="5032646" y="2073829"/>
            <a:ext cx="1186576" cy="1186576"/>
          </a:xfrm>
          <a:prstGeom prst="ellipse">
            <a:avLst/>
          </a:prstGeom>
          <a:blipFill dpi="0" rotWithShape="1">
            <a:blip r:embed="rId2" cstate="print"/>
            <a:srcRect/>
            <a:tile tx="-52705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722438" y="1963420"/>
            <a:ext cx="1407392" cy="14073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2600000" scaled="0"/>
            </a:gra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1600"/>
          </a:p>
        </p:txBody>
      </p:sp>
      <p:sp>
        <p:nvSpPr>
          <p:cNvPr id="14" name="椭圆 13"/>
          <p:cNvSpPr/>
          <p:nvPr/>
        </p:nvSpPr>
        <p:spPr>
          <a:xfrm>
            <a:off x="6832846" y="2073829"/>
            <a:ext cx="1186576" cy="1186576"/>
          </a:xfrm>
          <a:prstGeom prst="ellipse">
            <a:avLst/>
          </a:prstGeom>
          <a:blipFill dpi="0" rotWithShape="1">
            <a:blip r:embed="rId3" cstate="print"/>
            <a:srcRect/>
            <a:tile tx="-52705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522640" y="1963420"/>
            <a:ext cx="1407392" cy="14073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2600000" scaled="0"/>
            </a:gra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椭圆 15"/>
          <p:cNvSpPr/>
          <p:nvPr/>
        </p:nvSpPr>
        <p:spPr>
          <a:xfrm>
            <a:off x="8633048" y="2073829"/>
            <a:ext cx="1186576" cy="1186576"/>
          </a:xfrm>
          <a:prstGeom prst="ellipse">
            <a:avLst/>
          </a:prstGeom>
          <a:blipFill dpi="0" rotWithShape="1">
            <a:blip r:embed="rId4" cstate="print"/>
            <a:srcRect/>
            <a:tile tx="-52705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51865" y="3622842"/>
            <a:ext cx="1338796" cy="369316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r>
              <a:rPr lang="zh-CN" altLang="en-US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新零售简述</a:t>
            </a:r>
            <a:endParaRPr lang="zh-CN" altLang="en-US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12780" y="4112968"/>
            <a:ext cx="1613509" cy="815335"/>
          </a:xfrm>
          <a:prstGeom prst="rect">
            <a:avLst/>
          </a:prstGeom>
        </p:spPr>
        <p:txBody>
          <a:bodyPr wrap="square" lIns="91424" tIns="45712" rIns="91424" bIns="45712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介绍新零售的提出背景，新零售的人，场，货的飞轮理论以及当前环境下新零售的市场概况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19187" y="4049347"/>
            <a:ext cx="1613509" cy="815335"/>
          </a:xfrm>
          <a:prstGeom prst="rect">
            <a:avLst/>
          </a:prstGeom>
        </p:spPr>
        <p:txBody>
          <a:bodyPr wrap="square" lIns="91424" tIns="45712" rIns="91424" bIns="45712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介绍成为一个架构师应该具备的思维模式，通过举例登录模块的设计详解架构思维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19387" y="4141679"/>
            <a:ext cx="1613509" cy="630669"/>
          </a:xfrm>
          <a:prstGeom prst="rect">
            <a:avLst/>
          </a:prstGeom>
        </p:spPr>
        <p:txBody>
          <a:bodyPr wrap="square" lIns="91424" tIns="45712" rIns="91424" bIns="45712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介绍程序开发中各种数据结构，初步了解各种数据结构的实现方式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19587" y="4141681"/>
            <a:ext cx="1613509" cy="630669"/>
          </a:xfrm>
          <a:prstGeom prst="rect">
            <a:avLst/>
          </a:prstGeom>
        </p:spPr>
        <p:txBody>
          <a:bodyPr wrap="square" lIns="91424" tIns="45712" rIns="91424" bIns="45712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企业文化，亚马逊的商业帝国，电商的本质，公司规章制度等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385015" y="5216319"/>
            <a:ext cx="486905" cy="487027"/>
            <a:chOff x="1505114" y="3434341"/>
            <a:chExt cx="589156" cy="589303"/>
          </a:xfrm>
        </p:grpSpPr>
        <p:sp>
          <p:nvSpPr>
            <p:cNvPr id="23" name="Oval 53"/>
            <p:cNvSpPr>
              <a:spLocks noChangeArrowheads="1"/>
            </p:cNvSpPr>
            <p:nvPr/>
          </p:nvSpPr>
          <p:spPr bwMode="auto">
            <a:xfrm>
              <a:off x="1505114" y="3434341"/>
              <a:ext cx="589156" cy="589303"/>
            </a:xfrm>
            <a:prstGeom prst="ellipse">
              <a:avLst/>
            </a:prstGeom>
            <a:solidFill>
              <a:srgbClr val="2F5597"/>
            </a:solidFill>
            <a:ln w="5715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1587371" y="3440327"/>
              <a:ext cx="407713" cy="5586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汉仪菱心体简" panose="02010609000101010101" pitchFamily="49" charset="-122"/>
                </a:rPr>
                <a:t>c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623933" y="5207441"/>
            <a:ext cx="486905" cy="487027"/>
            <a:chOff x="1505114" y="3434341"/>
            <a:chExt cx="589156" cy="589303"/>
          </a:xfrm>
        </p:grpSpPr>
        <p:sp>
          <p:nvSpPr>
            <p:cNvPr id="26" name="Oval 53"/>
            <p:cNvSpPr>
              <a:spLocks noChangeArrowheads="1"/>
            </p:cNvSpPr>
            <p:nvPr/>
          </p:nvSpPr>
          <p:spPr bwMode="auto">
            <a:xfrm>
              <a:off x="1505114" y="3434341"/>
              <a:ext cx="589156" cy="589303"/>
            </a:xfrm>
            <a:prstGeom prst="ellipse">
              <a:avLst/>
            </a:prstGeom>
            <a:solidFill>
              <a:srgbClr val="2F5597"/>
            </a:solidFill>
            <a:ln w="5715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>
                <a:gradFill>
                  <a:gsLst>
                    <a:gs pos="15000">
                      <a:schemeClr val="accent2"/>
                    </a:gs>
                    <a:gs pos="84000">
                      <a:schemeClr val="accent1"/>
                    </a:gs>
                  </a:gsLst>
                  <a:lin ang="12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9"/>
            <p:cNvSpPr txBox="1"/>
            <p:nvPr/>
          </p:nvSpPr>
          <p:spPr>
            <a:xfrm>
              <a:off x="1576704" y="3440327"/>
              <a:ext cx="429049" cy="5586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汉仪菱心体简" panose="02010609000101010101" pitchFamily="49" charset="-122"/>
                </a:rPr>
                <a:t>D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182689" y="5207441"/>
            <a:ext cx="486905" cy="487027"/>
            <a:chOff x="1505114" y="3434341"/>
            <a:chExt cx="589156" cy="589303"/>
          </a:xfrm>
        </p:grpSpPr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1505114" y="3434341"/>
              <a:ext cx="589156" cy="589303"/>
            </a:xfrm>
            <a:prstGeom prst="ellipse">
              <a:avLst/>
            </a:prstGeom>
            <a:solidFill>
              <a:srgbClr val="2F5597"/>
            </a:solidFill>
            <a:ln w="5715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9"/>
            <p:cNvSpPr txBox="1"/>
            <p:nvPr/>
          </p:nvSpPr>
          <p:spPr>
            <a:xfrm>
              <a:off x="1576704" y="3440327"/>
              <a:ext cx="429047" cy="5586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汉仪菱心体简" panose="02010609000101010101" pitchFamily="49" charset="-122"/>
                </a:rPr>
                <a:t>B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961979" y="5207441"/>
            <a:ext cx="486905" cy="487027"/>
            <a:chOff x="1505114" y="3434341"/>
            <a:chExt cx="589156" cy="589303"/>
          </a:xfrm>
        </p:grpSpPr>
        <p:sp>
          <p:nvSpPr>
            <p:cNvPr id="32" name="Oval 53"/>
            <p:cNvSpPr>
              <a:spLocks noChangeArrowheads="1"/>
            </p:cNvSpPr>
            <p:nvPr/>
          </p:nvSpPr>
          <p:spPr bwMode="auto">
            <a:xfrm>
              <a:off x="1505114" y="3434341"/>
              <a:ext cx="589156" cy="589303"/>
            </a:xfrm>
            <a:prstGeom prst="ellipse">
              <a:avLst/>
            </a:prstGeom>
            <a:solidFill>
              <a:srgbClr val="2F5597"/>
            </a:solidFill>
            <a:ln w="5715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9"/>
            <p:cNvSpPr txBox="1"/>
            <p:nvPr/>
          </p:nvSpPr>
          <p:spPr>
            <a:xfrm>
              <a:off x="1584465" y="3440327"/>
              <a:ext cx="413530" cy="5586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汉仪菱心体简" panose="02010609000101010101" pitchFamily="49" charset="-122"/>
                </a:rPr>
                <a:t>A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汉仪菱心体简" panose="02010609000101010101" pitchFamily="49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841120" y="3586736"/>
            <a:ext cx="1569628" cy="369316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r>
              <a:rPr lang="zh-CN" altLang="en-US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系统架构思维</a:t>
            </a:r>
            <a:endParaRPr lang="zh-CN" altLang="en-US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584504" y="3572687"/>
            <a:ext cx="1338796" cy="369316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r>
              <a:rPr lang="zh-CN" altLang="en-US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新员工培训</a:t>
            </a:r>
            <a:endParaRPr lang="zh-CN" altLang="en-US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63268" y="3572687"/>
            <a:ext cx="1569628" cy="369316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r>
              <a:rPr lang="zh-CN" altLang="en-US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浅谈数据结构</a:t>
            </a:r>
            <a:endParaRPr lang="zh-CN" altLang="en-US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429113" y="1963420"/>
            <a:ext cx="1407392" cy="14073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gradFill>
              <a:gsLst>
                <a:gs pos="7000">
                  <a:schemeClr val="accent1"/>
                </a:gs>
                <a:gs pos="95000">
                  <a:schemeClr val="accent2"/>
                </a:gs>
              </a:gsLst>
              <a:lin ang="12600000" scaled="0"/>
            </a:gra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2" name="椭圆 41"/>
          <p:cNvSpPr/>
          <p:nvPr/>
        </p:nvSpPr>
        <p:spPr>
          <a:xfrm>
            <a:off x="1559086" y="2073829"/>
            <a:ext cx="1186576" cy="1186576"/>
          </a:xfrm>
          <a:prstGeom prst="ellipse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252447" y="3596208"/>
            <a:ext cx="1338796" cy="369316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r>
              <a:rPr lang="zh-CN" altLang="en-US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结构化思维</a:t>
            </a:r>
            <a:endParaRPr lang="zh-CN" altLang="en-US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33130" y="4160917"/>
            <a:ext cx="1613509" cy="630669"/>
          </a:xfrm>
          <a:prstGeom prst="rect">
            <a:avLst/>
          </a:prstGeom>
        </p:spPr>
        <p:txBody>
          <a:bodyPr wrap="square" lIns="91424" tIns="45712" rIns="91424" bIns="45712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学习优秀的思维模式，精准找到主题的切入点，由点到面的思维模式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913410" y="5207441"/>
            <a:ext cx="486905" cy="487027"/>
            <a:chOff x="1505114" y="3434341"/>
            <a:chExt cx="589156" cy="589303"/>
          </a:xfrm>
        </p:grpSpPr>
        <p:sp>
          <p:nvSpPr>
            <p:cNvPr id="46" name="Oval 53"/>
            <p:cNvSpPr>
              <a:spLocks noChangeArrowheads="1"/>
            </p:cNvSpPr>
            <p:nvPr/>
          </p:nvSpPr>
          <p:spPr bwMode="auto">
            <a:xfrm>
              <a:off x="1505114" y="3434341"/>
              <a:ext cx="589156" cy="589303"/>
            </a:xfrm>
            <a:prstGeom prst="ellipse">
              <a:avLst/>
            </a:prstGeom>
            <a:solidFill>
              <a:srgbClr val="2F5597"/>
            </a:solidFill>
            <a:ln w="5715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>
                <a:gradFill>
                  <a:gsLst>
                    <a:gs pos="15000">
                      <a:schemeClr val="accent2"/>
                    </a:gs>
                    <a:gs pos="84000">
                      <a:schemeClr val="accent1"/>
                    </a:gs>
                  </a:gsLst>
                  <a:lin ang="12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1601919" y="3440327"/>
              <a:ext cx="348917" cy="5586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汉仪菱心体简" panose="02010609000101010101" pitchFamily="49" charset="-122"/>
                </a:rPr>
                <a:t>E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汉仪菱心体简" panose="02010609000101010101" pitchFamily="49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9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3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7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100"/>
                            </p:stCondLst>
                            <p:childTnLst>
                              <p:par>
                                <p:cTn id="1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6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1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34" grpId="0"/>
      <p:bldP spid="36" grpId="0"/>
      <p:bldP spid="37" grpId="0"/>
      <p:bldP spid="41" grpId="0" animBg="1"/>
      <p:bldP spid="42" grpId="0" animBg="1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试用期学习情况</a:t>
            </a:r>
            <a:endParaRPr lang="zh-CN" altLang="en-US" dirty="0"/>
          </a:p>
        </p:txBody>
      </p:sp>
      <p:sp>
        <p:nvSpPr>
          <p:cNvPr id="3" name="Freeform 5"/>
          <p:cNvSpPr/>
          <p:nvPr/>
        </p:nvSpPr>
        <p:spPr bwMode="auto">
          <a:xfrm>
            <a:off x="1726203" y="2842025"/>
            <a:ext cx="1479797" cy="13342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2F5597"/>
          </a:solidFill>
          <a:ln w="9525" cap="flat">
            <a:solidFill>
              <a:srgbClr val="2F5597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111095" y="1885137"/>
            <a:ext cx="4479052" cy="451685"/>
          </a:xfrm>
          <a:prstGeom prst="roundRect">
            <a:avLst>
              <a:gd name="adj" fmla="val 20638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3405571" y="1965993"/>
            <a:ext cx="547516" cy="3804492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111095" y="2567160"/>
            <a:ext cx="4479052" cy="451685"/>
          </a:xfrm>
          <a:prstGeom prst="roundRect">
            <a:avLst>
              <a:gd name="adj" fmla="val 25274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11095" y="3272926"/>
            <a:ext cx="4479052" cy="451685"/>
          </a:xfrm>
          <a:prstGeom prst="roundRect">
            <a:avLst>
              <a:gd name="adj" fmla="val 25274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11095" y="3986026"/>
            <a:ext cx="4479052" cy="451685"/>
          </a:xfrm>
          <a:prstGeom prst="roundRect">
            <a:avLst>
              <a:gd name="adj" fmla="val 26820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9607" y="2005281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类似</a:t>
            </a:r>
            <a:r>
              <a:rPr lang="en-US" altLang="zh-CN" sz="1200" dirty="0">
                <a:solidFill>
                  <a:schemeClr val="bg1"/>
                </a:solidFill>
              </a:rPr>
              <a:t>JDK</a:t>
            </a:r>
            <a:r>
              <a:rPr lang="zh-CN" altLang="en-US" sz="1200" dirty="0">
                <a:solidFill>
                  <a:schemeClr val="bg1"/>
                </a:solidFill>
              </a:rPr>
              <a:t>编程的</a:t>
            </a:r>
            <a:r>
              <a:rPr lang="en-US" altLang="zh-CN" sz="1200" dirty="0">
                <a:solidFill>
                  <a:schemeClr val="bg1"/>
                </a:solidFill>
              </a:rPr>
              <a:t>java</a:t>
            </a:r>
            <a:r>
              <a:rPr lang="zh-CN" altLang="en-US" sz="1200" dirty="0">
                <a:solidFill>
                  <a:schemeClr val="bg1"/>
                </a:solidFill>
              </a:rPr>
              <a:t>类库的</a:t>
            </a:r>
            <a:r>
              <a:rPr lang="en-US" altLang="zh-CN" sz="1200" dirty="0">
                <a:solidFill>
                  <a:schemeClr val="bg1"/>
                </a:solidFill>
              </a:rPr>
              <a:t>Google Guava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9607" y="2681726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RBAC</a:t>
            </a:r>
            <a:r>
              <a:rPr lang="zh-CN" altLang="en-US" sz="1200" dirty="0">
                <a:solidFill>
                  <a:schemeClr val="bg1"/>
                </a:solidFill>
              </a:rPr>
              <a:t>权限理论，数据权限相关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9607" y="3387492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基于</a:t>
            </a:r>
            <a:r>
              <a:rPr lang="en-US" altLang="zh-CN" sz="1200" dirty="0">
                <a:solidFill>
                  <a:schemeClr val="bg1"/>
                </a:solidFill>
              </a:rPr>
              <a:t>SAAS</a:t>
            </a:r>
            <a:r>
              <a:rPr lang="zh-CN" altLang="en-US" sz="1200" dirty="0">
                <a:solidFill>
                  <a:schemeClr val="bg1"/>
                </a:solidFill>
              </a:rPr>
              <a:t>系统的元数据管理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9607" y="4100592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200" dirty="0" err="1">
                <a:solidFill>
                  <a:schemeClr val="bg1"/>
                </a:solidFill>
              </a:rPr>
              <a:t>SpringCloud</a:t>
            </a:r>
            <a:r>
              <a:rPr lang="en-US" altLang="zh-CN" sz="1200" dirty="0">
                <a:solidFill>
                  <a:schemeClr val="bg1"/>
                </a:solidFill>
              </a:rPr>
              <a:t> Alibaba</a:t>
            </a:r>
            <a:r>
              <a:rPr lang="zh-CN" altLang="en-US" sz="1200" dirty="0">
                <a:solidFill>
                  <a:schemeClr val="bg1"/>
                </a:solidFill>
              </a:rPr>
              <a:t>全家桶的学习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3" name="圆角矩形 13"/>
          <p:cNvSpPr/>
          <p:nvPr/>
        </p:nvSpPr>
        <p:spPr>
          <a:xfrm>
            <a:off x="4122584" y="4694596"/>
            <a:ext cx="4479052" cy="451685"/>
          </a:xfrm>
          <a:prstGeom prst="roundRect">
            <a:avLst>
              <a:gd name="adj" fmla="val 26820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096" y="4809162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分布式事务解决方案的学习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2011758" y="3078238"/>
            <a:ext cx="90868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/>
              <a:t>自主学习</a:t>
            </a:r>
            <a:endParaRPr lang="zh-CN" altLang="en-US" sz="2800" b="1" dirty="0"/>
          </a:p>
        </p:txBody>
      </p:sp>
      <p:sp>
        <p:nvSpPr>
          <p:cNvPr id="16" name="圆角矩形 13"/>
          <p:cNvSpPr/>
          <p:nvPr/>
        </p:nvSpPr>
        <p:spPr>
          <a:xfrm>
            <a:off x="4111095" y="5407782"/>
            <a:ext cx="4479052" cy="451685"/>
          </a:xfrm>
          <a:prstGeom prst="roundRect">
            <a:avLst>
              <a:gd name="adj" fmla="val 26820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4429607" y="5522348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书籍</a:t>
            </a:r>
            <a:r>
              <a:rPr lang="en-US" altLang="zh-CN" sz="1200" dirty="0">
                <a:solidFill>
                  <a:schemeClr val="bg1"/>
                </a:solidFill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</a:rPr>
              <a:t>九型人格</a:t>
            </a:r>
            <a:r>
              <a:rPr lang="en-US" altLang="zh-CN" sz="1200" dirty="0">
                <a:solidFill>
                  <a:schemeClr val="bg1"/>
                </a:solidFill>
              </a:rPr>
              <a:t>》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企业文化价值观</a:t>
            </a:r>
            <a:endParaRPr lang="zh-CN" altLang="en-US" dirty="0"/>
          </a:p>
        </p:txBody>
      </p:sp>
      <p:sp>
        <p:nvSpPr>
          <p:cNvPr id="3" name="MH_Other_3"/>
          <p:cNvSpPr/>
          <p:nvPr>
            <p:custDataLst>
              <p:tags r:id="rId1"/>
            </p:custDataLst>
          </p:nvPr>
        </p:nvSpPr>
        <p:spPr>
          <a:xfrm>
            <a:off x="6261721" y="2896860"/>
            <a:ext cx="192087" cy="862012"/>
          </a:xfrm>
          <a:custGeom>
            <a:avLst/>
            <a:gdLst>
              <a:gd name="connsiteX0" fmla="*/ 0 w 200069"/>
              <a:gd name="connsiteY0" fmla="*/ 0 h 904875"/>
              <a:gd name="connsiteX1" fmla="*/ 200025 w 200069"/>
              <a:gd name="connsiteY1" fmla="*/ 490538 h 904875"/>
              <a:gd name="connsiteX2" fmla="*/ 14288 w 200069"/>
              <a:gd name="connsiteY2" fmla="*/ 904875 h 904875"/>
              <a:gd name="connsiteX0-1" fmla="*/ 0 w 202450"/>
              <a:gd name="connsiteY0-2" fmla="*/ 0 h 904875"/>
              <a:gd name="connsiteX1-3" fmla="*/ 202407 w 202450"/>
              <a:gd name="connsiteY1-4" fmla="*/ 471488 h 904875"/>
              <a:gd name="connsiteX2-5" fmla="*/ 14288 w 202450"/>
              <a:gd name="connsiteY2-6" fmla="*/ 904875 h 904875"/>
              <a:gd name="connsiteX0-7" fmla="*/ 0 w 202558"/>
              <a:gd name="connsiteY0-8" fmla="*/ 0 h 904875"/>
              <a:gd name="connsiteX1-9" fmla="*/ 202407 w 202558"/>
              <a:gd name="connsiteY1-10" fmla="*/ 471488 h 904875"/>
              <a:gd name="connsiteX2-11" fmla="*/ 14288 w 202558"/>
              <a:gd name="connsiteY2-12" fmla="*/ 904875 h 904875"/>
              <a:gd name="connsiteX0-13" fmla="*/ 0 w 204846"/>
              <a:gd name="connsiteY0-14" fmla="*/ 0 h 897731"/>
              <a:gd name="connsiteX1-15" fmla="*/ 204788 w 204846"/>
              <a:gd name="connsiteY1-16" fmla="*/ 464344 h 897731"/>
              <a:gd name="connsiteX2-17" fmla="*/ 16669 w 204846"/>
              <a:gd name="connsiteY2-18" fmla="*/ 897731 h 897731"/>
              <a:gd name="connsiteX0-19" fmla="*/ 0 w 204846"/>
              <a:gd name="connsiteY0-20" fmla="*/ 0 h 897731"/>
              <a:gd name="connsiteX1-21" fmla="*/ 204788 w 204846"/>
              <a:gd name="connsiteY1-22" fmla="*/ 464344 h 897731"/>
              <a:gd name="connsiteX2-23" fmla="*/ 16669 w 204846"/>
              <a:gd name="connsiteY2-24" fmla="*/ 897731 h 897731"/>
              <a:gd name="connsiteX0-25" fmla="*/ 0 w 204798"/>
              <a:gd name="connsiteY0-26" fmla="*/ 0 h 916781"/>
              <a:gd name="connsiteX1-27" fmla="*/ 204788 w 204798"/>
              <a:gd name="connsiteY1-28" fmla="*/ 464344 h 916781"/>
              <a:gd name="connsiteX2-29" fmla="*/ 7144 w 204798"/>
              <a:gd name="connsiteY2-30" fmla="*/ 916781 h 916781"/>
              <a:gd name="connsiteX0-31" fmla="*/ 0 w 204800"/>
              <a:gd name="connsiteY0-32" fmla="*/ 0 h 916781"/>
              <a:gd name="connsiteX1-33" fmla="*/ 204788 w 204800"/>
              <a:gd name="connsiteY1-34" fmla="*/ 464344 h 916781"/>
              <a:gd name="connsiteX2-35" fmla="*/ 7144 w 204800"/>
              <a:gd name="connsiteY2-36" fmla="*/ 916781 h 916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4800" h="916781">
                <a:moveTo>
                  <a:pt x="0" y="0"/>
                </a:moveTo>
                <a:cubicBezTo>
                  <a:pt x="158353" y="148432"/>
                  <a:pt x="203597" y="311547"/>
                  <a:pt x="204788" y="464344"/>
                </a:cubicBezTo>
                <a:cubicBezTo>
                  <a:pt x="205979" y="617141"/>
                  <a:pt x="120253" y="789782"/>
                  <a:pt x="7144" y="916781"/>
                </a:cubicBezTo>
              </a:path>
            </a:pathLst>
          </a:custGeom>
          <a:noFill/>
          <a:ln w="25400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anchor="ctr">
            <a:normAutofit/>
          </a:bodyPr>
          <a:lstStyle/>
          <a:p>
            <a:pPr algn="ctr" defTabSz="685165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Other_9"/>
          <p:cNvSpPr/>
          <p:nvPr>
            <p:custDataLst>
              <p:tags r:id="rId2"/>
            </p:custDataLst>
          </p:nvPr>
        </p:nvSpPr>
        <p:spPr>
          <a:xfrm flipH="1">
            <a:off x="4341442" y="1972935"/>
            <a:ext cx="192087" cy="862012"/>
          </a:xfrm>
          <a:custGeom>
            <a:avLst/>
            <a:gdLst>
              <a:gd name="connsiteX0" fmla="*/ 0 w 200069"/>
              <a:gd name="connsiteY0" fmla="*/ 0 h 904875"/>
              <a:gd name="connsiteX1" fmla="*/ 200025 w 200069"/>
              <a:gd name="connsiteY1" fmla="*/ 490538 h 904875"/>
              <a:gd name="connsiteX2" fmla="*/ 14288 w 200069"/>
              <a:gd name="connsiteY2" fmla="*/ 904875 h 904875"/>
              <a:gd name="connsiteX0-1" fmla="*/ 0 w 202450"/>
              <a:gd name="connsiteY0-2" fmla="*/ 0 h 904875"/>
              <a:gd name="connsiteX1-3" fmla="*/ 202407 w 202450"/>
              <a:gd name="connsiteY1-4" fmla="*/ 471488 h 904875"/>
              <a:gd name="connsiteX2-5" fmla="*/ 14288 w 202450"/>
              <a:gd name="connsiteY2-6" fmla="*/ 904875 h 904875"/>
              <a:gd name="connsiteX0-7" fmla="*/ 0 w 202558"/>
              <a:gd name="connsiteY0-8" fmla="*/ 0 h 904875"/>
              <a:gd name="connsiteX1-9" fmla="*/ 202407 w 202558"/>
              <a:gd name="connsiteY1-10" fmla="*/ 471488 h 904875"/>
              <a:gd name="connsiteX2-11" fmla="*/ 14288 w 202558"/>
              <a:gd name="connsiteY2-12" fmla="*/ 904875 h 904875"/>
              <a:gd name="connsiteX0-13" fmla="*/ 0 w 204846"/>
              <a:gd name="connsiteY0-14" fmla="*/ 0 h 897731"/>
              <a:gd name="connsiteX1-15" fmla="*/ 204788 w 204846"/>
              <a:gd name="connsiteY1-16" fmla="*/ 464344 h 897731"/>
              <a:gd name="connsiteX2-17" fmla="*/ 16669 w 204846"/>
              <a:gd name="connsiteY2-18" fmla="*/ 897731 h 897731"/>
              <a:gd name="connsiteX0-19" fmla="*/ 0 w 204846"/>
              <a:gd name="connsiteY0-20" fmla="*/ 0 h 897731"/>
              <a:gd name="connsiteX1-21" fmla="*/ 204788 w 204846"/>
              <a:gd name="connsiteY1-22" fmla="*/ 464344 h 897731"/>
              <a:gd name="connsiteX2-23" fmla="*/ 16669 w 204846"/>
              <a:gd name="connsiteY2-24" fmla="*/ 897731 h 897731"/>
              <a:gd name="connsiteX0-25" fmla="*/ 0 w 204798"/>
              <a:gd name="connsiteY0-26" fmla="*/ 0 h 916781"/>
              <a:gd name="connsiteX1-27" fmla="*/ 204788 w 204798"/>
              <a:gd name="connsiteY1-28" fmla="*/ 464344 h 916781"/>
              <a:gd name="connsiteX2-29" fmla="*/ 7144 w 204798"/>
              <a:gd name="connsiteY2-30" fmla="*/ 916781 h 916781"/>
              <a:gd name="connsiteX0-31" fmla="*/ 0 w 204800"/>
              <a:gd name="connsiteY0-32" fmla="*/ 0 h 916781"/>
              <a:gd name="connsiteX1-33" fmla="*/ 204788 w 204800"/>
              <a:gd name="connsiteY1-34" fmla="*/ 464344 h 916781"/>
              <a:gd name="connsiteX2-35" fmla="*/ 7144 w 204800"/>
              <a:gd name="connsiteY2-36" fmla="*/ 916781 h 916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4800" h="916781">
                <a:moveTo>
                  <a:pt x="0" y="0"/>
                </a:moveTo>
                <a:cubicBezTo>
                  <a:pt x="158353" y="148432"/>
                  <a:pt x="203597" y="311547"/>
                  <a:pt x="204788" y="464344"/>
                </a:cubicBezTo>
                <a:cubicBezTo>
                  <a:pt x="205979" y="617141"/>
                  <a:pt x="120253" y="789782"/>
                  <a:pt x="7144" y="916781"/>
                </a:cubicBezTo>
              </a:path>
            </a:pathLst>
          </a:custGeom>
          <a:noFill/>
          <a:ln w="25400">
            <a:solidFill>
              <a:schemeClr val="bg1">
                <a:lumMod val="95000"/>
              </a:schemeClr>
            </a:solidFill>
            <a:headEnd type="oval" w="sm" len="sm"/>
            <a:tailEnd type="oval" w="sm" len="sm"/>
          </a:ln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anchor="ctr">
            <a:normAutofit/>
          </a:bodyPr>
          <a:lstStyle/>
          <a:p>
            <a:pPr algn="ctr" defTabSz="685165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Other_15"/>
          <p:cNvSpPr/>
          <p:nvPr>
            <p:custDataLst>
              <p:tags r:id="rId3"/>
            </p:custDataLst>
          </p:nvPr>
        </p:nvSpPr>
        <p:spPr>
          <a:xfrm flipH="1">
            <a:off x="4341442" y="3838255"/>
            <a:ext cx="192087" cy="862013"/>
          </a:xfrm>
          <a:custGeom>
            <a:avLst/>
            <a:gdLst>
              <a:gd name="connsiteX0" fmla="*/ 0 w 200069"/>
              <a:gd name="connsiteY0" fmla="*/ 0 h 904875"/>
              <a:gd name="connsiteX1" fmla="*/ 200025 w 200069"/>
              <a:gd name="connsiteY1" fmla="*/ 490538 h 904875"/>
              <a:gd name="connsiteX2" fmla="*/ 14288 w 200069"/>
              <a:gd name="connsiteY2" fmla="*/ 904875 h 904875"/>
              <a:gd name="connsiteX0-1" fmla="*/ 0 w 202450"/>
              <a:gd name="connsiteY0-2" fmla="*/ 0 h 904875"/>
              <a:gd name="connsiteX1-3" fmla="*/ 202407 w 202450"/>
              <a:gd name="connsiteY1-4" fmla="*/ 471488 h 904875"/>
              <a:gd name="connsiteX2-5" fmla="*/ 14288 w 202450"/>
              <a:gd name="connsiteY2-6" fmla="*/ 904875 h 904875"/>
              <a:gd name="connsiteX0-7" fmla="*/ 0 w 202558"/>
              <a:gd name="connsiteY0-8" fmla="*/ 0 h 904875"/>
              <a:gd name="connsiteX1-9" fmla="*/ 202407 w 202558"/>
              <a:gd name="connsiteY1-10" fmla="*/ 471488 h 904875"/>
              <a:gd name="connsiteX2-11" fmla="*/ 14288 w 202558"/>
              <a:gd name="connsiteY2-12" fmla="*/ 904875 h 904875"/>
              <a:gd name="connsiteX0-13" fmla="*/ 0 w 204846"/>
              <a:gd name="connsiteY0-14" fmla="*/ 0 h 897731"/>
              <a:gd name="connsiteX1-15" fmla="*/ 204788 w 204846"/>
              <a:gd name="connsiteY1-16" fmla="*/ 464344 h 897731"/>
              <a:gd name="connsiteX2-17" fmla="*/ 16669 w 204846"/>
              <a:gd name="connsiteY2-18" fmla="*/ 897731 h 897731"/>
              <a:gd name="connsiteX0-19" fmla="*/ 0 w 204846"/>
              <a:gd name="connsiteY0-20" fmla="*/ 0 h 897731"/>
              <a:gd name="connsiteX1-21" fmla="*/ 204788 w 204846"/>
              <a:gd name="connsiteY1-22" fmla="*/ 464344 h 897731"/>
              <a:gd name="connsiteX2-23" fmla="*/ 16669 w 204846"/>
              <a:gd name="connsiteY2-24" fmla="*/ 897731 h 897731"/>
              <a:gd name="connsiteX0-25" fmla="*/ 0 w 204798"/>
              <a:gd name="connsiteY0-26" fmla="*/ 0 h 916781"/>
              <a:gd name="connsiteX1-27" fmla="*/ 204788 w 204798"/>
              <a:gd name="connsiteY1-28" fmla="*/ 464344 h 916781"/>
              <a:gd name="connsiteX2-29" fmla="*/ 7144 w 204798"/>
              <a:gd name="connsiteY2-30" fmla="*/ 916781 h 916781"/>
              <a:gd name="connsiteX0-31" fmla="*/ 0 w 204800"/>
              <a:gd name="connsiteY0-32" fmla="*/ 0 h 916781"/>
              <a:gd name="connsiteX1-33" fmla="*/ 204788 w 204800"/>
              <a:gd name="connsiteY1-34" fmla="*/ 464344 h 916781"/>
              <a:gd name="connsiteX2-35" fmla="*/ 7144 w 204800"/>
              <a:gd name="connsiteY2-36" fmla="*/ 916781 h 916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4800" h="916781">
                <a:moveTo>
                  <a:pt x="0" y="0"/>
                </a:moveTo>
                <a:cubicBezTo>
                  <a:pt x="158353" y="148432"/>
                  <a:pt x="203597" y="311547"/>
                  <a:pt x="204788" y="464344"/>
                </a:cubicBezTo>
                <a:cubicBezTo>
                  <a:pt x="205979" y="617141"/>
                  <a:pt x="120253" y="789782"/>
                  <a:pt x="7144" y="916781"/>
                </a:cubicBezTo>
              </a:path>
            </a:pathLst>
          </a:custGeom>
          <a:noFill/>
          <a:ln w="25400">
            <a:solidFill>
              <a:schemeClr val="bg1">
                <a:lumMod val="95000"/>
              </a:schemeClr>
            </a:solidFill>
            <a:headEnd type="oval" w="sm" len="sm"/>
            <a:tailEnd type="oval" w="sm" len="sm"/>
          </a:ln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anchor="ctr">
            <a:normAutofit/>
          </a:bodyPr>
          <a:lstStyle/>
          <a:p>
            <a:pPr algn="ctr" defTabSz="685165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SubTitle_4"/>
          <p:cNvSpPr/>
          <p:nvPr>
            <p:custDataLst>
              <p:tags r:id="rId4"/>
            </p:custDataLst>
          </p:nvPr>
        </p:nvSpPr>
        <p:spPr>
          <a:xfrm>
            <a:off x="1545487" y="2093218"/>
            <a:ext cx="2628000" cy="800100"/>
          </a:xfrm>
          <a:prstGeom prst="rect">
            <a:avLst/>
          </a:prstGeom>
        </p:spPr>
        <p:txBody>
          <a:bodyPr lIns="68570" tIns="34289" rIns="68570" bIns="34289" anchor="ctr"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70C0"/>
                </a:solidFill>
              </a:rPr>
              <a:t>探享生活之美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  <p:sp>
        <p:nvSpPr>
          <p:cNvPr id="8" name="MH_SubTitle_4"/>
          <p:cNvSpPr/>
          <p:nvPr>
            <p:custDataLst>
              <p:tags r:id="rId5"/>
            </p:custDataLst>
          </p:nvPr>
        </p:nvSpPr>
        <p:spPr>
          <a:xfrm>
            <a:off x="6621759" y="2870792"/>
            <a:ext cx="3631952" cy="800100"/>
          </a:xfrm>
          <a:prstGeom prst="rect">
            <a:avLst/>
          </a:prstGeom>
        </p:spPr>
        <p:txBody>
          <a:bodyPr lIns="68570" tIns="34289" rIns="68570" bIns="34289" anchor="ctr"/>
          <a:lstStyle/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打造全球最具影响力的消费类品牌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MH_SubTitle_4"/>
          <p:cNvSpPr/>
          <p:nvPr>
            <p:custDataLst>
              <p:tags r:id="rId6"/>
            </p:custDataLst>
          </p:nvPr>
        </p:nvSpPr>
        <p:spPr>
          <a:xfrm>
            <a:off x="1545487" y="3928488"/>
            <a:ext cx="2628000" cy="800100"/>
          </a:xfrm>
          <a:prstGeom prst="rect">
            <a:avLst/>
          </a:prstGeom>
        </p:spPr>
        <p:txBody>
          <a:bodyPr lIns="68570" tIns="34289" rIns="68570" bIns="34289" anchor="ctr"/>
          <a:lstStyle/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高效，创新，卓越，共赢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18730" y="1936706"/>
            <a:ext cx="1009071" cy="1009071"/>
          </a:xfrm>
          <a:prstGeom prst="ellipse">
            <a:avLst/>
          </a:prstGeom>
          <a:gradFill flip="none" rotWithShape="1">
            <a:gsLst>
              <a:gs pos="100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0" tIns="34289" rIns="68570" bIns="34289" numCol="1" spcCol="0" rtlCol="0" fromWordArt="0" anchor="ctr" anchorCtr="0" forceAA="0" compatLnSpc="1">
            <a:noAutofit/>
          </a:bodyPr>
          <a:lstStyle/>
          <a:p>
            <a:pPr algn="ctr" defTabSz="685165"/>
            <a:r>
              <a:rPr lang="zh-CN" altLang="en-US" dirty="0">
                <a:solidFill>
                  <a:srgbClr val="2349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使命</a:t>
            </a:r>
            <a:endParaRPr lang="en-US" altLang="zh-CN" dirty="0">
              <a:solidFill>
                <a:srgbClr val="2349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48693" y="2805575"/>
            <a:ext cx="1009071" cy="1026827"/>
            <a:chOff x="6073210" y="2615595"/>
            <a:chExt cx="1345428" cy="1369102"/>
          </a:xfrm>
        </p:grpSpPr>
        <p:sp>
          <p:nvSpPr>
            <p:cNvPr id="13" name="椭圆 12"/>
            <p:cNvSpPr/>
            <p:nvPr/>
          </p:nvSpPr>
          <p:spPr>
            <a:xfrm>
              <a:off x="6073210" y="2639269"/>
              <a:ext cx="1345428" cy="1345428"/>
            </a:xfrm>
            <a:prstGeom prst="ellipse">
              <a:avLst/>
            </a:prstGeom>
            <a:gradFill flip="none" rotWithShape="1">
              <a:gsLst>
                <a:gs pos="1000">
                  <a:schemeClr val="bg1"/>
                </a:gs>
                <a:gs pos="100000">
                  <a:srgbClr val="C8C8C8"/>
                </a:gs>
              </a:gsLst>
              <a:lin ang="19800000" scaled="0"/>
              <a:tileRect/>
            </a:gradFill>
            <a:ln w="25400">
              <a:gradFill flip="none" rotWithShape="1">
                <a:gsLst>
                  <a:gs pos="53000">
                    <a:schemeClr val="bg1">
                      <a:alpha val="9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7200000" scaled="0"/>
                <a:tileRect/>
              </a:gradFill>
            </a:ln>
            <a:effectLst>
              <a:outerShdw blurRad="4826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165"/>
              <a:endParaRPr lang="en-US" altLang="zh-CN" sz="1200" b="1" dirty="0">
                <a:solidFill>
                  <a:srgbClr val="2349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MH_Other_2"/>
            <p:cNvSpPr/>
            <p:nvPr>
              <p:custDataLst>
                <p:tags r:id="rId7"/>
              </p:custDataLst>
            </p:nvPr>
          </p:nvSpPr>
          <p:spPr>
            <a:xfrm>
              <a:off x="6084016" y="2615595"/>
              <a:ext cx="1334620" cy="1360939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defTabSz="685165">
                <a:defRPr/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愿景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椭圆 17"/>
          <p:cNvSpPr/>
          <p:nvPr/>
        </p:nvSpPr>
        <p:spPr>
          <a:xfrm>
            <a:off x="4518730" y="3772595"/>
            <a:ext cx="1009071" cy="1009071"/>
          </a:xfrm>
          <a:prstGeom prst="ellipse">
            <a:avLst/>
          </a:prstGeom>
          <a:gradFill flip="none" rotWithShape="1">
            <a:gsLst>
              <a:gs pos="100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0" tIns="34289" rIns="68570" bIns="34289" numCol="1" spcCol="0" rtlCol="0" fromWordArt="0" anchor="ctr" anchorCtr="0" forceAA="0" compatLnSpc="1">
            <a:noAutofit/>
          </a:bodyPr>
          <a:lstStyle/>
          <a:p>
            <a:pPr algn="ctr" defTabSz="685165"/>
            <a:r>
              <a:rPr lang="zh-CN" altLang="en-US" dirty="0">
                <a:solidFill>
                  <a:srgbClr val="2349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endParaRPr lang="en-US" altLang="zh-CN" dirty="0">
              <a:solidFill>
                <a:srgbClr val="2349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/>
      <p:bldP spid="8" grpId="0"/>
      <p:bldP spid="9" grpId="0"/>
      <p:bldP spid="11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企业文化的践行</a:t>
            </a:r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1411549" y="2053270"/>
            <a:ext cx="9215021" cy="4234648"/>
          </a:xfrm>
          <a:prstGeom prst="roundRect">
            <a:avLst/>
          </a:prstGeom>
          <a:ln w="38100">
            <a:solidFill>
              <a:srgbClr val="E6E6E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5" name="流程图: 接点 4"/>
          <p:cNvSpPr/>
          <p:nvPr/>
        </p:nvSpPr>
        <p:spPr>
          <a:xfrm>
            <a:off x="656947" y="1602683"/>
            <a:ext cx="1509204" cy="1482571"/>
          </a:xfrm>
          <a:prstGeom prst="flowChartConnector">
            <a:avLst/>
          </a:prstGeom>
          <a:ln>
            <a:solidFill>
              <a:srgbClr val="F0F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/>
          <p:cNvSpPr/>
          <p:nvPr/>
        </p:nvSpPr>
        <p:spPr>
          <a:xfrm>
            <a:off x="616330" y="1571610"/>
            <a:ext cx="1549821" cy="1482571"/>
          </a:xfrm>
          <a:prstGeom prst="flowChartConnector">
            <a:avLst/>
          </a:prstGeom>
          <a:solidFill>
            <a:srgbClr val="00A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企业文化践行</a:t>
            </a:r>
            <a:endParaRPr lang="zh-CN" altLang="en-US" dirty="0"/>
          </a:p>
        </p:txBody>
      </p:sp>
      <p:sp>
        <p:nvSpPr>
          <p:cNvPr id="10" name="流程图: 接点 9"/>
          <p:cNvSpPr/>
          <p:nvPr/>
        </p:nvSpPr>
        <p:spPr>
          <a:xfrm>
            <a:off x="1669002" y="1112191"/>
            <a:ext cx="346229" cy="334869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2015231" y="1369513"/>
            <a:ext cx="781235" cy="798990"/>
          </a:xfrm>
          <a:prstGeom prst="flowChartConnector">
            <a:avLst/>
          </a:prstGeom>
          <a:solidFill>
            <a:srgbClr val="00A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1287263" y="3316844"/>
            <a:ext cx="357661" cy="343747"/>
          </a:xfrm>
          <a:prstGeom prst="flowChartConnector">
            <a:avLst/>
          </a:prstGeom>
          <a:solidFill>
            <a:srgbClr val="00A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616330" y="2950206"/>
            <a:ext cx="589699" cy="61214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506730" y="317065"/>
            <a:ext cx="9436100" cy="64833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rgbClr val="00A0E9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2.2 </a:t>
            </a:r>
            <a:r>
              <a:rPr lang="zh-CN" altLang="en-US" dirty="0"/>
              <a:t>企业文化的践行</a:t>
            </a:r>
            <a:endParaRPr lang="zh-CN" altLang="en-US" dirty="0"/>
          </a:p>
        </p:txBody>
      </p:sp>
      <p:sp>
        <p:nvSpPr>
          <p:cNvPr id="15" name="标题 1"/>
          <p:cNvSpPr txBox="1"/>
          <p:nvPr/>
        </p:nvSpPr>
        <p:spPr>
          <a:xfrm>
            <a:off x="2512380" y="3054181"/>
            <a:ext cx="8765835" cy="930377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rgbClr val="00A0E9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6" name="标题 1"/>
          <p:cNvSpPr txBox="1"/>
          <p:nvPr/>
        </p:nvSpPr>
        <p:spPr>
          <a:xfrm>
            <a:off x="2512380" y="2463818"/>
            <a:ext cx="8238476" cy="3024669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rgbClr val="00A0E9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 dirty="0"/>
              <a:t>    </a:t>
            </a:r>
            <a:r>
              <a:rPr lang="zh-CN" altLang="en-US" sz="1800" b="0" dirty="0">
                <a:solidFill>
                  <a:schemeClr val="tx1"/>
                </a:solidFill>
              </a:rPr>
              <a:t>我们每个人深知一个具有竞争力的公司绝对拥有出色的团队，团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r>
              <a:rPr lang="zh-CN" altLang="en-US" sz="1800" b="0" dirty="0">
                <a:solidFill>
                  <a:schemeClr val="tx1"/>
                </a:solidFill>
              </a:rPr>
              <a:t>队中的每位成员都必定将团队精神融入到个人精神当中，把团队目标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r>
              <a:rPr lang="zh-CN" altLang="en-US" sz="1800" b="0" dirty="0">
                <a:solidFill>
                  <a:schemeClr val="tx1"/>
                </a:solidFill>
              </a:rPr>
              <a:t>设为个人奋斗方向。为了融入团队与团队共同成长，叙简团队中的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r>
              <a:rPr lang="zh-CN" altLang="en-US" sz="1800" b="0" dirty="0">
                <a:solidFill>
                  <a:schemeClr val="tx1"/>
                </a:solidFill>
              </a:rPr>
              <a:t>每位成员都必将经历“认识自我，改进自我，重塑自我，突破自我”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r>
              <a:rPr lang="zh-CN" altLang="en-US" sz="1800" b="0" dirty="0">
                <a:solidFill>
                  <a:schemeClr val="tx1"/>
                </a:solidFill>
              </a:rPr>
              <a:t>四个阶段：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r>
              <a:rPr lang="zh-CN" altLang="en-US" sz="1800" b="0" dirty="0">
                <a:solidFill>
                  <a:schemeClr val="tx1"/>
                </a:solidFill>
              </a:rPr>
              <a:t>     认识自我</a:t>
            </a:r>
            <a:r>
              <a:rPr lang="en-US" altLang="zh-CN" sz="1800" b="0" dirty="0">
                <a:solidFill>
                  <a:schemeClr val="tx1"/>
                </a:solidFill>
              </a:rPr>
              <a:t> —— </a:t>
            </a:r>
            <a:r>
              <a:rPr lang="zh-CN" altLang="en-US" sz="1800" b="0" dirty="0">
                <a:solidFill>
                  <a:schemeClr val="tx1"/>
                </a:solidFill>
              </a:rPr>
              <a:t>客观全面的认识自己，明确自身的不足和优势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r>
              <a:rPr lang="en-US" altLang="zh-CN" sz="1800" b="0" dirty="0">
                <a:solidFill>
                  <a:schemeClr val="tx1"/>
                </a:solidFill>
              </a:rPr>
              <a:t>     </a:t>
            </a:r>
            <a:r>
              <a:rPr lang="zh-CN" altLang="en-US" sz="1800" b="0" dirty="0">
                <a:solidFill>
                  <a:schemeClr val="tx1"/>
                </a:solidFill>
              </a:rPr>
              <a:t>改进自我 </a:t>
            </a:r>
            <a:r>
              <a:rPr lang="en-US" altLang="zh-CN" sz="1800" b="0" dirty="0">
                <a:solidFill>
                  <a:schemeClr val="tx1"/>
                </a:solidFill>
              </a:rPr>
              <a:t>—— </a:t>
            </a:r>
            <a:r>
              <a:rPr lang="zh-CN" altLang="en-US" sz="1800" b="0" dirty="0">
                <a:solidFill>
                  <a:schemeClr val="tx1"/>
                </a:solidFill>
              </a:rPr>
              <a:t>将个人优势与团队需求相结合，弥补自身不足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r>
              <a:rPr lang="en-US" altLang="zh-CN" sz="1800" b="0" dirty="0">
                <a:solidFill>
                  <a:schemeClr val="tx1"/>
                </a:solidFill>
              </a:rPr>
              <a:t>     </a:t>
            </a:r>
            <a:r>
              <a:rPr lang="zh-CN" altLang="en-US" sz="1800" b="0" dirty="0">
                <a:solidFill>
                  <a:schemeClr val="tx1"/>
                </a:solidFill>
              </a:rPr>
              <a:t>重塑自我 </a:t>
            </a:r>
            <a:r>
              <a:rPr lang="en-US" altLang="zh-CN" sz="1800" b="0" dirty="0">
                <a:solidFill>
                  <a:schemeClr val="tx1"/>
                </a:solidFill>
              </a:rPr>
              <a:t>—— </a:t>
            </a:r>
            <a:r>
              <a:rPr lang="zh-CN" altLang="en-US" sz="1800" b="0" dirty="0">
                <a:solidFill>
                  <a:schemeClr val="tx1"/>
                </a:solidFill>
              </a:rPr>
              <a:t>准确为自身定位，找好方向，找好目标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r>
              <a:rPr lang="en-US" altLang="zh-CN" sz="1800" b="0" dirty="0">
                <a:solidFill>
                  <a:schemeClr val="tx1"/>
                </a:solidFill>
              </a:rPr>
              <a:t>     </a:t>
            </a:r>
            <a:r>
              <a:rPr lang="zh-CN" altLang="en-US" sz="1800" b="0" dirty="0">
                <a:solidFill>
                  <a:schemeClr val="tx1"/>
                </a:solidFill>
              </a:rPr>
              <a:t>突破自我 </a:t>
            </a:r>
            <a:r>
              <a:rPr lang="en-US" altLang="zh-CN" sz="1800" b="0" dirty="0">
                <a:solidFill>
                  <a:schemeClr val="tx1"/>
                </a:solidFill>
              </a:rPr>
              <a:t>—— </a:t>
            </a:r>
            <a:r>
              <a:rPr lang="zh-CN" altLang="en-US" sz="1800" b="0" dirty="0">
                <a:solidFill>
                  <a:schemeClr val="tx1"/>
                </a:solidFill>
              </a:rPr>
              <a:t>打破自身现有的格局，激发自身潜能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TABLE_BEAUTIFY" val="smartTable{b21eb85a-6bfd-441d-8f1a-c1c7a4f0b391}"/>
</p:tagLst>
</file>

<file path=ppt/tags/tag12.xml><?xml version="1.0" encoding="utf-8"?>
<p:tagLst xmlns:p="http://schemas.openxmlformats.org/presentationml/2006/main">
  <p:tag name="KSO_WM_UNIT_TABLE_BEAUTIFY" val="smartTable{87f9abbe-1cc1-41d3-90ba-d19accaa86eb}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MH" val="20151121192325"/>
  <p:tag name="MH_LIBRARY" val="GRAPHIC"/>
  <p:tag name="MH_TYPE" val="Other"/>
  <p:tag name="MH_ORDER" val="3"/>
</p:tagLst>
</file>

<file path=ppt/tags/tag17.xml><?xml version="1.0" encoding="utf-8"?>
<p:tagLst xmlns:p="http://schemas.openxmlformats.org/presentationml/2006/main">
  <p:tag name="MH" val="20151121192325"/>
  <p:tag name="MH_LIBRARY" val="GRAPHIC"/>
  <p:tag name="MH_TYPE" val="Other"/>
  <p:tag name="MH_ORDER" val="9"/>
</p:tagLst>
</file>

<file path=ppt/tags/tag18.xml><?xml version="1.0" encoding="utf-8"?>
<p:tagLst xmlns:p="http://schemas.openxmlformats.org/presentationml/2006/main">
  <p:tag name="MH" val="20151121192325"/>
  <p:tag name="MH_LIBRARY" val="GRAPHIC"/>
  <p:tag name="MH_TYPE" val="Other"/>
  <p:tag name="MH_ORDER" val="15"/>
</p:tagLst>
</file>

<file path=ppt/tags/tag19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21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22.xml><?xml version="1.0" encoding="utf-8"?>
<p:tagLst xmlns:p="http://schemas.openxmlformats.org/presentationml/2006/main">
  <p:tag name="MH" val="20151121192325"/>
  <p:tag name="MH_LIBRARY" val="GRAPHIC"/>
  <p:tag name="MH_TYPE" val="Other"/>
  <p:tag name="MH_ORDER" val="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UNIT_TABLE_BEAUTIFY" val="smartTable{21dd3667-29cb-4d74-8c71-4d164148eaa6}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2584</Words>
  <Application>WPS 演示</Application>
  <PresentationFormat>宽屏</PresentationFormat>
  <Paragraphs>330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等线</vt:lpstr>
      <vt:lpstr>Arial</vt:lpstr>
      <vt:lpstr>Impact</vt:lpstr>
      <vt:lpstr>汉仪菱心体简</vt:lpstr>
      <vt:lpstr>Aller Light</vt:lpstr>
      <vt:lpstr>U.S. 101</vt:lpstr>
      <vt:lpstr>Segoe Print</vt:lpstr>
      <vt:lpstr>Roboto</vt:lpstr>
      <vt:lpstr>Aller Light</vt:lpstr>
      <vt:lpstr>Open Sans</vt:lpstr>
      <vt:lpstr>Open Sans</vt:lpstr>
      <vt:lpstr>Arial Unicode MS</vt:lpstr>
      <vt:lpstr>Yu Gothic UI</vt:lpstr>
      <vt:lpstr>Office 主题​​</vt:lpstr>
      <vt:lpstr>PowerPoint 演示文稿</vt:lpstr>
      <vt:lpstr>PowerPoint 演示文稿</vt:lpstr>
      <vt:lpstr>PowerPoint 演示文稿</vt:lpstr>
      <vt:lpstr>1.1个人情况</vt:lpstr>
      <vt:lpstr>PowerPoint 演示文稿</vt:lpstr>
      <vt:lpstr>2.1试用期学习情况</vt:lpstr>
      <vt:lpstr>2.1试用期学习情况</vt:lpstr>
      <vt:lpstr>2.2 企业文化价值观</vt:lpstr>
      <vt:lpstr>2.2 企业文化的践行</vt:lpstr>
      <vt:lpstr>2.3试用期工作指标</vt:lpstr>
      <vt:lpstr>2.4试用期工作内容达成情况</vt:lpstr>
      <vt:lpstr>PowerPoint 演示文稿</vt:lpstr>
      <vt:lpstr>3.1优缺点分析</vt:lpstr>
      <vt:lpstr>PowerPoint 演示文稿</vt:lpstr>
      <vt:lpstr>4.1下一步工作目标&amp;具体举措</vt:lpstr>
      <vt:lpstr>4.1下一步工作目标&amp;具体举措</vt:lpstr>
      <vt:lpstr>4.2工作中的困难与需要的支持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lenovo</cp:lastModifiedBy>
  <cp:revision>171</cp:revision>
  <dcterms:created xsi:type="dcterms:W3CDTF">2019-06-19T02:08:00Z</dcterms:created>
  <dcterms:modified xsi:type="dcterms:W3CDTF">2020-07-10T01:08:03Z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