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20"/>
  </p:notesMasterIdLst>
  <p:handoutMasterIdLst>
    <p:handoutMasterId r:id="rId21"/>
  </p:handoutMasterIdLst>
  <p:sldIdLst>
    <p:sldId id="409" r:id="rId3"/>
    <p:sldId id="410" r:id="rId4"/>
    <p:sldId id="420" r:id="rId5"/>
    <p:sldId id="422" r:id="rId6"/>
    <p:sldId id="426" r:id="rId7"/>
    <p:sldId id="463" r:id="rId8"/>
    <p:sldId id="465" r:id="rId9"/>
    <p:sldId id="466" r:id="rId10"/>
    <p:sldId id="472" r:id="rId11"/>
    <p:sldId id="473" r:id="rId12"/>
    <p:sldId id="428" r:id="rId13"/>
    <p:sldId id="471" r:id="rId14"/>
    <p:sldId id="430" r:id="rId15"/>
    <p:sldId id="468" r:id="rId16"/>
    <p:sldId id="469" r:id="rId17"/>
    <p:sldId id="470" r:id="rId18"/>
    <p:sldId id="41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3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4"/>
    <a:srgbClr val="00B8F2"/>
    <a:srgbClr val="00A0E9"/>
    <a:srgbClr val="FFFFFF"/>
    <a:srgbClr val="00A4EF"/>
    <a:srgbClr val="00A9F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>
        <p:guide orient="horz" pos="2353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2020/9/26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9200" cy="10800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0"/>
              <a:ext cx="19200" cy="10801"/>
              <a:chOff x="-1567" y="0"/>
              <a:chExt cx="30004" cy="16879"/>
            </a:xfrm>
          </p:grpSpPr>
          <p:pic>
            <p:nvPicPr>
              <p:cNvPr id="3" name="图片 2" descr="vantop logo VIS A面-03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-1567" y="0"/>
                <a:ext cx="30004" cy="16879"/>
              </a:xfrm>
              <a:prstGeom prst="rect">
                <a:avLst/>
              </a:prstGeom>
            </p:spPr>
          </p:pic>
          <p:pic>
            <p:nvPicPr>
              <p:cNvPr id="2" name="图片 1" descr="vantop logo VIS A面-03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15191" y="0"/>
                <a:ext cx="13245" cy="13716"/>
              </a:xfrm>
              <a:prstGeom prst="rect">
                <a:avLst/>
              </a:prstGeom>
            </p:spPr>
          </p:pic>
        </p:grpSp>
        <p:pic>
          <p:nvPicPr>
            <p:cNvPr id="8" name="图片 7" descr="vantop logo修改_画板 1"/>
            <p:cNvPicPr>
              <a:picLocks noChangeAspect="1"/>
            </p:cNvPicPr>
            <p:nvPr/>
          </p:nvPicPr>
          <p:blipFill>
            <a:blip r:embed="rId3">
              <a:grayscl/>
              <a:lum bright="100000"/>
            </a:blip>
            <a:srcRect l="12083" t="23744" b="29487"/>
            <a:stretch>
              <a:fillRect/>
            </a:stretch>
          </p:blipFill>
          <p:spPr>
            <a:xfrm>
              <a:off x="958" y="363"/>
              <a:ext cx="3876" cy="11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vantop logo VIS A面-04"/>
          <p:cNvPicPr>
            <a:picLocks noChangeAspect="1"/>
          </p:cNvPicPr>
          <p:nvPr userDrawn="1"/>
        </p:nvPicPr>
        <p:blipFill>
          <a:blip r:embed="rId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</p:spPr>
      </p:pic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pic>
        <p:nvPicPr>
          <p:cNvPr id="3" name="图片 2" descr="vantop logo VIS A面-04"/>
          <p:cNvPicPr>
            <a:picLocks noChangeAspect="1"/>
          </p:cNvPicPr>
          <p:nvPr userDrawn="1"/>
        </p:nvPicPr>
        <p:blipFill>
          <a:blip r:embed="rId2"/>
          <a:srcRect l="49811" t="15929" r="16527" b="65928"/>
          <a:stretch>
            <a:fillRect/>
          </a:stretch>
        </p:blipFill>
        <p:spPr>
          <a:xfrm>
            <a:off x="4290695" y="1403985"/>
            <a:ext cx="3610610" cy="1155065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 userDrawn="1"/>
        </p:nvGrpSpPr>
        <p:grpSpPr>
          <a:xfrm>
            <a:off x="584200" y="142875"/>
            <a:ext cx="1048385" cy="1040130"/>
            <a:chOff x="950" y="510"/>
            <a:chExt cx="2530" cy="2510"/>
          </a:xfrm>
          <a:solidFill>
            <a:srgbClr val="00A0E9">
              <a:alpha val="12000"/>
            </a:srgbClr>
          </a:solidFill>
        </p:grpSpPr>
        <p:sp>
          <p:nvSpPr>
            <p:cNvPr id="4" name="Freeform 60"/>
            <p:cNvSpPr/>
            <p:nvPr/>
          </p:nvSpPr>
          <p:spPr>
            <a:xfrm>
              <a:off x="1010" y="510"/>
              <a:ext cx="2390" cy="1010"/>
            </a:xfrm>
            <a:custGeom>
              <a:avLst/>
              <a:gdLst>
                <a:gd name="connsiteX0" fmla="*/ 350306 w 1517650"/>
                <a:gd name="connsiteY0" fmla="*/ 17805 h 641350"/>
                <a:gd name="connsiteX1" fmla="*/ 750191 w 1517650"/>
                <a:gd name="connsiteY1" fmla="*/ 248741 h 641350"/>
                <a:gd name="connsiteX2" fmla="*/ 789599 w 1517650"/>
                <a:gd name="connsiteY2" fmla="*/ 248741 h 641350"/>
                <a:gd name="connsiteX3" fmla="*/ 1189484 w 1517650"/>
                <a:gd name="connsiteY3" fmla="*/ 17855 h 641350"/>
                <a:gd name="connsiteX4" fmla="*/ 1530263 w 1517650"/>
                <a:gd name="connsiteY4" fmla="*/ 214578 h 641350"/>
                <a:gd name="connsiteX5" fmla="*/ 769901 w 1517650"/>
                <a:gd name="connsiteY5" fmla="*/ 653630 h 641350"/>
                <a:gd name="connsiteX6" fmla="*/ 9425 w 1517650"/>
                <a:gd name="connsiteY6" fmla="*/ 214629 h 641350"/>
                <a:gd name="connsiteX7" fmla="*/ 350306 w 1517650"/>
                <a:gd name="connsiteY7" fmla="*/ 1780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7650" h="641350">
                  <a:moveTo>
                    <a:pt x="350306" y="17805"/>
                  </a:moveTo>
                  <a:lnTo>
                    <a:pt x="750191" y="248741"/>
                  </a:lnTo>
                  <a:cubicBezTo>
                    <a:pt x="762408" y="255790"/>
                    <a:pt x="777432" y="255790"/>
                    <a:pt x="789599" y="248741"/>
                  </a:cubicBezTo>
                  <a:lnTo>
                    <a:pt x="1189484" y="17855"/>
                  </a:lnTo>
                  <a:lnTo>
                    <a:pt x="1530263" y="214578"/>
                  </a:lnTo>
                  <a:lnTo>
                    <a:pt x="769901" y="653630"/>
                  </a:lnTo>
                  <a:lnTo>
                    <a:pt x="9425" y="214629"/>
                  </a:lnTo>
                  <a:lnTo>
                    <a:pt x="350306" y="17805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950" y="930"/>
              <a:ext cx="1210" cy="2090"/>
            </a:xfrm>
            <a:custGeom>
              <a:avLst/>
              <a:gdLst>
                <a:gd name="connsiteX0" fmla="*/ 408014 w 768350"/>
                <a:gd name="connsiteY0" fmla="*/ 640564 h 1327150"/>
                <a:gd name="connsiteX1" fmla="*/ 8129 w 768350"/>
                <a:gd name="connsiteY1" fmla="*/ 409678 h 1327150"/>
                <a:gd name="connsiteX2" fmla="*/ 8129 w 768350"/>
                <a:gd name="connsiteY2" fmla="*/ 16143 h 1327150"/>
                <a:gd name="connsiteX3" fmla="*/ 768605 w 768350"/>
                <a:gd name="connsiteY3" fmla="*/ 455195 h 1327150"/>
                <a:gd name="connsiteX4" fmla="*/ 768605 w 768350"/>
                <a:gd name="connsiteY4" fmla="*/ 1333248 h 1327150"/>
                <a:gd name="connsiteX5" fmla="*/ 427711 w 768350"/>
                <a:gd name="connsiteY5" fmla="*/ 1136487 h 1327150"/>
                <a:gd name="connsiteX6" fmla="*/ 427711 w 768350"/>
                <a:gd name="connsiteY6" fmla="*/ 674715 h 1327150"/>
                <a:gd name="connsiteX7" fmla="*/ 408014 w 768350"/>
                <a:gd name="connsiteY7" fmla="*/ 640564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408014" y="640564"/>
                  </a:moveTo>
                  <a:lnTo>
                    <a:pt x="8129" y="409678"/>
                  </a:lnTo>
                  <a:lnTo>
                    <a:pt x="8129" y="16143"/>
                  </a:lnTo>
                  <a:lnTo>
                    <a:pt x="768605" y="455195"/>
                  </a:lnTo>
                  <a:lnTo>
                    <a:pt x="768605" y="1333248"/>
                  </a:lnTo>
                  <a:lnTo>
                    <a:pt x="427711" y="1136487"/>
                  </a:lnTo>
                  <a:lnTo>
                    <a:pt x="427711" y="674715"/>
                  </a:lnTo>
                  <a:cubicBezTo>
                    <a:pt x="427711" y="660643"/>
                    <a:pt x="420180" y="647625"/>
                    <a:pt x="408014" y="640564"/>
                  </a:cubicBez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2270" y="930"/>
              <a:ext cx="1210" cy="2090"/>
            </a:xfrm>
            <a:custGeom>
              <a:avLst/>
              <a:gdLst>
                <a:gd name="connsiteX0" fmla="*/ 769567 w 768350"/>
                <a:gd name="connsiteY0" fmla="*/ 409682 h 1327150"/>
                <a:gd name="connsiteX1" fmla="*/ 369695 w 768350"/>
                <a:gd name="connsiteY1" fmla="*/ 640568 h 1327150"/>
                <a:gd name="connsiteX2" fmla="*/ 349985 w 768350"/>
                <a:gd name="connsiteY2" fmla="*/ 674718 h 1327150"/>
                <a:gd name="connsiteX3" fmla="*/ 349985 w 768350"/>
                <a:gd name="connsiteY3" fmla="*/ 1136491 h 1327150"/>
                <a:gd name="connsiteX4" fmla="*/ 9244 w 768350"/>
                <a:gd name="connsiteY4" fmla="*/ 1333252 h 1327150"/>
                <a:gd name="connsiteX5" fmla="*/ 9244 w 768350"/>
                <a:gd name="connsiteY5" fmla="*/ 455199 h 1327150"/>
                <a:gd name="connsiteX6" fmla="*/ 769567 w 768350"/>
                <a:gd name="connsiteY6" fmla="*/ 16147 h 1327150"/>
                <a:gd name="connsiteX7" fmla="*/ 769567 w 768350"/>
                <a:gd name="connsiteY7" fmla="*/ 409682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769567" y="409682"/>
                  </a:moveTo>
                  <a:lnTo>
                    <a:pt x="369695" y="640568"/>
                  </a:lnTo>
                  <a:cubicBezTo>
                    <a:pt x="357478" y="647617"/>
                    <a:pt x="349985" y="660647"/>
                    <a:pt x="349985" y="674718"/>
                  </a:cubicBezTo>
                  <a:lnTo>
                    <a:pt x="349985" y="1136491"/>
                  </a:lnTo>
                  <a:lnTo>
                    <a:pt x="9244" y="1333252"/>
                  </a:lnTo>
                  <a:lnTo>
                    <a:pt x="9244" y="455199"/>
                  </a:lnTo>
                  <a:lnTo>
                    <a:pt x="769567" y="16147"/>
                  </a:lnTo>
                  <a:lnTo>
                    <a:pt x="769567" y="409682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6730" y="316865"/>
            <a:ext cx="9436100" cy="64833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4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sp>
        <p:nvSpPr>
          <p:cNvPr id="10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antop logo VIS A面-10"/>
          <p:cNvPicPr>
            <a:picLocks noChangeAspect="1"/>
          </p:cNvPicPr>
          <p:nvPr userDrawn="1"/>
        </p:nvPicPr>
        <p:blipFill>
          <a:blip r:embed="rId2"/>
          <a:srcRect t="2100" b="1898"/>
          <a:stretch>
            <a:fillRect/>
          </a:stretch>
        </p:blipFill>
        <p:spPr>
          <a:xfrm>
            <a:off x="-78105" y="-40005"/>
            <a:ext cx="12270105" cy="6938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71650" y="5300980"/>
            <a:ext cx="8648700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 userDrawn="1"/>
        </p:nvGrpSpPr>
        <p:grpSpPr>
          <a:xfrm>
            <a:off x="584200" y="142875"/>
            <a:ext cx="1048385" cy="1040130"/>
            <a:chOff x="950" y="510"/>
            <a:chExt cx="2530" cy="2510"/>
          </a:xfrm>
          <a:solidFill>
            <a:srgbClr val="00A0E9">
              <a:alpha val="12000"/>
            </a:srgbClr>
          </a:solidFill>
        </p:grpSpPr>
        <p:sp>
          <p:nvSpPr>
            <p:cNvPr id="4" name="Freeform 60"/>
            <p:cNvSpPr/>
            <p:nvPr/>
          </p:nvSpPr>
          <p:spPr>
            <a:xfrm>
              <a:off x="1010" y="510"/>
              <a:ext cx="2390" cy="1010"/>
            </a:xfrm>
            <a:custGeom>
              <a:avLst/>
              <a:gdLst>
                <a:gd name="connsiteX0" fmla="*/ 350306 w 1517650"/>
                <a:gd name="connsiteY0" fmla="*/ 17805 h 641350"/>
                <a:gd name="connsiteX1" fmla="*/ 750191 w 1517650"/>
                <a:gd name="connsiteY1" fmla="*/ 248741 h 641350"/>
                <a:gd name="connsiteX2" fmla="*/ 789599 w 1517650"/>
                <a:gd name="connsiteY2" fmla="*/ 248741 h 641350"/>
                <a:gd name="connsiteX3" fmla="*/ 1189484 w 1517650"/>
                <a:gd name="connsiteY3" fmla="*/ 17855 h 641350"/>
                <a:gd name="connsiteX4" fmla="*/ 1530263 w 1517650"/>
                <a:gd name="connsiteY4" fmla="*/ 214578 h 641350"/>
                <a:gd name="connsiteX5" fmla="*/ 769901 w 1517650"/>
                <a:gd name="connsiteY5" fmla="*/ 653630 h 641350"/>
                <a:gd name="connsiteX6" fmla="*/ 9425 w 1517650"/>
                <a:gd name="connsiteY6" fmla="*/ 214629 h 641350"/>
                <a:gd name="connsiteX7" fmla="*/ 350306 w 1517650"/>
                <a:gd name="connsiteY7" fmla="*/ 1780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7650" h="641350">
                  <a:moveTo>
                    <a:pt x="350306" y="17805"/>
                  </a:moveTo>
                  <a:lnTo>
                    <a:pt x="750191" y="248741"/>
                  </a:lnTo>
                  <a:cubicBezTo>
                    <a:pt x="762408" y="255790"/>
                    <a:pt x="777432" y="255790"/>
                    <a:pt x="789599" y="248741"/>
                  </a:cubicBezTo>
                  <a:lnTo>
                    <a:pt x="1189484" y="17855"/>
                  </a:lnTo>
                  <a:lnTo>
                    <a:pt x="1530263" y="214578"/>
                  </a:lnTo>
                  <a:lnTo>
                    <a:pt x="769901" y="653630"/>
                  </a:lnTo>
                  <a:lnTo>
                    <a:pt x="9425" y="214629"/>
                  </a:lnTo>
                  <a:lnTo>
                    <a:pt x="350306" y="17805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 61"/>
            <p:cNvSpPr/>
            <p:nvPr/>
          </p:nvSpPr>
          <p:spPr>
            <a:xfrm>
              <a:off x="950" y="930"/>
              <a:ext cx="1210" cy="2090"/>
            </a:xfrm>
            <a:custGeom>
              <a:avLst/>
              <a:gdLst>
                <a:gd name="connsiteX0" fmla="*/ 408014 w 768350"/>
                <a:gd name="connsiteY0" fmla="*/ 640564 h 1327150"/>
                <a:gd name="connsiteX1" fmla="*/ 8129 w 768350"/>
                <a:gd name="connsiteY1" fmla="*/ 409678 h 1327150"/>
                <a:gd name="connsiteX2" fmla="*/ 8129 w 768350"/>
                <a:gd name="connsiteY2" fmla="*/ 16143 h 1327150"/>
                <a:gd name="connsiteX3" fmla="*/ 768605 w 768350"/>
                <a:gd name="connsiteY3" fmla="*/ 455195 h 1327150"/>
                <a:gd name="connsiteX4" fmla="*/ 768605 w 768350"/>
                <a:gd name="connsiteY4" fmla="*/ 1333248 h 1327150"/>
                <a:gd name="connsiteX5" fmla="*/ 427711 w 768350"/>
                <a:gd name="connsiteY5" fmla="*/ 1136487 h 1327150"/>
                <a:gd name="connsiteX6" fmla="*/ 427711 w 768350"/>
                <a:gd name="connsiteY6" fmla="*/ 674715 h 1327150"/>
                <a:gd name="connsiteX7" fmla="*/ 408014 w 768350"/>
                <a:gd name="connsiteY7" fmla="*/ 640564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408014" y="640564"/>
                  </a:moveTo>
                  <a:lnTo>
                    <a:pt x="8129" y="409678"/>
                  </a:lnTo>
                  <a:lnTo>
                    <a:pt x="8129" y="16143"/>
                  </a:lnTo>
                  <a:lnTo>
                    <a:pt x="768605" y="455195"/>
                  </a:lnTo>
                  <a:lnTo>
                    <a:pt x="768605" y="1333248"/>
                  </a:lnTo>
                  <a:lnTo>
                    <a:pt x="427711" y="1136487"/>
                  </a:lnTo>
                  <a:lnTo>
                    <a:pt x="427711" y="674715"/>
                  </a:lnTo>
                  <a:cubicBezTo>
                    <a:pt x="427711" y="660643"/>
                    <a:pt x="420180" y="647625"/>
                    <a:pt x="408014" y="640564"/>
                  </a:cubicBez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 62"/>
            <p:cNvSpPr/>
            <p:nvPr/>
          </p:nvSpPr>
          <p:spPr>
            <a:xfrm>
              <a:off x="2270" y="930"/>
              <a:ext cx="1210" cy="2090"/>
            </a:xfrm>
            <a:custGeom>
              <a:avLst/>
              <a:gdLst>
                <a:gd name="connsiteX0" fmla="*/ 769567 w 768350"/>
                <a:gd name="connsiteY0" fmla="*/ 409682 h 1327150"/>
                <a:gd name="connsiteX1" fmla="*/ 369695 w 768350"/>
                <a:gd name="connsiteY1" fmla="*/ 640568 h 1327150"/>
                <a:gd name="connsiteX2" fmla="*/ 349985 w 768350"/>
                <a:gd name="connsiteY2" fmla="*/ 674718 h 1327150"/>
                <a:gd name="connsiteX3" fmla="*/ 349985 w 768350"/>
                <a:gd name="connsiteY3" fmla="*/ 1136491 h 1327150"/>
                <a:gd name="connsiteX4" fmla="*/ 9244 w 768350"/>
                <a:gd name="connsiteY4" fmla="*/ 1333252 h 1327150"/>
                <a:gd name="connsiteX5" fmla="*/ 9244 w 768350"/>
                <a:gd name="connsiteY5" fmla="*/ 455199 h 1327150"/>
                <a:gd name="connsiteX6" fmla="*/ 769567 w 768350"/>
                <a:gd name="connsiteY6" fmla="*/ 16147 h 1327150"/>
                <a:gd name="connsiteX7" fmla="*/ 769567 w 768350"/>
                <a:gd name="connsiteY7" fmla="*/ 409682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769567" y="409682"/>
                  </a:moveTo>
                  <a:lnTo>
                    <a:pt x="369695" y="640568"/>
                  </a:lnTo>
                  <a:cubicBezTo>
                    <a:pt x="357478" y="647617"/>
                    <a:pt x="349985" y="660647"/>
                    <a:pt x="349985" y="674718"/>
                  </a:cubicBezTo>
                  <a:lnTo>
                    <a:pt x="349985" y="1136491"/>
                  </a:lnTo>
                  <a:lnTo>
                    <a:pt x="9244" y="1333252"/>
                  </a:lnTo>
                  <a:lnTo>
                    <a:pt x="9244" y="455199"/>
                  </a:lnTo>
                  <a:lnTo>
                    <a:pt x="769567" y="16147"/>
                  </a:lnTo>
                  <a:lnTo>
                    <a:pt x="769567" y="409682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6730" y="316865"/>
            <a:ext cx="9436100" cy="64833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4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heme" Target="../theme/theme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21" y="608453"/>
            <a:ext cx="10969575" cy="64805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21" y="1515732"/>
            <a:ext cx="10969575" cy="47372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21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141" y="6314950"/>
            <a:ext cx="3960135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903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421" y="608453"/>
            <a:ext cx="10969575" cy="64805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8421" y="1515732"/>
            <a:ext cx="10969575" cy="47372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12021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141" y="6314950"/>
            <a:ext cx="3960135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7903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slideLayout" Target="../slideLayouts/slideLayout3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tags" Target="../tags/tag177.xml"/><Relationship Id="rId26" Type="http://schemas.openxmlformats.org/officeDocument/2006/relationships/tags" Target="../tags/tag185.xml"/><Relationship Id="rId3" Type="http://schemas.openxmlformats.org/officeDocument/2006/relationships/tags" Target="../tags/tag162.xml"/><Relationship Id="rId21" Type="http://schemas.openxmlformats.org/officeDocument/2006/relationships/tags" Target="../tags/tag180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5" Type="http://schemas.openxmlformats.org/officeDocument/2006/relationships/tags" Target="../tags/tag184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20" Type="http://schemas.openxmlformats.org/officeDocument/2006/relationships/tags" Target="../tags/tag179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24" Type="http://schemas.openxmlformats.org/officeDocument/2006/relationships/tags" Target="../tags/tag183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23" Type="http://schemas.openxmlformats.org/officeDocument/2006/relationships/tags" Target="../tags/tag182.xml"/><Relationship Id="rId28" Type="http://schemas.openxmlformats.org/officeDocument/2006/relationships/tags" Target="../tags/tag187.xml"/><Relationship Id="rId10" Type="http://schemas.openxmlformats.org/officeDocument/2006/relationships/tags" Target="../tags/tag169.xml"/><Relationship Id="rId19" Type="http://schemas.openxmlformats.org/officeDocument/2006/relationships/tags" Target="../tags/tag178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Relationship Id="rId22" Type="http://schemas.openxmlformats.org/officeDocument/2006/relationships/tags" Target="../tags/tag181.xml"/><Relationship Id="rId27" Type="http://schemas.openxmlformats.org/officeDocument/2006/relationships/tags" Target="../tags/tag18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9" Type="http://schemas.openxmlformats.org/officeDocument/2006/relationships/slideLayout" Target="../slideLayouts/slideLayout3.xml"/><Relationship Id="rId3" Type="http://schemas.openxmlformats.org/officeDocument/2006/relationships/tags" Target="../tags/tag190.xml"/><Relationship Id="rId21" Type="http://schemas.openxmlformats.org/officeDocument/2006/relationships/tags" Target="../tags/tag208.xml"/><Relationship Id="rId34" Type="http://schemas.openxmlformats.org/officeDocument/2006/relationships/tags" Target="../tags/tag221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33" Type="http://schemas.openxmlformats.org/officeDocument/2006/relationships/tags" Target="../tags/tag220.xml"/><Relationship Id="rId38" Type="http://schemas.openxmlformats.org/officeDocument/2006/relationships/tags" Target="../tags/tag225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0" Type="http://schemas.openxmlformats.org/officeDocument/2006/relationships/tags" Target="../tags/tag207.xml"/><Relationship Id="rId29" Type="http://schemas.openxmlformats.org/officeDocument/2006/relationships/tags" Target="../tags/tag216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32" Type="http://schemas.openxmlformats.org/officeDocument/2006/relationships/tags" Target="../tags/tag219.xml"/><Relationship Id="rId37" Type="http://schemas.openxmlformats.org/officeDocument/2006/relationships/tags" Target="../tags/tag224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tags" Target="../tags/tag215.xml"/><Relationship Id="rId36" Type="http://schemas.openxmlformats.org/officeDocument/2006/relationships/tags" Target="../tags/tag223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31" Type="http://schemas.openxmlformats.org/officeDocument/2006/relationships/tags" Target="../tags/tag218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tags" Target="../tags/tag214.xml"/><Relationship Id="rId30" Type="http://schemas.openxmlformats.org/officeDocument/2006/relationships/tags" Target="../tags/tag217.xml"/><Relationship Id="rId35" Type="http://schemas.openxmlformats.org/officeDocument/2006/relationships/tags" Target="../tags/tag2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2" Type="http://schemas.openxmlformats.org/officeDocument/2006/relationships/tags" Target="../tags/tag227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26" Type="http://schemas.openxmlformats.org/officeDocument/2006/relationships/tags" Target="../tags/tag92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tags" Target="../tags/tag91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29" Type="http://schemas.openxmlformats.org/officeDocument/2006/relationships/tags" Target="../tags/tag95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90.xml"/><Relationship Id="rId32" Type="http://schemas.openxmlformats.org/officeDocument/2006/relationships/notesSlide" Target="../notesSlides/notesSlide1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tags" Target="../tags/tag89.xml"/><Relationship Id="rId28" Type="http://schemas.openxmlformats.org/officeDocument/2006/relationships/tags" Target="../tags/tag94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31" Type="http://schemas.openxmlformats.org/officeDocument/2006/relationships/slideLayout" Target="../slideLayouts/slideLayout3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88.xml"/><Relationship Id="rId27" Type="http://schemas.openxmlformats.org/officeDocument/2006/relationships/tags" Target="../tags/tag93.xml"/><Relationship Id="rId30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image" Target="../media/image8.png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70560" y="2379345"/>
            <a:ext cx="6574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试用期转正述职答辩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339" name="副标题 2"/>
          <p:cNvSpPr/>
          <p:nvPr/>
        </p:nvSpPr>
        <p:spPr>
          <a:xfrm>
            <a:off x="623888" y="4584700"/>
            <a:ext cx="8375650" cy="900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en-US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答辩人</a:t>
            </a: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黄晓敏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   门：IT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自我提升</a:t>
            </a:r>
          </a:p>
        </p:txBody>
      </p:sp>
      <p:cxnSp>
        <p:nvCxnSpPr>
          <p:cNvPr id="126" name="直接连接符 125"/>
          <p:cNvCxnSpPr>
            <a:stCxn id="26" idx="0"/>
          </p:cNvCxnSpPr>
          <p:nvPr>
            <p:custDataLst>
              <p:tags r:id="rId1"/>
            </p:custDataLst>
          </p:nvPr>
        </p:nvCxnSpPr>
        <p:spPr>
          <a:xfrm flipV="1">
            <a:off x="1815791" y="1955920"/>
            <a:ext cx="0" cy="1511091"/>
          </a:xfrm>
          <a:prstGeom prst="line">
            <a:avLst/>
          </a:prstGeom>
          <a:ln w="3175">
            <a:solidFill>
              <a:srgbClr val="1F74AD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29" name="矩形 128"/>
          <p:cNvSpPr/>
          <p:nvPr>
            <p:custDataLst>
              <p:tags r:id="rId2"/>
            </p:custDataLst>
          </p:nvPr>
        </p:nvSpPr>
        <p:spPr>
          <a:xfrm>
            <a:off x="1816100" y="1962847"/>
            <a:ext cx="2551430" cy="1034715"/>
          </a:xfrm>
          <a:prstGeom prst="rect">
            <a:avLst/>
          </a:prstGeom>
        </p:spPr>
        <p:txBody>
          <a:bodyPr wrap="square" lIns="91440" tIns="45720" rIns="91440" bIns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熟悉并使用</a:t>
            </a:r>
            <a:r>
              <a:rPr lang="en-US" altLang="zh-CN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工作流，理解分布式控制系统的各种特性。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3" name="直接连接符 132"/>
          <p:cNvCxnSpPr/>
          <p:nvPr>
            <p:custDataLst>
              <p:tags r:id="rId3"/>
            </p:custDataLst>
          </p:nvPr>
        </p:nvCxnSpPr>
        <p:spPr>
          <a:xfrm flipV="1">
            <a:off x="5426110" y="1955920"/>
            <a:ext cx="0" cy="1500984"/>
          </a:xfrm>
          <a:prstGeom prst="line">
            <a:avLst/>
          </a:prstGeom>
          <a:ln w="3175">
            <a:solidFill>
              <a:srgbClr val="1AA3AA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6" name="矩形 135"/>
          <p:cNvSpPr/>
          <p:nvPr>
            <p:custDataLst>
              <p:tags r:id="rId4"/>
            </p:custDataLst>
          </p:nvPr>
        </p:nvSpPr>
        <p:spPr>
          <a:xfrm>
            <a:off x="5426075" y="1931944"/>
            <a:ext cx="3524250" cy="1571165"/>
          </a:xfrm>
          <a:prstGeom prst="rect">
            <a:avLst/>
          </a:prstGeom>
        </p:spPr>
        <p:txBody>
          <a:bodyPr wrap="square" lIns="91440" tIns="45720" rIns="91440" bIns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组件化思想：</a:t>
            </a:r>
            <a:endParaRPr lang="en-US" altLang="zh-CN" sz="1400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代码能力有所提升，且编写代码时的思维方式有很大转变，能考虑到相应组件对于整个项目的适用性，将其抽离成独立的可复用的通用组件。</a:t>
            </a:r>
            <a:endParaRPr lang="en-US" altLang="zh-CN" sz="1400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>
            <p:custDataLst>
              <p:tags r:id="rId5"/>
            </p:custDataLst>
          </p:nvPr>
        </p:nvCxnSpPr>
        <p:spPr>
          <a:xfrm flipV="1">
            <a:off x="9224504" y="1955920"/>
            <a:ext cx="0" cy="1500984"/>
          </a:xfrm>
          <a:prstGeom prst="line">
            <a:avLst/>
          </a:prstGeom>
          <a:ln w="3175">
            <a:solidFill>
              <a:srgbClr val="9BBB59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" name="椭圆 2"/>
          <p:cNvSpPr/>
          <p:nvPr>
            <p:custDataLst>
              <p:tags r:id="rId6"/>
            </p:custDataLst>
          </p:nvPr>
        </p:nvSpPr>
        <p:spPr>
          <a:xfrm>
            <a:off x="7143602" y="3765869"/>
            <a:ext cx="235284" cy="235284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弧形 5"/>
          <p:cNvSpPr/>
          <p:nvPr>
            <p:custDataLst>
              <p:tags r:id="rId7"/>
            </p:custDataLst>
          </p:nvPr>
        </p:nvSpPr>
        <p:spPr>
          <a:xfrm>
            <a:off x="4985264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1AA3AA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弧形 55"/>
          <p:cNvSpPr/>
          <p:nvPr>
            <p:custDataLst>
              <p:tags r:id="rId8"/>
            </p:custDataLst>
          </p:nvPr>
        </p:nvSpPr>
        <p:spPr>
          <a:xfrm>
            <a:off x="4985264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1AA3AA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/>
          <p:cNvSpPr txBox="1"/>
          <p:nvPr>
            <p:custDataLst>
              <p:tags r:id="rId9"/>
            </p:custDataLst>
          </p:nvPr>
        </p:nvSpPr>
        <p:spPr>
          <a:xfrm>
            <a:off x="4969841" y="3655434"/>
            <a:ext cx="865035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25" name="弧形 24"/>
          <p:cNvSpPr/>
          <p:nvPr>
            <p:custDataLst>
              <p:tags r:id="rId10"/>
            </p:custDataLst>
          </p:nvPr>
        </p:nvSpPr>
        <p:spPr>
          <a:xfrm>
            <a:off x="1376451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1F74AD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弧形 25"/>
          <p:cNvSpPr/>
          <p:nvPr>
            <p:custDataLst>
              <p:tags r:id="rId11"/>
            </p:custDataLst>
          </p:nvPr>
        </p:nvSpPr>
        <p:spPr>
          <a:xfrm>
            <a:off x="1376451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1F74AD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1361028" y="3655434"/>
            <a:ext cx="865035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8" name="弧形 7"/>
          <p:cNvSpPr/>
          <p:nvPr>
            <p:custDataLst>
              <p:tags r:id="rId13"/>
            </p:custDataLst>
          </p:nvPr>
        </p:nvSpPr>
        <p:spPr>
          <a:xfrm>
            <a:off x="8788388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9BBB59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弧形 8"/>
          <p:cNvSpPr/>
          <p:nvPr>
            <p:custDataLst>
              <p:tags r:id="rId14"/>
            </p:custDataLst>
          </p:nvPr>
        </p:nvSpPr>
        <p:spPr>
          <a:xfrm>
            <a:off x="8788388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9BBB59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8774055" y="3655434"/>
            <a:ext cx="862858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</a:p>
        </p:txBody>
      </p:sp>
      <p:sp>
        <p:nvSpPr>
          <p:cNvPr id="85" name="椭圆 84"/>
          <p:cNvSpPr/>
          <p:nvPr>
            <p:custDataLst>
              <p:tags r:id="rId16"/>
            </p:custDataLst>
          </p:nvPr>
        </p:nvSpPr>
        <p:spPr>
          <a:xfrm>
            <a:off x="3439539" y="3765869"/>
            <a:ext cx="235284" cy="235284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>
            <a:endCxn id="52" idx="2"/>
          </p:cNvCxnSpPr>
          <p:nvPr>
            <p:custDataLst>
              <p:tags r:id="rId17"/>
            </p:custDataLst>
          </p:nvPr>
        </p:nvCxnSpPr>
        <p:spPr>
          <a:xfrm>
            <a:off x="2193529" y="3883512"/>
            <a:ext cx="447443" cy="0"/>
          </a:xfrm>
          <a:prstGeom prst="line">
            <a:avLst/>
          </a:prstGeom>
          <a:ln w="28575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>
            <a:off x="4109798" y="3868907"/>
            <a:ext cx="430703" cy="0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0" name="直接连接符 19"/>
          <p:cNvCxnSpPr>
            <a:endCxn id="86" idx="2"/>
          </p:cNvCxnSpPr>
          <p:nvPr>
            <p:custDataLst>
              <p:tags r:id="rId19"/>
            </p:custDataLst>
          </p:nvPr>
        </p:nvCxnSpPr>
        <p:spPr>
          <a:xfrm>
            <a:off x="5802342" y="3882905"/>
            <a:ext cx="447443" cy="606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01" name="直接连接符 100"/>
          <p:cNvCxnSpPr/>
          <p:nvPr>
            <p:custDataLst>
              <p:tags r:id="rId20"/>
            </p:custDataLst>
          </p:nvPr>
        </p:nvCxnSpPr>
        <p:spPr>
          <a:xfrm flipV="1">
            <a:off x="8327965" y="3865918"/>
            <a:ext cx="473774" cy="0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4" name="直接连接符 63"/>
          <p:cNvCxnSpPr/>
          <p:nvPr>
            <p:custDataLst>
              <p:tags r:id="rId21"/>
            </p:custDataLst>
          </p:nvPr>
        </p:nvCxnSpPr>
        <p:spPr>
          <a:xfrm>
            <a:off x="9603020" y="3882905"/>
            <a:ext cx="2488027" cy="606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2" name="直接连接符 11"/>
          <p:cNvCxnSpPr/>
          <p:nvPr>
            <p:custDataLst>
              <p:tags r:id="rId22"/>
            </p:custDataLst>
          </p:nvPr>
        </p:nvCxnSpPr>
        <p:spPr>
          <a:xfrm flipV="1">
            <a:off x="118110" y="3856355"/>
            <a:ext cx="1274445" cy="12700"/>
          </a:xfrm>
          <a:prstGeom prst="line">
            <a:avLst/>
          </a:prstGeom>
          <a:ln w="28575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23"/>
            </p:custDataLst>
          </p:nvPr>
        </p:nvCxnSpPr>
        <p:spPr>
          <a:xfrm>
            <a:off x="4540328" y="3868272"/>
            <a:ext cx="430703" cy="0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5" name="直接连接符 14"/>
          <p:cNvCxnSpPr/>
          <p:nvPr>
            <p:custDataLst>
              <p:tags r:id="rId24"/>
            </p:custDataLst>
          </p:nvPr>
        </p:nvCxnSpPr>
        <p:spPr>
          <a:xfrm>
            <a:off x="2992359" y="3883512"/>
            <a:ext cx="447443" cy="0"/>
          </a:xfrm>
          <a:prstGeom prst="line">
            <a:avLst/>
          </a:prstGeom>
          <a:ln w="28575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7" name="直接连接符 16"/>
          <p:cNvCxnSpPr/>
          <p:nvPr>
            <p:custDataLst>
              <p:tags r:id="rId25"/>
            </p:custDataLst>
          </p:nvPr>
        </p:nvCxnSpPr>
        <p:spPr>
          <a:xfrm>
            <a:off x="6249382" y="3882270"/>
            <a:ext cx="447443" cy="606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9" name="直接连接符 18"/>
          <p:cNvCxnSpPr/>
          <p:nvPr>
            <p:custDataLst>
              <p:tags r:id="rId26"/>
            </p:custDataLst>
          </p:nvPr>
        </p:nvCxnSpPr>
        <p:spPr>
          <a:xfrm flipV="1">
            <a:off x="7839015" y="3865918"/>
            <a:ext cx="473774" cy="0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1" name="直接连接符 20"/>
          <p:cNvCxnSpPr/>
          <p:nvPr>
            <p:custDataLst>
              <p:tags r:id="rId27"/>
            </p:custDataLst>
          </p:nvPr>
        </p:nvCxnSpPr>
        <p:spPr>
          <a:xfrm flipV="1">
            <a:off x="7854255" y="3866553"/>
            <a:ext cx="473774" cy="0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3" name="直接连接符 22"/>
          <p:cNvCxnSpPr/>
          <p:nvPr>
            <p:custDataLst>
              <p:tags r:id="rId28"/>
            </p:custDataLst>
          </p:nvPr>
        </p:nvCxnSpPr>
        <p:spPr>
          <a:xfrm>
            <a:off x="6696422" y="3882905"/>
            <a:ext cx="447443" cy="606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4" name="直接连接符 23"/>
          <p:cNvCxnSpPr/>
          <p:nvPr>
            <p:custDataLst>
              <p:tags r:id="rId29"/>
            </p:custDataLst>
          </p:nvPr>
        </p:nvCxnSpPr>
        <p:spPr>
          <a:xfrm flipV="1">
            <a:off x="7378005" y="3865918"/>
            <a:ext cx="473774" cy="0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8" name="直接连接符 27"/>
          <p:cNvCxnSpPr/>
          <p:nvPr>
            <p:custDataLst>
              <p:tags r:id="rId30"/>
            </p:custDataLst>
          </p:nvPr>
        </p:nvCxnSpPr>
        <p:spPr>
          <a:xfrm>
            <a:off x="3674823" y="3868907"/>
            <a:ext cx="430703" cy="0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9" name="直接连接符 28"/>
          <p:cNvCxnSpPr/>
          <p:nvPr>
            <p:custDataLst>
              <p:tags r:id="rId31"/>
            </p:custDataLst>
          </p:nvPr>
        </p:nvCxnSpPr>
        <p:spPr>
          <a:xfrm>
            <a:off x="2544684" y="3883512"/>
            <a:ext cx="447443" cy="0"/>
          </a:xfrm>
          <a:prstGeom prst="line">
            <a:avLst/>
          </a:prstGeom>
          <a:ln w="28575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AE42562-3C5F-49B3-B347-F151DB5F545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224468" y="1900055"/>
            <a:ext cx="2425656" cy="1312132"/>
          </a:xfrm>
          <a:prstGeom prst="rect">
            <a:avLst/>
          </a:prstGeom>
        </p:spPr>
        <p:txBody>
          <a:bodyPr wrap="square" lIns="91440" tIns="45720" rIns="91440" bIns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TypeScript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初探：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首次接触</a:t>
            </a:r>
            <a:r>
              <a:rPr lang="en-US" altLang="zh-CN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，了解到</a:t>
            </a:r>
            <a:r>
              <a:rPr lang="en-US" altLang="zh-CN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的语法特性，以及与</a:t>
            </a:r>
            <a:r>
              <a:rPr lang="en-US" altLang="zh-CN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03</a:t>
            </a: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</a:p>
        </p:txBody>
      </p:sp>
      <p:sp>
        <p:nvSpPr>
          <p:cNvPr id="2" name="TextBox 55"/>
          <p:cNvSpPr txBox="1"/>
          <p:nvPr/>
        </p:nvSpPr>
        <p:spPr>
          <a:xfrm>
            <a:off x="2642870" y="2026285"/>
            <a:ext cx="1058545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0" algn="ctr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Third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29228" y="617081"/>
            <a:ext cx="10972864" cy="7435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00B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3.1优缺点分析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93419774"/>
              </p:ext>
            </p:extLst>
          </p:nvPr>
        </p:nvGraphicFramePr>
        <p:xfrm>
          <a:off x="525780" y="1729105"/>
          <a:ext cx="10995025" cy="4036060"/>
        </p:xfrm>
        <a:graphic>
          <a:graphicData uri="http://schemas.openxmlformats.org/drawingml/2006/table">
            <a:tbl>
              <a:tblPr/>
              <a:tblGrid>
                <a:gridCol w="35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3270">
                <a:tc>
                  <a:txBody>
                    <a:bodyPr/>
                    <a:lstStyle/>
                    <a:p>
                      <a:pPr indent="0" algn="ctr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spc="12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个人在工作中体现的优点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spc="12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工作中体现的缺点或不足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如何改进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对待工作认真勤奋，遇到不懂的问题能够及时提问。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技术能力相对不足，缺乏工作经验</a:t>
                      </a: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阅读其他同事代码，从中学习；多请教同事；充分利用业余时间学习，提高自己的技术能力。</a:t>
                      </a: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严格要求自己，力求用更好更快的方法实现需求，不得过且过。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对电商业务、流程不够熟悉，理解的不够透彻</a:t>
                      </a: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积极和产品沟通，充分理解需求，才能提高工作效率。</a:t>
                      </a: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抗压能力强，勇于接受新知识和新挑战。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系统思维不足，考虑问题不够周到</a:t>
                      </a: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养成良好的编程习惯，多实践，多交流，在实践中才能学到东西</a:t>
                      </a: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805">
                <a:tc gridSpan="3">
                  <a:txBody>
                    <a:bodyPr/>
                    <a:lstStyle/>
                    <a:p>
                      <a:pPr indent="0" algn="l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其他心得体会：</a:t>
                      </a:r>
                      <a:endParaRPr lang="en-US" altLang="zh-CN" sz="13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万拓是个年轻、有活力的大家庭，具有非常大的发展潜力；开发团队氛围融洽，同时间和谐友爱，我在这三个月里收获良多。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04</a:t>
            </a: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后续工作规划</a:t>
            </a:r>
          </a:p>
        </p:txBody>
      </p:sp>
      <p:sp>
        <p:nvSpPr>
          <p:cNvPr id="2" name="TextBox 55"/>
          <p:cNvSpPr txBox="1"/>
          <p:nvPr/>
        </p:nvSpPr>
        <p:spPr>
          <a:xfrm>
            <a:off x="2500630" y="2226310"/>
            <a:ext cx="1342390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Forth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</a:t>
            </a:r>
            <a:r>
              <a:rPr lang="zh-CN" altLang="en-US" dirty="0"/>
              <a:t>下一步工作目标</a:t>
            </a:r>
            <a:r>
              <a:rPr lang="en-US" altLang="zh-CN" dirty="0"/>
              <a:t>&amp;</a:t>
            </a:r>
            <a:r>
              <a:rPr lang="zh-CN" altLang="en-US" dirty="0"/>
              <a:t>学习计划</a:t>
            </a:r>
          </a:p>
        </p:txBody>
      </p:sp>
      <p:grpSp>
        <p:nvGrpSpPr>
          <p:cNvPr id="102" name="组合 101"/>
          <p:cNvGrpSpPr/>
          <p:nvPr>
            <p:custDataLst>
              <p:tags r:id="rId2"/>
            </p:custDataLst>
          </p:nvPr>
        </p:nvGrpSpPr>
        <p:grpSpPr>
          <a:xfrm>
            <a:off x="6587775" y="2412234"/>
            <a:ext cx="1134130" cy="2814626"/>
            <a:chOff x="6706729" y="3220048"/>
            <a:chExt cx="960102" cy="2382732"/>
          </a:xfrm>
          <a:solidFill>
            <a:sysClr val="window" lastClr="FFFFFF">
              <a:lumMod val="95000"/>
            </a:sysClr>
          </a:solidFill>
        </p:grpSpPr>
        <p:sp>
          <p:nvSpPr>
            <p:cNvPr id="103" name="任意多边形 48"/>
            <p:cNvSpPr/>
            <p:nvPr>
              <p:custDataLst>
                <p:tags r:id="rId24"/>
              </p:custDataLst>
            </p:nvPr>
          </p:nvSpPr>
          <p:spPr bwMode="auto">
            <a:xfrm>
              <a:off x="7126774" y="3548895"/>
              <a:ext cx="540057" cy="2053885"/>
            </a:xfrm>
            <a:custGeom>
              <a:avLst/>
              <a:gdLst/>
              <a:ahLst/>
              <a:cxnLst>
                <a:cxn ang="0">
                  <a:pos x="276" y="977"/>
                </a:cxn>
                <a:cxn ang="0">
                  <a:pos x="183" y="802"/>
                </a:cxn>
                <a:cxn ang="0">
                  <a:pos x="208" y="613"/>
                </a:cxn>
                <a:cxn ang="0">
                  <a:pos x="267" y="518"/>
                </a:cxn>
                <a:cxn ang="0">
                  <a:pos x="267" y="109"/>
                </a:cxn>
                <a:cxn ang="0">
                  <a:pos x="160" y="0"/>
                </a:cxn>
                <a:cxn ang="0">
                  <a:pos x="105" y="0"/>
                </a:cxn>
                <a:cxn ang="0">
                  <a:pos x="0" y="86"/>
                </a:cxn>
                <a:cxn ang="0">
                  <a:pos x="112" y="66"/>
                </a:cxn>
                <a:cxn ang="0">
                  <a:pos x="125" y="63"/>
                </a:cxn>
                <a:cxn ang="0">
                  <a:pos x="192" y="125"/>
                </a:cxn>
                <a:cxn ang="0">
                  <a:pos x="180" y="176"/>
                </a:cxn>
                <a:cxn ang="0">
                  <a:pos x="135" y="207"/>
                </a:cxn>
                <a:cxn ang="0">
                  <a:pos x="0" y="228"/>
                </a:cxn>
                <a:cxn ang="0">
                  <a:pos x="0" y="518"/>
                </a:cxn>
                <a:cxn ang="0">
                  <a:pos x="74" y="622"/>
                </a:cxn>
                <a:cxn ang="0">
                  <a:pos x="50" y="806"/>
                </a:cxn>
                <a:cxn ang="0">
                  <a:pos x="50" y="813"/>
                </a:cxn>
                <a:cxn ang="0">
                  <a:pos x="57" y="840"/>
                </a:cxn>
                <a:cxn ang="0">
                  <a:pos x="162" y="1041"/>
                </a:cxn>
                <a:cxn ang="0">
                  <a:pos x="241" y="1065"/>
                </a:cxn>
                <a:cxn ang="0">
                  <a:pos x="253" y="1056"/>
                </a:cxn>
                <a:cxn ang="0">
                  <a:pos x="276" y="977"/>
                </a:cxn>
              </a:cxnLst>
              <a:rect l="0" t="0" r="r" b="b"/>
              <a:pathLst>
                <a:path w="294" h="1076">
                  <a:moveTo>
                    <a:pt x="276" y="977"/>
                  </a:moveTo>
                  <a:cubicBezTo>
                    <a:pt x="183" y="802"/>
                    <a:pt x="183" y="802"/>
                    <a:pt x="183" y="802"/>
                  </a:cubicBezTo>
                  <a:cubicBezTo>
                    <a:pt x="208" y="613"/>
                    <a:pt x="208" y="613"/>
                    <a:pt x="208" y="613"/>
                  </a:cubicBezTo>
                  <a:cubicBezTo>
                    <a:pt x="245" y="595"/>
                    <a:pt x="267" y="558"/>
                    <a:pt x="267" y="51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48"/>
                    <a:pt x="220" y="0"/>
                    <a:pt x="16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5" y="0"/>
                    <a:pt x="12" y="36"/>
                    <a:pt x="0" y="8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4" y="63"/>
                    <a:pt x="121" y="63"/>
                    <a:pt x="125" y="63"/>
                  </a:cubicBezTo>
                  <a:cubicBezTo>
                    <a:pt x="156" y="63"/>
                    <a:pt x="186" y="90"/>
                    <a:pt x="192" y="125"/>
                  </a:cubicBezTo>
                  <a:cubicBezTo>
                    <a:pt x="196" y="143"/>
                    <a:pt x="188" y="162"/>
                    <a:pt x="180" y="176"/>
                  </a:cubicBezTo>
                  <a:cubicBezTo>
                    <a:pt x="168" y="195"/>
                    <a:pt x="154" y="203"/>
                    <a:pt x="135" y="207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67"/>
                    <a:pt x="28" y="607"/>
                    <a:pt x="74" y="622"/>
                  </a:cubicBezTo>
                  <a:cubicBezTo>
                    <a:pt x="50" y="806"/>
                    <a:pt x="50" y="806"/>
                    <a:pt x="50" y="806"/>
                  </a:cubicBezTo>
                  <a:cubicBezTo>
                    <a:pt x="50" y="806"/>
                    <a:pt x="50" y="810"/>
                    <a:pt x="50" y="813"/>
                  </a:cubicBezTo>
                  <a:cubicBezTo>
                    <a:pt x="50" y="821"/>
                    <a:pt x="55" y="831"/>
                    <a:pt x="57" y="840"/>
                  </a:cubicBezTo>
                  <a:cubicBezTo>
                    <a:pt x="162" y="1041"/>
                    <a:pt x="162" y="1041"/>
                    <a:pt x="162" y="1041"/>
                  </a:cubicBezTo>
                  <a:cubicBezTo>
                    <a:pt x="176" y="1068"/>
                    <a:pt x="212" y="1076"/>
                    <a:pt x="241" y="1065"/>
                  </a:cubicBezTo>
                  <a:cubicBezTo>
                    <a:pt x="253" y="1056"/>
                    <a:pt x="253" y="1056"/>
                    <a:pt x="253" y="1056"/>
                  </a:cubicBezTo>
                  <a:cubicBezTo>
                    <a:pt x="284" y="1041"/>
                    <a:pt x="294" y="1008"/>
                    <a:pt x="276" y="97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任意多边形 49"/>
            <p:cNvSpPr/>
            <p:nvPr>
              <p:custDataLst>
                <p:tags r:id="rId25"/>
              </p:custDataLst>
            </p:nvPr>
          </p:nvSpPr>
          <p:spPr bwMode="auto">
            <a:xfrm>
              <a:off x="6777646" y="3405734"/>
              <a:ext cx="672344" cy="583989"/>
            </a:xfrm>
            <a:custGeom>
              <a:avLst/>
              <a:gdLst/>
              <a:ahLst/>
              <a:cxnLst>
                <a:cxn ang="0">
                  <a:pos x="104" y="53"/>
                </a:cxn>
                <a:cxn ang="0">
                  <a:pos x="55" y="2"/>
                </a:cxn>
                <a:cxn ang="0">
                  <a:pos x="2" y="53"/>
                </a:cxn>
                <a:cxn ang="0">
                  <a:pos x="4" y="253"/>
                </a:cxn>
                <a:cxn ang="0">
                  <a:pos x="57" y="306"/>
                </a:cxn>
                <a:cxn ang="0">
                  <a:pos x="57" y="306"/>
                </a:cxn>
                <a:cxn ang="0">
                  <a:pos x="68" y="303"/>
                </a:cxn>
                <a:cxn ang="0">
                  <a:pos x="323" y="263"/>
                </a:cxn>
                <a:cxn ang="0">
                  <a:pos x="364" y="202"/>
                </a:cxn>
                <a:cxn ang="0">
                  <a:pos x="304" y="161"/>
                </a:cxn>
                <a:cxn ang="0">
                  <a:pos x="109" y="191"/>
                </a:cxn>
                <a:cxn ang="0">
                  <a:pos x="104" y="53"/>
                </a:cxn>
              </a:cxnLst>
              <a:rect l="0" t="0" r="r" b="b"/>
              <a:pathLst>
                <a:path w="366" h="306">
                  <a:moveTo>
                    <a:pt x="104" y="53"/>
                  </a:moveTo>
                  <a:cubicBezTo>
                    <a:pt x="104" y="23"/>
                    <a:pt x="80" y="0"/>
                    <a:pt x="55" y="2"/>
                  </a:cubicBezTo>
                  <a:cubicBezTo>
                    <a:pt x="24" y="2"/>
                    <a:pt x="0" y="27"/>
                    <a:pt x="2" y="53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4" y="282"/>
                    <a:pt x="27" y="306"/>
                    <a:pt x="57" y="306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61" y="306"/>
                    <a:pt x="67" y="306"/>
                    <a:pt x="68" y="303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50" y="257"/>
                    <a:pt x="366" y="230"/>
                    <a:pt x="364" y="202"/>
                  </a:cubicBezTo>
                  <a:cubicBezTo>
                    <a:pt x="358" y="175"/>
                    <a:pt x="330" y="154"/>
                    <a:pt x="304" y="161"/>
                  </a:cubicBezTo>
                  <a:cubicBezTo>
                    <a:pt x="109" y="191"/>
                    <a:pt x="109" y="191"/>
                    <a:pt x="109" y="191"/>
                  </a:cubicBezTo>
                  <a:lnTo>
                    <a:pt x="104" y="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任意多边形 50"/>
            <p:cNvSpPr/>
            <p:nvPr>
              <p:custDataLst>
                <p:tags r:id="rId26"/>
              </p:custDataLst>
            </p:nvPr>
          </p:nvSpPr>
          <p:spPr bwMode="auto">
            <a:xfrm>
              <a:off x="6706729" y="3520546"/>
              <a:ext cx="379131" cy="559893"/>
            </a:xfrm>
            <a:custGeom>
              <a:avLst/>
              <a:gdLst/>
              <a:ahLst/>
              <a:cxnLst>
                <a:cxn ang="0">
                  <a:pos x="207" y="246"/>
                </a:cxn>
                <a:cxn ang="0">
                  <a:pos x="109" y="264"/>
                </a:cxn>
                <a:cxn ang="0">
                  <a:pos x="100" y="264"/>
                </a:cxn>
                <a:cxn ang="0">
                  <a:pos x="100" y="264"/>
                </a:cxn>
                <a:cxn ang="0">
                  <a:pos x="96" y="264"/>
                </a:cxn>
                <a:cxn ang="0">
                  <a:pos x="96" y="264"/>
                </a:cxn>
                <a:cxn ang="0">
                  <a:pos x="25" y="193"/>
                </a:cxn>
                <a:cxn ang="0">
                  <a:pos x="20" y="0"/>
                </a:cxn>
                <a:cxn ang="0">
                  <a:pos x="0" y="43"/>
                </a:cxn>
                <a:cxn ang="0">
                  <a:pos x="1" y="243"/>
                </a:cxn>
                <a:cxn ang="0">
                  <a:pos x="56" y="293"/>
                </a:cxn>
                <a:cxn ang="0">
                  <a:pos x="56" y="293"/>
                </a:cxn>
                <a:cxn ang="0">
                  <a:pos x="66" y="291"/>
                </a:cxn>
                <a:cxn ang="0">
                  <a:pos x="207" y="269"/>
                </a:cxn>
                <a:cxn ang="0">
                  <a:pos x="207" y="246"/>
                </a:cxn>
              </a:cxnLst>
              <a:rect l="0" t="0" r="r" b="b"/>
              <a:pathLst>
                <a:path w="207" h="293">
                  <a:moveTo>
                    <a:pt x="207" y="246"/>
                  </a:moveTo>
                  <a:cubicBezTo>
                    <a:pt x="109" y="264"/>
                    <a:pt x="109" y="264"/>
                    <a:pt x="109" y="264"/>
                  </a:cubicBezTo>
                  <a:cubicBezTo>
                    <a:pt x="107" y="264"/>
                    <a:pt x="106" y="264"/>
                    <a:pt x="100" y="264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56" y="264"/>
                    <a:pt x="25" y="232"/>
                    <a:pt x="25" y="19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8"/>
                    <a:pt x="0" y="24"/>
                    <a:pt x="0" y="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5" y="269"/>
                    <a:pt x="25" y="293"/>
                    <a:pt x="56" y="293"/>
                  </a:cubicBezTo>
                  <a:cubicBezTo>
                    <a:pt x="56" y="293"/>
                    <a:pt x="56" y="293"/>
                    <a:pt x="56" y="293"/>
                  </a:cubicBezTo>
                  <a:cubicBezTo>
                    <a:pt x="61" y="293"/>
                    <a:pt x="66" y="293"/>
                    <a:pt x="66" y="291"/>
                  </a:cubicBezTo>
                  <a:cubicBezTo>
                    <a:pt x="207" y="269"/>
                    <a:pt x="207" y="269"/>
                    <a:pt x="207" y="269"/>
                  </a:cubicBezTo>
                  <a:lnTo>
                    <a:pt x="207" y="2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任意多边形 51"/>
            <p:cNvSpPr/>
            <p:nvPr>
              <p:custDataLst>
                <p:tags r:id="rId27"/>
              </p:custDataLst>
            </p:nvPr>
          </p:nvSpPr>
          <p:spPr bwMode="auto">
            <a:xfrm>
              <a:off x="7004033" y="4736718"/>
              <a:ext cx="235935" cy="858974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任意多边形 52"/>
            <p:cNvSpPr/>
            <p:nvPr>
              <p:custDataLst>
                <p:tags r:id="rId28"/>
              </p:custDataLst>
            </p:nvPr>
          </p:nvSpPr>
          <p:spPr bwMode="auto">
            <a:xfrm>
              <a:off x="6744916" y="3220048"/>
              <a:ext cx="455504" cy="472011"/>
            </a:xfrm>
            <a:custGeom>
              <a:avLst/>
              <a:gdLst/>
              <a:ahLst/>
              <a:cxnLst>
                <a:cxn ang="0">
                  <a:pos x="69" y="78"/>
                </a:cxn>
                <a:cxn ang="0">
                  <a:pos x="73" y="78"/>
                </a:cxn>
                <a:cxn ang="0">
                  <a:pos x="141" y="148"/>
                </a:cxn>
                <a:cxn ang="0">
                  <a:pos x="143" y="248"/>
                </a:cxn>
                <a:cxn ang="0">
                  <a:pos x="248" y="125"/>
                </a:cxn>
                <a:cxn ang="0">
                  <a:pos x="127" y="0"/>
                </a:cxn>
                <a:cxn ang="0">
                  <a:pos x="0" y="125"/>
                </a:cxn>
                <a:cxn ang="0">
                  <a:pos x="0" y="131"/>
                </a:cxn>
                <a:cxn ang="0">
                  <a:pos x="69" y="78"/>
                </a:cxn>
              </a:cxnLst>
              <a:rect l="0" t="0" r="r" b="b"/>
              <a:pathLst>
                <a:path w="248" h="248">
                  <a:moveTo>
                    <a:pt x="69" y="78"/>
                  </a:moveTo>
                  <a:cubicBezTo>
                    <a:pt x="73" y="78"/>
                    <a:pt x="73" y="78"/>
                    <a:pt x="73" y="78"/>
                  </a:cubicBezTo>
                  <a:cubicBezTo>
                    <a:pt x="107" y="78"/>
                    <a:pt x="141" y="112"/>
                    <a:pt x="141" y="148"/>
                  </a:cubicBezTo>
                  <a:cubicBezTo>
                    <a:pt x="143" y="248"/>
                    <a:pt x="143" y="248"/>
                    <a:pt x="143" y="248"/>
                  </a:cubicBezTo>
                  <a:cubicBezTo>
                    <a:pt x="205" y="239"/>
                    <a:pt x="248" y="187"/>
                    <a:pt x="248" y="125"/>
                  </a:cubicBezTo>
                  <a:cubicBezTo>
                    <a:pt x="248" y="54"/>
                    <a:pt x="194" y="0"/>
                    <a:pt x="127" y="0"/>
                  </a:cubicBezTo>
                  <a:cubicBezTo>
                    <a:pt x="59" y="0"/>
                    <a:pt x="0" y="54"/>
                    <a:pt x="0" y="125"/>
                  </a:cubicBezTo>
                  <a:cubicBezTo>
                    <a:pt x="0" y="127"/>
                    <a:pt x="0" y="131"/>
                    <a:pt x="0" y="131"/>
                  </a:cubicBezTo>
                  <a:cubicBezTo>
                    <a:pt x="11" y="104"/>
                    <a:pt x="40" y="81"/>
                    <a:pt x="69" y="7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>
            <p:custDataLst>
              <p:tags r:id="rId3"/>
            </p:custDataLst>
          </p:nvPr>
        </p:nvGrpSpPr>
        <p:grpSpPr>
          <a:xfrm>
            <a:off x="4003733" y="2271584"/>
            <a:ext cx="1269453" cy="2950253"/>
            <a:chOff x="4374665" y="3100981"/>
            <a:chExt cx="1074660" cy="2497547"/>
          </a:xfrm>
          <a:solidFill>
            <a:sysClr val="window" lastClr="FFFFFF">
              <a:lumMod val="95000"/>
            </a:sysClr>
          </a:solidFill>
        </p:grpSpPr>
        <p:sp>
          <p:nvSpPr>
            <p:cNvPr id="92" name="任意多边形 43"/>
            <p:cNvSpPr/>
            <p:nvPr>
              <p:custDataLst>
                <p:tags r:id="rId19"/>
              </p:custDataLst>
            </p:nvPr>
          </p:nvSpPr>
          <p:spPr bwMode="auto">
            <a:xfrm>
              <a:off x="4374665" y="3653787"/>
              <a:ext cx="545512" cy="905751"/>
            </a:xfrm>
            <a:custGeom>
              <a:avLst/>
              <a:gdLst/>
              <a:ahLst/>
              <a:cxnLst>
                <a:cxn ang="0">
                  <a:pos x="275" y="20"/>
                </a:cxn>
                <a:cxn ang="0">
                  <a:pos x="203" y="20"/>
                </a:cxn>
                <a:cxn ang="0">
                  <a:pos x="20" y="199"/>
                </a:cxn>
                <a:cxn ang="0">
                  <a:pos x="7" y="256"/>
                </a:cxn>
                <a:cxn ang="0">
                  <a:pos x="17" y="275"/>
                </a:cxn>
                <a:cxn ang="0">
                  <a:pos x="124" y="443"/>
                </a:cxn>
                <a:cxn ang="0">
                  <a:pos x="196" y="457"/>
                </a:cxn>
                <a:cxn ang="0">
                  <a:pos x="213" y="385"/>
                </a:cxn>
                <a:cxn ang="0">
                  <a:pos x="119" y="245"/>
                </a:cxn>
                <a:cxn ang="0">
                  <a:pos x="275" y="94"/>
                </a:cxn>
                <a:cxn ang="0">
                  <a:pos x="275" y="20"/>
                </a:cxn>
              </a:cxnLst>
              <a:rect l="0" t="0" r="r" b="b"/>
              <a:pathLst>
                <a:path w="297" h="474">
                  <a:moveTo>
                    <a:pt x="275" y="20"/>
                  </a:moveTo>
                  <a:cubicBezTo>
                    <a:pt x="257" y="0"/>
                    <a:pt x="224" y="0"/>
                    <a:pt x="203" y="20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4" y="215"/>
                    <a:pt x="0" y="235"/>
                    <a:pt x="7" y="256"/>
                  </a:cubicBezTo>
                  <a:cubicBezTo>
                    <a:pt x="7" y="263"/>
                    <a:pt x="11" y="270"/>
                    <a:pt x="17" y="275"/>
                  </a:cubicBezTo>
                  <a:cubicBezTo>
                    <a:pt x="124" y="443"/>
                    <a:pt x="124" y="443"/>
                    <a:pt x="124" y="443"/>
                  </a:cubicBezTo>
                  <a:cubicBezTo>
                    <a:pt x="142" y="467"/>
                    <a:pt x="174" y="474"/>
                    <a:pt x="196" y="457"/>
                  </a:cubicBezTo>
                  <a:cubicBezTo>
                    <a:pt x="221" y="439"/>
                    <a:pt x="226" y="410"/>
                    <a:pt x="213" y="385"/>
                  </a:cubicBezTo>
                  <a:cubicBezTo>
                    <a:pt x="119" y="245"/>
                    <a:pt x="119" y="245"/>
                    <a:pt x="119" y="24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97" y="74"/>
                    <a:pt x="297" y="41"/>
                    <a:pt x="275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任意多边形 44"/>
            <p:cNvSpPr/>
            <p:nvPr>
              <p:custDataLst>
                <p:tags r:id="rId20"/>
              </p:custDataLst>
            </p:nvPr>
          </p:nvSpPr>
          <p:spPr bwMode="auto">
            <a:xfrm>
              <a:off x="4569686" y="3536139"/>
              <a:ext cx="537329" cy="206238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30" y="0"/>
                </a:cxn>
                <a:cxn ang="0">
                  <a:pos x="26" y="110"/>
                </a:cxn>
                <a:cxn ang="0">
                  <a:pos x="26" y="125"/>
                </a:cxn>
                <a:cxn ang="0">
                  <a:pos x="84" y="68"/>
                </a:cxn>
                <a:cxn ang="0">
                  <a:pos x="133" y="49"/>
                </a:cxn>
                <a:cxn ang="0">
                  <a:pos x="184" y="70"/>
                </a:cxn>
                <a:cxn ang="0">
                  <a:pos x="181" y="171"/>
                </a:cxn>
                <a:cxn ang="0">
                  <a:pos x="36" y="311"/>
                </a:cxn>
                <a:cxn ang="0">
                  <a:pos x="120" y="435"/>
                </a:cxn>
                <a:cxn ang="0">
                  <a:pos x="130" y="489"/>
                </a:cxn>
                <a:cxn ang="0">
                  <a:pos x="104" y="536"/>
                </a:cxn>
                <a:cxn ang="0">
                  <a:pos x="64" y="547"/>
                </a:cxn>
                <a:cxn ang="0">
                  <a:pos x="26" y="536"/>
                </a:cxn>
                <a:cxn ang="0">
                  <a:pos x="84" y="617"/>
                </a:cxn>
                <a:cxn ang="0">
                  <a:pos x="109" y="804"/>
                </a:cxn>
                <a:cxn ang="0">
                  <a:pos x="13" y="981"/>
                </a:cxn>
                <a:cxn ang="0">
                  <a:pos x="36" y="1060"/>
                </a:cxn>
                <a:cxn ang="0">
                  <a:pos x="53" y="1065"/>
                </a:cxn>
                <a:cxn ang="0">
                  <a:pos x="130" y="1045"/>
                </a:cxn>
                <a:cxn ang="0">
                  <a:pos x="232" y="844"/>
                </a:cxn>
                <a:cxn ang="0">
                  <a:pos x="242" y="813"/>
                </a:cxn>
                <a:cxn ang="0">
                  <a:pos x="242" y="809"/>
                </a:cxn>
                <a:cxn ang="0">
                  <a:pos x="216" y="622"/>
                </a:cxn>
                <a:cxn ang="0">
                  <a:pos x="293" y="519"/>
                </a:cxn>
                <a:cxn ang="0">
                  <a:pos x="293" y="110"/>
                </a:cxn>
                <a:cxn ang="0">
                  <a:pos x="188" y="0"/>
                </a:cxn>
              </a:cxnLst>
              <a:rect l="0" t="0" r="r" b="b"/>
              <a:pathLst>
                <a:path w="293" h="1081">
                  <a:moveTo>
                    <a:pt x="188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73" y="0"/>
                    <a:pt x="26" y="49"/>
                    <a:pt x="26" y="110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7" y="55"/>
                    <a:pt x="115" y="49"/>
                    <a:pt x="133" y="49"/>
                  </a:cubicBezTo>
                  <a:cubicBezTo>
                    <a:pt x="151" y="49"/>
                    <a:pt x="169" y="55"/>
                    <a:pt x="184" y="70"/>
                  </a:cubicBezTo>
                  <a:cubicBezTo>
                    <a:pt x="212" y="97"/>
                    <a:pt x="209" y="143"/>
                    <a:pt x="181" y="17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30" y="452"/>
                    <a:pt x="136" y="472"/>
                    <a:pt x="130" y="489"/>
                  </a:cubicBezTo>
                  <a:cubicBezTo>
                    <a:pt x="127" y="508"/>
                    <a:pt x="118" y="522"/>
                    <a:pt x="104" y="536"/>
                  </a:cubicBezTo>
                  <a:cubicBezTo>
                    <a:pt x="90" y="541"/>
                    <a:pt x="76" y="547"/>
                    <a:pt x="64" y="547"/>
                  </a:cubicBezTo>
                  <a:cubicBezTo>
                    <a:pt x="48" y="547"/>
                    <a:pt x="36" y="545"/>
                    <a:pt x="26" y="536"/>
                  </a:cubicBezTo>
                  <a:cubicBezTo>
                    <a:pt x="30" y="571"/>
                    <a:pt x="53" y="602"/>
                    <a:pt x="84" y="617"/>
                  </a:cubicBezTo>
                  <a:cubicBezTo>
                    <a:pt x="109" y="804"/>
                    <a:pt x="109" y="804"/>
                    <a:pt x="109" y="804"/>
                  </a:cubicBezTo>
                  <a:cubicBezTo>
                    <a:pt x="13" y="981"/>
                    <a:pt x="13" y="981"/>
                    <a:pt x="13" y="981"/>
                  </a:cubicBezTo>
                  <a:cubicBezTo>
                    <a:pt x="0" y="1009"/>
                    <a:pt x="10" y="1045"/>
                    <a:pt x="36" y="1060"/>
                  </a:cubicBezTo>
                  <a:cubicBezTo>
                    <a:pt x="53" y="1065"/>
                    <a:pt x="53" y="1065"/>
                    <a:pt x="53" y="1065"/>
                  </a:cubicBezTo>
                  <a:cubicBezTo>
                    <a:pt x="80" y="1081"/>
                    <a:pt x="115" y="1072"/>
                    <a:pt x="130" y="1045"/>
                  </a:cubicBezTo>
                  <a:cubicBezTo>
                    <a:pt x="232" y="844"/>
                    <a:pt x="232" y="844"/>
                    <a:pt x="232" y="844"/>
                  </a:cubicBezTo>
                  <a:cubicBezTo>
                    <a:pt x="239" y="835"/>
                    <a:pt x="242" y="827"/>
                    <a:pt x="242" y="813"/>
                  </a:cubicBezTo>
                  <a:cubicBezTo>
                    <a:pt x="242" y="813"/>
                    <a:pt x="242" y="811"/>
                    <a:pt x="242" y="809"/>
                  </a:cubicBezTo>
                  <a:cubicBezTo>
                    <a:pt x="216" y="622"/>
                    <a:pt x="216" y="622"/>
                    <a:pt x="216" y="622"/>
                  </a:cubicBezTo>
                  <a:cubicBezTo>
                    <a:pt x="261" y="611"/>
                    <a:pt x="293" y="568"/>
                    <a:pt x="293" y="519"/>
                  </a:cubicBezTo>
                  <a:cubicBezTo>
                    <a:pt x="293" y="110"/>
                    <a:pt x="293" y="110"/>
                    <a:pt x="293" y="110"/>
                  </a:cubicBezTo>
                  <a:cubicBezTo>
                    <a:pt x="293" y="49"/>
                    <a:pt x="245" y="0"/>
                    <a:pt x="188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任意多边形 45"/>
            <p:cNvSpPr/>
            <p:nvPr>
              <p:custDataLst>
                <p:tags r:id="rId21"/>
              </p:custDataLst>
            </p:nvPr>
          </p:nvSpPr>
          <p:spPr bwMode="auto">
            <a:xfrm>
              <a:off x="4914722" y="3100981"/>
              <a:ext cx="445956" cy="473429"/>
            </a:xfrm>
            <a:custGeom>
              <a:avLst/>
              <a:gdLst/>
              <a:ahLst/>
              <a:cxnLst>
                <a:cxn ang="0">
                  <a:pos x="188" y="197"/>
                </a:cxn>
                <a:cxn ang="0">
                  <a:pos x="201" y="197"/>
                </a:cxn>
                <a:cxn ang="0">
                  <a:pos x="223" y="198"/>
                </a:cxn>
                <a:cxn ang="0">
                  <a:pos x="243" y="123"/>
                </a:cxn>
                <a:cxn ang="0">
                  <a:pos x="123" y="0"/>
                </a:cxn>
                <a:cxn ang="0">
                  <a:pos x="0" y="123"/>
                </a:cxn>
                <a:cxn ang="0">
                  <a:pos x="123" y="248"/>
                </a:cxn>
                <a:cxn ang="0">
                  <a:pos x="131" y="248"/>
                </a:cxn>
                <a:cxn ang="0">
                  <a:pos x="188" y="197"/>
                </a:cxn>
              </a:cxnLst>
              <a:rect l="0" t="0" r="r" b="b"/>
              <a:pathLst>
                <a:path w="243" h="248">
                  <a:moveTo>
                    <a:pt x="188" y="197"/>
                  </a:moveTo>
                  <a:cubicBezTo>
                    <a:pt x="194" y="197"/>
                    <a:pt x="196" y="197"/>
                    <a:pt x="201" y="197"/>
                  </a:cubicBezTo>
                  <a:cubicBezTo>
                    <a:pt x="208" y="197"/>
                    <a:pt x="214" y="197"/>
                    <a:pt x="223" y="198"/>
                  </a:cubicBezTo>
                  <a:cubicBezTo>
                    <a:pt x="238" y="176"/>
                    <a:pt x="243" y="150"/>
                    <a:pt x="243" y="123"/>
                  </a:cubicBezTo>
                  <a:cubicBezTo>
                    <a:pt x="243" y="55"/>
                    <a:pt x="191" y="0"/>
                    <a:pt x="123" y="0"/>
                  </a:cubicBezTo>
                  <a:cubicBezTo>
                    <a:pt x="54" y="0"/>
                    <a:pt x="0" y="55"/>
                    <a:pt x="0" y="123"/>
                  </a:cubicBezTo>
                  <a:cubicBezTo>
                    <a:pt x="0" y="193"/>
                    <a:pt x="54" y="248"/>
                    <a:pt x="123" y="248"/>
                  </a:cubicBezTo>
                  <a:cubicBezTo>
                    <a:pt x="127" y="248"/>
                    <a:pt x="129" y="248"/>
                    <a:pt x="131" y="248"/>
                  </a:cubicBezTo>
                  <a:cubicBezTo>
                    <a:pt x="138" y="222"/>
                    <a:pt x="158" y="202"/>
                    <a:pt x="188" y="19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任意多边形 46"/>
            <p:cNvSpPr/>
            <p:nvPr>
              <p:custDataLst>
                <p:tags r:id="rId22"/>
              </p:custDataLst>
            </p:nvPr>
          </p:nvSpPr>
          <p:spPr bwMode="auto">
            <a:xfrm>
              <a:off x="5139746" y="3496450"/>
              <a:ext cx="309579" cy="591076"/>
            </a:xfrm>
            <a:custGeom>
              <a:avLst/>
              <a:gdLst/>
              <a:ahLst/>
              <a:cxnLst>
                <a:cxn ang="0">
                  <a:pos x="163" y="245"/>
                </a:cxn>
                <a:cxn ang="0">
                  <a:pos x="129" y="49"/>
                </a:cxn>
                <a:cxn ang="0">
                  <a:pos x="71" y="6"/>
                </a:cxn>
                <a:cxn ang="0">
                  <a:pos x="28" y="68"/>
                </a:cxn>
                <a:cxn ang="0">
                  <a:pos x="43" y="157"/>
                </a:cxn>
                <a:cxn ang="0">
                  <a:pos x="0" y="135"/>
                </a:cxn>
                <a:cxn ang="0">
                  <a:pos x="0" y="252"/>
                </a:cxn>
                <a:cxn ang="0">
                  <a:pos x="85" y="303"/>
                </a:cxn>
                <a:cxn ang="0">
                  <a:pos x="137" y="303"/>
                </a:cxn>
                <a:cxn ang="0">
                  <a:pos x="163" y="245"/>
                </a:cxn>
              </a:cxnLst>
              <a:rect l="0" t="0" r="r" b="b"/>
              <a:pathLst>
                <a:path w="168" h="310">
                  <a:moveTo>
                    <a:pt x="163" y="245"/>
                  </a:moveTo>
                  <a:cubicBezTo>
                    <a:pt x="129" y="49"/>
                    <a:pt x="129" y="49"/>
                    <a:pt x="129" y="49"/>
                  </a:cubicBezTo>
                  <a:cubicBezTo>
                    <a:pt x="125" y="19"/>
                    <a:pt x="97" y="0"/>
                    <a:pt x="71" y="6"/>
                  </a:cubicBezTo>
                  <a:cubicBezTo>
                    <a:pt x="39" y="13"/>
                    <a:pt x="21" y="41"/>
                    <a:pt x="28" y="68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104" y="310"/>
                    <a:pt x="120" y="310"/>
                    <a:pt x="137" y="303"/>
                  </a:cubicBezTo>
                  <a:cubicBezTo>
                    <a:pt x="159" y="292"/>
                    <a:pt x="168" y="267"/>
                    <a:pt x="163" y="24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任意多边形 47"/>
            <p:cNvSpPr/>
            <p:nvPr>
              <p:custDataLst>
                <p:tags r:id="rId23"/>
              </p:custDataLst>
            </p:nvPr>
          </p:nvSpPr>
          <p:spPr bwMode="auto">
            <a:xfrm>
              <a:off x="4989729" y="4722544"/>
              <a:ext cx="240025" cy="85188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4"/>
            </p:custDataLst>
          </p:nvPr>
        </p:nvGrpSpPr>
        <p:grpSpPr>
          <a:xfrm>
            <a:off x="6938333" y="3596685"/>
            <a:ext cx="763248" cy="1621802"/>
            <a:chOff x="6788413" y="4210050"/>
            <a:chExt cx="646130" cy="1372942"/>
          </a:xfrm>
          <a:solidFill>
            <a:srgbClr val="9BBB59"/>
          </a:solidFill>
        </p:grpSpPr>
        <p:sp>
          <p:nvSpPr>
            <p:cNvPr id="108" name="任意多边形: 形状 107"/>
            <p:cNvSpPr/>
            <p:nvPr>
              <p:custDataLst>
                <p:tags r:id="rId17"/>
              </p:custDataLst>
            </p:nvPr>
          </p:nvSpPr>
          <p:spPr bwMode="auto">
            <a:xfrm>
              <a:off x="6911154" y="4210050"/>
              <a:ext cx="523389" cy="1368150"/>
            </a:xfrm>
            <a:custGeom>
              <a:avLst/>
              <a:gdLst>
                <a:gd name="connsiteX0" fmla="*/ 0 w 523389"/>
                <a:gd name="connsiteY0" fmla="*/ 0 h 1368150"/>
                <a:gd name="connsiteX1" fmla="*/ 490460 w 523389"/>
                <a:gd name="connsiteY1" fmla="*/ 0 h 1368150"/>
                <a:gd name="connsiteX2" fmla="*/ 490460 w 523389"/>
                <a:gd name="connsiteY2" fmla="*/ 57218 h 1368150"/>
                <a:gd name="connsiteX3" fmla="*/ 490460 w 523389"/>
                <a:gd name="connsiteY3" fmla="*/ 314911 h 1368150"/>
                <a:gd name="connsiteX4" fmla="*/ 382081 w 523389"/>
                <a:gd name="connsiteY4" fmla="*/ 496249 h 1368150"/>
                <a:gd name="connsiteX5" fmla="*/ 336158 w 523389"/>
                <a:gd name="connsiteY5" fmla="*/ 857015 h 1368150"/>
                <a:gd name="connsiteX6" fmla="*/ 506993 w 523389"/>
                <a:gd name="connsiteY6" fmla="*/ 1191057 h 1368150"/>
                <a:gd name="connsiteX7" fmla="*/ 464743 w 523389"/>
                <a:gd name="connsiteY7" fmla="*/ 1341854 h 1368150"/>
                <a:gd name="connsiteX8" fmla="*/ 442700 w 523389"/>
                <a:gd name="connsiteY8" fmla="*/ 1359033 h 1368150"/>
                <a:gd name="connsiteX9" fmla="*/ 297583 w 523389"/>
                <a:gd name="connsiteY9" fmla="*/ 1313222 h 1368150"/>
                <a:gd name="connsiteX10" fmla="*/ 104705 w 523389"/>
                <a:gd name="connsiteY10" fmla="*/ 929550 h 1368150"/>
                <a:gd name="connsiteX11" fmla="*/ 91847 w 523389"/>
                <a:gd name="connsiteY11" fmla="*/ 878012 h 1368150"/>
                <a:gd name="connsiteX12" fmla="*/ 91847 w 523389"/>
                <a:gd name="connsiteY12" fmla="*/ 864650 h 1368150"/>
                <a:gd name="connsiteX13" fmla="*/ 135933 w 523389"/>
                <a:gd name="connsiteY13" fmla="*/ 513428 h 1368150"/>
                <a:gd name="connsiteX14" fmla="*/ 0 w 523389"/>
                <a:gd name="connsiteY14" fmla="*/ 314911 h 1368150"/>
                <a:gd name="connsiteX15" fmla="*/ 0 w 523389"/>
                <a:gd name="connsiteY15" fmla="*/ 81380 h 13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389" h="1368150">
                  <a:moveTo>
                    <a:pt x="0" y="0"/>
                  </a:moveTo>
                  <a:lnTo>
                    <a:pt x="490460" y="0"/>
                  </a:lnTo>
                  <a:lnTo>
                    <a:pt x="490460" y="57218"/>
                  </a:lnTo>
                  <a:cubicBezTo>
                    <a:pt x="490460" y="131933"/>
                    <a:pt x="490460" y="217323"/>
                    <a:pt x="490460" y="314911"/>
                  </a:cubicBezTo>
                  <a:cubicBezTo>
                    <a:pt x="490460" y="391264"/>
                    <a:pt x="450048" y="461890"/>
                    <a:pt x="382081" y="496249"/>
                  </a:cubicBezTo>
                  <a:cubicBezTo>
                    <a:pt x="382081" y="496249"/>
                    <a:pt x="382081" y="496249"/>
                    <a:pt x="336158" y="857015"/>
                  </a:cubicBezTo>
                  <a:cubicBezTo>
                    <a:pt x="336158" y="857015"/>
                    <a:pt x="336158" y="857015"/>
                    <a:pt x="506993" y="1191057"/>
                  </a:cubicBezTo>
                  <a:cubicBezTo>
                    <a:pt x="540057" y="1250231"/>
                    <a:pt x="521688" y="1313222"/>
                    <a:pt x="464743" y="1341854"/>
                  </a:cubicBezTo>
                  <a:cubicBezTo>
                    <a:pt x="464743" y="1341854"/>
                    <a:pt x="464743" y="1341854"/>
                    <a:pt x="442700" y="1359033"/>
                  </a:cubicBezTo>
                  <a:cubicBezTo>
                    <a:pt x="389429" y="1380030"/>
                    <a:pt x="323300" y="1364760"/>
                    <a:pt x="297583" y="1313222"/>
                  </a:cubicBezTo>
                  <a:cubicBezTo>
                    <a:pt x="297583" y="1313222"/>
                    <a:pt x="297583" y="1313222"/>
                    <a:pt x="104705" y="929550"/>
                  </a:cubicBezTo>
                  <a:cubicBezTo>
                    <a:pt x="101031" y="912370"/>
                    <a:pt x="91847" y="893282"/>
                    <a:pt x="91847" y="878012"/>
                  </a:cubicBezTo>
                  <a:cubicBezTo>
                    <a:pt x="91847" y="872285"/>
                    <a:pt x="91847" y="864650"/>
                    <a:pt x="91847" y="864650"/>
                  </a:cubicBezTo>
                  <a:cubicBezTo>
                    <a:pt x="91847" y="864650"/>
                    <a:pt x="91847" y="864650"/>
                    <a:pt x="135933" y="513428"/>
                  </a:cubicBezTo>
                  <a:cubicBezTo>
                    <a:pt x="51434" y="484796"/>
                    <a:pt x="0" y="408443"/>
                    <a:pt x="0" y="314911"/>
                  </a:cubicBezTo>
                  <a:cubicBezTo>
                    <a:pt x="0" y="314911"/>
                    <a:pt x="0" y="314911"/>
                    <a:pt x="0" y="8138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任意多边形 51"/>
            <p:cNvSpPr/>
            <p:nvPr>
              <p:custDataLst>
                <p:tags r:id="rId18"/>
              </p:custDataLst>
            </p:nvPr>
          </p:nvSpPr>
          <p:spPr bwMode="auto">
            <a:xfrm>
              <a:off x="6788413" y="4724018"/>
              <a:ext cx="235935" cy="858974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>
            <p:custDataLst>
              <p:tags r:id="rId5"/>
            </p:custDataLst>
          </p:nvPr>
        </p:nvGrpSpPr>
        <p:grpSpPr>
          <a:xfrm>
            <a:off x="4010682" y="3050988"/>
            <a:ext cx="1253491" cy="2152653"/>
            <a:chOff x="4310000" y="3748088"/>
            <a:chExt cx="1061147" cy="1822336"/>
          </a:xfrm>
        </p:grpSpPr>
        <p:sp>
          <p:nvSpPr>
            <p:cNvPr id="101" name="任意多边形: 形状 100"/>
            <p:cNvSpPr/>
            <p:nvPr>
              <p:custDataLst>
                <p:tags r:id="rId13"/>
              </p:custDataLst>
            </p:nvPr>
          </p:nvSpPr>
          <p:spPr bwMode="auto">
            <a:xfrm>
              <a:off x="4310000" y="3748088"/>
              <a:ext cx="528632" cy="784168"/>
            </a:xfrm>
            <a:custGeom>
              <a:avLst/>
              <a:gdLst>
                <a:gd name="connsiteX0" fmla="*/ 298488 w 528632"/>
                <a:gd name="connsiteY0" fmla="*/ 0 h 784168"/>
                <a:gd name="connsiteX1" fmla="*/ 528104 w 528632"/>
                <a:gd name="connsiteY1" fmla="*/ 0 h 784168"/>
                <a:gd name="connsiteX2" fmla="*/ 528632 w 528632"/>
                <a:gd name="connsiteY2" fmla="*/ 2635 h 784168"/>
                <a:gd name="connsiteX3" fmla="*/ 498326 w 528632"/>
                <a:gd name="connsiteY3" fmla="*/ 72621 h 784168"/>
                <a:gd name="connsiteX4" fmla="*/ 211794 w 528632"/>
                <a:gd name="connsiteY4" fmla="*/ 361162 h 784168"/>
                <a:gd name="connsiteX5" fmla="*/ 384448 w 528632"/>
                <a:gd name="connsiteY5" fmla="*/ 628683 h 784168"/>
                <a:gd name="connsiteX6" fmla="*/ 353223 w 528632"/>
                <a:gd name="connsiteY6" fmla="*/ 766265 h 784168"/>
                <a:gd name="connsiteX7" fmla="*/ 220978 w 528632"/>
                <a:gd name="connsiteY7" fmla="*/ 739513 h 784168"/>
                <a:gd name="connsiteX8" fmla="*/ 24447 w 528632"/>
                <a:gd name="connsiteY8" fmla="*/ 418488 h 784168"/>
                <a:gd name="connsiteX9" fmla="*/ 6079 w 528632"/>
                <a:gd name="connsiteY9" fmla="*/ 382181 h 784168"/>
                <a:gd name="connsiteX10" fmla="*/ 29957 w 528632"/>
                <a:gd name="connsiteY10" fmla="*/ 273262 h 784168"/>
                <a:gd name="connsiteX11" fmla="*/ 255134 w 528632"/>
                <a:gd name="connsiteY11" fmla="*/ 44118 h 7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32" h="784168">
                  <a:moveTo>
                    <a:pt x="298488" y="0"/>
                  </a:moveTo>
                  <a:lnTo>
                    <a:pt x="528104" y="0"/>
                  </a:lnTo>
                  <a:lnTo>
                    <a:pt x="528632" y="2635"/>
                  </a:lnTo>
                  <a:cubicBezTo>
                    <a:pt x="528632" y="28193"/>
                    <a:pt x="518530" y="53512"/>
                    <a:pt x="498326" y="72621"/>
                  </a:cubicBezTo>
                  <a:cubicBezTo>
                    <a:pt x="498326" y="72621"/>
                    <a:pt x="498326" y="72621"/>
                    <a:pt x="211794" y="361162"/>
                  </a:cubicBezTo>
                  <a:cubicBezTo>
                    <a:pt x="211794" y="361162"/>
                    <a:pt x="211794" y="361162"/>
                    <a:pt x="384448" y="628683"/>
                  </a:cubicBezTo>
                  <a:cubicBezTo>
                    <a:pt x="408326" y="676455"/>
                    <a:pt x="399142" y="731870"/>
                    <a:pt x="353223" y="766265"/>
                  </a:cubicBezTo>
                  <a:cubicBezTo>
                    <a:pt x="312815" y="798750"/>
                    <a:pt x="254039" y="785374"/>
                    <a:pt x="220978" y="739513"/>
                  </a:cubicBezTo>
                  <a:cubicBezTo>
                    <a:pt x="220978" y="739513"/>
                    <a:pt x="220978" y="739513"/>
                    <a:pt x="24447" y="418488"/>
                  </a:cubicBezTo>
                  <a:cubicBezTo>
                    <a:pt x="13426" y="408933"/>
                    <a:pt x="6079" y="395557"/>
                    <a:pt x="6079" y="382181"/>
                  </a:cubicBezTo>
                  <a:cubicBezTo>
                    <a:pt x="-6778" y="342053"/>
                    <a:pt x="569" y="303836"/>
                    <a:pt x="29957" y="273262"/>
                  </a:cubicBezTo>
                  <a:cubicBezTo>
                    <a:pt x="29957" y="273262"/>
                    <a:pt x="29957" y="273262"/>
                    <a:pt x="255134" y="44118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任意多边形: 形状 98"/>
            <p:cNvSpPr/>
            <p:nvPr>
              <p:custDataLst>
                <p:tags r:id="rId14"/>
              </p:custDataLst>
            </p:nvPr>
          </p:nvSpPr>
          <p:spPr bwMode="auto">
            <a:xfrm>
              <a:off x="4511667" y="3748088"/>
              <a:ext cx="523905" cy="1822336"/>
            </a:xfrm>
            <a:custGeom>
              <a:avLst/>
              <a:gdLst>
                <a:gd name="connsiteX0" fmla="*/ 359089 w 523905"/>
                <a:gd name="connsiteY0" fmla="*/ 0 h 1822336"/>
                <a:gd name="connsiteX1" fmla="*/ 523905 w 523905"/>
                <a:gd name="connsiteY1" fmla="*/ 0 h 1822336"/>
                <a:gd name="connsiteX2" fmla="*/ 523905 w 523905"/>
                <a:gd name="connsiteY2" fmla="*/ 26364 h 1822336"/>
                <a:gd name="connsiteX3" fmla="*/ 523905 w 523905"/>
                <a:gd name="connsiteY3" fmla="*/ 765527 h 1822336"/>
                <a:gd name="connsiteX4" fmla="*/ 382696 w 523905"/>
                <a:gd name="connsiteY4" fmla="*/ 962036 h 1822336"/>
                <a:gd name="connsiteX5" fmla="*/ 430377 w 523905"/>
                <a:gd name="connsiteY5" fmla="*/ 1318804 h 1822336"/>
                <a:gd name="connsiteX6" fmla="*/ 430377 w 523905"/>
                <a:gd name="connsiteY6" fmla="*/ 1326436 h 1822336"/>
                <a:gd name="connsiteX7" fmla="*/ 412038 w 523905"/>
                <a:gd name="connsiteY7" fmla="*/ 1385579 h 1822336"/>
                <a:gd name="connsiteX8" fmla="*/ 224982 w 523905"/>
                <a:gd name="connsiteY8" fmla="*/ 1769057 h 1822336"/>
                <a:gd name="connsiteX9" fmla="*/ 83772 w 523905"/>
                <a:gd name="connsiteY9" fmla="*/ 1807215 h 1822336"/>
                <a:gd name="connsiteX10" fmla="*/ 52596 w 523905"/>
                <a:gd name="connsiteY10" fmla="*/ 1797675 h 1822336"/>
                <a:gd name="connsiteX11" fmla="*/ 10417 w 523905"/>
                <a:gd name="connsiteY11" fmla="*/ 1646955 h 1822336"/>
                <a:gd name="connsiteX12" fmla="*/ 186470 w 523905"/>
                <a:gd name="connsiteY12" fmla="*/ 1309265 h 1822336"/>
                <a:gd name="connsiteX13" fmla="*/ 140623 w 523905"/>
                <a:gd name="connsiteY13" fmla="*/ 952496 h 1822336"/>
                <a:gd name="connsiteX14" fmla="*/ 34257 w 523905"/>
                <a:gd name="connsiteY14" fmla="*/ 797960 h 1822336"/>
                <a:gd name="connsiteX15" fmla="*/ 103945 w 523905"/>
                <a:gd name="connsiteY15" fmla="*/ 818947 h 1822336"/>
                <a:gd name="connsiteX16" fmla="*/ 177301 w 523905"/>
                <a:gd name="connsiteY16" fmla="*/ 797960 h 1822336"/>
                <a:gd name="connsiteX17" fmla="*/ 224982 w 523905"/>
                <a:gd name="connsiteY17" fmla="*/ 708291 h 1822336"/>
                <a:gd name="connsiteX18" fmla="*/ 206643 w 523905"/>
                <a:gd name="connsiteY18" fmla="*/ 605267 h 1822336"/>
                <a:gd name="connsiteX19" fmla="*/ 52596 w 523905"/>
                <a:gd name="connsiteY19" fmla="*/ 368693 h 1822336"/>
                <a:gd name="connsiteX20" fmla="*/ 318510 w 523905"/>
                <a:gd name="connsiteY20" fmla="*/ 101594 h 1822336"/>
                <a:gd name="connsiteX21" fmla="*/ 359772 w 523905"/>
                <a:gd name="connsiteY21" fmla="*/ 4532 h 1822336"/>
                <a:gd name="connsiteX22" fmla="*/ 34257 w 523905"/>
                <a:gd name="connsiteY22" fmla="*/ 0 h 1822336"/>
                <a:gd name="connsiteX23" fmla="*/ 47787 w 523905"/>
                <a:gd name="connsiteY23" fmla="*/ 0 h 1822336"/>
                <a:gd name="connsiteX24" fmla="*/ 34257 w 523905"/>
                <a:gd name="connsiteY24" fmla="*/ 13833 h 1822336"/>
                <a:gd name="connsiteX25" fmla="*/ 34257 w 523905"/>
                <a:gd name="connsiteY25" fmla="*/ 10255 h 182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3905" h="1822336">
                  <a:moveTo>
                    <a:pt x="359089" y="0"/>
                  </a:moveTo>
                  <a:lnTo>
                    <a:pt x="523905" y="0"/>
                  </a:lnTo>
                  <a:lnTo>
                    <a:pt x="523905" y="26364"/>
                  </a:lnTo>
                  <a:cubicBezTo>
                    <a:pt x="523905" y="94946"/>
                    <a:pt x="523905" y="277832"/>
                    <a:pt x="523905" y="765527"/>
                  </a:cubicBezTo>
                  <a:cubicBezTo>
                    <a:pt x="523905" y="859012"/>
                    <a:pt x="465221" y="941049"/>
                    <a:pt x="382696" y="962036"/>
                  </a:cubicBezTo>
                  <a:cubicBezTo>
                    <a:pt x="382696" y="962036"/>
                    <a:pt x="382696" y="962036"/>
                    <a:pt x="430377" y="1318804"/>
                  </a:cubicBezTo>
                  <a:cubicBezTo>
                    <a:pt x="430377" y="1322620"/>
                    <a:pt x="430377" y="1326436"/>
                    <a:pt x="430377" y="1326436"/>
                  </a:cubicBezTo>
                  <a:cubicBezTo>
                    <a:pt x="430377" y="1353146"/>
                    <a:pt x="424875" y="1368408"/>
                    <a:pt x="412038" y="1385579"/>
                  </a:cubicBezTo>
                  <a:cubicBezTo>
                    <a:pt x="412038" y="1385579"/>
                    <a:pt x="412038" y="1385579"/>
                    <a:pt x="224982" y="1769057"/>
                  </a:cubicBezTo>
                  <a:cubicBezTo>
                    <a:pt x="197473" y="1820570"/>
                    <a:pt x="133287" y="1837740"/>
                    <a:pt x="83772" y="1807215"/>
                  </a:cubicBezTo>
                  <a:cubicBezTo>
                    <a:pt x="83772" y="1807215"/>
                    <a:pt x="83772" y="1807215"/>
                    <a:pt x="52596" y="1797675"/>
                  </a:cubicBezTo>
                  <a:cubicBezTo>
                    <a:pt x="4915" y="1769057"/>
                    <a:pt x="-13424" y="1700375"/>
                    <a:pt x="10417" y="1646955"/>
                  </a:cubicBezTo>
                  <a:cubicBezTo>
                    <a:pt x="10417" y="1646955"/>
                    <a:pt x="10417" y="1646955"/>
                    <a:pt x="186470" y="1309265"/>
                  </a:cubicBezTo>
                  <a:cubicBezTo>
                    <a:pt x="186470" y="1309265"/>
                    <a:pt x="186470" y="1309265"/>
                    <a:pt x="140623" y="952496"/>
                  </a:cubicBezTo>
                  <a:cubicBezTo>
                    <a:pt x="83772" y="923879"/>
                    <a:pt x="41593" y="864735"/>
                    <a:pt x="34257" y="797960"/>
                  </a:cubicBezTo>
                  <a:cubicBezTo>
                    <a:pt x="52596" y="815131"/>
                    <a:pt x="74603" y="818947"/>
                    <a:pt x="103945" y="818947"/>
                  </a:cubicBezTo>
                  <a:cubicBezTo>
                    <a:pt x="125952" y="818947"/>
                    <a:pt x="151626" y="807500"/>
                    <a:pt x="177301" y="797960"/>
                  </a:cubicBezTo>
                  <a:cubicBezTo>
                    <a:pt x="202975" y="771250"/>
                    <a:pt x="219480" y="744540"/>
                    <a:pt x="224982" y="708291"/>
                  </a:cubicBezTo>
                  <a:cubicBezTo>
                    <a:pt x="235985" y="675858"/>
                    <a:pt x="224982" y="637701"/>
                    <a:pt x="206643" y="605267"/>
                  </a:cubicBezTo>
                  <a:cubicBezTo>
                    <a:pt x="206643" y="605267"/>
                    <a:pt x="206643" y="605267"/>
                    <a:pt x="52596" y="368693"/>
                  </a:cubicBezTo>
                  <a:cubicBezTo>
                    <a:pt x="52596" y="368693"/>
                    <a:pt x="52596" y="368693"/>
                    <a:pt x="318510" y="101594"/>
                  </a:cubicBezTo>
                  <a:cubicBezTo>
                    <a:pt x="344184" y="74884"/>
                    <a:pt x="358397" y="39589"/>
                    <a:pt x="359772" y="4532"/>
                  </a:cubicBezTo>
                  <a:close/>
                  <a:moveTo>
                    <a:pt x="34257" y="0"/>
                  </a:moveTo>
                  <a:lnTo>
                    <a:pt x="47787" y="0"/>
                  </a:lnTo>
                  <a:lnTo>
                    <a:pt x="34257" y="13833"/>
                  </a:lnTo>
                  <a:cubicBezTo>
                    <a:pt x="34257" y="13833"/>
                    <a:pt x="34257" y="13833"/>
                    <a:pt x="34257" y="10255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任意多边形: 形状 96"/>
            <p:cNvSpPr/>
            <p:nvPr>
              <p:custDataLst>
                <p:tags r:id="rId15"/>
              </p:custDataLst>
            </p:nvPr>
          </p:nvSpPr>
          <p:spPr bwMode="auto">
            <a:xfrm>
              <a:off x="5068303" y="3771901"/>
              <a:ext cx="302844" cy="299589"/>
            </a:xfrm>
            <a:custGeom>
              <a:avLst/>
              <a:gdLst>
                <a:gd name="connsiteX0" fmla="*/ 0 w 302844"/>
                <a:gd name="connsiteY0" fmla="*/ 0 h 299589"/>
                <a:gd name="connsiteX1" fmla="*/ 58078 w 302844"/>
                <a:gd name="connsiteY1" fmla="*/ 0 h 299589"/>
                <a:gd name="connsiteX2" fmla="*/ 79238 w 302844"/>
                <a:gd name="connsiteY2" fmla="*/ 11202 h 299589"/>
                <a:gd name="connsiteX3" fmla="*/ 77780 w 302844"/>
                <a:gd name="connsiteY3" fmla="*/ 2253 h 299589"/>
                <a:gd name="connsiteX4" fmla="*/ 77413 w 302844"/>
                <a:gd name="connsiteY4" fmla="*/ 0 h 299589"/>
                <a:gd name="connsiteX5" fmla="*/ 270358 w 302844"/>
                <a:gd name="connsiteY5" fmla="*/ 0 h 299589"/>
                <a:gd name="connsiteX6" fmla="*/ 271318 w 302844"/>
                <a:gd name="connsiteY6" fmla="*/ 5729 h 299589"/>
                <a:gd name="connsiteX7" fmla="*/ 300366 w 302844"/>
                <a:gd name="connsiteY7" fmla="*/ 178991 h 299589"/>
                <a:gd name="connsiteX8" fmla="*/ 252455 w 302844"/>
                <a:gd name="connsiteY8" fmla="*/ 289579 h 299589"/>
                <a:gd name="connsiteX9" fmla="*/ 156632 w 302844"/>
                <a:gd name="connsiteY9" fmla="*/ 289579 h 299589"/>
                <a:gd name="connsiteX10" fmla="*/ 0 w 302844"/>
                <a:gd name="connsiteY10" fmla="*/ 192338 h 299589"/>
                <a:gd name="connsiteX11" fmla="*/ 0 w 302844"/>
                <a:gd name="connsiteY11" fmla="*/ 42889 h 29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2844" h="299589">
                  <a:moveTo>
                    <a:pt x="0" y="0"/>
                  </a:moveTo>
                  <a:lnTo>
                    <a:pt x="58078" y="0"/>
                  </a:lnTo>
                  <a:lnTo>
                    <a:pt x="79238" y="11202"/>
                  </a:lnTo>
                  <a:cubicBezTo>
                    <a:pt x="79238" y="11202"/>
                    <a:pt x="79238" y="11202"/>
                    <a:pt x="77780" y="2253"/>
                  </a:cubicBezTo>
                  <a:lnTo>
                    <a:pt x="77413" y="0"/>
                  </a:lnTo>
                  <a:lnTo>
                    <a:pt x="270358" y="0"/>
                  </a:lnTo>
                  <a:lnTo>
                    <a:pt x="271318" y="5729"/>
                  </a:lnTo>
                  <a:cubicBezTo>
                    <a:pt x="279074" y="51987"/>
                    <a:pt x="288618" y="108920"/>
                    <a:pt x="300366" y="178991"/>
                  </a:cubicBezTo>
                  <a:cubicBezTo>
                    <a:pt x="309579" y="220938"/>
                    <a:pt x="292995" y="268606"/>
                    <a:pt x="252455" y="289579"/>
                  </a:cubicBezTo>
                  <a:cubicBezTo>
                    <a:pt x="221128" y="302926"/>
                    <a:pt x="191644" y="302926"/>
                    <a:pt x="156632" y="289579"/>
                  </a:cubicBezTo>
                  <a:cubicBezTo>
                    <a:pt x="156632" y="289579"/>
                    <a:pt x="156632" y="289579"/>
                    <a:pt x="0" y="192338"/>
                  </a:cubicBezTo>
                  <a:cubicBezTo>
                    <a:pt x="0" y="192338"/>
                    <a:pt x="0" y="192338"/>
                    <a:pt x="0" y="42889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任意多边形 47"/>
            <p:cNvSpPr/>
            <p:nvPr>
              <p:custDataLst>
                <p:tags r:id="rId16"/>
              </p:custDataLst>
            </p:nvPr>
          </p:nvSpPr>
          <p:spPr bwMode="auto">
            <a:xfrm>
              <a:off x="4918286" y="4709844"/>
              <a:ext cx="240025" cy="85188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504387" y="2048676"/>
            <a:ext cx="10931775" cy="2186129"/>
            <a:chOff x="1284583" y="2899583"/>
            <a:chExt cx="9254333" cy="1850681"/>
          </a:xfrm>
        </p:grpSpPr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284583" y="2899583"/>
              <a:ext cx="25729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b" anchorCtr="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spc="300" dirty="0">
                  <a:solidFill>
                    <a:srgbClr val="3498DB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1.提高工作质量</a:t>
              </a:r>
            </a:p>
          </p:txBody>
        </p:sp>
        <p:sp>
          <p:nvSpPr>
            <p:cNvPr id="18" name="文本框 17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7983467" y="3680589"/>
              <a:ext cx="255512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b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spc="300" dirty="0">
                  <a:solidFill>
                    <a:srgbClr val="9BBB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2.提高工作效率</a:t>
              </a:r>
            </a:p>
          </p:txBody>
        </p:sp>
        <p:sp>
          <p:nvSpPr>
            <p:cNvPr id="19" name="矩形 18"/>
            <p:cNvSpPr/>
            <p:nvPr>
              <p:custDataLst>
                <p:tags r:id="rId11"/>
              </p:custDataLst>
            </p:nvPr>
          </p:nvSpPr>
          <p:spPr bwMode="auto">
            <a:xfrm>
              <a:off x="1332842" y="3392907"/>
              <a:ext cx="2573020" cy="90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/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sym typeface="+mn-ea"/>
                </a:rPr>
                <a:t> </a:t>
              </a:r>
              <a:r>
                <a:rPr lang="zh-CN" altLang="en-US" sz="1400" dirty="0">
                  <a:sym typeface="+mn-ea"/>
                </a:rPr>
                <a:t>严格按照代码规范进行编码，养成良好的编码风格；严格遵循</a:t>
              </a:r>
              <a:r>
                <a:rPr lang="en-US" altLang="zh-CN" sz="1400" dirty="0">
                  <a:sym typeface="+mn-ea"/>
                </a:rPr>
                <a:t>UI</a:t>
              </a:r>
              <a:r>
                <a:rPr lang="zh-CN" altLang="en-US" sz="1400" dirty="0">
                  <a:sym typeface="+mn-ea"/>
                </a:rPr>
                <a:t>规范；注重细节，做好功能自测，尽量减少</a:t>
              </a:r>
              <a:r>
                <a:rPr lang="en-US" altLang="zh-CN" sz="1400" dirty="0">
                  <a:sym typeface="+mn-ea"/>
                </a:rPr>
                <a:t>bug</a:t>
              </a:r>
              <a:r>
                <a:rPr lang="zh-CN" altLang="en-US" sz="1400" dirty="0">
                  <a:sym typeface="+mn-ea"/>
                </a:rPr>
                <a:t>率。</a:t>
              </a:r>
            </a:p>
          </p:txBody>
        </p:sp>
        <p:sp>
          <p:nvSpPr>
            <p:cNvPr id="20" name="矩形 19"/>
            <p:cNvSpPr/>
            <p:nvPr>
              <p:custDataLst>
                <p:tags r:id="rId12"/>
              </p:custDataLst>
            </p:nvPr>
          </p:nvSpPr>
          <p:spPr bwMode="auto">
            <a:xfrm>
              <a:off x="7983676" y="4194639"/>
              <a:ext cx="255524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/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ea"/>
                </a:rPr>
                <a:t>加强与产品的沟通，充分理解需求再开发，减少不必要的返工；加强公共组件思想，抽离出符合业务需要的通用组件，减少代码重复率。明确目标问题，带着问题寻找解决方案。</a:t>
              </a:r>
            </a:p>
          </p:txBody>
        </p:sp>
      </p:grpSp>
      <p:sp>
        <p:nvSpPr>
          <p:cNvPr id="32" name="矩形 31"/>
          <p:cNvSpPr/>
          <p:nvPr>
            <p:custDataLst>
              <p:tags r:id="rId7"/>
            </p:custDataLst>
          </p:nvPr>
        </p:nvSpPr>
        <p:spPr bwMode="auto">
          <a:xfrm>
            <a:off x="741001" y="4302578"/>
            <a:ext cx="2802288" cy="89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46800" anchor="t" anchorCtr="0"/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ym typeface="+mn-ea"/>
              </a:rPr>
              <a:t>不断学习，多看文档，多看源码，多思考，多动手实践，不断调整思维方式，提高编码能力。</a:t>
            </a: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 bwMode="auto">
          <a:xfrm>
            <a:off x="610870" y="3729445"/>
            <a:ext cx="2868295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300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3.提高业务能力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下一步工作目标</a:t>
            </a:r>
            <a:r>
              <a:rPr lang="en-US" altLang="zh-CN" dirty="0"/>
              <a:t>&amp;</a:t>
            </a:r>
            <a:r>
              <a:rPr lang="zh-CN" altLang="en-US" dirty="0"/>
              <a:t>相应措施</a:t>
            </a:r>
          </a:p>
        </p:txBody>
      </p:sp>
      <p:sp>
        <p:nvSpPr>
          <p:cNvPr id="46" name="Freeform 5"/>
          <p:cNvSpPr/>
          <p:nvPr>
            <p:custDataLst>
              <p:tags r:id="rId1"/>
            </p:custDataLst>
          </p:nvPr>
        </p:nvSpPr>
        <p:spPr bwMode="auto">
          <a:xfrm>
            <a:off x="7393888" y="2816684"/>
            <a:ext cx="4777159" cy="4018977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01028" y="5486860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123265" y="4313499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6"/>
          <p:cNvSpPr/>
          <p:nvPr>
            <p:custDataLst>
              <p:tags r:id="rId4"/>
            </p:custDataLst>
          </p:nvPr>
        </p:nvSpPr>
        <p:spPr>
          <a:xfrm>
            <a:off x="9212380" y="3306670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7"/>
          <p:cNvSpPr/>
          <p:nvPr>
            <p:custDataLst>
              <p:tags r:id="rId5"/>
            </p:custDataLst>
          </p:nvPr>
        </p:nvSpPr>
        <p:spPr>
          <a:xfrm>
            <a:off x="10649167" y="2759117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7824423" y="5423966"/>
            <a:ext cx="16170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8492831" y="4253595"/>
            <a:ext cx="1807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9396759" y="3406244"/>
            <a:ext cx="166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0470419" y="3048873"/>
            <a:ext cx="903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</a:p>
        </p:txBody>
      </p:sp>
      <p:grpSp>
        <p:nvGrpSpPr>
          <p:cNvPr id="29" name="Group 28"/>
          <p:cNvGrpSpPr/>
          <p:nvPr>
            <p:custDataLst>
              <p:tags r:id="rId10"/>
            </p:custDataLst>
          </p:nvPr>
        </p:nvGrpSpPr>
        <p:grpSpPr>
          <a:xfrm flipH="1">
            <a:off x="4921025" y="5221213"/>
            <a:ext cx="2437149" cy="326787"/>
            <a:chOff x="2108477" y="2757465"/>
            <a:chExt cx="2423386" cy="299955"/>
          </a:xfrm>
        </p:grpSpPr>
        <p:cxnSp>
          <p:nvCxnSpPr>
            <p:cNvPr id="31" name="Straight Connector 30"/>
            <p:cNvCxnSpPr/>
            <p:nvPr>
              <p:custDataLst>
                <p:tags r:id="rId37"/>
              </p:custDataLst>
            </p:nvPr>
          </p:nvCxnSpPr>
          <p:spPr>
            <a:xfrm flipH="1">
              <a:off x="2108477" y="2757465"/>
              <a:ext cx="1864621" cy="299955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30" name="Oval 29"/>
          <p:cNvSpPr/>
          <p:nvPr>
            <p:custDataLst>
              <p:tags r:id="rId11"/>
            </p:custDataLst>
          </p:nvPr>
        </p:nvSpPr>
        <p:spPr>
          <a:xfrm flipH="1">
            <a:off x="4742597" y="5117443"/>
            <a:ext cx="191582" cy="20754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12"/>
            </p:custDataLst>
          </p:nvPr>
        </p:nvSpPr>
        <p:spPr>
          <a:xfrm>
            <a:off x="3898970" y="4908653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13"/>
            </p:custDataLst>
          </p:nvPr>
        </p:nvGrpSpPr>
        <p:grpSpPr>
          <a:xfrm>
            <a:off x="4064306" y="5096851"/>
            <a:ext cx="386401" cy="386401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36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9" name="TextBox 38"/>
          <p:cNvSpPr txBox="1"/>
          <p:nvPr>
            <p:custDataLst>
              <p:tags r:id="rId14"/>
            </p:custDataLst>
          </p:nvPr>
        </p:nvSpPr>
        <p:spPr>
          <a:xfrm>
            <a:off x="241300" y="4908550"/>
            <a:ext cx="3822700" cy="837565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lstStyle/>
          <a:p>
            <a:pPr algn="l">
              <a:lnSpc>
                <a:spcPct val="120000"/>
              </a:lnSpc>
            </a:pP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对手上的每一个模块都认真负责，精益求精，多向同事学习，力求用更好更高级的方法实现需求。</a:t>
            </a:r>
          </a:p>
        </p:txBody>
      </p:sp>
      <p:sp>
        <p:nvSpPr>
          <p:cNvPr id="68" name="TextBox 67"/>
          <p:cNvSpPr txBox="1"/>
          <p:nvPr>
            <p:custDataLst>
              <p:tags r:id="rId15"/>
            </p:custDataLst>
          </p:nvPr>
        </p:nvSpPr>
        <p:spPr>
          <a:xfrm>
            <a:off x="913352" y="3755929"/>
            <a:ext cx="4378440" cy="52566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lstStyle/>
          <a:p>
            <a:pPr algn="l">
              <a:lnSpc>
                <a:spcPct val="120000"/>
              </a:lnSpc>
            </a:pP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坚持用</a:t>
            </a:r>
            <a:r>
              <a:rPr lang="en-US" altLang="zh-CN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命令行执行相关操作，尽量不借助</a:t>
            </a:r>
            <a:r>
              <a:rPr lang="en-US" altLang="zh-CN" sz="1400" spc="3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74" name="TextBox 73"/>
          <p:cNvSpPr txBox="1"/>
          <p:nvPr>
            <p:custDataLst>
              <p:tags r:id="rId16"/>
            </p:custDataLst>
          </p:nvPr>
        </p:nvSpPr>
        <p:spPr>
          <a:xfrm>
            <a:off x="1107618" y="2044981"/>
            <a:ext cx="5661035" cy="1462224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lstStyle/>
          <a:p>
            <a:pPr algn="l">
              <a:lnSpc>
                <a:spcPct val="120000"/>
              </a:lnSpc>
            </a:pPr>
            <a:endParaRPr lang="zh-CN" altLang="en-US" sz="1400" spc="3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>
            <p:custDataLst>
              <p:tags r:id="rId17"/>
            </p:custDataLst>
          </p:nvPr>
        </p:nvSpPr>
        <p:spPr>
          <a:xfrm>
            <a:off x="2879574" y="1068970"/>
            <a:ext cx="6111215" cy="1031861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endParaRPr lang="en-US" altLang="zh-CN" sz="1400" spc="3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400" spc="3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作为前端工作者，对</a:t>
            </a:r>
            <a:r>
              <a:rPr lang="en-US" altLang="zh-CN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等基础技术，对</a:t>
            </a:r>
            <a:r>
              <a:rPr lang="en-US" altLang="zh-CN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框架的掌握程度还不够高，多阅读文档、源码，不但要会应用，还要懂得其中的原理。紧跟</a:t>
            </a:r>
            <a:r>
              <a:rPr lang="en-US" altLang="zh-CN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的步伐，了解并将其应用到项目中去。</a:t>
            </a:r>
          </a:p>
        </p:txBody>
      </p:sp>
      <p:grpSp>
        <p:nvGrpSpPr>
          <p:cNvPr id="82" name="Group 81"/>
          <p:cNvGrpSpPr/>
          <p:nvPr>
            <p:custDataLst>
              <p:tags r:id="rId18"/>
            </p:custDataLst>
          </p:nvPr>
        </p:nvGrpSpPr>
        <p:grpSpPr>
          <a:xfrm flipH="1">
            <a:off x="6163080" y="3901254"/>
            <a:ext cx="1839387" cy="411940"/>
            <a:chOff x="2756450" y="2757465"/>
            <a:chExt cx="1775413" cy="397613"/>
          </a:xfrm>
        </p:grpSpPr>
        <p:cxnSp>
          <p:nvCxnSpPr>
            <p:cNvPr id="84" name="Straight Connector 83"/>
            <p:cNvCxnSpPr/>
            <p:nvPr>
              <p:custDataLst>
                <p:tags r:id="rId33"/>
              </p:custDataLst>
            </p:nvPr>
          </p:nvCxnSpPr>
          <p:spPr>
            <a:xfrm flipH="1">
              <a:off x="2756450" y="2757465"/>
              <a:ext cx="1216648" cy="39761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5" name="Straight Connector 84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83" name="Oval 82"/>
          <p:cNvSpPr/>
          <p:nvPr>
            <p:custDataLst>
              <p:tags r:id="rId19"/>
            </p:custDataLst>
          </p:nvPr>
        </p:nvSpPr>
        <p:spPr>
          <a:xfrm flipH="1">
            <a:off x="5979267" y="3802572"/>
            <a:ext cx="197364" cy="19736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2"/>
          </p:cNvCxnSpPr>
          <p:nvPr>
            <p:custDataLst>
              <p:tags r:id="rId20"/>
            </p:custDataLst>
          </p:nvPr>
        </p:nvCxnSpPr>
        <p:spPr>
          <a:xfrm>
            <a:off x="7875263" y="2697441"/>
            <a:ext cx="1260488" cy="587072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89" name="Oval 88"/>
          <p:cNvSpPr/>
          <p:nvPr>
            <p:custDataLst>
              <p:tags r:id="rId21"/>
            </p:custDataLst>
          </p:nvPr>
        </p:nvSpPr>
        <p:spPr>
          <a:xfrm flipH="1">
            <a:off x="7677899" y="2598124"/>
            <a:ext cx="197364" cy="19736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6" name="Straight Connector 95"/>
          <p:cNvCxnSpPr>
            <a:stCxn id="95" idx="3"/>
          </p:cNvCxnSpPr>
          <p:nvPr>
            <p:custDataLst>
              <p:tags r:id="rId22"/>
            </p:custDataLst>
          </p:nvPr>
        </p:nvCxnSpPr>
        <p:spPr>
          <a:xfrm>
            <a:off x="9830412" y="2086504"/>
            <a:ext cx="755303" cy="610303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95" name="Oval 94"/>
          <p:cNvSpPr/>
          <p:nvPr>
            <p:custDataLst>
              <p:tags r:id="rId23"/>
            </p:custDataLst>
          </p:nvPr>
        </p:nvSpPr>
        <p:spPr>
          <a:xfrm flipH="1">
            <a:off x="9662586" y="1918043"/>
            <a:ext cx="197364" cy="19736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4"/>
            </p:custDataLst>
          </p:nvPr>
        </p:nvSpPr>
        <p:spPr>
          <a:xfrm>
            <a:off x="6845481" y="2334211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5"/>
            </p:custDataLst>
          </p:nvPr>
        </p:nvGrpSpPr>
        <p:grpSpPr>
          <a:xfrm>
            <a:off x="7031325" y="2549278"/>
            <a:ext cx="391106" cy="365932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6"/>
            </p:custDataLst>
          </p:nvPr>
        </p:nvSpPr>
        <p:spPr>
          <a:xfrm>
            <a:off x="5176571" y="3593852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5364469" y="3802479"/>
            <a:ext cx="382576" cy="381697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5" name="Oval 74"/>
          <p:cNvSpPr/>
          <p:nvPr>
            <p:custDataLst>
              <p:tags r:id="rId28"/>
            </p:custDataLst>
          </p:nvPr>
        </p:nvSpPr>
        <p:spPr>
          <a:xfrm>
            <a:off x="9015132" y="1260143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Freeform 213"/>
          <p:cNvSpPr>
            <a:spLocks noEditPoints="1"/>
          </p:cNvSpPr>
          <p:nvPr>
            <p:custDataLst>
              <p:tags r:id="rId29"/>
            </p:custDataLst>
          </p:nvPr>
        </p:nvSpPr>
        <p:spPr bwMode="auto">
          <a:xfrm>
            <a:off x="9167269" y="1453241"/>
            <a:ext cx="380679" cy="380680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" name="TextBox 67">
            <a:extLst>
              <a:ext uri="{FF2B5EF4-FFF2-40B4-BE49-F238E27FC236}">
                <a16:creationId xmlns:a16="http://schemas.microsoft.com/office/drawing/2014/main" id="{957C37B3-4D87-4BD8-ABFC-A8CE99D1B48F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835953" y="2318997"/>
            <a:ext cx="5093335" cy="1028791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lstStyle/>
          <a:p>
            <a:pPr algn="l">
              <a:lnSpc>
                <a:spcPct val="120000"/>
              </a:lnSpc>
            </a:pPr>
            <a:r>
              <a:rPr lang="zh-CN" altLang="en-US" sz="140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目前的主要工作内容是业务代码，在写业务代码之余，多看多接触本项目的核心、框架级代码，以此作为学习入口，不断拓宽、深挖前端知识的广度、深度。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8" grpId="0" bldLvl="0" animBg="1"/>
      <p:bldP spid="10" grpId="0" bldLvl="0" animBg="1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4.2</a:t>
            </a:r>
            <a:r>
              <a:rPr lang="zh-CN" altLang="en-US"/>
              <a:t>工作中的困难与需要的支持</a:t>
            </a:r>
          </a:p>
        </p:txBody>
      </p:sp>
      <p:grpSp>
        <p:nvGrpSpPr>
          <p:cNvPr id="73" name="组合 72"/>
          <p:cNvGrpSpPr/>
          <p:nvPr>
            <p:custDataLst>
              <p:tags r:id="rId2"/>
            </p:custDataLst>
          </p:nvPr>
        </p:nvGrpSpPr>
        <p:grpSpPr>
          <a:xfrm>
            <a:off x="2592961" y="3347937"/>
            <a:ext cx="1011994" cy="1011994"/>
            <a:chOff x="2388532" y="2849497"/>
            <a:chExt cx="1059336" cy="1059336"/>
          </a:xfrm>
        </p:grpSpPr>
        <p:sp>
          <p:nvSpPr>
            <p:cNvPr id="74" name="椭圆 73"/>
            <p:cNvSpPr/>
            <p:nvPr>
              <p:custDataLst>
                <p:tags r:id="rId14"/>
              </p:custDataLst>
            </p:nvPr>
          </p:nvSpPr>
          <p:spPr>
            <a:xfrm>
              <a:off x="2388532" y="2849497"/>
              <a:ext cx="1059336" cy="1059336"/>
            </a:xfrm>
            <a:prstGeom prst="ellipse">
              <a:avLst/>
            </a:prstGeom>
            <a:solidFill>
              <a:srgbClr val="9898C0">
                <a:lumMod val="75000"/>
              </a:srgbClr>
            </a:solidFill>
            <a:ln>
              <a:noFill/>
            </a:ln>
          </p:spPr>
          <p:style>
            <a:lnRef idx="2">
              <a:srgbClr val="75AFCC">
                <a:shade val="50000"/>
              </a:srgbClr>
            </a:lnRef>
            <a:fillRef idx="1">
              <a:srgbClr val="75AFCC"/>
            </a:fillRef>
            <a:effectRef idx="0">
              <a:srgbClr val="75AFC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Freeform 169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571638" y="3097444"/>
              <a:ext cx="693125" cy="563443"/>
            </a:xfrm>
            <a:custGeom>
              <a:avLst/>
              <a:gdLst>
                <a:gd name="T0" fmla="*/ 49 w 65"/>
                <a:gd name="T1" fmla="*/ 33 h 53"/>
                <a:gd name="T2" fmla="*/ 49 w 65"/>
                <a:gd name="T3" fmla="*/ 33 h 53"/>
                <a:gd name="T4" fmla="*/ 38 w 65"/>
                <a:gd name="T5" fmla="*/ 31 h 53"/>
                <a:gd name="T6" fmla="*/ 38 w 65"/>
                <a:gd name="T7" fmla="*/ 24 h 53"/>
                <a:gd name="T8" fmla="*/ 56 w 65"/>
                <a:gd name="T9" fmla="*/ 11 h 53"/>
                <a:gd name="T10" fmla="*/ 60 w 65"/>
                <a:gd name="T11" fmla="*/ 24 h 53"/>
                <a:gd name="T12" fmla="*/ 54 w 65"/>
                <a:gd name="T13" fmla="*/ 31 h 53"/>
                <a:gd name="T14" fmla="*/ 35 w 65"/>
                <a:gd name="T15" fmla="*/ 18 h 53"/>
                <a:gd name="T16" fmla="*/ 35 w 65"/>
                <a:gd name="T17" fmla="*/ 19 h 53"/>
                <a:gd name="T18" fmla="*/ 33 w 65"/>
                <a:gd name="T19" fmla="*/ 26 h 53"/>
                <a:gd name="T20" fmla="*/ 21 w 65"/>
                <a:gd name="T21" fmla="*/ 35 h 53"/>
                <a:gd name="T22" fmla="*/ 9 w 65"/>
                <a:gd name="T23" fmla="*/ 26 h 53"/>
                <a:gd name="T24" fmla="*/ 7 w 65"/>
                <a:gd name="T25" fmla="*/ 19 h 53"/>
                <a:gd name="T26" fmla="*/ 7 w 65"/>
                <a:gd name="T27" fmla="*/ 18 h 53"/>
                <a:gd name="T28" fmla="*/ 11 w 65"/>
                <a:gd name="T29" fmla="*/ 4 h 53"/>
                <a:gd name="T30" fmla="*/ 34 w 65"/>
                <a:gd name="T31" fmla="*/ 18 h 53"/>
                <a:gd name="T32" fmla="*/ 12 w 65"/>
                <a:gd name="T33" fmla="*/ 36 h 53"/>
                <a:gd name="T34" fmla="*/ 30 w 65"/>
                <a:gd name="T35" fmla="*/ 36 h 53"/>
                <a:gd name="T36" fmla="*/ 41 w 65"/>
                <a:gd name="T37" fmla="*/ 53 h 53"/>
                <a:gd name="T38" fmla="*/ 6 w 65"/>
                <a:gd name="T39" fmla="*/ 36 h 53"/>
                <a:gd name="T40" fmla="*/ 31 w 65"/>
                <a:gd name="T41" fmla="*/ 20 h 53"/>
                <a:gd name="T42" fmla="*/ 14 w 65"/>
                <a:gd name="T43" fmla="*/ 16 h 53"/>
                <a:gd name="T44" fmla="*/ 10 w 65"/>
                <a:gd name="T45" fmla="*/ 19 h 53"/>
                <a:gd name="T46" fmla="*/ 9 w 65"/>
                <a:gd name="T47" fmla="*/ 20 h 53"/>
                <a:gd name="T48" fmla="*/ 11 w 65"/>
                <a:gd name="T49" fmla="*/ 24 h 53"/>
                <a:gd name="T50" fmla="*/ 11 w 65"/>
                <a:gd name="T51" fmla="*/ 25 h 53"/>
                <a:gd name="T52" fmla="*/ 21 w 65"/>
                <a:gd name="T53" fmla="*/ 33 h 53"/>
                <a:gd name="T54" fmla="*/ 31 w 65"/>
                <a:gd name="T55" fmla="*/ 25 h 53"/>
                <a:gd name="T56" fmla="*/ 31 w 65"/>
                <a:gd name="T57" fmla="*/ 24 h 53"/>
                <a:gd name="T58" fmla="*/ 33 w 65"/>
                <a:gd name="T59" fmla="*/ 20 h 53"/>
                <a:gd name="T60" fmla="*/ 33 w 65"/>
                <a:gd name="T61" fmla="*/ 20 h 53"/>
                <a:gd name="T62" fmla="*/ 39 w 65"/>
                <a:gd name="T63" fmla="*/ 35 h 53"/>
                <a:gd name="T64" fmla="*/ 64 w 65"/>
                <a:gd name="T65" fmla="*/ 47 h 53"/>
                <a:gd name="T66" fmla="*/ 49 w 65"/>
                <a:gd name="T67" fmla="*/ 37 h 53"/>
                <a:gd name="T68" fmla="*/ 56 w 65"/>
                <a:gd name="T69" fmla="*/ 25 h 53"/>
                <a:gd name="T70" fmla="*/ 42 w 65"/>
                <a:gd name="T71" fmla="*/ 19 h 53"/>
                <a:gd name="T72" fmla="*/ 42 w 65"/>
                <a:gd name="T73" fmla="*/ 24 h 53"/>
                <a:gd name="T74" fmla="*/ 56 w 65"/>
                <a:gd name="T75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53">
                  <a:moveTo>
                    <a:pt x="54" y="31"/>
                  </a:moveTo>
                  <a:cubicBezTo>
                    <a:pt x="52" y="32"/>
                    <a:pt x="51" y="32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6" y="32"/>
                    <a:pt x="45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9"/>
                    <a:pt x="40" y="13"/>
                    <a:pt x="42" y="11"/>
                  </a:cubicBezTo>
                  <a:cubicBezTo>
                    <a:pt x="45" y="8"/>
                    <a:pt x="52" y="8"/>
                    <a:pt x="56" y="11"/>
                  </a:cubicBezTo>
                  <a:cubicBezTo>
                    <a:pt x="58" y="12"/>
                    <a:pt x="60" y="19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34" y="18"/>
                  </a:moveTo>
                  <a:cubicBezTo>
                    <a:pt x="34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1"/>
                    <a:pt x="35" y="22"/>
                    <a:pt x="35" y="23"/>
                  </a:cubicBezTo>
                  <a:cubicBezTo>
                    <a:pt x="34" y="24"/>
                    <a:pt x="34" y="25"/>
                    <a:pt x="33" y="26"/>
                  </a:cubicBezTo>
                  <a:cubicBezTo>
                    <a:pt x="32" y="28"/>
                    <a:pt x="30" y="31"/>
                    <a:pt x="28" y="33"/>
                  </a:cubicBezTo>
                  <a:cubicBezTo>
                    <a:pt x="26" y="34"/>
                    <a:pt x="24" y="35"/>
                    <a:pt x="21" y="35"/>
                  </a:cubicBezTo>
                  <a:cubicBezTo>
                    <a:pt x="18" y="35"/>
                    <a:pt x="16" y="34"/>
                    <a:pt x="14" y="33"/>
                  </a:cubicBezTo>
                  <a:cubicBezTo>
                    <a:pt x="12" y="31"/>
                    <a:pt x="10" y="28"/>
                    <a:pt x="9" y="26"/>
                  </a:cubicBezTo>
                  <a:cubicBezTo>
                    <a:pt x="9" y="25"/>
                    <a:pt x="8" y="24"/>
                    <a:pt x="7" y="23"/>
                  </a:cubicBezTo>
                  <a:cubicBezTo>
                    <a:pt x="7" y="22"/>
                    <a:pt x="7" y="21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7" y="11"/>
                    <a:pt x="7" y="7"/>
                    <a:pt x="11" y="4"/>
                  </a:cubicBezTo>
                  <a:cubicBezTo>
                    <a:pt x="16" y="0"/>
                    <a:pt x="25" y="0"/>
                    <a:pt x="30" y="4"/>
                  </a:cubicBezTo>
                  <a:cubicBezTo>
                    <a:pt x="34" y="7"/>
                    <a:pt x="35" y="11"/>
                    <a:pt x="34" y="18"/>
                  </a:cubicBezTo>
                  <a:close/>
                  <a:moveTo>
                    <a:pt x="6" y="36"/>
                  </a:moveTo>
                  <a:cubicBezTo>
                    <a:pt x="8" y="36"/>
                    <a:pt x="10" y="36"/>
                    <a:pt x="12" y="36"/>
                  </a:cubicBezTo>
                  <a:cubicBezTo>
                    <a:pt x="14" y="38"/>
                    <a:pt x="17" y="40"/>
                    <a:pt x="21" y="40"/>
                  </a:cubicBezTo>
                  <a:cubicBezTo>
                    <a:pt x="24" y="40"/>
                    <a:pt x="28" y="38"/>
                    <a:pt x="30" y="36"/>
                  </a:cubicBezTo>
                  <a:cubicBezTo>
                    <a:pt x="32" y="36"/>
                    <a:pt x="34" y="36"/>
                    <a:pt x="36" y="36"/>
                  </a:cubicBezTo>
                  <a:cubicBezTo>
                    <a:pt x="39" y="39"/>
                    <a:pt x="42" y="48"/>
                    <a:pt x="41" y="53"/>
                  </a:cubicBezTo>
                  <a:cubicBezTo>
                    <a:pt x="28" y="53"/>
                    <a:pt x="14" y="53"/>
                    <a:pt x="0" y="53"/>
                  </a:cubicBezTo>
                  <a:cubicBezTo>
                    <a:pt x="1" y="48"/>
                    <a:pt x="1" y="40"/>
                    <a:pt x="6" y="36"/>
                  </a:cubicBezTo>
                  <a:close/>
                  <a:moveTo>
                    <a:pt x="33" y="20"/>
                  </a:moveTo>
                  <a:cubicBezTo>
                    <a:pt x="32" y="20"/>
                    <a:pt x="31" y="20"/>
                    <a:pt x="31" y="20"/>
                  </a:cubicBezTo>
                  <a:cubicBezTo>
                    <a:pt x="31" y="19"/>
                    <a:pt x="30" y="18"/>
                    <a:pt x="30" y="17"/>
                  </a:cubicBezTo>
                  <a:cubicBezTo>
                    <a:pt x="25" y="18"/>
                    <a:pt x="20" y="18"/>
                    <a:pt x="14" y="16"/>
                  </a:cubicBezTo>
                  <a:cubicBezTo>
                    <a:pt x="13" y="17"/>
                    <a:pt x="12" y="19"/>
                    <a:pt x="12" y="20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ubicBezTo>
                    <a:pt x="10" y="23"/>
                    <a:pt x="10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7"/>
                    <a:pt x="13" y="29"/>
                    <a:pt x="15" y="31"/>
                  </a:cubicBezTo>
                  <a:cubicBezTo>
                    <a:pt x="17" y="32"/>
                    <a:pt x="19" y="33"/>
                    <a:pt x="21" y="33"/>
                  </a:cubicBezTo>
                  <a:cubicBezTo>
                    <a:pt x="23" y="33"/>
                    <a:pt x="25" y="32"/>
                    <a:pt x="27" y="31"/>
                  </a:cubicBezTo>
                  <a:cubicBezTo>
                    <a:pt x="29" y="29"/>
                    <a:pt x="30" y="27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lose/>
                  <a:moveTo>
                    <a:pt x="42" y="34"/>
                  </a:moveTo>
                  <a:cubicBezTo>
                    <a:pt x="41" y="34"/>
                    <a:pt x="40" y="34"/>
                    <a:pt x="39" y="35"/>
                  </a:cubicBezTo>
                  <a:cubicBezTo>
                    <a:pt x="42" y="38"/>
                    <a:pt x="43" y="43"/>
                    <a:pt x="4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5" y="43"/>
                    <a:pt x="63" y="36"/>
                    <a:pt x="56" y="34"/>
                  </a:cubicBezTo>
                  <a:cubicBezTo>
                    <a:pt x="54" y="35"/>
                    <a:pt x="52" y="37"/>
                    <a:pt x="49" y="37"/>
                  </a:cubicBezTo>
                  <a:cubicBezTo>
                    <a:pt x="46" y="37"/>
                    <a:pt x="44" y="36"/>
                    <a:pt x="42" y="34"/>
                  </a:cubicBezTo>
                  <a:close/>
                  <a:moveTo>
                    <a:pt x="56" y="25"/>
                  </a:moveTo>
                  <a:cubicBezTo>
                    <a:pt x="56" y="23"/>
                    <a:pt x="56" y="20"/>
                    <a:pt x="56" y="19"/>
                  </a:cubicBezTo>
                  <a:cubicBezTo>
                    <a:pt x="53" y="20"/>
                    <a:pt x="47" y="20"/>
                    <a:pt x="42" y="19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8"/>
                    <a:pt x="45" y="30"/>
                    <a:pt x="49" y="31"/>
                  </a:cubicBezTo>
                  <a:cubicBezTo>
                    <a:pt x="53" y="30"/>
                    <a:pt x="55" y="28"/>
                    <a:pt x="5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6" name="文本框 75"/>
          <p:cNvSpPr txBox="1"/>
          <p:nvPr>
            <p:custDataLst>
              <p:tags r:id="rId3"/>
            </p:custDataLst>
          </p:nvPr>
        </p:nvSpPr>
        <p:spPr>
          <a:xfrm>
            <a:off x="5564516" y="1559578"/>
            <a:ext cx="5057219" cy="7427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目前的工作主要是开发业务代码，希望在项目的代码优化、性能提升、效率提升方面也能有所涉猎。</a:t>
            </a:r>
          </a:p>
        </p:txBody>
      </p:sp>
      <p:sp>
        <p:nvSpPr>
          <p:cNvPr id="114" name="文本框 113"/>
          <p:cNvSpPr txBox="1"/>
          <p:nvPr>
            <p:custDataLst>
              <p:tags r:id="rId4"/>
            </p:custDataLst>
          </p:nvPr>
        </p:nvSpPr>
        <p:spPr>
          <a:xfrm>
            <a:off x="5609615" y="4694459"/>
            <a:ext cx="5012119" cy="742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希望相关部门能组织多一些的娱乐性小活动，节日小活动，以此增强团队凝聚力，并起到调节工作气氛的作用。</a:t>
            </a:r>
          </a:p>
        </p:txBody>
      </p:sp>
      <p:sp>
        <p:nvSpPr>
          <p:cNvPr id="77" name="椭圆 76"/>
          <p:cNvSpPr/>
          <p:nvPr>
            <p:custDataLst>
              <p:tags r:id="rId5"/>
            </p:custDataLst>
          </p:nvPr>
        </p:nvSpPr>
        <p:spPr>
          <a:xfrm flipH="1">
            <a:off x="4772573" y="1559729"/>
            <a:ext cx="634637" cy="634637"/>
          </a:xfrm>
          <a:prstGeom prst="ellipse">
            <a:avLst/>
          </a:prstGeom>
          <a:solidFill>
            <a:srgbClr val="75AFCC"/>
          </a:solidFill>
          <a:ln>
            <a:noFill/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Freeform 18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>
            <a:off x="4946519" y="1731523"/>
            <a:ext cx="286747" cy="268011"/>
          </a:xfrm>
          <a:custGeom>
            <a:avLst/>
            <a:gdLst>
              <a:gd name="T0" fmla="*/ 54 w 58"/>
              <a:gd name="T1" fmla="*/ 33 h 54"/>
              <a:gd name="T2" fmla="*/ 54 w 58"/>
              <a:gd name="T3" fmla="*/ 50 h 54"/>
              <a:gd name="T4" fmla="*/ 50 w 58"/>
              <a:gd name="T5" fmla="*/ 54 h 54"/>
              <a:gd name="T6" fmla="*/ 8 w 58"/>
              <a:gd name="T7" fmla="*/ 54 h 54"/>
              <a:gd name="T8" fmla="*/ 5 w 58"/>
              <a:gd name="T9" fmla="*/ 50 h 54"/>
              <a:gd name="T10" fmla="*/ 5 w 58"/>
              <a:gd name="T11" fmla="*/ 33 h 54"/>
              <a:gd name="T12" fmla="*/ 23 w 58"/>
              <a:gd name="T13" fmla="*/ 33 h 54"/>
              <a:gd name="T14" fmla="*/ 23 w 58"/>
              <a:gd name="T15" fmla="*/ 35 h 54"/>
              <a:gd name="T16" fmla="*/ 27 w 58"/>
              <a:gd name="T17" fmla="*/ 35 h 54"/>
              <a:gd name="T18" fmla="*/ 27 w 58"/>
              <a:gd name="T19" fmla="*/ 40 h 54"/>
              <a:gd name="T20" fmla="*/ 32 w 58"/>
              <a:gd name="T21" fmla="*/ 40 h 54"/>
              <a:gd name="T22" fmla="*/ 32 w 58"/>
              <a:gd name="T23" fmla="*/ 35 h 54"/>
              <a:gd name="T24" fmla="*/ 35 w 58"/>
              <a:gd name="T25" fmla="*/ 35 h 54"/>
              <a:gd name="T26" fmla="*/ 35 w 58"/>
              <a:gd name="T27" fmla="*/ 33 h 54"/>
              <a:gd name="T28" fmla="*/ 54 w 58"/>
              <a:gd name="T29" fmla="*/ 33 h 54"/>
              <a:gd name="T30" fmla="*/ 54 w 58"/>
              <a:gd name="T31" fmla="*/ 33 h 54"/>
              <a:gd name="T32" fmla="*/ 15 w 58"/>
              <a:gd name="T33" fmla="*/ 6 h 54"/>
              <a:gd name="T34" fmla="*/ 17 w 58"/>
              <a:gd name="T35" fmla="*/ 5 h 54"/>
              <a:gd name="T36" fmla="*/ 28 w 58"/>
              <a:gd name="T37" fmla="*/ 0 h 54"/>
              <a:gd name="T38" fmla="*/ 40 w 58"/>
              <a:gd name="T39" fmla="*/ 4 h 54"/>
              <a:gd name="T40" fmla="*/ 43 w 58"/>
              <a:gd name="T41" fmla="*/ 6 h 54"/>
              <a:gd name="T42" fmla="*/ 41 w 58"/>
              <a:gd name="T43" fmla="*/ 8 h 54"/>
              <a:gd name="T44" fmla="*/ 37 w 58"/>
              <a:gd name="T45" fmla="*/ 8 h 54"/>
              <a:gd name="T46" fmla="*/ 28 w 58"/>
              <a:gd name="T47" fmla="*/ 5 h 54"/>
              <a:gd name="T48" fmla="*/ 21 w 58"/>
              <a:gd name="T49" fmla="*/ 8 h 54"/>
              <a:gd name="T50" fmla="*/ 18 w 58"/>
              <a:gd name="T51" fmla="*/ 8 h 54"/>
              <a:gd name="T52" fmla="*/ 15 w 58"/>
              <a:gd name="T53" fmla="*/ 6 h 54"/>
              <a:gd name="T54" fmla="*/ 4 w 58"/>
              <a:gd name="T55" fmla="*/ 10 h 54"/>
              <a:gd name="T56" fmla="*/ 54 w 58"/>
              <a:gd name="T57" fmla="*/ 10 h 54"/>
              <a:gd name="T58" fmla="*/ 58 w 58"/>
              <a:gd name="T59" fmla="*/ 14 h 54"/>
              <a:gd name="T60" fmla="*/ 58 w 58"/>
              <a:gd name="T61" fmla="*/ 24 h 54"/>
              <a:gd name="T62" fmla="*/ 54 w 58"/>
              <a:gd name="T63" fmla="*/ 29 h 54"/>
              <a:gd name="T64" fmla="*/ 4 w 58"/>
              <a:gd name="T65" fmla="*/ 29 h 54"/>
              <a:gd name="T66" fmla="*/ 0 w 58"/>
              <a:gd name="T67" fmla="*/ 24 h 54"/>
              <a:gd name="T68" fmla="*/ 0 w 58"/>
              <a:gd name="T69" fmla="*/ 14 h 54"/>
              <a:gd name="T70" fmla="*/ 4 w 58"/>
              <a:gd name="T71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" h="54">
                <a:moveTo>
                  <a:pt x="54" y="33"/>
                </a:moveTo>
                <a:cubicBezTo>
                  <a:pt x="54" y="50"/>
                  <a:pt x="54" y="50"/>
                  <a:pt x="54" y="50"/>
                </a:cubicBezTo>
                <a:cubicBezTo>
                  <a:pt x="54" y="52"/>
                  <a:pt x="52" y="54"/>
                  <a:pt x="50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6" y="54"/>
                  <a:pt x="5" y="52"/>
                  <a:pt x="5" y="50"/>
                </a:cubicBezTo>
                <a:cubicBezTo>
                  <a:pt x="5" y="33"/>
                  <a:pt x="5" y="33"/>
                  <a:pt x="5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5"/>
                  <a:pt x="23" y="35"/>
                  <a:pt x="23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40"/>
                  <a:pt x="27" y="40"/>
                  <a:pt x="27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5"/>
                  <a:pt x="32" y="35"/>
                  <a:pt x="32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3"/>
                  <a:pt x="54" y="33"/>
                </a:cubicBezTo>
                <a:close/>
                <a:moveTo>
                  <a:pt x="15" y="6"/>
                </a:moveTo>
                <a:cubicBezTo>
                  <a:pt x="16" y="6"/>
                  <a:pt x="16" y="5"/>
                  <a:pt x="17" y="5"/>
                </a:cubicBezTo>
                <a:cubicBezTo>
                  <a:pt x="20" y="2"/>
                  <a:pt x="24" y="1"/>
                  <a:pt x="28" y="0"/>
                </a:cubicBezTo>
                <a:cubicBezTo>
                  <a:pt x="32" y="0"/>
                  <a:pt x="37" y="1"/>
                  <a:pt x="40" y="4"/>
                </a:cubicBezTo>
                <a:cubicBezTo>
                  <a:pt x="41" y="5"/>
                  <a:pt x="42" y="5"/>
                  <a:pt x="43" y="6"/>
                </a:cubicBezTo>
                <a:cubicBezTo>
                  <a:pt x="41" y="8"/>
                  <a:pt x="41" y="8"/>
                  <a:pt x="41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6"/>
                  <a:pt x="31" y="5"/>
                  <a:pt x="28" y="5"/>
                </a:cubicBezTo>
                <a:cubicBezTo>
                  <a:pt x="25" y="6"/>
                  <a:pt x="23" y="6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5" y="6"/>
                  <a:pt x="15" y="6"/>
                  <a:pt x="15" y="6"/>
                </a:cubicBezTo>
                <a:close/>
                <a:moveTo>
                  <a:pt x="4" y="10"/>
                </a:moveTo>
                <a:cubicBezTo>
                  <a:pt x="54" y="10"/>
                  <a:pt x="54" y="10"/>
                  <a:pt x="54" y="10"/>
                </a:cubicBezTo>
                <a:cubicBezTo>
                  <a:pt x="56" y="10"/>
                  <a:pt x="58" y="12"/>
                  <a:pt x="58" y="14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7"/>
                  <a:pt x="56" y="29"/>
                  <a:pt x="5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9"/>
                  <a:pt x="0" y="27"/>
                  <a:pt x="0" y="2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2" y="10"/>
                  <a:pt x="4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椭圆 78"/>
          <p:cNvSpPr/>
          <p:nvPr>
            <p:custDataLst>
              <p:tags r:id="rId7"/>
            </p:custDataLst>
          </p:nvPr>
        </p:nvSpPr>
        <p:spPr>
          <a:xfrm flipH="1" flipV="1">
            <a:off x="3367079" y="3414603"/>
            <a:ext cx="98397" cy="98397"/>
          </a:xfrm>
          <a:prstGeom prst="ellipse">
            <a:avLst/>
          </a:prstGeom>
          <a:solidFill>
            <a:srgbClr val="FFFFFF"/>
          </a:solidFill>
          <a:ln>
            <a:solidFill>
              <a:srgbClr val="75AFCC"/>
            </a:solidFill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0" name="肘形连接符 79"/>
          <p:cNvCxnSpPr>
            <a:stCxn id="79" idx="4"/>
            <a:endCxn id="77" idx="4"/>
          </p:cNvCxnSpPr>
          <p:nvPr>
            <p:custDataLst>
              <p:tags r:id="rId8"/>
            </p:custDataLst>
          </p:nvPr>
        </p:nvCxnSpPr>
        <p:spPr>
          <a:xfrm rot="16200000">
            <a:off x="3642965" y="1967678"/>
            <a:ext cx="1220237" cy="1673615"/>
          </a:xfrm>
          <a:prstGeom prst="bentConnector3">
            <a:avLst>
              <a:gd name="adj1" fmla="val 50000"/>
            </a:avLst>
          </a:prstGeom>
          <a:ln>
            <a:solidFill>
              <a:srgbClr val="75AFCC"/>
            </a:solidFill>
          </a:ln>
        </p:spPr>
        <p:style>
          <a:lnRef idx="1">
            <a:srgbClr val="75AFCC"/>
          </a:lnRef>
          <a:fillRef idx="0">
            <a:srgbClr val="75AFCC"/>
          </a:fillRef>
          <a:effectRef idx="0">
            <a:srgbClr val="75AFCC"/>
          </a:effectRef>
          <a:fontRef idx="minor">
            <a:srgbClr val="000000"/>
          </a:fontRef>
        </p:style>
      </p:cxnSp>
      <p:sp>
        <p:nvSpPr>
          <p:cNvPr id="115" name="椭圆 114"/>
          <p:cNvSpPr/>
          <p:nvPr>
            <p:custDataLst>
              <p:tags r:id="rId9"/>
            </p:custDataLst>
          </p:nvPr>
        </p:nvSpPr>
        <p:spPr>
          <a:xfrm flipH="1">
            <a:off x="4772573" y="4689660"/>
            <a:ext cx="634637" cy="634637"/>
          </a:xfrm>
          <a:prstGeom prst="ellipse">
            <a:avLst/>
          </a:prstGeom>
          <a:solidFill>
            <a:srgbClr val="86A3C6"/>
          </a:solidFill>
          <a:ln>
            <a:noFill/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肘形连接符 116"/>
          <p:cNvCxnSpPr>
            <a:stCxn id="115" idx="0"/>
            <a:endCxn id="81" idx="2"/>
          </p:cNvCxnSpPr>
          <p:nvPr>
            <p:custDataLst>
              <p:tags r:id="rId10"/>
            </p:custDataLst>
          </p:nvPr>
        </p:nvCxnSpPr>
        <p:spPr>
          <a:xfrm rot="16200000" flipV="1">
            <a:off x="4069715" y="3669665"/>
            <a:ext cx="419735" cy="1619885"/>
          </a:xfrm>
          <a:prstGeom prst="bentConnector2">
            <a:avLst/>
          </a:prstGeom>
          <a:ln>
            <a:solidFill>
              <a:srgbClr val="86A3C6"/>
            </a:solidFill>
          </a:ln>
        </p:spPr>
        <p:style>
          <a:lnRef idx="1">
            <a:srgbClr val="75AFCC"/>
          </a:lnRef>
          <a:fillRef idx="0">
            <a:srgbClr val="75AFCC"/>
          </a:fillRef>
          <a:effectRef idx="0">
            <a:srgbClr val="75AFCC"/>
          </a:effectRef>
          <a:fontRef idx="minor">
            <a:srgbClr val="000000"/>
          </a:fontRef>
        </p:style>
      </p:cxnSp>
      <p:sp>
        <p:nvSpPr>
          <p:cNvPr id="81" name="椭圆 80"/>
          <p:cNvSpPr/>
          <p:nvPr>
            <p:custDataLst>
              <p:tags r:id="rId11"/>
            </p:custDataLst>
          </p:nvPr>
        </p:nvSpPr>
        <p:spPr>
          <a:xfrm flipH="1" flipV="1">
            <a:off x="3370974" y="4221136"/>
            <a:ext cx="98397" cy="98397"/>
          </a:xfrm>
          <a:prstGeom prst="ellipse">
            <a:avLst/>
          </a:prstGeom>
          <a:solidFill>
            <a:srgbClr val="FFFFFF"/>
          </a:solidFill>
          <a:ln>
            <a:solidFill>
              <a:srgbClr val="86A3C6"/>
            </a:solidFill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Freeform 166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flipH="1">
            <a:off x="4939188" y="4870937"/>
            <a:ext cx="301411" cy="272085"/>
          </a:xfrm>
          <a:custGeom>
            <a:avLst/>
            <a:gdLst>
              <a:gd name="T0" fmla="*/ 0 w 145"/>
              <a:gd name="T1" fmla="*/ 0 h 131"/>
              <a:gd name="T2" fmla="*/ 145 w 145"/>
              <a:gd name="T3" fmla="*/ 0 h 131"/>
              <a:gd name="T4" fmla="*/ 145 w 145"/>
              <a:gd name="T5" fmla="*/ 95 h 131"/>
              <a:gd name="T6" fmla="*/ 102 w 145"/>
              <a:gd name="T7" fmla="*/ 107 h 131"/>
              <a:gd name="T8" fmla="*/ 102 w 145"/>
              <a:gd name="T9" fmla="*/ 119 h 131"/>
              <a:gd name="T10" fmla="*/ 119 w 145"/>
              <a:gd name="T11" fmla="*/ 119 h 131"/>
              <a:gd name="T12" fmla="*/ 119 w 145"/>
              <a:gd name="T13" fmla="*/ 131 h 131"/>
              <a:gd name="T14" fmla="*/ 26 w 145"/>
              <a:gd name="T15" fmla="*/ 131 h 131"/>
              <a:gd name="T16" fmla="*/ 26 w 145"/>
              <a:gd name="T17" fmla="*/ 119 h 131"/>
              <a:gd name="T18" fmla="*/ 48 w 145"/>
              <a:gd name="T19" fmla="*/ 119 h 131"/>
              <a:gd name="T20" fmla="*/ 48 w 145"/>
              <a:gd name="T21" fmla="*/ 109 h 131"/>
              <a:gd name="T22" fmla="*/ 0 w 145"/>
              <a:gd name="T23" fmla="*/ 95 h 131"/>
              <a:gd name="T24" fmla="*/ 0 w 145"/>
              <a:gd name="T25" fmla="*/ 0 h 131"/>
              <a:gd name="T26" fmla="*/ 0 w 145"/>
              <a:gd name="T27" fmla="*/ 0 h 131"/>
              <a:gd name="T28" fmla="*/ 124 w 145"/>
              <a:gd name="T29" fmla="*/ 52 h 131"/>
              <a:gd name="T30" fmla="*/ 124 w 145"/>
              <a:gd name="T31" fmla="*/ 33 h 131"/>
              <a:gd name="T32" fmla="*/ 78 w 145"/>
              <a:gd name="T33" fmla="*/ 81 h 131"/>
              <a:gd name="T34" fmla="*/ 95 w 145"/>
              <a:gd name="T35" fmla="*/ 81 h 131"/>
              <a:gd name="T36" fmla="*/ 124 w 145"/>
              <a:gd name="T37" fmla="*/ 52 h 131"/>
              <a:gd name="T38" fmla="*/ 124 w 145"/>
              <a:gd name="T39" fmla="*/ 52 h 131"/>
              <a:gd name="T40" fmla="*/ 124 w 145"/>
              <a:gd name="T41" fmla="*/ 66 h 131"/>
              <a:gd name="T42" fmla="*/ 124 w 145"/>
              <a:gd name="T43" fmla="*/ 57 h 131"/>
              <a:gd name="T44" fmla="*/ 102 w 145"/>
              <a:gd name="T45" fmla="*/ 81 h 131"/>
              <a:gd name="T46" fmla="*/ 109 w 145"/>
              <a:gd name="T47" fmla="*/ 81 h 131"/>
              <a:gd name="T48" fmla="*/ 124 w 145"/>
              <a:gd name="T49" fmla="*/ 66 h 131"/>
              <a:gd name="T50" fmla="*/ 124 w 145"/>
              <a:gd name="T51" fmla="*/ 66 h 131"/>
              <a:gd name="T52" fmla="*/ 21 w 145"/>
              <a:gd name="T53" fmla="*/ 33 h 131"/>
              <a:gd name="T54" fmla="*/ 21 w 145"/>
              <a:gd name="T55" fmla="*/ 43 h 131"/>
              <a:gd name="T56" fmla="*/ 43 w 145"/>
              <a:gd name="T57" fmla="*/ 19 h 131"/>
              <a:gd name="T58" fmla="*/ 36 w 145"/>
              <a:gd name="T59" fmla="*/ 19 h 131"/>
              <a:gd name="T60" fmla="*/ 21 w 145"/>
              <a:gd name="T61" fmla="*/ 33 h 131"/>
              <a:gd name="T62" fmla="*/ 21 w 145"/>
              <a:gd name="T63" fmla="*/ 33 h 131"/>
              <a:gd name="T64" fmla="*/ 21 w 145"/>
              <a:gd name="T65" fmla="*/ 47 h 131"/>
              <a:gd name="T66" fmla="*/ 21 w 145"/>
              <a:gd name="T67" fmla="*/ 66 h 131"/>
              <a:gd name="T68" fmla="*/ 67 w 145"/>
              <a:gd name="T69" fmla="*/ 21 h 131"/>
              <a:gd name="T70" fmla="*/ 48 w 145"/>
              <a:gd name="T71" fmla="*/ 21 h 131"/>
              <a:gd name="T72" fmla="*/ 21 w 145"/>
              <a:gd name="T73" fmla="*/ 47 h 131"/>
              <a:gd name="T74" fmla="*/ 21 w 145"/>
              <a:gd name="T75" fmla="*/ 47 h 131"/>
              <a:gd name="T76" fmla="*/ 17 w 145"/>
              <a:gd name="T77" fmla="*/ 17 h 131"/>
              <a:gd name="T78" fmla="*/ 17 w 145"/>
              <a:gd name="T79" fmla="*/ 83 h 131"/>
              <a:gd name="T80" fmla="*/ 128 w 145"/>
              <a:gd name="T81" fmla="*/ 83 h 131"/>
              <a:gd name="T82" fmla="*/ 128 w 145"/>
              <a:gd name="T83" fmla="*/ 17 h 131"/>
              <a:gd name="T84" fmla="*/ 17 w 145"/>
              <a:gd name="T85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" h="131">
                <a:moveTo>
                  <a:pt x="0" y="0"/>
                </a:moveTo>
                <a:lnTo>
                  <a:pt x="145" y="0"/>
                </a:lnTo>
                <a:lnTo>
                  <a:pt x="145" y="95"/>
                </a:lnTo>
                <a:lnTo>
                  <a:pt x="102" y="107"/>
                </a:lnTo>
                <a:lnTo>
                  <a:pt x="102" y="119"/>
                </a:lnTo>
                <a:lnTo>
                  <a:pt x="119" y="119"/>
                </a:lnTo>
                <a:lnTo>
                  <a:pt x="119" y="131"/>
                </a:lnTo>
                <a:lnTo>
                  <a:pt x="26" y="131"/>
                </a:lnTo>
                <a:lnTo>
                  <a:pt x="26" y="119"/>
                </a:lnTo>
                <a:lnTo>
                  <a:pt x="48" y="119"/>
                </a:lnTo>
                <a:lnTo>
                  <a:pt x="48" y="109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4" y="52"/>
                </a:moveTo>
                <a:lnTo>
                  <a:pt x="124" y="33"/>
                </a:lnTo>
                <a:lnTo>
                  <a:pt x="78" y="81"/>
                </a:lnTo>
                <a:lnTo>
                  <a:pt x="95" y="81"/>
                </a:lnTo>
                <a:lnTo>
                  <a:pt x="124" y="52"/>
                </a:lnTo>
                <a:lnTo>
                  <a:pt x="124" y="52"/>
                </a:lnTo>
                <a:close/>
                <a:moveTo>
                  <a:pt x="124" y="66"/>
                </a:moveTo>
                <a:lnTo>
                  <a:pt x="124" y="57"/>
                </a:lnTo>
                <a:lnTo>
                  <a:pt x="102" y="81"/>
                </a:lnTo>
                <a:lnTo>
                  <a:pt x="109" y="81"/>
                </a:lnTo>
                <a:lnTo>
                  <a:pt x="124" y="66"/>
                </a:lnTo>
                <a:lnTo>
                  <a:pt x="124" y="66"/>
                </a:lnTo>
                <a:close/>
                <a:moveTo>
                  <a:pt x="21" y="33"/>
                </a:moveTo>
                <a:lnTo>
                  <a:pt x="21" y="43"/>
                </a:lnTo>
                <a:lnTo>
                  <a:pt x="43" y="19"/>
                </a:lnTo>
                <a:lnTo>
                  <a:pt x="36" y="19"/>
                </a:lnTo>
                <a:lnTo>
                  <a:pt x="21" y="33"/>
                </a:lnTo>
                <a:lnTo>
                  <a:pt x="21" y="33"/>
                </a:lnTo>
                <a:close/>
                <a:moveTo>
                  <a:pt x="21" y="47"/>
                </a:moveTo>
                <a:lnTo>
                  <a:pt x="21" y="66"/>
                </a:lnTo>
                <a:lnTo>
                  <a:pt x="67" y="21"/>
                </a:lnTo>
                <a:lnTo>
                  <a:pt x="48" y="21"/>
                </a:lnTo>
                <a:lnTo>
                  <a:pt x="21" y="47"/>
                </a:lnTo>
                <a:lnTo>
                  <a:pt x="21" y="47"/>
                </a:lnTo>
                <a:close/>
                <a:moveTo>
                  <a:pt x="17" y="17"/>
                </a:moveTo>
                <a:lnTo>
                  <a:pt x="17" y="83"/>
                </a:lnTo>
                <a:lnTo>
                  <a:pt x="128" y="83"/>
                </a:lnTo>
                <a:lnTo>
                  <a:pt x="128" y="17"/>
                </a:lnTo>
                <a:lnTo>
                  <a:pt x="1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圆角矩形 82"/>
          <p:cNvSpPr/>
          <p:nvPr>
            <p:custDataLst>
              <p:tags r:id="rId13"/>
            </p:custDataLst>
          </p:nvPr>
        </p:nvSpPr>
        <p:spPr>
          <a:xfrm>
            <a:off x="2035544" y="4523500"/>
            <a:ext cx="2083042" cy="434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9898C0">
                <a:lumMod val="75000"/>
              </a:srgbClr>
            </a:solidFill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007100" y="2618105"/>
            <a:ext cx="532955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个人情况简介</a:t>
            </a: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宋体" panose="02010600030101010101" pitchFamily="2" charset="-122"/>
              </a:rPr>
              <a:t>试用期主要工作内容及目标情况</a:t>
            </a:r>
            <a:endParaRPr lang="zh-CN" altLang="en-US" sz="2600" noProof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宋体" panose="02010600030101010101" pitchFamily="2" charset="-122"/>
              </a:rPr>
              <a:t>个人优势与不足</a:t>
            </a:r>
            <a:endParaRPr kumimoji="0" lang="zh-CN" altLang="en-US" sz="2600" kern="120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后续工作规划</a:t>
            </a:r>
            <a:endParaRPr lang="zh-CN" altLang="en-US" sz="2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8640" y="2617788"/>
            <a:ext cx="20097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600" b="1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03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04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2733328" y="1995721"/>
            <a:ext cx="876343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>
              <a:lnSpc>
                <a:spcPct val="100000"/>
              </a:lnSpc>
            </a:pPr>
            <a:r>
              <a:rPr lang="zh-CN" altLang="en-US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Fi</a:t>
            </a:r>
            <a:r>
              <a:rPr lang="en-US" altLang="zh-CN" sz="3600" spc="-40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rst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01</a:t>
            </a: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个人情况简介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1.1</a:t>
            </a:r>
            <a:r>
              <a:rPr lang="zh-CN" altLang="en-US"/>
              <a:t>个人情况</a:t>
            </a:r>
          </a:p>
        </p:txBody>
      </p:sp>
      <p:sp>
        <p:nvSpPr>
          <p:cNvPr id="18463" name="TextBox 10"/>
          <p:cNvSpPr txBox="1"/>
          <p:nvPr/>
        </p:nvSpPr>
        <p:spPr>
          <a:xfrm>
            <a:off x="1031198" y="1192213"/>
            <a:ext cx="67278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、基本信息</a:t>
            </a:r>
          </a:p>
        </p:txBody>
      </p:sp>
      <p:sp>
        <p:nvSpPr>
          <p:cNvPr id="18464" name="TextBox 10"/>
          <p:cNvSpPr txBox="1"/>
          <p:nvPr/>
        </p:nvSpPr>
        <p:spPr>
          <a:xfrm>
            <a:off x="1032784" y="3921621"/>
            <a:ext cx="67262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、过往工作经历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0439268"/>
              </p:ext>
            </p:extLst>
          </p:nvPr>
        </p:nvGraphicFramePr>
        <p:xfrm>
          <a:off x="1016635" y="1545408"/>
          <a:ext cx="10151110" cy="2000250"/>
        </p:xfrm>
        <a:graphic>
          <a:graphicData uri="http://schemas.openxmlformats.org/drawingml/2006/table">
            <a:tbl>
              <a:tblPr/>
              <a:tblGrid>
                <a:gridCol w="11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9522" marR="9522" marT="9515" marB="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黄晓敏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1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入职时间</a:t>
                      </a:r>
                    </a:p>
                  </a:txBody>
                  <a:tcPr marL="9522" marR="9522" marT="9515" marB="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2020-7-9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上级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刘旭东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肖名骠</a:t>
                      </a:r>
                      <a:endParaRPr lang="zh-CN" altLang="en-US" sz="1600" b="0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岗位职责</a:t>
                      </a:r>
                    </a:p>
                  </a:txBody>
                  <a:tcPr marL="9522" marR="9522" marT="9515" marB="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sass</a:t>
                      </a:r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平台开发，通用组件开发、</a:t>
                      </a:r>
                      <a:r>
                        <a:rPr lang="en-US" altLang="zh-CN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大数据项目开发</a:t>
                      </a: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C1691C-7B11-4962-8899-251128FB6C5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7733273"/>
              </p:ext>
            </p:extLst>
          </p:nvPr>
        </p:nvGraphicFramePr>
        <p:xfrm>
          <a:off x="1016634" y="4284221"/>
          <a:ext cx="10151111" cy="1339012"/>
        </p:xfrm>
        <a:graphic>
          <a:graphicData uri="http://schemas.openxmlformats.org/drawingml/2006/table">
            <a:tbl>
              <a:tblPr/>
              <a:tblGrid>
                <a:gridCol w="180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4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728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1" spc="12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177800" marR="177800" marT="57150" marB="571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1" spc="12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单位名称</a:t>
                      </a: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spc="12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主要业绩及成果分享</a:t>
                      </a: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968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2019.7-2020.6</a:t>
                      </a:r>
                    </a:p>
                  </a:txBody>
                  <a:tcPr marL="177800" marR="177800" marT="57150" marB="571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华微软件（东莞）有限公司</a:t>
                      </a: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工程师</a:t>
                      </a:r>
                      <a:endParaRPr lang="en-US" altLang="zh-CN" sz="13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负责承接项目的</a:t>
                      </a:r>
                      <a:r>
                        <a:rPr lang="en-US" altLang="zh-CN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</a:t>
                      </a: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端、</a:t>
                      </a:r>
                      <a:r>
                        <a:rPr lang="en-US" altLang="zh-CN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3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端相关板块的开发，在团队中充分体现了自我的价值，赢得了肯定。</a:t>
                      </a: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1708785" y="1995805"/>
            <a:ext cx="2767330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  <a:sym typeface="+mn-ea"/>
              </a:rPr>
              <a:t>Second</a:t>
            </a:r>
            <a:endParaRPr lang="en-US" altLang="zh-CN" sz="3600" spc="-4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803900" y="2734310"/>
            <a:ext cx="4404360" cy="169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02</a:t>
            </a: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试用期主要内容及目标达成情况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2.1</a:t>
            </a:r>
            <a:r>
              <a:rPr lang="zh-CN" altLang="en-US"/>
              <a:t>试用期学习情况</a:t>
            </a:r>
          </a:p>
        </p:txBody>
      </p:sp>
      <p:sp>
        <p:nvSpPr>
          <p:cNvPr id="54" name="Rounded Rectangle 14"/>
          <p:cNvSpPr/>
          <p:nvPr>
            <p:custDataLst>
              <p:tags r:id="rId2"/>
            </p:custDataLst>
          </p:nvPr>
        </p:nvSpPr>
        <p:spPr>
          <a:xfrm rot="18900000" flipH="1">
            <a:off x="6058802" y="2781826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F1790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55" name="Rounded Rectangle 15"/>
          <p:cNvSpPr/>
          <p:nvPr>
            <p:custDataLst>
              <p:tags r:id="rId3"/>
            </p:custDataLst>
          </p:nvPr>
        </p:nvSpPr>
        <p:spPr>
          <a:xfrm rot="2700000" flipH="1">
            <a:off x="6064210" y="3551628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F1790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56" name="Rounded Rectangle 16"/>
          <p:cNvSpPr/>
          <p:nvPr>
            <p:custDataLst>
              <p:tags r:id="rId4"/>
            </p:custDataLst>
          </p:nvPr>
        </p:nvSpPr>
        <p:spPr>
          <a:xfrm flipH="1">
            <a:off x="6569710" y="3176905"/>
            <a:ext cx="5609590" cy="675640"/>
          </a:xfrm>
          <a:prstGeom prst="roundRect">
            <a:avLst>
              <a:gd name="adj" fmla="val 7044"/>
            </a:avLst>
          </a:prstGeom>
          <a:solidFill>
            <a:srgbClr val="F1790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lstStyle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59" name="Rounded Rectangle 14"/>
          <p:cNvSpPr/>
          <p:nvPr>
            <p:custDataLst>
              <p:tags r:id="rId5"/>
            </p:custDataLst>
          </p:nvPr>
        </p:nvSpPr>
        <p:spPr>
          <a:xfrm rot="2700000">
            <a:off x="4319135" y="2781826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0397FF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0" name="Rounded Rectangle 15"/>
          <p:cNvSpPr/>
          <p:nvPr>
            <p:custDataLst>
              <p:tags r:id="rId6"/>
            </p:custDataLst>
          </p:nvPr>
        </p:nvSpPr>
        <p:spPr>
          <a:xfrm rot="18900000">
            <a:off x="4313727" y="3551628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0397FF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1" name="Rounded Rectangle 16"/>
          <p:cNvSpPr/>
          <p:nvPr>
            <p:custDataLst>
              <p:tags r:id="rId7"/>
            </p:custDataLst>
          </p:nvPr>
        </p:nvSpPr>
        <p:spPr>
          <a:xfrm>
            <a:off x="19685" y="3176905"/>
            <a:ext cx="5549900" cy="675640"/>
          </a:xfrm>
          <a:prstGeom prst="roundRect">
            <a:avLst>
              <a:gd name="adj" fmla="val 7044"/>
            </a:avLst>
          </a:prstGeom>
          <a:solidFill>
            <a:srgbClr val="0397FF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lstStyle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5" name="Rounded Rectangle 14"/>
          <p:cNvSpPr/>
          <p:nvPr>
            <p:custDataLst>
              <p:tags r:id="rId8"/>
            </p:custDataLst>
          </p:nvPr>
        </p:nvSpPr>
        <p:spPr>
          <a:xfrm rot="13500000" flipV="1">
            <a:off x="5575836" y="4043475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7541F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6" name="Rounded Rectangle 15"/>
          <p:cNvSpPr/>
          <p:nvPr>
            <p:custDataLst>
              <p:tags r:id="rId9"/>
            </p:custDataLst>
          </p:nvPr>
        </p:nvSpPr>
        <p:spPr>
          <a:xfrm rot="18900000" flipV="1">
            <a:off x="4806034" y="4048882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7541F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7" name="Rounded Rectangle 16"/>
          <p:cNvSpPr/>
          <p:nvPr>
            <p:custDataLst>
              <p:tags r:id="rId10"/>
            </p:custDataLst>
          </p:nvPr>
        </p:nvSpPr>
        <p:spPr>
          <a:xfrm rot="16200000" flipV="1">
            <a:off x="4638553" y="5096979"/>
            <a:ext cx="2846494" cy="675548"/>
          </a:xfrm>
          <a:prstGeom prst="roundRect">
            <a:avLst>
              <a:gd name="adj" fmla="val 7044"/>
            </a:avLst>
          </a:prstGeom>
          <a:solidFill>
            <a:srgbClr val="7541F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lstStyle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0" name="Rounded Rectangle 14"/>
          <p:cNvSpPr/>
          <p:nvPr>
            <p:custDataLst>
              <p:tags r:id="rId11"/>
            </p:custDataLst>
          </p:nvPr>
        </p:nvSpPr>
        <p:spPr>
          <a:xfrm rot="8100000">
            <a:off x="5575836" y="2306511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F0393C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1" name="Rounded Rectangle 15"/>
          <p:cNvSpPr/>
          <p:nvPr>
            <p:custDataLst>
              <p:tags r:id="rId12"/>
            </p:custDataLst>
          </p:nvPr>
        </p:nvSpPr>
        <p:spPr>
          <a:xfrm rot="2700000">
            <a:off x="4806034" y="2301103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F0393C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lstStyle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2" name="Rounded Rectangle 16"/>
          <p:cNvSpPr/>
          <p:nvPr>
            <p:custDataLst>
              <p:tags r:id="rId13"/>
            </p:custDataLst>
          </p:nvPr>
        </p:nvSpPr>
        <p:spPr>
          <a:xfrm rot="5400000">
            <a:off x="4554786" y="1169240"/>
            <a:ext cx="3014028" cy="675548"/>
          </a:xfrm>
          <a:prstGeom prst="roundRect">
            <a:avLst>
              <a:gd name="adj" fmla="val 7044"/>
            </a:avLst>
          </a:prstGeom>
          <a:solidFill>
            <a:srgbClr val="F0393C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lstStyle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>
            <p:custDataLst>
              <p:tags r:id="rId14"/>
            </p:custDataLst>
          </p:nvPr>
        </p:nvSpPr>
        <p:spPr>
          <a:xfrm>
            <a:off x="8209915" y="2127250"/>
            <a:ext cx="2311400" cy="1027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学习优秀的思维模式，精准找到主题的切入点，由点到面的思维模式</a:t>
            </a:r>
          </a:p>
        </p:txBody>
      </p:sp>
      <p:sp>
        <p:nvSpPr>
          <p:cNvPr id="77" name="文本框 76"/>
          <p:cNvSpPr txBox="1"/>
          <p:nvPr>
            <p:custDataLst>
              <p:tags r:id="rId15"/>
            </p:custDataLst>
          </p:nvPr>
        </p:nvSpPr>
        <p:spPr>
          <a:xfrm>
            <a:off x="8295045" y="1608572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F179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2.结构化思维</a:t>
            </a:r>
          </a:p>
        </p:txBody>
      </p:sp>
      <p:cxnSp>
        <p:nvCxnSpPr>
          <p:cNvPr id="82" name="直接连接符 81"/>
          <p:cNvCxnSpPr/>
          <p:nvPr>
            <p:custDataLst>
              <p:tags r:id="rId16"/>
            </p:custDataLst>
          </p:nvPr>
        </p:nvCxnSpPr>
        <p:spPr>
          <a:xfrm>
            <a:off x="8414734" y="2104105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96" name="文本框 95"/>
          <p:cNvSpPr txBox="1"/>
          <p:nvPr>
            <p:custDataLst>
              <p:tags r:id="rId17"/>
            </p:custDataLst>
          </p:nvPr>
        </p:nvSpPr>
        <p:spPr>
          <a:xfrm>
            <a:off x="1657985" y="4667250"/>
            <a:ext cx="2205355" cy="1102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介绍新零售的提出背景，新零售的人，场，货的飞轮理论以及当前环境下新零售的市场概况</a:t>
            </a:r>
          </a:p>
        </p:txBody>
      </p:sp>
      <p:sp>
        <p:nvSpPr>
          <p:cNvPr id="98" name="文本框 97"/>
          <p:cNvSpPr txBox="1"/>
          <p:nvPr>
            <p:custDataLst>
              <p:tags r:id="rId18"/>
            </p:custDataLst>
          </p:nvPr>
        </p:nvSpPr>
        <p:spPr>
          <a:xfrm>
            <a:off x="1852650" y="4148724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0397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3.新零售简述</a:t>
            </a:r>
          </a:p>
        </p:txBody>
      </p:sp>
      <p:cxnSp>
        <p:nvCxnSpPr>
          <p:cNvPr id="99" name="直接连接符 98"/>
          <p:cNvCxnSpPr/>
          <p:nvPr>
            <p:custDataLst>
              <p:tags r:id="rId19"/>
            </p:custDataLst>
          </p:nvPr>
        </p:nvCxnSpPr>
        <p:spPr>
          <a:xfrm>
            <a:off x="1972339" y="4644257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101" name="文本框 100"/>
          <p:cNvSpPr txBox="1"/>
          <p:nvPr>
            <p:custDataLst>
              <p:tags r:id="rId20"/>
            </p:custDataLst>
          </p:nvPr>
        </p:nvSpPr>
        <p:spPr>
          <a:xfrm>
            <a:off x="1732915" y="2137410"/>
            <a:ext cx="2130425" cy="84582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企业文化，亚马逊的商业帝国，电商的本质，公司规章制度等</a:t>
            </a:r>
          </a:p>
        </p:txBody>
      </p:sp>
      <p:sp>
        <p:nvSpPr>
          <p:cNvPr id="103" name="文本框 102"/>
          <p:cNvSpPr txBox="1"/>
          <p:nvPr>
            <p:custDataLst>
              <p:tags r:id="rId21"/>
            </p:custDataLst>
          </p:nvPr>
        </p:nvSpPr>
        <p:spPr>
          <a:xfrm>
            <a:off x="1861158" y="1618931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F0393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zh-CN" sz="2000" b="1" spc="300">
                <a:solidFill>
                  <a:srgbClr val="F0393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spc="300">
                <a:solidFill>
                  <a:srgbClr val="F0393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新员工培训</a:t>
            </a:r>
          </a:p>
        </p:txBody>
      </p:sp>
      <p:cxnSp>
        <p:nvCxnSpPr>
          <p:cNvPr id="104" name="直接连接符 103"/>
          <p:cNvCxnSpPr/>
          <p:nvPr>
            <p:custDataLst>
              <p:tags r:id="rId22"/>
            </p:custDataLst>
          </p:nvPr>
        </p:nvCxnSpPr>
        <p:spPr>
          <a:xfrm>
            <a:off x="1980847" y="2114464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105" name="Freeform 26"/>
          <p:cNvSpPr/>
          <p:nvPr>
            <p:custDataLst>
              <p:tags r:id="rId23"/>
            </p:custDataLst>
          </p:nvPr>
        </p:nvSpPr>
        <p:spPr bwMode="auto">
          <a:xfrm>
            <a:off x="5819009" y="2855812"/>
            <a:ext cx="451877" cy="376994"/>
          </a:xfrm>
          <a:custGeom>
            <a:avLst/>
            <a:gdLst>
              <a:gd name="T0" fmla="*/ 128 w 132"/>
              <a:gd name="T1" fmla="*/ 71 h 110"/>
              <a:gd name="T2" fmla="*/ 108 w 132"/>
              <a:gd name="T3" fmla="*/ 26 h 110"/>
              <a:gd name="T4" fmla="*/ 105 w 132"/>
              <a:gd name="T5" fmla="*/ 23 h 110"/>
              <a:gd name="T6" fmla="*/ 87 w 132"/>
              <a:gd name="T7" fmla="*/ 20 h 110"/>
              <a:gd name="T8" fmla="*/ 86 w 132"/>
              <a:gd name="T9" fmla="*/ 21 h 110"/>
              <a:gd name="T10" fmla="*/ 77 w 132"/>
              <a:gd name="T11" fmla="*/ 18 h 110"/>
              <a:gd name="T12" fmla="*/ 70 w 132"/>
              <a:gd name="T13" fmla="*/ 21 h 110"/>
              <a:gd name="T14" fmla="*/ 67 w 132"/>
              <a:gd name="T15" fmla="*/ 26 h 110"/>
              <a:gd name="T16" fmla="*/ 59 w 132"/>
              <a:gd name="T17" fmla="*/ 24 h 110"/>
              <a:gd name="T18" fmla="*/ 53 w 132"/>
              <a:gd name="T19" fmla="*/ 27 h 110"/>
              <a:gd name="T20" fmla="*/ 50 w 132"/>
              <a:gd name="T21" fmla="*/ 31 h 110"/>
              <a:gd name="T22" fmla="*/ 50 w 132"/>
              <a:gd name="T23" fmla="*/ 37 h 110"/>
              <a:gd name="T24" fmla="*/ 47 w 132"/>
              <a:gd name="T25" fmla="*/ 35 h 110"/>
              <a:gd name="T26" fmla="*/ 27 w 132"/>
              <a:gd name="T27" fmla="*/ 15 h 110"/>
              <a:gd name="T28" fmla="*/ 22 w 132"/>
              <a:gd name="T29" fmla="*/ 36 h 110"/>
              <a:gd name="T30" fmla="*/ 38 w 132"/>
              <a:gd name="T31" fmla="*/ 53 h 110"/>
              <a:gd name="T32" fmla="*/ 61 w 132"/>
              <a:gd name="T33" fmla="*/ 89 h 110"/>
              <a:gd name="T34" fmla="*/ 40 w 132"/>
              <a:gd name="T35" fmla="*/ 87 h 110"/>
              <a:gd name="T36" fmla="*/ 25 w 132"/>
              <a:gd name="T37" fmla="*/ 100 h 110"/>
              <a:gd name="T38" fmla="*/ 89 w 132"/>
              <a:gd name="T39" fmla="*/ 106 h 110"/>
              <a:gd name="T40" fmla="*/ 93 w 132"/>
              <a:gd name="T41" fmla="*/ 110 h 110"/>
              <a:gd name="T42" fmla="*/ 119 w 132"/>
              <a:gd name="T43" fmla="*/ 95 h 110"/>
              <a:gd name="T44" fmla="*/ 132 w 132"/>
              <a:gd name="T45" fmla="*/ 75 h 110"/>
              <a:gd name="T46" fmla="*/ 128 w 132"/>
              <a:gd name="T47" fmla="*/ 7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" h="110">
                <a:moveTo>
                  <a:pt x="128" y="71"/>
                </a:moveTo>
                <a:cubicBezTo>
                  <a:pt x="119" y="58"/>
                  <a:pt x="128" y="62"/>
                  <a:pt x="108" y="26"/>
                </a:cubicBezTo>
                <a:cubicBezTo>
                  <a:pt x="106" y="24"/>
                  <a:pt x="106" y="23"/>
                  <a:pt x="105" y="23"/>
                </a:cubicBezTo>
                <a:cubicBezTo>
                  <a:pt x="98" y="16"/>
                  <a:pt x="92" y="15"/>
                  <a:pt x="87" y="20"/>
                </a:cubicBezTo>
                <a:cubicBezTo>
                  <a:pt x="87" y="21"/>
                  <a:pt x="87" y="21"/>
                  <a:pt x="86" y="21"/>
                </a:cubicBezTo>
                <a:cubicBezTo>
                  <a:pt x="83" y="19"/>
                  <a:pt x="80" y="18"/>
                  <a:pt x="77" y="18"/>
                </a:cubicBezTo>
                <a:cubicBezTo>
                  <a:pt x="75" y="18"/>
                  <a:pt x="72" y="19"/>
                  <a:pt x="70" y="21"/>
                </a:cubicBezTo>
                <a:cubicBezTo>
                  <a:pt x="69" y="22"/>
                  <a:pt x="68" y="24"/>
                  <a:pt x="67" y="26"/>
                </a:cubicBezTo>
                <a:cubicBezTo>
                  <a:pt x="64" y="24"/>
                  <a:pt x="62" y="24"/>
                  <a:pt x="59" y="24"/>
                </a:cubicBezTo>
                <a:cubicBezTo>
                  <a:pt x="57" y="24"/>
                  <a:pt x="55" y="25"/>
                  <a:pt x="53" y="27"/>
                </a:cubicBezTo>
                <a:cubicBezTo>
                  <a:pt x="52" y="28"/>
                  <a:pt x="51" y="30"/>
                  <a:pt x="50" y="31"/>
                </a:cubicBezTo>
                <a:cubicBezTo>
                  <a:pt x="50" y="33"/>
                  <a:pt x="50" y="35"/>
                  <a:pt x="50" y="37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1" y="30"/>
                  <a:pt x="27" y="15"/>
                </a:cubicBezTo>
                <a:cubicBezTo>
                  <a:pt x="14" y="0"/>
                  <a:pt x="0" y="12"/>
                  <a:pt x="22" y="36"/>
                </a:cubicBezTo>
                <a:cubicBezTo>
                  <a:pt x="44" y="59"/>
                  <a:pt x="38" y="53"/>
                  <a:pt x="38" y="53"/>
                </a:cubicBezTo>
                <a:cubicBezTo>
                  <a:pt x="38" y="53"/>
                  <a:pt x="66" y="83"/>
                  <a:pt x="61" y="89"/>
                </a:cubicBezTo>
                <a:cubicBezTo>
                  <a:pt x="59" y="93"/>
                  <a:pt x="50" y="88"/>
                  <a:pt x="40" y="87"/>
                </a:cubicBezTo>
                <a:cubicBezTo>
                  <a:pt x="29" y="86"/>
                  <a:pt x="17" y="92"/>
                  <a:pt x="25" y="100"/>
                </a:cubicBezTo>
                <a:cubicBezTo>
                  <a:pt x="34" y="107"/>
                  <a:pt x="83" y="105"/>
                  <a:pt x="89" y="106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102" y="107"/>
                  <a:pt x="112" y="102"/>
                  <a:pt x="119" y="95"/>
                </a:cubicBezTo>
                <a:cubicBezTo>
                  <a:pt x="124" y="90"/>
                  <a:pt x="129" y="83"/>
                  <a:pt x="132" y="75"/>
                </a:cubicBezTo>
                <a:cubicBezTo>
                  <a:pt x="132" y="75"/>
                  <a:pt x="130" y="74"/>
                  <a:pt x="128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</a:pPr>
            <a:endParaRPr lang="en-US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Freeform 28"/>
          <p:cNvSpPr/>
          <p:nvPr>
            <p:custDataLst>
              <p:tags r:id="rId24"/>
            </p:custDataLst>
          </p:nvPr>
        </p:nvSpPr>
        <p:spPr bwMode="auto">
          <a:xfrm>
            <a:off x="6332385" y="3299566"/>
            <a:ext cx="464787" cy="457041"/>
          </a:xfrm>
          <a:custGeom>
            <a:avLst/>
            <a:gdLst>
              <a:gd name="T0" fmla="*/ 16 w 136"/>
              <a:gd name="T1" fmla="*/ 57 h 134"/>
              <a:gd name="T2" fmla="*/ 0 w 136"/>
              <a:gd name="T3" fmla="*/ 72 h 134"/>
              <a:gd name="T4" fmla="*/ 25 w 136"/>
              <a:gd name="T5" fmla="*/ 92 h 134"/>
              <a:gd name="T6" fmla="*/ 37 w 136"/>
              <a:gd name="T7" fmla="*/ 78 h 134"/>
              <a:gd name="T8" fmla="*/ 55 w 136"/>
              <a:gd name="T9" fmla="*/ 80 h 134"/>
              <a:gd name="T10" fmla="*/ 42 w 136"/>
              <a:gd name="T11" fmla="*/ 95 h 134"/>
              <a:gd name="T12" fmla="*/ 44 w 136"/>
              <a:gd name="T13" fmla="*/ 115 h 134"/>
              <a:gd name="T14" fmla="*/ 65 w 136"/>
              <a:gd name="T15" fmla="*/ 134 h 134"/>
              <a:gd name="T16" fmla="*/ 92 w 136"/>
              <a:gd name="T17" fmla="*/ 98 h 134"/>
              <a:gd name="T18" fmla="*/ 79 w 136"/>
              <a:gd name="T19" fmla="*/ 92 h 134"/>
              <a:gd name="T20" fmla="*/ 80 w 136"/>
              <a:gd name="T21" fmla="*/ 78 h 134"/>
              <a:gd name="T22" fmla="*/ 96 w 136"/>
              <a:gd name="T23" fmla="*/ 76 h 134"/>
              <a:gd name="T24" fmla="*/ 107 w 136"/>
              <a:gd name="T25" fmla="*/ 90 h 134"/>
              <a:gd name="T26" fmla="*/ 136 w 136"/>
              <a:gd name="T27" fmla="*/ 62 h 134"/>
              <a:gd name="T28" fmla="*/ 103 w 136"/>
              <a:gd name="T29" fmla="*/ 40 h 134"/>
              <a:gd name="T30" fmla="*/ 90 w 136"/>
              <a:gd name="T31" fmla="*/ 54 h 134"/>
              <a:gd name="T32" fmla="*/ 75 w 136"/>
              <a:gd name="T33" fmla="*/ 40 h 134"/>
              <a:gd name="T34" fmla="*/ 93 w 136"/>
              <a:gd name="T35" fmla="*/ 27 h 134"/>
              <a:gd name="T36" fmla="*/ 71 w 136"/>
              <a:gd name="T37" fmla="*/ 0 h 134"/>
              <a:gd name="T38" fmla="*/ 37 w 136"/>
              <a:gd name="T39" fmla="*/ 28 h 134"/>
              <a:gd name="T40" fmla="*/ 30 w 136"/>
              <a:gd name="T41" fmla="*/ 16 h 134"/>
              <a:gd name="T42" fmla="*/ 12 w 136"/>
              <a:gd name="T43" fmla="*/ 15 h 134"/>
              <a:gd name="T44" fmla="*/ 19 w 136"/>
              <a:gd name="T45" fmla="*/ 32 h 134"/>
              <a:gd name="T46" fmla="*/ 16 w 136"/>
              <a:gd name="T47" fmla="*/ 5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6" h="134">
                <a:moveTo>
                  <a:pt x="16" y="57"/>
                </a:moveTo>
                <a:cubicBezTo>
                  <a:pt x="6" y="64"/>
                  <a:pt x="0" y="72"/>
                  <a:pt x="0" y="72"/>
                </a:cubicBezTo>
                <a:cubicBezTo>
                  <a:pt x="0" y="72"/>
                  <a:pt x="16" y="94"/>
                  <a:pt x="25" y="92"/>
                </a:cubicBezTo>
                <a:cubicBezTo>
                  <a:pt x="33" y="90"/>
                  <a:pt x="33" y="85"/>
                  <a:pt x="37" y="78"/>
                </a:cubicBezTo>
                <a:cubicBezTo>
                  <a:pt x="40" y="70"/>
                  <a:pt x="54" y="72"/>
                  <a:pt x="55" y="80"/>
                </a:cubicBezTo>
                <a:cubicBezTo>
                  <a:pt x="55" y="87"/>
                  <a:pt x="53" y="94"/>
                  <a:pt x="42" y="95"/>
                </a:cubicBezTo>
                <a:cubicBezTo>
                  <a:pt x="32" y="96"/>
                  <a:pt x="31" y="108"/>
                  <a:pt x="44" y="115"/>
                </a:cubicBezTo>
                <a:cubicBezTo>
                  <a:pt x="56" y="122"/>
                  <a:pt x="56" y="127"/>
                  <a:pt x="65" y="134"/>
                </a:cubicBezTo>
                <a:cubicBezTo>
                  <a:pt x="74" y="124"/>
                  <a:pt x="98" y="105"/>
                  <a:pt x="92" y="98"/>
                </a:cubicBezTo>
                <a:cubicBezTo>
                  <a:pt x="86" y="95"/>
                  <a:pt x="85" y="99"/>
                  <a:pt x="79" y="92"/>
                </a:cubicBezTo>
                <a:cubicBezTo>
                  <a:pt x="73" y="86"/>
                  <a:pt x="78" y="80"/>
                  <a:pt x="80" y="78"/>
                </a:cubicBezTo>
                <a:cubicBezTo>
                  <a:pt x="82" y="75"/>
                  <a:pt x="90" y="70"/>
                  <a:pt x="96" y="76"/>
                </a:cubicBezTo>
                <a:cubicBezTo>
                  <a:pt x="102" y="82"/>
                  <a:pt x="96" y="89"/>
                  <a:pt x="107" y="90"/>
                </a:cubicBezTo>
                <a:cubicBezTo>
                  <a:pt x="118" y="91"/>
                  <a:pt x="127" y="71"/>
                  <a:pt x="136" y="62"/>
                </a:cubicBezTo>
                <a:cubicBezTo>
                  <a:pt x="123" y="49"/>
                  <a:pt x="114" y="34"/>
                  <a:pt x="103" y="40"/>
                </a:cubicBezTo>
                <a:cubicBezTo>
                  <a:pt x="91" y="46"/>
                  <a:pt x="98" y="45"/>
                  <a:pt x="90" y="54"/>
                </a:cubicBezTo>
                <a:cubicBezTo>
                  <a:pt x="81" y="62"/>
                  <a:pt x="67" y="48"/>
                  <a:pt x="75" y="40"/>
                </a:cubicBezTo>
                <a:cubicBezTo>
                  <a:pt x="83" y="32"/>
                  <a:pt x="85" y="36"/>
                  <a:pt x="93" y="27"/>
                </a:cubicBezTo>
                <a:cubicBezTo>
                  <a:pt x="101" y="18"/>
                  <a:pt x="83" y="12"/>
                  <a:pt x="71" y="0"/>
                </a:cubicBezTo>
                <a:cubicBezTo>
                  <a:pt x="60" y="15"/>
                  <a:pt x="45" y="29"/>
                  <a:pt x="37" y="28"/>
                </a:cubicBezTo>
                <a:cubicBezTo>
                  <a:pt x="30" y="26"/>
                  <a:pt x="30" y="22"/>
                  <a:pt x="30" y="16"/>
                </a:cubicBezTo>
                <a:cubicBezTo>
                  <a:pt x="30" y="11"/>
                  <a:pt x="18" y="8"/>
                  <a:pt x="12" y="15"/>
                </a:cubicBezTo>
                <a:cubicBezTo>
                  <a:pt x="6" y="23"/>
                  <a:pt x="11" y="30"/>
                  <a:pt x="19" y="32"/>
                </a:cubicBezTo>
                <a:cubicBezTo>
                  <a:pt x="27" y="33"/>
                  <a:pt x="26" y="50"/>
                  <a:pt x="16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Freeform 25"/>
          <p:cNvSpPr/>
          <p:nvPr>
            <p:custDataLst>
              <p:tags r:id="rId25"/>
            </p:custDataLst>
          </p:nvPr>
        </p:nvSpPr>
        <p:spPr bwMode="auto">
          <a:xfrm>
            <a:off x="5409652" y="3324148"/>
            <a:ext cx="374412" cy="371830"/>
          </a:xfrm>
          <a:custGeom>
            <a:avLst/>
            <a:gdLst>
              <a:gd name="T0" fmla="*/ 0 w 145"/>
              <a:gd name="T1" fmla="*/ 0 h 144"/>
              <a:gd name="T2" fmla="*/ 61 w 145"/>
              <a:gd name="T3" fmla="*/ 116 h 144"/>
              <a:gd name="T4" fmla="*/ 71 w 145"/>
              <a:gd name="T5" fmla="*/ 82 h 144"/>
              <a:gd name="T6" fmla="*/ 133 w 145"/>
              <a:gd name="T7" fmla="*/ 144 h 144"/>
              <a:gd name="T8" fmla="*/ 145 w 145"/>
              <a:gd name="T9" fmla="*/ 132 h 144"/>
              <a:gd name="T10" fmla="*/ 83 w 145"/>
              <a:gd name="T11" fmla="*/ 69 h 144"/>
              <a:gd name="T12" fmla="*/ 117 w 145"/>
              <a:gd name="T13" fmla="*/ 61 h 144"/>
              <a:gd name="T14" fmla="*/ 0 w 145"/>
              <a:gd name="T1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4">
                <a:moveTo>
                  <a:pt x="0" y="0"/>
                </a:moveTo>
                <a:lnTo>
                  <a:pt x="61" y="116"/>
                </a:lnTo>
                <a:lnTo>
                  <a:pt x="71" y="82"/>
                </a:lnTo>
                <a:lnTo>
                  <a:pt x="133" y="144"/>
                </a:lnTo>
                <a:lnTo>
                  <a:pt x="145" y="132"/>
                </a:lnTo>
                <a:lnTo>
                  <a:pt x="83" y="69"/>
                </a:lnTo>
                <a:lnTo>
                  <a:pt x="117" y="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Freeform 27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5781323" y="3771492"/>
            <a:ext cx="444494" cy="449076"/>
          </a:xfrm>
          <a:custGeom>
            <a:avLst/>
            <a:gdLst>
              <a:gd name="T0" fmla="*/ 142 w 147"/>
              <a:gd name="T1" fmla="*/ 125 h 148"/>
              <a:gd name="T2" fmla="*/ 105 w 147"/>
              <a:gd name="T3" fmla="*/ 88 h 148"/>
              <a:gd name="T4" fmla="*/ 95 w 147"/>
              <a:gd name="T5" fmla="*/ 84 h 148"/>
              <a:gd name="T6" fmla="*/ 87 w 147"/>
              <a:gd name="T7" fmla="*/ 75 h 148"/>
              <a:gd name="T8" fmla="*/ 81 w 147"/>
              <a:gd name="T9" fmla="*/ 18 h 148"/>
              <a:gd name="T10" fmla="*/ 17 w 147"/>
              <a:gd name="T11" fmla="*/ 18 h 148"/>
              <a:gd name="T12" fmla="*/ 17 w 147"/>
              <a:gd name="T13" fmla="*/ 82 h 148"/>
              <a:gd name="T14" fmla="*/ 75 w 147"/>
              <a:gd name="T15" fmla="*/ 87 h 148"/>
              <a:gd name="T16" fmla="*/ 84 w 147"/>
              <a:gd name="T17" fmla="*/ 96 h 148"/>
              <a:gd name="T18" fmla="*/ 87 w 147"/>
              <a:gd name="T19" fmla="*/ 105 h 148"/>
              <a:gd name="T20" fmla="*/ 125 w 147"/>
              <a:gd name="T21" fmla="*/ 143 h 148"/>
              <a:gd name="T22" fmla="*/ 142 w 147"/>
              <a:gd name="T23" fmla="*/ 143 h 148"/>
              <a:gd name="T24" fmla="*/ 142 w 147"/>
              <a:gd name="T25" fmla="*/ 125 h 148"/>
              <a:gd name="T26" fmla="*/ 73 w 147"/>
              <a:gd name="T27" fmla="*/ 73 h 148"/>
              <a:gd name="T28" fmla="*/ 26 w 147"/>
              <a:gd name="T29" fmla="*/ 73 h 148"/>
              <a:gd name="T30" fmla="*/ 26 w 147"/>
              <a:gd name="T31" fmla="*/ 27 h 148"/>
              <a:gd name="T32" fmla="*/ 73 w 147"/>
              <a:gd name="T33" fmla="*/ 27 h 148"/>
              <a:gd name="T34" fmla="*/ 73 w 147"/>
              <a:gd name="T35" fmla="*/ 73 h 148"/>
              <a:gd name="T36" fmla="*/ 53 w 147"/>
              <a:gd name="T37" fmla="*/ 27 h 148"/>
              <a:gd name="T38" fmla="*/ 26 w 147"/>
              <a:gd name="T39" fmla="*/ 53 h 148"/>
              <a:gd name="T40" fmla="*/ 34 w 147"/>
              <a:gd name="T41" fmla="*/ 59 h 148"/>
              <a:gd name="T42" fmla="*/ 34 w 147"/>
              <a:gd name="T43" fmla="*/ 51 h 148"/>
              <a:gd name="T44" fmla="*/ 51 w 147"/>
              <a:gd name="T45" fmla="*/ 34 h 148"/>
              <a:gd name="T46" fmla="*/ 59 w 147"/>
              <a:gd name="T47" fmla="*/ 35 h 148"/>
              <a:gd name="T48" fmla="*/ 53 w 147"/>
              <a:gd name="T49" fmla="*/ 2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7" h="148">
                <a:moveTo>
                  <a:pt x="142" y="125"/>
                </a:moveTo>
                <a:cubicBezTo>
                  <a:pt x="105" y="88"/>
                  <a:pt x="105" y="88"/>
                  <a:pt x="105" y="88"/>
                </a:cubicBezTo>
                <a:cubicBezTo>
                  <a:pt x="102" y="85"/>
                  <a:pt x="99" y="84"/>
                  <a:pt x="95" y="84"/>
                </a:cubicBezTo>
                <a:cubicBezTo>
                  <a:pt x="87" y="75"/>
                  <a:pt x="87" y="75"/>
                  <a:pt x="87" y="75"/>
                </a:cubicBezTo>
                <a:cubicBezTo>
                  <a:pt x="99" y="58"/>
                  <a:pt x="97" y="33"/>
                  <a:pt x="81" y="18"/>
                </a:cubicBezTo>
                <a:cubicBezTo>
                  <a:pt x="64" y="0"/>
                  <a:pt x="35" y="0"/>
                  <a:pt x="17" y="18"/>
                </a:cubicBezTo>
                <a:cubicBezTo>
                  <a:pt x="0" y="35"/>
                  <a:pt x="0" y="64"/>
                  <a:pt x="17" y="82"/>
                </a:cubicBezTo>
                <a:cubicBezTo>
                  <a:pt x="33" y="97"/>
                  <a:pt x="57" y="99"/>
                  <a:pt x="75" y="87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99"/>
                  <a:pt x="85" y="102"/>
                  <a:pt x="87" y="105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30" y="148"/>
                  <a:pt x="138" y="148"/>
                  <a:pt x="142" y="143"/>
                </a:cubicBezTo>
                <a:cubicBezTo>
                  <a:pt x="147" y="138"/>
                  <a:pt x="147" y="130"/>
                  <a:pt x="142" y="125"/>
                </a:cubicBezTo>
                <a:close/>
                <a:moveTo>
                  <a:pt x="73" y="73"/>
                </a:moveTo>
                <a:cubicBezTo>
                  <a:pt x="60" y="86"/>
                  <a:pt x="39" y="86"/>
                  <a:pt x="26" y="73"/>
                </a:cubicBezTo>
                <a:cubicBezTo>
                  <a:pt x="13" y="60"/>
                  <a:pt x="13" y="39"/>
                  <a:pt x="26" y="27"/>
                </a:cubicBezTo>
                <a:cubicBezTo>
                  <a:pt x="39" y="14"/>
                  <a:pt x="60" y="14"/>
                  <a:pt x="73" y="27"/>
                </a:cubicBezTo>
                <a:cubicBezTo>
                  <a:pt x="86" y="39"/>
                  <a:pt x="86" y="60"/>
                  <a:pt x="73" y="73"/>
                </a:cubicBezTo>
                <a:close/>
                <a:moveTo>
                  <a:pt x="53" y="27"/>
                </a:moveTo>
                <a:cubicBezTo>
                  <a:pt x="39" y="24"/>
                  <a:pt x="23" y="39"/>
                  <a:pt x="26" y="53"/>
                </a:cubicBezTo>
                <a:cubicBezTo>
                  <a:pt x="28" y="59"/>
                  <a:pt x="33" y="61"/>
                  <a:pt x="34" y="59"/>
                </a:cubicBezTo>
                <a:cubicBezTo>
                  <a:pt x="36" y="57"/>
                  <a:pt x="34" y="54"/>
                  <a:pt x="34" y="51"/>
                </a:cubicBezTo>
                <a:cubicBezTo>
                  <a:pt x="32" y="42"/>
                  <a:pt x="42" y="32"/>
                  <a:pt x="51" y="34"/>
                </a:cubicBezTo>
                <a:cubicBezTo>
                  <a:pt x="54" y="35"/>
                  <a:pt x="57" y="36"/>
                  <a:pt x="59" y="35"/>
                </a:cubicBezTo>
                <a:cubicBezTo>
                  <a:pt x="61" y="33"/>
                  <a:pt x="58" y="28"/>
                  <a:pt x="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2.2 </a:t>
            </a:r>
            <a:r>
              <a:rPr lang="zh-CN"/>
              <a:t>文化价值观</a:t>
            </a:r>
          </a:p>
        </p:txBody>
      </p:sp>
      <p:sp>
        <p:nvSpPr>
          <p:cNvPr id="4" name="Freeform 5"/>
          <p:cNvSpPr/>
          <p:nvPr>
            <p:custDataLst>
              <p:tags r:id="rId2"/>
            </p:custDataLst>
          </p:nvPr>
        </p:nvSpPr>
        <p:spPr bwMode="auto">
          <a:xfrm>
            <a:off x="6337164" y="3743143"/>
            <a:ext cx="1716662" cy="1715403"/>
          </a:xfrm>
          <a:custGeom>
            <a:avLst/>
            <a:gdLst>
              <a:gd name="T0" fmla="*/ 328 w 1143"/>
              <a:gd name="T1" fmla="*/ 487 h 1143"/>
              <a:gd name="T2" fmla="*/ 276 w 1143"/>
              <a:gd name="T3" fmla="*/ 363 h 1143"/>
              <a:gd name="T4" fmla="*/ 174 w 1143"/>
              <a:gd name="T5" fmla="*/ 398 h 1143"/>
              <a:gd name="T6" fmla="*/ 0 w 1143"/>
              <a:gd name="T7" fmla="*/ 572 h 1143"/>
              <a:gd name="T8" fmla="*/ 175 w 1143"/>
              <a:gd name="T9" fmla="*/ 746 h 1143"/>
              <a:gd name="T10" fmla="*/ 211 w 1143"/>
              <a:gd name="T11" fmla="*/ 849 h 1143"/>
              <a:gd name="T12" fmla="*/ 86 w 1143"/>
              <a:gd name="T13" fmla="*/ 900 h 1143"/>
              <a:gd name="T14" fmla="*/ 246 w 1143"/>
              <a:gd name="T15" fmla="*/ 1060 h 1143"/>
              <a:gd name="T16" fmla="*/ 298 w 1143"/>
              <a:gd name="T17" fmla="*/ 936 h 1143"/>
              <a:gd name="T18" fmla="*/ 400 w 1143"/>
              <a:gd name="T19" fmla="*/ 972 h 1143"/>
              <a:gd name="T20" fmla="*/ 572 w 1143"/>
              <a:gd name="T21" fmla="*/ 1143 h 1143"/>
              <a:gd name="T22" fmla="*/ 1143 w 1143"/>
              <a:gd name="T23" fmla="*/ 572 h 1143"/>
              <a:gd name="T24" fmla="*/ 959 w 1143"/>
              <a:gd name="T25" fmla="*/ 388 h 1143"/>
              <a:gd name="T26" fmla="*/ 916 w 1143"/>
              <a:gd name="T27" fmla="*/ 345 h 1143"/>
              <a:gd name="T28" fmla="*/ 759 w 1143"/>
              <a:gd name="T29" fmla="*/ 187 h 1143"/>
              <a:gd name="T30" fmla="*/ 746 w 1143"/>
              <a:gd name="T31" fmla="*/ 175 h 1143"/>
              <a:gd name="T32" fmla="*/ 572 w 1143"/>
              <a:gd name="T33" fmla="*/ 0 h 1143"/>
              <a:gd name="T34" fmla="*/ 572 w 1143"/>
              <a:gd name="T35" fmla="*/ 0 h 1143"/>
              <a:gd name="T36" fmla="*/ 398 w 1143"/>
              <a:gd name="T37" fmla="*/ 174 h 1143"/>
              <a:gd name="T38" fmla="*/ 378 w 1143"/>
              <a:gd name="T39" fmla="*/ 194 h 1143"/>
              <a:gd name="T40" fmla="*/ 379 w 1143"/>
              <a:gd name="T41" fmla="*/ 194 h 1143"/>
              <a:gd name="T42" fmla="*/ 363 w 1143"/>
              <a:gd name="T43" fmla="*/ 276 h 1143"/>
              <a:gd name="T44" fmla="*/ 488 w 1143"/>
              <a:gd name="T45" fmla="*/ 328 h 1143"/>
              <a:gd name="T46" fmla="*/ 328 w 1143"/>
              <a:gd name="T47" fmla="*/ 48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328" y="487"/>
                </a:moveTo>
                <a:cubicBezTo>
                  <a:pt x="272" y="446"/>
                  <a:pt x="296" y="413"/>
                  <a:pt x="276" y="363"/>
                </a:cubicBezTo>
                <a:cubicBezTo>
                  <a:pt x="266" y="336"/>
                  <a:pt x="236" y="336"/>
                  <a:pt x="174" y="398"/>
                </a:cubicBezTo>
                <a:cubicBezTo>
                  <a:pt x="0" y="572"/>
                  <a:pt x="0" y="572"/>
                  <a:pt x="0" y="572"/>
                </a:cubicBezTo>
                <a:cubicBezTo>
                  <a:pt x="175" y="746"/>
                  <a:pt x="175" y="746"/>
                  <a:pt x="175" y="746"/>
                </a:cubicBezTo>
                <a:cubicBezTo>
                  <a:pt x="238" y="809"/>
                  <a:pt x="237" y="839"/>
                  <a:pt x="211" y="849"/>
                </a:cubicBezTo>
                <a:cubicBezTo>
                  <a:pt x="160" y="868"/>
                  <a:pt x="127" y="844"/>
                  <a:pt x="86" y="900"/>
                </a:cubicBezTo>
                <a:cubicBezTo>
                  <a:pt x="16" y="997"/>
                  <a:pt x="150" y="1131"/>
                  <a:pt x="246" y="1060"/>
                </a:cubicBezTo>
                <a:cubicBezTo>
                  <a:pt x="303" y="1019"/>
                  <a:pt x="279" y="986"/>
                  <a:pt x="298" y="936"/>
                </a:cubicBezTo>
                <a:cubicBezTo>
                  <a:pt x="308" y="909"/>
                  <a:pt x="338" y="909"/>
                  <a:pt x="400" y="972"/>
                </a:cubicBezTo>
                <a:cubicBezTo>
                  <a:pt x="572" y="1143"/>
                  <a:pt x="572" y="1143"/>
                  <a:pt x="572" y="1143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59" y="388"/>
                  <a:pt x="959" y="388"/>
                  <a:pt x="959" y="388"/>
                </a:cubicBezTo>
                <a:cubicBezTo>
                  <a:pt x="916" y="345"/>
                  <a:pt x="916" y="345"/>
                  <a:pt x="916" y="345"/>
                </a:cubicBezTo>
                <a:cubicBezTo>
                  <a:pt x="759" y="187"/>
                  <a:pt x="759" y="187"/>
                  <a:pt x="759" y="187"/>
                </a:cubicBezTo>
                <a:cubicBezTo>
                  <a:pt x="755" y="183"/>
                  <a:pt x="751" y="179"/>
                  <a:pt x="746" y="175"/>
                </a:cubicBezTo>
                <a:cubicBezTo>
                  <a:pt x="572" y="0"/>
                  <a:pt x="572" y="0"/>
                  <a:pt x="57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398" y="174"/>
                  <a:pt x="398" y="174"/>
                  <a:pt x="398" y="174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79" y="194"/>
                  <a:pt x="379" y="194"/>
                  <a:pt x="379" y="194"/>
                </a:cubicBezTo>
                <a:cubicBezTo>
                  <a:pt x="336" y="243"/>
                  <a:pt x="339" y="267"/>
                  <a:pt x="363" y="276"/>
                </a:cubicBezTo>
                <a:cubicBezTo>
                  <a:pt x="413" y="295"/>
                  <a:pt x="446" y="272"/>
                  <a:pt x="488" y="328"/>
                </a:cubicBezTo>
                <a:cubicBezTo>
                  <a:pt x="559" y="425"/>
                  <a:pt x="425" y="558"/>
                  <a:pt x="328" y="487"/>
                </a:cubicBezTo>
                <a:close/>
              </a:path>
            </a:pathLst>
          </a:custGeom>
          <a:solidFill>
            <a:srgbClr val="79B6D3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>
            <p:custDataLst>
              <p:tags r:id="rId3"/>
            </p:custDataLst>
          </p:nvPr>
        </p:nvSpPr>
        <p:spPr bwMode="auto">
          <a:xfrm>
            <a:off x="5404285" y="2461996"/>
            <a:ext cx="1595841" cy="1594582"/>
          </a:xfrm>
          <a:custGeom>
            <a:avLst/>
            <a:gdLst>
              <a:gd name="T0" fmla="*/ 378 w 1062"/>
              <a:gd name="T1" fmla="*/ 908 h 1062"/>
              <a:gd name="T2" fmla="*/ 335 w 1062"/>
              <a:gd name="T3" fmla="*/ 852 h 1062"/>
              <a:gd name="T4" fmla="*/ 372 w 1062"/>
              <a:gd name="T5" fmla="*/ 845 h 1062"/>
              <a:gd name="T6" fmla="*/ 470 w 1062"/>
              <a:gd name="T7" fmla="*/ 791 h 1062"/>
              <a:gd name="T8" fmla="*/ 451 w 1062"/>
              <a:gd name="T9" fmla="*/ 611 h 1062"/>
              <a:gd name="T10" fmla="*/ 271 w 1062"/>
              <a:gd name="T11" fmla="*/ 592 h 1062"/>
              <a:gd name="T12" fmla="*/ 217 w 1062"/>
              <a:gd name="T13" fmla="*/ 690 h 1062"/>
              <a:gd name="T14" fmla="*/ 210 w 1062"/>
              <a:gd name="T15" fmla="*/ 727 h 1062"/>
              <a:gd name="T16" fmla="*/ 173 w 1062"/>
              <a:gd name="T17" fmla="*/ 703 h 1062"/>
              <a:gd name="T18" fmla="*/ 164 w 1062"/>
              <a:gd name="T19" fmla="*/ 694 h 1062"/>
              <a:gd name="T20" fmla="*/ 0 w 1062"/>
              <a:gd name="T21" fmla="*/ 531 h 1062"/>
              <a:gd name="T22" fmla="*/ 155 w 1062"/>
              <a:gd name="T23" fmla="*/ 376 h 1062"/>
              <a:gd name="T24" fmla="*/ 167 w 1062"/>
              <a:gd name="T25" fmla="*/ 365 h 1062"/>
              <a:gd name="T26" fmla="*/ 167 w 1062"/>
              <a:gd name="T27" fmla="*/ 365 h 1062"/>
              <a:gd name="T28" fmla="*/ 532 w 1062"/>
              <a:gd name="T29" fmla="*/ 0 h 1062"/>
              <a:gd name="T30" fmla="*/ 1062 w 1062"/>
              <a:gd name="T31" fmla="*/ 531 h 1062"/>
              <a:gd name="T32" fmla="*/ 911 w 1062"/>
              <a:gd name="T33" fmla="*/ 682 h 1062"/>
              <a:gd name="T34" fmla="*/ 857 w 1062"/>
              <a:gd name="T35" fmla="*/ 753 h 1062"/>
              <a:gd name="T36" fmla="*/ 865 w 1062"/>
              <a:gd name="T37" fmla="*/ 819 h 1062"/>
              <a:gd name="T38" fmla="*/ 886 w 1062"/>
              <a:gd name="T39" fmla="*/ 832 h 1062"/>
              <a:gd name="T40" fmla="*/ 940 w 1062"/>
              <a:gd name="T41" fmla="*/ 843 h 1062"/>
              <a:gd name="T42" fmla="*/ 986 w 1062"/>
              <a:gd name="T43" fmla="*/ 860 h 1062"/>
              <a:gd name="T44" fmla="*/ 997 w 1062"/>
              <a:gd name="T45" fmla="*/ 873 h 1062"/>
              <a:gd name="T46" fmla="*/ 982 w 1062"/>
              <a:gd name="T47" fmla="*/ 979 h 1062"/>
              <a:gd name="T48" fmla="*/ 877 w 1062"/>
              <a:gd name="T49" fmla="*/ 993 h 1062"/>
              <a:gd name="T50" fmla="*/ 864 w 1062"/>
              <a:gd name="T51" fmla="*/ 982 h 1062"/>
              <a:gd name="T52" fmla="*/ 847 w 1062"/>
              <a:gd name="T53" fmla="*/ 936 h 1062"/>
              <a:gd name="T54" fmla="*/ 836 w 1062"/>
              <a:gd name="T55" fmla="*/ 882 h 1062"/>
              <a:gd name="T56" fmla="*/ 822 w 1062"/>
              <a:gd name="T57" fmla="*/ 861 h 1062"/>
              <a:gd name="T58" fmla="*/ 686 w 1062"/>
              <a:gd name="T59" fmla="*/ 907 h 1062"/>
              <a:gd name="T60" fmla="*/ 531 w 1062"/>
              <a:gd name="T61" fmla="*/ 1062 h 1062"/>
              <a:gd name="T62" fmla="*/ 378 w 1062"/>
              <a:gd name="T63" fmla="*/ 90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2" h="1062">
                <a:moveTo>
                  <a:pt x="378" y="908"/>
                </a:moveTo>
                <a:cubicBezTo>
                  <a:pt x="346" y="876"/>
                  <a:pt x="337" y="859"/>
                  <a:pt x="335" y="852"/>
                </a:cubicBezTo>
                <a:cubicBezTo>
                  <a:pt x="348" y="848"/>
                  <a:pt x="360" y="847"/>
                  <a:pt x="372" y="845"/>
                </a:cubicBezTo>
                <a:cubicBezTo>
                  <a:pt x="402" y="842"/>
                  <a:pt x="436" y="839"/>
                  <a:pt x="470" y="791"/>
                </a:cubicBezTo>
                <a:cubicBezTo>
                  <a:pt x="510" y="737"/>
                  <a:pt x="502" y="663"/>
                  <a:pt x="451" y="611"/>
                </a:cubicBezTo>
                <a:cubicBezTo>
                  <a:pt x="399" y="560"/>
                  <a:pt x="326" y="552"/>
                  <a:pt x="271" y="592"/>
                </a:cubicBezTo>
                <a:cubicBezTo>
                  <a:pt x="223" y="627"/>
                  <a:pt x="220" y="660"/>
                  <a:pt x="217" y="690"/>
                </a:cubicBezTo>
                <a:cubicBezTo>
                  <a:pt x="216" y="703"/>
                  <a:pt x="215" y="715"/>
                  <a:pt x="210" y="727"/>
                </a:cubicBezTo>
                <a:cubicBezTo>
                  <a:pt x="205" y="726"/>
                  <a:pt x="193" y="720"/>
                  <a:pt x="173" y="703"/>
                </a:cubicBezTo>
                <a:cubicBezTo>
                  <a:pt x="164" y="694"/>
                  <a:pt x="164" y="694"/>
                  <a:pt x="164" y="694"/>
                </a:cubicBezTo>
                <a:cubicBezTo>
                  <a:pt x="0" y="531"/>
                  <a:pt x="0" y="531"/>
                  <a:pt x="0" y="531"/>
                </a:cubicBezTo>
                <a:cubicBezTo>
                  <a:pt x="155" y="376"/>
                  <a:pt x="155" y="376"/>
                  <a:pt x="155" y="376"/>
                </a:cubicBezTo>
                <a:cubicBezTo>
                  <a:pt x="159" y="372"/>
                  <a:pt x="163" y="369"/>
                  <a:pt x="167" y="365"/>
                </a:cubicBezTo>
                <a:cubicBezTo>
                  <a:pt x="167" y="365"/>
                  <a:pt x="167" y="365"/>
                  <a:pt x="167" y="365"/>
                </a:cubicBezTo>
                <a:cubicBezTo>
                  <a:pt x="532" y="0"/>
                  <a:pt x="532" y="0"/>
                  <a:pt x="532" y="0"/>
                </a:cubicBezTo>
                <a:cubicBezTo>
                  <a:pt x="1062" y="531"/>
                  <a:pt x="1062" y="531"/>
                  <a:pt x="1062" y="531"/>
                </a:cubicBezTo>
                <a:cubicBezTo>
                  <a:pt x="911" y="682"/>
                  <a:pt x="911" y="682"/>
                  <a:pt x="911" y="682"/>
                </a:cubicBezTo>
                <a:cubicBezTo>
                  <a:pt x="884" y="710"/>
                  <a:pt x="866" y="733"/>
                  <a:pt x="857" y="753"/>
                </a:cubicBezTo>
                <a:cubicBezTo>
                  <a:pt x="842" y="788"/>
                  <a:pt x="855" y="809"/>
                  <a:pt x="865" y="819"/>
                </a:cubicBezTo>
                <a:cubicBezTo>
                  <a:pt x="870" y="824"/>
                  <a:pt x="877" y="829"/>
                  <a:pt x="886" y="832"/>
                </a:cubicBezTo>
                <a:cubicBezTo>
                  <a:pt x="906" y="840"/>
                  <a:pt x="925" y="841"/>
                  <a:pt x="940" y="843"/>
                </a:cubicBezTo>
                <a:cubicBezTo>
                  <a:pt x="960" y="845"/>
                  <a:pt x="972" y="846"/>
                  <a:pt x="986" y="860"/>
                </a:cubicBezTo>
                <a:cubicBezTo>
                  <a:pt x="990" y="864"/>
                  <a:pt x="993" y="868"/>
                  <a:pt x="997" y="873"/>
                </a:cubicBezTo>
                <a:cubicBezTo>
                  <a:pt x="1025" y="912"/>
                  <a:pt x="1007" y="954"/>
                  <a:pt x="982" y="979"/>
                </a:cubicBezTo>
                <a:cubicBezTo>
                  <a:pt x="958" y="1003"/>
                  <a:pt x="916" y="1022"/>
                  <a:pt x="877" y="993"/>
                </a:cubicBezTo>
                <a:cubicBezTo>
                  <a:pt x="872" y="990"/>
                  <a:pt x="867" y="986"/>
                  <a:pt x="864" y="982"/>
                </a:cubicBezTo>
                <a:cubicBezTo>
                  <a:pt x="850" y="968"/>
                  <a:pt x="849" y="957"/>
                  <a:pt x="847" y="936"/>
                </a:cubicBezTo>
                <a:cubicBezTo>
                  <a:pt x="845" y="921"/>
                  <a:pt x="843" y="903"/>
                  <a:pt x="836" y="882"/>
                </a:cubicBezTo>
                <a:cubicBezTo>
                  <a:pt x="832" y="874"/>
                  <a:pt x="828" y="866"/>
                  <a:pt x="822" y="861"/>
                </a:cubicBezTo>
                <a:cubicBezTo>
                  <a:pt x="777" y="816"/>
                  <a:pt x="708" y="885"/>
                  <a:pt x="686" y="907"/>
                </a:cubicBezTo>
                <a:cubicBezTo>
                  <a:pt x="531" y="1062"/>
                  <a:pt x="531" y="1062"/>
                  <a:pt x="531" y="1062"/>
                </a:cubicBezTo>
                <a:lnTo>
                  <a:pt x="378" y="908"/>
                </a:lnTo>
                <a:close/>
              </a:path>
            </a:pathLst>
          </a:custGeom>
          <a:solidFill>
            <a:srgbClr val="8EAADC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>
            <p:custDataLst>
              <p:tags r:id="rId4"/>
            </p:custDataLst>
          </p:nvPr>
        </p:nvSpPr>
        <p:spPr bwMode="auto">
          <a:xfrm>
            <a:off x="4218315" y="3730718"/>
            <a:ext cx="1716662" cy="1716662"/>
          </a:xfrm>
          <a:custGeom>
            <a:avLst/>
            <a:gdLst>
              <a:gd name="T0" fmla="*/ 814 w 1143"/>
              <a:gd name="T1" fmla="*/ 656 h 1143"/>
              <a:gd name="T2" fmla="*/ 866 w 1143"/>
              <a:gd name="T3" fmla="*/ 781 h 1143"/>
              <a:gd name="T4" fmla="*/ 969 w 1143"/>
              <a:gd name="T5" fmla="*/ 745 h 1143"/>
              <a:gd name="T6" fmla="*/ 1143 w 1143"/>
              <a:gd name="T7" fmla="*/ 572 h 1143"/>
              <a:gd name="T8" fmla="*/ 968 w 1143"/>
              <a:gd name="T9" fmla="*/ 397 h 1143"/>
              <a:gd name="T10" fmla="*/ 932 w 1143"/>
              <a:gd name="T11" fmla="*/ 294 h 1143"/>
              <a:gd name="T12" fmla="*/ 1057 w 1143"/>
              <a:gd name="T13" fmla="*/ 243 h 1143"/>
              <a:gd name="T14" fmla="*/ 896 w 1143"/>
              <a:gd name="T15" fmla="*/ 83 h 1143"/>
              <a:gd name="T16" fmla="*/ 845 w 1143"/>
              <a:gd name="T17" fmla="*/ 207 h 1143"/>
              <a:gd name="T18" fmla="*/ 743 w 1143"/>
              <a:gd name="T19" fmla="*/ 172 h 1143"/>
              <a:gd name="T20" fmla="*/ 571 w 1143"/>
              <a:gd name="T21" fmla="*/ 0 h 1143"/>
              <a:gd name="T22" fmla="*/ 0 w 1143"/>
              <a:gd name="T23" fmla="*/ 572 h 1143"/>
              <a:gd name="T24" fmla="*/ 184 w 1143"/>
              <a:gd name="T25" fmla="*/ 755 h 1143"/>
              <a:gd name="T26" fmla="*/ 227 w 1143"/>
              <a:gd name="T27" fmla="*/ 798 h 1143"/>
              <a:gd name="T28" fmla="*/ 384 w 1143"/>
              <a:gd name="T29" fmla="*/ 956 h 1143"/>
              <a:gd name="T30" fmla="*/ 396 w 1143"/>
              <a:gd name="T31" fmla="*/ 969 h 1143"/>
              <a:gd name="T32" fmla="*/ 571 w 1143"/>
              <a:gd name="T33" fmla="*/ 1143 h 1143"/>
              <a:gd name="T34" fmla="*/ 571 w 1143"/>
              <a:gd name="T35" fmla="*/ 1143 h 1143"/>
              <a:gd name="T36" fmla="*/ 745 w 1143"/>
              <a:gd name="T37" fmla="*/ 970 h 1143"/>
              <a:gd name="T38" fmla="*/ 765 w 1143"/>
              <a:gd name="T39" fmla="*/ 949 h 1143"/>
              <a:gd name="T40" fmla="*/ 764 w 1143"/>
              <a:gd name="T41" fmla="*/ 949 h 1143"/>
              <a:gd name="T42" fmla="*/ 780 w 1143"/>
              <a:gd name="T43" fmla="*/ 867 h 1143"/>
              <a:gd name="T44" fmla="*/ 655 w 1143"/>
              <a:gd name="T45" fmla="*/ 815 h 1143"/>
              <a:gd name="T46" fmla="*/ 814 w 1143"/>
              <a:gd name="T47" fmla="*/ 65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814" y="656"/>
                </a:moveTo>
                <a:cubicBezTo>
                  <a:pt x="871" y="697"/>
                  <a:pt x="847" y="730"/>
                  <a:pt x="866" y="781"/>
                </a:cubicBezTo>
                <a:cubicBezTo>
                  <a:pt x="877" y="807"/>
                  <a:pt x="907" y="808"/>
                  <a:pt x="969" y="745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68" y="397"/>
                  <a:pt x="968" y="397"/>
                  <a:pt x="968" y="397"/>
                </a:cubicBezTo>
                <a:cubicBezTo>
                  <a:pt x="905" y="334"/>
                  <a:pt x="905" y="304"/>
                  <a:pt x="932" y="294"/>
                </a:cubicBezTo>
                <a:cubicBezTo>
                  <a:pt x="983" y="275"/>
                  <a:pt x="1016" y="300"/>
                  <a:pt x="1057" y="243"/>
                </a:cubicBezTo>
                <a:cubicBezTo>
                  <a:pt x="1127" y="147"/>
                  <a:pt x="993" y="12"/>
                  <a:pt x="896" y="83"/>
                </a:cubicBezTo>
                <a:cubicBezTo>
                  <a:pt x="840" y="124"/>
                  <a:pt x="864" y="157"/>
                  <a:pt x="845" y="207"/>
                </a:cubicBezTo>
                <a:cubicBezTo>
                  <a:pt x="835" y="234"/>
                  <a:pt x="805" y="234"/>
                  <a:pt x="743" y="172"/>
                </a:cubicBezTo>
                <a:cubicBezTo>
                  <a:pt x="571" y="0"/>
                  <a:pt x="571" y="0"/>
                  <a:pt x="571" y="0"/>
                </a:cubicBezTo>
                <a:cubicBezTo>
                  <a:pt x="0" y="572"/>
                  <a:pt x="0" y="572"/>
                  <a:pt x="0" y="572"/>
                </a:cubicBezTo>
                <a:cubicBezTo>
                  <a:pt x="184" y="755"/>
                  <a:pt x="184" y="755"/>
                  <a:pt x="184" y="755"/>
                </a:cubicBezTo>
                <a:cubicBezTo>
                  <a:pt x="227" y="798"/>
                  <a:pt x="227" y="798"/>
                  <a:pt x="227" y="798"/>
                </a:cubicBezTo>
                <a:cubicBezTo>
                  <a:pt x="384" y="956"/>
                  <a:pt x="384" y="956"/>
                  <a:pt x="384" y="956"/>
                </a:cubicBezTo>
                <a:cubicBezTo>
                  <a:pt x="388" y="960"/>
                  <a:pt x="392" y="964"/>
                  <a:pt x="396" y="969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745" y="970"/>
                  <a:pt x="745" y="970"/>
                  <a:pt x="745" y="970"/>
                </a:cubicBezTo>
                <a:cubicBezTo>
                  <a:pt x="765" y="949"/>
                  <a:pt x="765" y="949"/>
                  <a:pt x="765" y="949"/>
                </a:cubicBezTo>
                <a:cubicBezTo>
                  <a:pt x="764" y="949"/>
                  <a:pt x="764" y="949"/>
                  <a:pt x="764" y="949"/>
                </a:cubicBezTo>
                <a:cubicBezTo>
                  <a:pt x="807" y="900"/>
                  <a:pt x="804" y="876"/>
                  <a:pt x="780" y="867"/>
                </a:cubicBezTo>
                <a:cubicBezTo>
                  <a:pt x="729" y="848"/>
                  <a:pt x="697" y="872"/>
                  <a:pt x="655" y="815"/>
                </a:cubicBezTo>
                <a:cubicBezTo>
                  <a:pt x="584" y="718"/>
                  <a:pt x="717" y="585"/>
                  <a:pt x="814" y="656"/>
                </a:cubicBezTo>
                <a:close/>
              </a:path>
            </a:pathLst>
          </a:custGeom>
          <a:solidFill>
            <a:srgbClr val="8590CA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>
            <p:custDataLst>
              <p:tags r:id="rId5"/>
            </p:custDataLst>
          </p:nvPr>
        </p:nvCxnSpPr>
        <p:spPr>
          <a:xfrm flipH="1">
            <a:off x="2961036" y="4588996"/>
            <a:ext cx="1323662" cy="0"/>
          </a:xfrm>
          <a:prstGeom prst="line">
            <a:avLst/>
          </a:prstGeom>
          <a:ln w="25400">
            <a:solidFill>
              <a:srgbClr val="8590CA"/>
            </a:solidFill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28" name="Straight Connector 27"/>
          <p:cNvCxnSpPr>
            <a:stCxn id="4" idx="11"/>
          </p:cNvCxnSpPr>
          <p:nvPr>
            <p:custDataLst>
              <p:tags r:id="rId6"/>
            </p:custDataLst>
          </p:nvPr>
        </p:nvCxnSpPr>
        <p:spPr>
          <a:xfrm>
            <a:off x="8053826" y="4601595"/>
            <a:ext cx="1197882" cy="507"/>
          </a:xfrm>
          <a:prstGeom prst="line">
            <a:avLst/>
          </a:prstGeom>
          <a:ln w="25400">
            <a:solidFill>
              <a:srgbClr val="79B6D3"/>
            </a:solidFill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29" name="Straight Connector 28"/>
          <p:cNvCxnSpPr>
            <a:stCxn id="7" idx="12"/>
          </p:cNvCxnSpPr>
          <p:nvPr>
            <p:custDataLst>
              <p:tags r:id="rId7"/>
            </p:custDataLst>
          </p:nvPr>
        </p:nvCxnSpPr>
        <p:spPr>
          <a:xfrm flipH="1">
            <a:off x="4612338" y="3010040"/>
            <a:ext cx="1042893" cy="6289"/>
          </a:xfrm>
          <a:prstGeom prst="line">
            <a:avLst/>
          </a:prstGeom>
          <a:ln w="25400">
            <a:solidFill>
              <a:srgbClr val="8EAADC"/>
            </a:solidFill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4548673" y="4061076"/>
            <a:ext cx="961585" cy="9615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6750087" y="4155436"/>
            <a:ext cx="961585" cy="9615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5768593" y="2731313"/>
            <a:ext cx="961585" cy="9615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1517146" y="2607342"/>
            <a:ext cx="2876671" cy="818442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r">
              <a:defRPr sz="20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探享生活之美</a:t>
            </a: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517146" y="1990725"/>
            <a:ext cx="2876671" cy="5674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ysClr val="window" lastClr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3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使命</a:t>
            </a:r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416920" y="4571866"/>
            <a:ext cx="2876671" cy="818442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r">
              <a:defRPr sz="20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高效，创新，卓越，共赢</a:t>
            </a: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416920" y="3955249"/>
            <a:ext cx="2876671" cy="5674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ysClr val="window" lastClr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价值观</a:t>
            </a:r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8629650" y="4522470"/>
            <a:ext cx="3143250" cy="81851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r">
              <a:defRPr sz="2000"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打造全球最具影响力的消费类品牌</a:t>
            </a:r>
          </a:p>
        </p:txBody>
      </p:sp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8896073" y="3906103"/>
            <a:ext cx="2876671" cy="5674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ysClr val="window" lastClr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愿景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企业文化的践行</a:t>
            </a:r>
          </a:p>
        </p:txBody>
      </p:sp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6308664" y="4263601"/>
            <a:ext cx="335219" cy="203106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7937641" y="5850431"/>
            <a:ext cx="318763" cy="203106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7932821" y="2577209"/>
            <a:ext cx="336394" cy="203106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9576031" y="4239349"/>
            <a:ext cx="335219" cy="203106"/>
          </a:xfrm>
          <a:prstGeom prst="rect">
            <a:avLst/>
          </a:prstGeom>
          <a:noFill/>
        </p:spPr>
        <p:txBody>
          <a:bodyPr wrap="none">
            <a:normAutofit fontScale="67500" lnSpcReduction="20000"/>
          </a:bodyPr>
          <a:lstStyle/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 rot="5400000">
            <a:off x="8004804" y="3712870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6"/>
            </p:custDataLst>
          </p:nvPr>
        </p:nvSpPr>
        <p:spPr>
          <a:xfrm rot="10800000">
            <a:off x="7448878" y="4278527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7"/>
            </p:custDataLst>
          </p:nvPr>
        </p:nvSpPr>
        <p:spPr>
          <a:xfrm rot="5400000" flipV="1">
            <a:off x="6892950" y="3712870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 flipH="1">
            <a:off x="7448878" y="3147215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>
            <p:custDataLst>
              <p:tags r:id="rId9"/>
            </p:custDataLst>
          </p:nvPr>
        </p:nvSpPr>
        <p:spPr>
          <a:xfrm rot="18907264" flipH="1">
            <a:off x="7994734" y="3739823"/>
            <a:ext cx="931209" cy="469125"/>
          </a:xfrm>
          <a:custGeom>
            <a:avLst/>
            <a:gdLst>
              <a:gd name="connsiteX0" fmla="*/ 634998 w 1269996"/>
              <a:gd name="connsiteY0" fmla="*/ 0 h 639799"/>
              <a:gd name="connsiteX1" fmla="*/ 1267819 w 1269996"/>
              <a:gd name="connsiteY1" fmla="*/ 262123 h 639799"/>
              <a:gd name="connsiteX2" fmla="*/ 1269996 w 1269996"/>
              <a:gd name="connsiteY2" fmla="*/ 264762 h 639799"/>
              <a:gd name="connsiteX3" fmla="*/ 901061 w 1269996"/>
              <a:gd name="connsiteY3" fmla="*/ 639799 h 639799"/>
              <a:gd name="connsiteX4" fmla="*/ 896125 w 1269996"/>
              <a:gd name="connsiteY4" fmla="*/ 633817 h 639799"/>
              <a:gd name="connsiteX5" fmla="*/ 634998 w 1269996"/>
              <a:gd name="connsiteY5" fmla="*/ 525654 h 639799"/>
              <a:gd name="connsiteX6" fmla="*/ 373871 w 1269996"/>
              <a:gd name="connsiteY6" fmla="*/ 633817 h 639799"/>
              <a:gd name="connsiteX7" fmla="*/ 368936 w 1269996"/>
              <a:gd name="connsiteY7" fmla="*/ 639799 h 639799"/>
              <a:gd name="connsiteX8" fmla="*/ 0 w 1269996"/>
              <a:gd name="connsiteY8" fmla="*/ 264762 h 639799"/>
              <a:gd name="connsiteX9" fmla="*/ 2177 w 1269996"/>
              <a:gd name="connsiteY9" fmla="*/ 262123 h 639799"/>
              <a:gd name="connsiteX10" fmla="*/ 634998 w 1269996"/>
              <a:gd name="connsiteY10" fmla="*/ 0 h 63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996" h="639799">
                <a:moveTo>
                  <a:pt x="634998" y="0"/>
                </a:moveTo>
                <a:cubicBezTo>
                  <a:pt x="882130" y="0"/>
                  <a:pt x="1105866" y="100170"/>
                  <a:pt x="1267819" y="262123"/>
                </a:cubicBezTo>
                <a:lnTo>
                  <a:pt x="1269996" y="264762"/>
                </a:lnTo>
                <a:lnTo>
                  <a:pt x="901061" y="639799"/>
                </a:lnTo>
                <a:lnTo>
                  <a:pt x="896125" y="633817"/>
                </a:lnTo>
                <a:cubicBezTo>
                  <a:pt x="829297" y="566988"/>
                  <a:pt x="736975" y="525654"/>
                  <a:pt x="634998" y="525654"/>
                </a:cubicBezTo>
                <a:cubicBezTo>
                  <a:pt x="533022" y="525654"/>
                  <a:pt x="440699" y="566988"/>
                  <a:pt x="373871" y="633817"/>
                </a:cubicBezTo>
                <a:lnTo>
                  <a:pt x="368936" y="639799"/>
                </a:lnTo>
                <a:lnTo>
                  <a:pt x="0" y="264762"/>
                </a:lnTo>
                <a:lnTo>
                  <a:pt x="2177" y="262123"/>
                </a:lnTo>
                <a:cubicBezTo>
                  <a:pt x="164130" y="100170"/>
                  <a:pt x="387866" y="0"/>
                  <a:pt x="634998" y="0"/>
                </a:cubicBez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 bwMode="auto">
          <a:xfrm>
            <a:off x="7283786" y="4109478"/>
            <a:ext cx="338099" cy="338099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>
            <p:custDataLst>
              <p:tags r:id="rId11"/>
            </p:custDataLst>
          </p:nvPr>
        </p:nvSpPr>
        <p:spPr bwMode="auto">
          <a:xfrm>
            <a:off x="7932821" y="4765435"/>
            <a:ext cx="338099" cy="338099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 bwMode="auto">
          <a:xfrm rot="5400000">
            <a:off x="7932821" y="3454914"/>
            <a:ext cx="338099" cy="338099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13"/>
            </p:custDataLst>
          </p:nvPr>
        </p:nvSpPr>
        <p:spPr bwMode="auto">
          <a:xfrm rot="5400000">
            <a:off x="8578912" y="4109478"/>
            <a:ext cx="338099" cy="338099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 bwMode="auto">
          <a:xfrm>
            <a:off x="5806568" y="5550240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5000" lnSpcReduction="10000"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 dirty="0">
                <a:solidFill>
                  <a:srgbClr val="1AA3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b="1" spc="300" dirty="0">
                <a:solidFill>
                  <a:srgbClr val="1AA3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、重塑自我</a:t>
            </a:r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 bwMode="auto">
          <a:xfrm>
            <a:off x="6308090" y="5916295"/>
            <a:ext cx="1962785" cy="490220"/>
          </a:xfrm>
          <a:prstGeom prst="rect">
            <a:avLst/>
          </a:prstGeom>
          <a:noFill/>
        </p:spPr>
        <p:txBody>
          <a:bodyPr wrap="square" lIns="90000" tIns="0" rIns="90000" bIns="46800"/>
          <a:lstStyle/>
          <a:p>
            <a:pPr algn="l" fontAlgn="auto">
              <a:lnSpc>
                <a:spcPct val="120000"/>
              </a:lnSpc>
            </a:pPr>
            <a:r>
              <a:rPr lang="zh-CN" altLang="en-US" sz="1400" b="0" spc="15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准确为自身定位，找好方向，找好目标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 bwMode="auto">
          <a:xfrm>
            <a:off x="9949821" y="3956940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5000" lnSpcReduction="10000"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b="1" spc="300" dirty="0">
                <a:solidFill>
                  <a:srgbClr val="349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b="1" spc="300" dirty="0">
                <a:solidFill>
                  <a:srgbClr val="349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、改进自我</a:t>
            </a: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 bwMode="auto">
          <a:xfrm>
            <a:off x="9725660" y="4323080"/>
            <a:ext cx="2268220" cy="779780"/>
          </a:xfrm>
          <a:prstGeom prst="rect">
            <a:avLst/>
          </a:prstGeom>
          <a:noFill/>
        </p:spPr>
        <p:txBody>
          <a:bodyPr wrap="square" lIns="90000" tIns="0" rIns="90000" bIns="46800"/>
          <a:lstStyle/>
          <a:p>
            <a:pPr algn="l" fontAlgn="auto">
              <a:lnSpc>
                <a:spcPct val="120000"/>
              </a:lnSpc>
            </a:pPr>
            <a:r>
              <a:rPr lang="zh-CN" altLang="en-US" sz="1400" b="0" spc="15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将个人与团队需求相结合，弥补自身不足</a:t>
            </a: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 bwMode="auto">
          <a:xfrm>
            <a:off x="4133187" y="3956940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5000" lnSpcReduction="10000"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 dirty="0">
                <a:solidFill>
                  <a:srgbClr val="69A3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b="1" spc="300" dirty="0">
                <a:solidFill>
                  <a:srgbClr val="69A3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、突破自我</a:t>
            </a: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 bwMode="auto">
          <a:xfrm>
            <a:off x="4634865" y="4323080"/>
            <a:ext cx="1780540" cy="779780"/>
          </a:xfrm>
          <a:prstGeom prst="rect">
            <a:avLst/>
          </a:prstGeom>
          <a:noFill/>
        </p:spPr>
        <p:txBody>
          <a:bodyPr wrap="square" lIns="90000" tIns="0" rIns="90000" bIns="46800"/>
          <a:lstStyle/>
          <a:p>
            <a:pPr algn="l" fontAlgn="auto">
              <a:lnSpc>
                <a:spcPct val="120000"/>
              </a:lnSpc>
            </a:pPr>
            <a:r>
              <a:rPr lang="zh-CN" altLang="en-US" sz="1400" b="0" spc="15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打破自身现有的格局，激发自身潜能</a:t>
            </a: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 bwMode="auto">
          <a:xfrm>
            <a:off x="8307198" y="2284092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5000" lnSpcReduction="10000"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b="1" spc="300">
                <a:solidFill>
                  <a:srgbClr val="1F74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b="1" spc="300">
                <a:solidFill>
                  <a:srgbClr val="1F74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、认识自我</a:t>
            </a: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 bwMode="auto">
          <a:xfrm>
            <a:off x="8101965" y="2625090"/>
            <a:ext cx="2419985" cy="521970"/>
          </a:xfrm>
          <a:prstGeom prst="rect">
            <a:avLst/>
          </a:prstGeom>
          <a:noFill/>
        </p:spPr>
        <p:txBody>
          <a:bodyPr wrap="square" lIns="90000" tIns="0" rIns="90000" bIns="46800"/>
          <a:lstStyle/>
          <a:p>
            <a:pPr algn="l" fontAlgn="auto">
              <a:lnSpc>
                <a:spcPct val="120000"/>
              </a:lnSpc>
            </a:pPr>
            <a:r>
              <a:rPr lang="zh-CN" altLang="en-US" sz="1400" b="0" spc="15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客观全面的认识自己，明确自身的不足和优势</a:t>
            </a:r>
          </a:p>
        </p:txBody>
      </p:sp>
      <p:sp>
        <p:nvSpPr>
          <p:cNvPr id="9" name="任意多边形: 形状 31"/>
          <p:cNvSpPr/>
          <p:nvPr>
            <p:custDataLst>
              <p:tags r:id="rId22"/>
            </p:custDataLst>
          </p:nvPr>
        </p:nvSpPr>
        <p:spPr>
          <a:xfrm flipH="1" flipV="1">
            <a:off x="1457138" y="2553247"/>
            <a:ext cx="5513092" cy="1317538"/>
          </a:xfrm>
          <a:custGeom>
            <a:avLst/>
            <a:gdLst>
              <a:gd name="connsiteX0" fmla="*/ 136763 w 5562898"/>
              <a:gd name="connsiteY0" fmla="*/ 0 h 1329441"/>
              <a:gd name="connsiteX1" fmla="*/ 4753047 w 5562898"/>
              <a:gd name="connsiteY1" fmla="*/ 0 h 1329441"/>
              <a:gd name="connsiteX2" fmla="*/ 4889810 w 5562898"/>
              <a:gd name="connsiteY2" fmla="*/ 136763 h 1329441"/>
              <a:gd name="connsiteX3" fmla="*/ 4889279 w 5562898"/>
              <a:gd name="connsiteY3" fmla="*/ 139392 h 1329441"/>
              <a:gd name="connsiteX4" fmla="*/ 4889809 w 5562898"/>
              <a:gd name="connsiteY4" fmla="*/ 142016 h 1329441"/>
              <a:gd name="connsiteX5" fmla="*/ 4889809 w 5562898"/>
              <a:gd name="connsiteY5" fmla="*/ 1055915 h 1329441"/>
              <a:gd name="connsiteX6" fmla="*/ 5562898 w 5562898"/>
              <a:gd name="connsiteY6" fmla="*/ 1055915 h 1329441"/>
              <a:gd name="connsiteX7" fmla="*/ 5562898 w 5562898"/>
              <a:gd name="connsiteY7" fmla="*/ 1329441 h 1329441"/>
              <a:gd name="connsiteX8" fmla="*/ 4753046 w 5562898"/>
              <a:gd name="connsiteY8" fmla="*/ 1329441 h 1329441"/>
              <a:gd name="connsiteX9" fmla="*/ 4616283 w 5562898"/>
              <a:gd name="connsiteY9" fmla="*/ 1192678 h 1329441"/>
              <a:gd name="connsiteX10" fmla="*/ 4616283 w 5562898"/>
              <a:gd name="connsiteY10" fmla="*/ 273526 h 1329441"/>
              <a:gd name="connsiteX11" fmla="*/ 136763 w 5562898"/>
              <a:gd name="connsiteY11" fmla="*/ 273526 h 1329441"/>
              <a:gd name="connsiteX12" fmla="*/ 0 w 5562898"/>
              <a:gd name="connsiteY12" fmla="*/ 136763 h 1329441"/>
              <a:gd name="connsiteX13" fmla="*/ 136763 w 5562898"/>
              <a:gd name="connsiteY13" fmla="*/ 0 h 132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2898" h="1329441">
                <a:moveTo>
                  <a:pt x="136763" y="0"/>
                </a:moveTo>
                <a:lnTo>
                  <a:pt x="4753047" y="0"/>
                </a:lnTo>
                <a:cubicBezTo>
                  <a:pt x="4828579" y="0"/>
                  <a:pt x="4889810" y="61231"/>
                  <a:pt x="4889810" y="136763"/>
                </a:cubicBezTo>
                <a:lnTo>
                  <a:pt x="4889279" y="139392"/>
                </a:lnTo>
                <a:lnTo>
                  <a:pt x="4889809" y="142016"/>
                </a:lnTo>
                <a:lnTo>
                  <a:pt x="4889809" y="1055915"/>
                </a:lnTo>
                <a:lnTo>
                  <a:pt x="5562898" y="1055915"/>
                </a:lnTo>
                <a:lnTo>
                  <a:pt x="5562898" y="1329441"/>
                </a:lnTo>
                <a:lnTo>
                  <a:pt x="4753046" y="1329441"/>
                </a:lnTo>
                <a:cubicBezTo>
                  <a:pt x="4677514" y="1329441"/>
                  <a:pt x="4616283" y="1268210"/>
                  <a:pt x="4616283" y="1192678"/>
                </a:cubicBezTo>
                <a:lnTo>
                  <a:pt x="4616283" y="273526"/>
                </a:lnTo>
                <a:lnTo>
                  <a:pt x="136763" y="273526"/>
                </a:lnTo>
                <a:cubicBezTo>
                  <a:pt x="61231" y="273526"/>
                  <a:pt x="0" y="212295"/>
                  <a:pt x="0" y="136763"/>
                </a:cubicBezTo>
                <a:cubicBezTo>
                  <a:pt x="0" y="61231"/>
                  <a:pt x="61231" y="0"/>
                  <a:pt x="13676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>
            <p:custDataLst>
              <p:tags r:id="rId23"/>
            </p:custDataLst>
          </p:nvPr>
        </p:nvSpPr>
        <p:spPr bwMode="auto">
          <a:xfrm>
            <a:off x="117773" y="1521228"/>
            <a:ext cx="1339365" cy="2353588"/>
          </a:xfrm>
          <a:custGeom>
            <a:avLst/>
            <a:gdLst>
              <a:gd name="T0" fmla="*/ 323 w 349"/>
              <a:gd name="T1" fmla="*/ 0 h 613"/>
              <a:gd name="T2" fmla="*/ 27 w 349"/>
              <a:gd name="T3" fmla="*/ 0 h 613"/>
              <a:gd name="T4" fmla="*/ 0 w 349"/>
              <a:gd name="T5" fmla="*/ 27 h 613"/>
              <a:gd name="T6" fmla="*/ 0 w 349"/>
              <a:gd name="T7" fmla="*/ 586 h 613"/>
              <a:gd name="T8" fmla="*/ 27 w 349"/>
              <a:gd name="T9" fmla="*/ 613 h 613"/>
              <a:gd name="T10" fmla="*/ 323 w 349"/>
              <a:gd name="T11" fmla="*/ 613 h 613"/>
              <a:gd name="T12" fmla="*/ 349 w 349"/>
              <a:gd name="T13" fmla="*/ 586 h 613"/>
              <a:gd name="T14" fmla="*/ 349 w 349"/>
              <a:gd name="T15" fmla="*/ 27 h 613"/>
              <a:gd name="T16" fmla="*/ 323 w 349"/>
              <a:gd name="T17" fmla="*/ 0 h 613"/>
              <a:gd name="T18" fmla="*/ 323 w 349"/>
              <a:gd name="T19" fmla="*/ 75 h 613"/>
              <a:gd name="T20" fmla="*/ 27 w 349"/>
              <a:gd name="T21" fmla="*/ 75 h 613"/>
              <a:gd name="T22" fmla="*/ 18 w 349"/>
              <a:gd name="T23" fmla="*/ 85 h 613"/>
              <a:gd name="T24" fmla="*/ 18 w 349"/>
              <a:gd name="T25" fmla="*/ 529 h 613"/>
              <a:gd name="T26" fmla="*/ 27 w 349"/>
              <a:gd name="T27" fmla="*/ 538 h 613"/>
              <a:gd name="T28" fmla="*/ 323 w 349"/>
              <a:gd name="T29" fmla="*/ 538 h 613"/>
              <a:gd name="T30" fmla="*/ 332 w 349"/>
              <a:gd name="T31" fmla="*/ 529 h 613"/>
              <a:gd name="T32" fmla="*/ 332 w 349"/>
              <a:gd name="T33" fmla="*/ 85 h 613"/>
              <a:gd name="T34" fmla="*/ 323 w 349"/>
              <a:gd name="T35" fmla="*/ 75 h 613"/>
              <a:gd name="T36" fmla="*/ 175 w 349"/>
              <a:gd name="T37" fmla="*/ 27 h 613"/>
              <a:gd name="T38" fmla="*/ 164 w 349"/>
              <a:gd name="T39" fmla="*/ 38 h 613"/>
              <a:gd name="T40" fmla="*/ 175 w 349"/>
              <a:gd name="T41" fmla="*/ 48 h 613"/>
              <a:gd name="T42" fmla="*/ 186 w 349"/>
              <a:gd name="T43" fmla="*/ 38 h 613"/>
              <a:gd name="T44" fmla="*/ 175 w 349"/>
              <a:gd name="T45" fmla="*/ 27 h 613"/>
              <a:gd name="T46" fmla="*/ 202 w 349"/>
              <a:gd name="T47" fmla="*/ 561 h 613"/>
              <a:gd name="T48" fmla="*/ 148 w 349"/>
              <a:gd name="T49" fmla="*/ 561 h 613"/>
              <a:gd name="T50" fmla="*/ 143 w 349"/>
              <a:gd name="T51" fmla="*/ 565 h 613"/>
              <a:gd name="T52" fmla="*/ 143 w 349"/>
              <a:gd name="T53" fmla="*/ 588 h 613"/>
              <a:gd name="T54" fmla="*/ 148 w 349"/>
              <a:gd name="T55" fmla="*/ 592 h 613"/>
              <a:gd name="T56" fmla="*/ 202 w 349"/>
              <a:gd name="T57" fmla="*/ 592 h 613"/>
              <a:gd name="T58" fmla="*/ 206 w 349"/>
              <a:gd name="T59" fmla="*/ 588 h 613"/>
              <a:gd name="T60" fmla="*/ 206 w 349"/>
              <a:gd name="T61" fmla="*/ 565 h 613"/>
              <a:gd name="T62" fmla="*/ 202 w 349"/>
              <a:gd name="T63" fmla="*/ 56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9" h="613">
                <a:moveTo>
                  <a:pt x="323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0" y="27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601"/>
                  <a:pt x="12" y="613"/>
                  <a:pt x="27" y="613"/>
                </a:cubicBezTo>
                <a:cubicBezTo>
                  <a:pt x="323" y="613"/>
                  <a:pt x="323" y="613"/>
                  <a:pt x="323" y="613"/>
                </a:cubicBezTo>
                <a:cubicBezTo>
                  <a:pt x="337" y="613"/>
                  <a:pt x="349" y="601"/>
                  <a:pt x="349" y="586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9" y="13"/>
                  <a:pt x="337" y="0"/>
                  <a:pt x="323" y="0"/>
                </a:cubicBezTo>
                <a:close/>
                <a:moveTo>
                  <a:pt x="323" y="75"/>
                </a:moveTo>
                <a:cubicBezTo>
                  <a:pt x="27" y="75"/>
                  <a:pt x="27" y="75"/>
                  <a:pt x="27" y="75"/>
                </a:cubicBezTo>
                <a:cubicBezTo>
                  <a:pt x="22" y="75"/>
                  <a:pt x="18" y="80"/>
                  <a:pt x="18" y="85"/>
                </a:cubicBezTo>
                <a:cubicBezTo>
                  <a:pt x="18" y="529"/>
                  <a:pt x="18" y="529"/>
                  <a:pt x="18" y="529"/>
                </a:cubicBezTo>
                <a:cubicBezTo>
                  <a:pt x="18" y="534"/>
                  <a:pt x="22" y="538"/>
                  <a:pt x="27" y="538"/>
                </a:cubicBezTo>
                <a:cubicBezTo>
                  <a:pt x="323" y="538"/>
                  <a:pt x="323" y="538"/>
                  <a:pt x="323" y="538"/>
                </a:cubicBezTo>
                <a:cubicBezTo>
                  <a:pt x="328" y="538"/>
                  <a:pt x="332" y="534"/>
                  <a:pt x="332" y="529"/>
                </a:cubicBezTo>
                <a:cubicBezTo>
                  <a:pt x="332" y="85"/>
                  <a:pt x="332" y="85"/>
                  <a:pt x="332" y="85"/>
                </a:cubicBezTo>
                <a:cubicBezTo>
                  <a:pt x="332" y="80"/>
                  <a:pt x="328" y="75"/>
                  <a:pt x="323" y="75"/>
                </a:cubicBezTo>
                <a:close/>
                <a:moveTo>
                  <a:pt x="175" y="27"/>
                </a:moveTo>
                <a:cubicBezTo>
                  <a:pt x="169" y="27"/>
                  <a:pt x="164" y="32"/>
                  <a:pt x="164" y="38"/>
                </a:cubicBezTo>
                <a:cubicBezTo>
                  <a:pt x="164" y="44"/>
                  <a:pt x="169" y="48"/>
                  <a:pt x="175" y="48"/>
                </a:cubicBezTo>
                <a:cubicBezTo>
                  <a:pt x="181" y="48"/>
                  <a:pt x="186" y="44"/>
                  <a:pt x="186" y="38"/>
                </a:cubicBezTo>
                <a:cubicBezTo>
                  <a:pt x="186" y="32"/>
                  <a:pt x="181" y="27"/>
                  <a:pt x="175" y="27"/>
                </a:cubicBezTo>
                <a:close/>
                <a:moveTo>
                  <a:pt x="202" y="561"/>
                </a:moveTo>
                <a:cubicBezTo>
                  <a:pt x="148" y="561"/>
                  <a:pt x="148" y="561"/>
                  <a:pt x="148" y="561"/>
                </a:cubicBezTo>
                <a:cubicBezTo>
                  <a:pt x="145" y="561"/>
                  <a:pt x="143" y="562"/>
                  <a:pt x="143" y="565"/>
                </a:cubicBezTo>
                <a:cubicBezTo>
                  <a:pt x="143" y="588"/>
                  <a:pt x="143" y="588"/>
                  <a:pt x="143" y="588"/>
                </a:cubicBezTo>
                <a:cubicBezTo>
                  <a:pt x="143" y="590"/>
                  <a:pt x="145" y="592"/>
                  <a:pt x="148" y="592"/>
                </a:cubicBezTo>
                <a:cubicBezTo>
                  <a:pt x="202" y="592"/>
                  <a:pt x="202" y="592"/>
                  <a:pt x="202" y="592"/>
                </a:cubicBezTo>
                <a:cubicBezTo>
                  <a:pt x="204" y="592"/>
                  <a:pt x="206" y="590"/>
                  <a:pt x="206" y="588"/>
                </a:cubicBezTo>
                <a:cubicBezTo>
                  <a:pt x="206" y="565"/>
                  <a:pt x="206" y="565"/>
                  <a:pt x="206" y="565"/>
                </a:cubicBezTo>
                <a:cubicBezTo>
                  <a:pt x="206" y="562"/>
                  <a:pt x="204" y="561"/>
                  <a:pt x="202" y="561"/>
                </a:cubicBez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24"/>
            </p:custDataLst>
          </p:nvPr>
        </p:nvSpPr>
        <p:spPr bwMode="auto">
          <a:xfrm>
            <a:off x="701551" y="2611195"/>
            <a:ext cx="177351" cy="177351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任意多边形 6"/>
          <p:cNvSpPr/>
          <p:nvPr>
            <p:custDataLst>
              <p:tags r:id="rId25"/>
            </p:custDataLst>
          </p:nvPr>
        </p:nvSpPr>
        <p:spPr bwMode="auto">
          <a:xfrm>
            <a:off x="380104" y="2289747"/>
            <a:ext cx="820245" cy="820246"/>
          </a:xfrm>
          <a:custGeom>
            <a:avLst/>
            <a:gdLst>
              <a:gd name="T0" fmla="*/ 107 w 214"/>
              <a:gd name="T1" fmla="*/ 63 h 214"/>
              <a:gd name="T2" fmla="*/ 151 w 214"/>
              <a:gd name="T3" fmla="*/ 107 h 214"/>
              <a:gd name="T4" fmla="*/ 107 w 214"/>
              <a:gd name="T5" fmla="*/ 151 h 214"/>
              <a:gd name="T6" fmla="*/ 63 w 214"/>
              <a:gd name="T7" fmla="*/ 107 h 214"/>
              <a:gd name="T8" fmla="*/ 107 w 214"/>
              <a:gd name="T9" fmla="*/ 63 h 214"/>
              <a:gd name="T10" fmla="*/ 107 w 214"/>
              <a:gd name="T11" fmla="*/ 42 h 214"/>
              <a:gd name="T12" fmla="*/ 172 w 214"/>
              <a:gd name="T13" fmla="*/ 107 h 214"/>
              <a:gd name="T14" fmla="*/ 107 w 214"/>
              <a:gd name="T15" fmla="*/ 172 h 214"/>
              <a:gd name="T16" fmla="*/ 42 w 214"/>
              <a:gd name="T17" fmla="*/ 107 h 214"/>
              <a:gd name="T18" fmla="*/ 107 w 214"/>
              <a:gd name="T19" fmla="*/ 42 h 214"/>
              <a:gd name="T20" fmla="*/ 107 w 214"/>
              <a:gd name="T21" fmla="*/ 21 h 214"/>
              <a:gd name="T22" fmla="*/ 193 w 214"/>
              <a:gd name="T23" fmla="*/ 107 h 214"/>
              <a:gd name="T24" fmla="*/ 107 w 214"/>
              <a:gd name="T25" fmla="*/ 193 h 214"/>
              <a:gd name="T26" fmla="*/ 21 w 214"/>
              <a:gd name="T27" fmla="*/ 107 h 214"/>
              <a:gd name="T28" fmla="*/ 107 w 214"/>
              <a:gd name="T29" fmla="*/ 21 h 214"/>
              <a:gd name="T30" fmla="*/ 107 w 214"/>
              <a:gd name="T31" fmla="*/ 0 h 214"/>
              <a:gd name="T32" fmla="*/ 214 w 214"/>
              <a:gd name="T33" fmla="*/ 107 h 214"/>
              <a:gd name="T34" fmla="*/ 107 w 214"/>
              <a:gd name="T35" fmla="*/ 214 h 214"/>
              <a:gd name="T36" fmla="*/ 0 w 214"/>
              <a:gd name="T37" fmla="*/ 107 h 214"/>
              <a:gd name="T38" fmla="*/ 107 w 214"/>
              <a:gd name="T3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4" h="214">
                <a:moveTo>
                  <a:pt x="107" y="63"/>
                </a:moveTo>
                <a:cubicBezTo>
                  <a:pt x="131" y="63"/>
                  <a:pt x="151" y="83"/>
                  <a:pt x="151" y="107"/>
                </a:cubicBezTo>
                <a:cubicBezTo>
                  <a:pt x="151" y="131"/>
                  <a:pt x="131" y="151"/>
                  <a:pt x="107" y="151"/>
                </a:cubicBezTo>
                <a:cubicBezTo>
                  <a:pt x="83" y="151"/>
                  <a:pt x="63" y="131"/>
                  <a:pt x="63" y="107"/>
                </a:cubicBezTo>
                <a:cubicBezTo>
                  <a:pt x="63" y="83"/>
                  <a:pt x="83" y="63"/>
                  <a:pt x="107" y="63"/>
                </a:cubicBezTo>
                <a:close/>
                <a:moveTo>
                  <a:pt x="107" y="42"/>
                </a:moveTo>
                <a:cubicBezTo>
                  <a:pt x="143" y="42"/>
                  <a:pt x="172" y="71"/>
                  <a:pt x="172" y="107"/>
                </a:cubicBezTo>
                <a:cubicBezTo>
                  <a:pt x="172" y="143"/>
                  <a:pt x="143" y="172"/>
                  <a:pt x="107" y="172"/>
                </a:cubicBezTo>
                <a:cubicBezTo>
                  <a:pt x="71" y="172"/>
                  <a:pt x="42" y="143"/>
                  <a:pt x="42" y="107"/>
                </a:cubicBezTo>
                <a:cubicBezTo>
                  <a:pt x="42" y="71"/>
                  <a:pt x="71" y="42"/>
                  <a:pt x="107" y="42"/>
                </a:cubicBezTo>
                <a:close/>
                <a:moveTo>
                  <a:pt x="107" y="21"/>
                </a:moveTo>
                <a:cubicBezTo>
                  <a:pt x="154" y="21"/>
                  <a:pt x="193" y="59"/>
                  <a:pt x="193" y="107"/>
                </a:cubicBezTo>
                <a:cubicBezTo>
                  <a:pt x="193" y="154"/>
                  <a:pt x="154" y="193"/>
                  <a:pt x="107" y="193"/>
                </a:cubicBezTo>
                <a:cubicBezTo>
                  <a:pt x="59" y="193"/>
                  <a:pt x="21" y="154"/>
                  <a:pt x="21" y="107"/>
                </a:cubicBezTo>
                <a:cubicBezTo>
                  <a:pt x="21" y="59"/>
                  <a:pt x="59" y="21"/>
                  <a:pt x="107" y="21"/>
                </a:cubicBezTo>
                <a:close/>
                <a:moveTo>
                  <a:pt x="107" y="0"/>
                </a:moveTo>
                <a:cubicBezTo>
                  <a:pt x="166" y="0"/>
                  <a:pt x="214" y="48"/>
                  <a:pt x="214" y="107"/>
                </a:cubicBezTo>
                <a:cubicBezTo>
                  <a:pt x="214" y="166"/>
                  <a:pt x="166" y="214"/>
                  <a:pt x="107" y="214"/>
                </a:cubicBezTo>
                <a:cubicBezTo>
                  <a:pt x="48" y="214"/>
                  <a:pt x="0" y="166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30"/>
          <p:cNvSpPr/>
          <p:nvPr>
            <p:custDataLst>
              <p:tags r:id="rId26"/>
            </p:custDataLst>
          </p:nvPr>
        </p:nvSpPr>
        <p:spPr>
          <a:xfrm flipH="1" flipV="1">
            <a:off x="3621503" y="3599708"/>
            <a:ext cx="3348728" cy="271077"/>
          </a:xfrm>
          <a:custGeom>
            <a:avLst/>
            <a:gdLst>
              <a:gd name="connsiteX0" fmla="*/ 3378981 w 3378981"/>
              <a:gd name="connsiteY0" fmla="*/ 273526 h 273526"/>
              <a:gd name="connsiteX1" fmla="*/ 136763 w 3378981"/>
              <a:gd name="connsiteY1" fmla="*/ 273526 h 273526"/>
              <a:gd name="connsiteX2" fmla="*/ 0 w 3378981"/>
              <a:gd name="connsiteY2" fmla="*/ 136763 h 273526"/>
              <a:gd name="connsiteX3" fmla="*/ 136763 w 3378981"/>
              <a:gd name="connsiteY3" fmla="*/ 0 h 273526"/>
              <a:gd name="connsiteX4" fmla="*/ 3378981 w 3378981"/>
              <a:gd name="connsiteY4" fmla="*/ 0 h 2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981" h="273526">
                <a:moveTo>
                  <a:pt x="3378981" y="273526"/>
                </a:moveTo>
                <a:lnTo>
                  <a:pt x="136763" y="273526"/>
                </a:lnTo>
                <a:cubicBezTo>
                  <a:pt x="61231" y="273526"/>
                  <a:pt x="0" y="212295"/>
                  <a:pt x="0" y="136763"/>
                </a:cubicBezTo>
                <a:cubicBezTo>
                  <a:pt x="0" y="61231"/>
                  <a:pt x="61231" y="0"/>
                  <a:pt x="136763" y="0"/>
                </a:cubicBezTo>
                <a:lnTo>
                  <a:pt x="3378981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27"/>
            </p:custDataLst>
          </p:nvPr>
        </p:nvGrpSpPr>
        <p:grpSpPr>
          <a:xfrm>
            <a:off x="3445687" y="3559431"/>
            <a:ext cx="351630" cy="351630"/>
            <a:chOff x="9902038" y="3501131"/>
            <a:chExt cx="354807" cy="354807"/>
          </a:xfrm>
        </p:grpSpPr>
        <p:sp>
          <p:nvSpPr>
            <p:cNvPr id="40" name="椭圆 39"/>
            <p:cNvSpPr/>
            <p:nvPr>
              <p:custDataLst>
                <p:tags r:id="rId29"/>
              </p:custDataLst>
            </p:nvPr>
          </p:nvSpPr>
          <p:spPr>
            <a:xfrm flipH="1" flipV="1">
              <a:off x="9902038" y="3501131"/>
              <a:ext cx="354807" cy="354807"/>
            </a:xfrm>
            <a:prstGeom prst="ellipse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0"/>
              </p:custDataLst>
            </p:nvPr>
          </p:nvSpPr>
          <p:spPr>
            <a:xfrm flipH="1" flipV="1">
              <a:off x="9963783" y="3562876"/>
              <a:ext cx="231319" cy="231319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4" name="文本框 43"/>
          <p:cNvSpPr txBox="1"/>
          <p:nvPr>
            <p:custDataLst>
              <p:tags r:id="rId28"/>
            </p:custDataLst>
          </p:nvPr>
        </p:nvSpPr>
        <p:spPr>
          <a:xfrm>
            <a:off x="2505098" y="1790440"/>
            <a:ext cx="4334720" cy="2037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spc="3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每个人深知一个具有竞争力的公司绝对拥有出色的团队，团队中的每位成员都必定将团队精神融入到个人精神当中，把团队目标设为个人奋斗方向。为了融入团队与团队共同成长，团队中的每位成员都必将经历“认识自我，改进自我，重塑自我，突破自我”四个阶段：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</a:t>
            </a:r>
            <a:r>
              <a:rPr lang="zh-CN" altLang="en-US" dirty="0"/>
              <a:t>试用期工作指标及完成情况</a:t>
            </a:r>
          </a:p>
        </p:txBody>
      </p:sp>
      <p:sp>
        <p:nvSpPr>
          <p:cNvPr id="180" name="空心弧 179"/>
          <p:cNvSpPr/>
          <p:nvPr>
            <p:custDataLst>
              <p:tags r:id="rId2"/>
            </p:custDataLst>
          </p:nvPr>
        </p:nvSpPr>
        <p:spPr>
          <a:xfrm rot="90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1" name="空心弧 180"/>
          <p:cNvSpPr/>
          <p:nvPr>
            <p:custDataLst>
              <p:tags r:id="rId3"/>
            </p:custDataLst>
          </p:nvPr>
        </p:nvSpPr>
        <p:spPr>
          <a:xfrm rot="126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2" name="空心弧 181"/>
          <p:cNvSpPr/>
          <p:nvPr>
            <p:custDataLst>
              <p:tags r:id="rId4"/>
            </p:custDataLst>
          </p:nvPr>
        </p:nvSpPr>
        <p:spPr>
          <a:xfrm rot="18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9ECA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3" name="空心弧 182"/>
          <p:cNvSpPr/>
          <p:nvPr>
            <p:custDataLst>
              <p:tags r:id="rId5"/>
            </p:custDataLst>
          </p:nvPr>
        </p:nvSpPr>
        <p:spPr>
          <a:xfrm rot="198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88D5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6" name="空心弧 215"/>
          <p:cNvSpPr/>
          <p:nvPr>
            <p:custDataLst>
              <p:tags r:id="rId6"/>
            </p:custDataLst>
          </p:nvPr>
        </p:nvSpPr>
        <p:spPr>
          <a:xfrm rot="5400000">
            <a:off x="619700" y="1939132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7" name="空心弧 216"/>
          <p:cNvSpPr/>
          <p:nvPr>
            <p:custDataLst>
              <p:tags r:id="rId7"/>
            </p:custDataLst>
          </p:nvPr>
        </p:nvSpPr>
        <p:spPr>
          <a:xfrm rot="162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1D6DC2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8" name="Freeform 14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054536" y="4893628"/>
            <a:ext cx="301625" cy="385762"/>
          </a:xfrm>
          <a:custGeom>
            <a:avLst/>
            <a:gdLst>
              <a:gd name="T0" fmla="*/ 83 w 97"/>
              <a:gd name="T1" fmla="*/ 44 h 123"/>
              <a:gd name="T2" fmla="*/ 83 w 97"/>
              <a:gd name="T3" fmla="*/ 35 h 123"/>
              <a:gd name="T4" fmla="*/ 48 w 97"/>
              <a:gd name="T5" fmla="*/ 0 h 123"/>
              <a:gd name="T6" fmla="*/ 14 w 97"/>
              <a:gd name="T7" fmla="*/ 35 h 123"/>
              <a:gd name="T8" fmla="*/ 14 w 97"/>
              <a:gd name="T9" fmla="*/ 44 h 123"/>
              <a:gd name="T10" fmla="*/ 0 w 97"/>
              <a:gd name="T11" fmla="*/ 64 h 123"/>
              <a:gd name="T12" fmla="*/ 0 w 97"/>
              <a:gd name="T13" fmla="*/ 103 h 123"/>
              <a:gd name="T14" fmla="*/ 21 w 97"/>
              <a:gd name="T15" fmla="*/ 123 h 123"/>
              <a:gd name="T16" fmla="*/ 76 w 97"/>
              <a:gd name="T17" fmla="*/ 123 h 123"/>
              <a:gd name="T18" fmla="*/ 97 w 97"/>
              <a:gd name="T19" fmla="*/ 103 h 123"/>
              <a:gd name="T20" fmla="*/ 97 w 97"/>
              <a:gd name="T21" fmla="*/ 64 h 123"/>
              <a:gd name="T22" fmla="*/ 83 w 97"/>
              <a:gd name="T23" fmla="*/ 44 h 123"/>
              <a:gd name="T24" fmla="*/ 48 w 97"/>
              <a:gd name="T25" fmla="*/ 14 h 123"/>
              <a:gd name="T26" fmla="*/ 69 w 97"/>
              <a:gd name="T27" fmla="*/ 35 h 123"/>
              <a:gd name="T28" fmla="*/ 69 w 97"/>
              <a:gd name="T29" fmla="*/ 43 h 123"/>
              <a:gd name="T30" fmla="*/ 28 w 97"/>
              <a:gd name="T31" fmla="*/ 43 h 123"/>
              <a:gd name="T32" fmla="*/ 28 w 97"/>
              <a:gd name="T33" fmla="*/ 35 h 123"/>
              <a:gd name="T34" fmla="*/ 48 w 97"/>
              <a:gd name="T35" fmla="*/ 14 h 123"/>
              <a:gd name="T36" fmla="*/ 55 w 97"/>
              <a:gd name="T37" fmla="*/ 87 h 123"/>
              <a:gd name="T38" fmla="*/ 55 w 97"/>
              <a:gd name="T39" fmla="*/ 95 h 123"/>
              <a:gd name="T40" fmla="*/ 48 w 97"/>
              <a:gd name="T41" fmla="*/ 102 h 123"/>
              <a:gd name="T42" fmla="*/ 42 w 97"/>
              <a:gd name="T43" fmla="*/ 95 h 123"/>
              <a:gd name="T44" fmla="*/ 42 w 97"/>
              <a:gd name="T45" fmla="*/ 87 h 123"/>
              <a:gd name="T46" fmla="*/ 36 w 97"/>
              <a:gd name="T47" fmla="*/ 77 h 123"/>
              <a:gd name="T48" fmla="*/ 48 w 97"/>
              <a:gd name="T49" fmla="*/ 65 h 123"/>
              <a:gd name="T50" fmla="*/ 61 w 97"/>
              <a:gd name="T51" fmla="*/ 77 h 123"/>
              <a:gd name="T52" fmla="*/ 55 w 97"/>
              <a:gd name="T53" fmla="*/ 8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23">
                <a:moveTo>
                  <a:pt x="83" y="44"/>
                </a:moveTo>
                <a:cubicBezTo>
                  <a:pt x="83" y="35"/>
                  <a:pt x="83" y="35"/>
                  <a:pt x="83" y="35"/>
                </a:cubicBezTo>
                <a:cubicBezTo>
                  <a:pt x="83" y="16"/>
                  <a:pt x="67" y="0"/>
                  <a:pt x="48" y="0"/>
                </a:cubicBezTo>
                <a:cubicBezTo>
                  <a:pt x="29" y="0"/>
                  <a:pt x="14" y="16"/>
                  <a:pt x="14" y="35"/>
                </a:cubicBezTo>
                <a:cubicBezTo>
                  <a:pt x="14" y="44"/>
                  <a:pt x="14" y="44"/>
                  <a:pt x="14" y="44"/>
                </a:cubicBezTo>
                <a:cubicBezTo>
                  <a:pt x="6" y="47"/>
                  <a:pt x="0" y="55"/>
                  <a:pt x="0" y="6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4"/>
                  <a:pt x="9" y="123"/>
                  <a:pt x="21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88" y="123"/>
                  <a:pt x="97" y="114"/>
                  <a:pt x="97" y="103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55"/>
                  <a:pt x="91" y="47"/>
                  <a:pt x="83" y="44"/>
                </a:cubicBezTo>
                <a:close/>
                <a:moveTo>
                  <a:pt x="48" y="14"/>
                </a:moveTo>
                <a:cubicBezTo>
                  <a:pt x="60" y="14"/>
                  <a:pt x="69" y="23"/>
                  <a:pt x="69" y="35"/>
                </a:cubicBezTo>
                <a:cubicBezTo>
                  <a:pt x="69" y="43"/>
                  <a:pt x="69" y="43"/>
                  <a:pt x="69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23"/>
                  <a:pt x="37" y="14"/>
                  <a:pt x="48" y="14"/>
                </a:cubicBezTo>
                <a:close/>
                <a:moveTo>
                  <a:pt x="55" y="87"/>
                </a:moveTo>
                <a:cubicBezTo>
                  <a:pt x="55" y="95"/>
                  <a:pt x="55" y="95"/>
                  <a:pt x="55" y="95"/>
                </a:cubicBezTo>
                <a:cubicBezTo>
                  <a:pt x="55" y="99"/>
                  <a:pt x="52" y="102"/>
                  <a:pt x="48" y="102"/>
                </a:cubicBezTo>
                <a:cubicBezTo>
                  <a:pt x="45" y="102"/>
                  <a:pt x="42" y="99"/>
                  <a:pt x="42" y="95"/>
                </a:cubicBezTo>
                <a:cubicBezTo>
                  <a:pt x="42" y="87"/>
                  <a:pt x="42" y="87"/>
                  <a:pt x="42" y="87"/>
                </a:cubicBezTo>
                <a:cubicBezTo>
                  <a:pt x="38" y="85"/>
                  <a:pt x="36" y="81"/>
                  <a:pt x="36" y="77"/>
                </a:cubicBezTo>
                <a:cubicBezTo>
                  <a:pt x="36" y="70"/>
                  <a:pt x="42" y="65"/>
                  <a:pt x="48" y="65"/>
                </a:cubicBezTo>
                <a:cubicBezTo>
                  <a:pt x="55" y="65"/>
                  <a:pt x="61" y="70"/>
                  <a:pt x="61" y="77"/>
                </a:cubicBezTo>
                <a:cubicBezTo>
                  <a:pt x="61" y="81"/>
                  <a:pt x="58" y="85"/>
                  <a:pt x="5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9" name="settings_320253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012175" y="2389162"/>
            <a:ext cx="386346" cy="385762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0" name="placeholder_286118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3812311" y="3596830"/>
            <a:ext cx="328826" cy="385762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1" name="statistical-chart_64023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493246" y="4795037"/>
            <a:ext cx="343872" cy="385762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2" name="wifi-cloud_72981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785933" y="3596830"/>
            <a:ext cx="384777" cy="385762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3" name="two-coin-stacks_72132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531748" y="2389162"/>
            <a:ext cx="391296" cy="385762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4" name="矩形: 圆角 223"/>
          <p:cNvSpPr/>
          <p:nvPr>
            <p:custDataLst>
              <p:tags r:id="rId14"/>
            </p:custDataLst>
          </p:nvPr>
        </p:nvSpPr>
        <p:spPr>
          <a:xfrm>
            <a:off x="5841497" y="1540565"/>
            <a:ext cx="5125276" cy="1341039"/>
          </a:xfrm>
          <a:prstGeom prst="roundRect">
            <a:avLst>
              <a:gd name="adj" fmla="val 3638"/>
            </a:avLst>
          </a:prstGeom>
          <a:noFill/>
          <a:ln>
            <a:solidFill>
              <a:srgbClr val="1D6DC2"/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5" name="矩形: 圆角 224"/>
          <p:cNvSpPr/>
          <p:nvPr>
            <p:custDataLst>
              <p:tags r:id="rId15"/>
            </p:custDataLst>
          </p:nvPr>
        </p:nvSpPr>
        <p:spPr>
          <a:xfrm>
            <a:off x="6114673" y="1273302"/>
            <a:ext cx="4578924" cy="477496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6" name="文本框 225"/>
          <p:cNvSpPr txBox="1"/>
          <p:nvPr>
            <p:custDataLst>
              <p:tags r:id="rId16"/>
            </p:custDataLst>
          </p:nvPr>
        </p:nvSpPr>
        <p:spPr>
          <a:xfrm>
            <a:off x="6945107" y="1275596"/>
            <a:ext cx="2918056" cy="4729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ERP</a:t>
            </a: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系统业务模块开发</a:t>
            </a:r>
          </a:p>
        </p:txBody>
      </p:sp>
      <p:sp>
        <p:nvSpPr>
          <p:cNvPr id="227" name="文本框 226"/>
          <p:cNvSpPr txBox="1"/>
          <p:nvPr>
            <p:custDataLst>
              <p:tags r:id="rId17"/>
            </p:custDataLst>
          </p:nvPr>
        </p:nvSpPr>
        <p:spPr>
          <a:xfrm>
            <a:off x="5841497" y="1748506"/>
            <a:ext cx="5125276" cy="11330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150" normalizeH="0" baseline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5400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设置模块： 公司信息</a:t>
            </a:r>
            <a:endParaRPr lang="en-US" altLang="zh-CN" dirty="0">
              <a:sym typeface="+mn-ea"/>
            </a:endParaRPr>
          </a:p>
          <a:p>
            <a:pPr marL="5400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物流模块：运输方式、报关基础资料</a:t>
            </a:r>
            <a:endParaRPr lang="en-US" altLang="zh-CN" dirty="0">
              <a:sym typeface="+mn-ea"/>
            </a:endParaRPr>
          </a:p>
          <a:p>
            <a:pPr marL="5400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仓库模块：仓库管理、库区管理、其他出入库、出入库明细、库存明细、库存日志</a:t>
            </a:r>
            <a:endParaRPr lang="en-US" altLang="zh-CN" dirty="0">
              <a:sym typeface="+mn-ea"/>
            </a:endParaRPr>
          </a:p>
        </p:txBody>
      </p:sp>
      <p:sp>
        <p:nvSpPr>
          <p:cNvPr id="228" name="矩形: 圆角 227"/>
          <p:cNvSpPr/>
          <p:nvPr>
            <p:custDataLst>
              <p:tags r:id="rId18"/>
            </p:custDataLst>
          </p:nvPr>
        </p:nvSpPr>
        <p:spPr>
          <a:xfrm>
            <a:off x="5841497" y="3284081"/>
            <a:ext cx="5125276" cy="1224333"/>
          </a:xfrm>
          <a:prstGeom prst="roundRect">
            <a:avLst>
              <a:gd name="adj" fmla="val 3638"/>
            </a:avLst>
          </a:prstGeom>
          <a:noFill/>
          <a:ln>
            <a:solidFill>
              <a:srgbClr val="1D6DC2"/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9" name="矩形: 圆角 228"/>
          <p:cNvSpPr/>
          <p:nvPr>
            <p:custDataLst>
              <p:tags r:id="rId19"/>
            </p:custDataLst>
          </p:nvPr>
        </p:nvSpPr>
        <p:spPr>
          <a:xfrm>
            <a:off x="6114673" y="3039258"/>
            <a:ext cx="4578924" cy="477496"/>
          </a:xfrm>
          <a:prstGeom prst="roundRect">
            <a:avLst>
              <a:gd name="adj" fmla="val 50000"/>
            </a:avLst>
          </a:prstGeom>
          <a:solidFill>
            <a:srgbClr val="0088D5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0" name="文本框 229"/>
          <p:cNvSpPr txBox="1"/>
          <p:nvPr>
            <p:custDataLst>
              <p:tags r:id="rId20"/>
            </p:custDataLst>
          </p:nvPr>
        </p:nvSpPr>
        <p:spPr>
          <a:xfrm>
            <a:off x="6945107" y="3041552"/>
            <a:ext cx="2918056" cy="4729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ERP</a:t>
            </a: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系统通用组件开发</a:t>
            </a:r>
          </a:p>
        </p:txBody>
      </p:sp>
      <p:sp>
        <p:nvSpPr>
          <p:cNvPr id="231" name="文本框 230"/>
          <p:cNvSpPr txBox="1"/>
          <p:nvPr>
            <p:custDataLst>
              <p:tags r:id="rId21"/>
            </p:custDataLst>
          </p:nvPr>
        </p:nvSpPr>
        <p:spPr>
          <a:xfrm>
            <a:off x="5841497" y="3528391"/>
            <a:ext cx="5125276" cy="98782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5400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树形结构下拉框组件</a:t>
            </a:r>
            <a:endParaRPr kumimoji="0" lang="en-US" altLang="zh-CN" sz="14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5400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下载模板导入文件组件</a:t>
            </a:r>
          </a:p>
        </p:txBody>
      </p:sp>
      <p:sp>
        <p:nvSpPr>
          <p:cNvPr id="232" name="矩形: 圆角 231"/>
          <p:cNvSpPr/>
          <p:nvPr>
            <p:custDataLst>
              <p:tags r:id="rId22"/>
            </p:custDataLst>
          </p:nvPr>
        </p:nvSpPr>
        <p:spPr>
          <a:xfrm>
            <a:off x="5841497" y="4910891"/>
            <a:ext cx="5125276" cy="1224333"/>
          </a:xfrm>
          <a:prstGeom prst="roundRect">
            <a:avLst>
              <a:gd name="adj" fmla="val 3638"/>
            </a:avLst>
          </a:prstGeom>
          <a:noFill/>
          <a:ln>
            <a:solidFill>
              <a:srgbClr val="1D6DC2"/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3" name="矩形: 圆角 232"/>
          <p:cNvSpPr/>
          <p:nvPr>
            <p:custDataLst>
              <p:tags r:id="rId23"/>
            </p:custDataLst>
          </p:nvPr>
        </p:nvSpPr>
        <p:spPr>
          <a:xfrm>
            <a:off x="6114673" y="4666068"/>
            <a:ext cx="4578924" cy="477496"/>
          </a:xfrm>
          <a:prstGeom prst="roundRect">
            <a:avLst>
              <a:gd name="adj" fmla="val 50000"/>
            </a:avLst>
          </a:prstGeom>
          <a:solidFill>
            <a:srgbClr val="009ECA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4" name="文本框 233"/>
          <p:cNvSpPr txBox="1"/>
          <p:nvPr>
            <p:custDataLst>
              <p:tags r:id="rId24"/>
            </p:custDataLst>
          </p:nvPr>
        </p:nvSpPr>
        <p:spPr>
          <a:xfrm>
            <a:off x="6945107" y="4668362"/>
            <a:ext cx="2918056" cy="4729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</a:t>
            </a:r>
            <a:r>
              <a:rPr lang="zh-CN" altLang="en-US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后台系统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" name="文本框 234"/>
          <p:cNvSpPr txBox="1"/>
          <p:nvPr>
            <p:custDataLst>
              <p:tags r:id="rId25"/>
            </p:custDataLst>
          </p:nvPr>
        </p:nvSpPr>
        <p:spPr>
          <a:xfrm>
            <a:off x="5841496" y="5141270"/>
            <a:ext cx="5125275" cy="9878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marL="540000" marR="0" lvl="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0" sz="1400" b="0" i="0" u="none" strike="noStrike" cap="none" spc="150" normalizeH="0" baseline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ym typeface="Arial" panose="020B0604020202020204" pitchFamily="34" charset="0"/>
              </a:rPr>
              <a:t>分析模块：流量分析</a:t>
            </a:r>
          </a:p>
        </p:txBody>
      </p:sp>
      <p:pic>
        <p:nvPicPr>
          <p:cNvPr id="43" name="图片 4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02" y="3114011"/>
            <a:ext cx="957155" cy="1402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787_3*l_h_i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787_3*l_h_i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68787_3*l_i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787_3*l_h_i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8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5"/>
  <p:tag name="KSO_WM_UNIT_ID" val="diagram20168787_3*l_x*1_5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8787_3*l_h_x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9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68787_3*l_h_x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9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3"/>
  <p:tag name="KSO_WM_UNIT_ID" val="diagram20168787_3*l_x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168787_3*l_x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1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8787_3*l_h_x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787_3*l_h_i*1_1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787_3*l_h_i*1_1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787_3*l_h_a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787_3*l_h_f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787_3*l_h_i*1_2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787_3*l_h_i*1_2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787_3*l_h_a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787_3*l_h_f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787_3*l_h_i*1_3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787_3*l_h_i*1_3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787_3*l_h_a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787_3*l_h_f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68787_3*l_i*1_4"/>
  <p:tag name="KSO_WM_TEMPLATE_CATEGORY" val="diagram"/>
  <p:tag name="KSO_WM_TEMPLATE_INDEX" val="20168787"/>
  <p:tag name="KSO_WM_UNIT_LAYERLEVEL" val="1_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09_4*m_h_i*1_1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09_4*m_h_a*1_1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09_4*m_h_i*1_3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09_4*m_h_a*1_3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09_4*m_h_i*1_5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09_4*m_h_i*1_5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09_4*m_h_i*1_3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09_4*m_h_i*1_3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7"/>
  <p:tag name="KSO_WM_UNIT_ID" val="diagram20193509_4*m_h_i*1_3_7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09_4*m_h_i*1_1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09_4*m_h_i*1_1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09_4*m_h_i*1_1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09_4*m_h_i*1_5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09_4*m_h_i*1_5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7"/>
  <p:tag name="KSO_WM_UNIT_ID" val="diagram20193509_4*m_h_i*1_5_7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09_4*m_h_i*1_3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09_4*m_h_i*1_1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09_4*m_h_i*1_3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09_4*m_h_i*1_3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09_4*m_h_i*1_5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09_4*m_h_i*1_5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09_4*m_h_i*1_1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09_4*m_h_i*1_3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09_4*m_h_i*1_1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09_4*m_h_i*1_3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09_4*m_h_i*1_5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09_4*m_h_i*1_5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09_4*m_h_i*1_3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09_4*m_h_i*1_5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09_4*m_h_i*1_3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09_4*m_h_i*1_1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09_4*m_h_a*1_3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9"/>
  <p:tag name="KSO_WM_SLIDE_LAYOUT_INFO" val="{&quot;backgroundInfo&quot;:[{&quot;bottom&quot;:0.13888890000000001,&quot;bottomAbs&quot;:false,&quot;left&quot;:0,&quot;leftAbs&quot;:false,&quot;right&quot;:0,&quot;rightAbs&quot;:false,&quot;top&quot;:0.13888890000000001,&quot;topAbs&quot;:false,&quot;type&quot;:&quot;belt&quot;}],&quot;id&quot;:&quot;2020-06-23T09:35:17&quot;,&quot;maxSize&quot;:{&quot;size1&quot;:70.521298789978033},&quot;minSize&quot;:{&quot;size1&quot;:63.82129878997803},&quot;normalSize&quot;:{&quot;size1&quot;:69.347953068323534},&quot;subLayout&quot;:[{&quot;id&quot;:&quot;2020-06-23T09:35:17&quot;,&quot;margin&quot;:{&quot;bottom&quot;:0.026000002399086952,&quot;left&quot;:1.690000057220459,&quot;right&quot;:1.690000057220459,&quot;top&quot;:3.380000114440918},&quot;type&quot;:0},{&quot;id&quot;:&quot;2020-06-23T09:35:17&quot;,&quot;margin&quot;:{&quot;bottom&quot;:3.380000114440918,&quot;left&quot;:1.690000057220459,&quot;right&quot;:1.690000057220459,&quot;top&quot;:0.3970000147819519},&quot;type&quot;:0}],&quot;type&quot;:0}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bef605d5daf04fe604a"/>
  <p:tag name="KSO_WM_SLIDE_CAN_ADD_NAVIGATION" val="1"/>
  <p:tag name="KSO_WM_SLIDE_ID" val="diagram202083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0"/>
  <p:tag name="KSO_WM_SLIDE_POSITION" val="0*74"/>
  <p:tag name="KSO_WM_TAG_VERSION" val="1.0"/>
  <p:tag name="KSO_WM_SLIDE_LAYOUT" val="a_d"/>
  <p:tag name="KSO_WM_SLIDE_LAYOUT_CNT" val="1_1"/>
  <p:tag name="KSO_WM_CHIP_FILLPROP" val="[[{&quot;fill_id&quot;:&quot;955859be48ce445b8982b5c5de84f72e&quot;,&quot;fill_align&quot;:&quot;lt&quot;,&quot;text_align&quot;:&quot;lt&quot;,&quot;text_direction&quot;:&quot;horizontal&quot;,&quot;chip_types&quot;:[&quot;header&quot;]},{&quot;fill_id&quot;:&quot;58c4ea0089834f11bb2bf69ea3172fce&quot;,&quot;fill_align&quot;:&quot;lb&quot;,&quot;text_align&quot;:&quot;lb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]}],[{&quot;fill_id&quot;:&quot;955859be48ce445b8982b5c5de84f72e&quot;,&quot;fill_align&quot;:&quot;ct&quot;,&quot;text_align&quot;:&quot;ct&quot;,&quot;text_direction&quot;:&quot;horizontal&quot;,&quot;chip_types&quot;:[&quot;header&quot;]},{&quot;fill_id&quot;:&quot;58c4ea0089834f11bb2bf69ea3172fce&quot;,&quot;fill_align&quot;:&quot;cb&quot;,&quot;text_align&quot;:&quot;cb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CHIP_GROUPID" val="5e6f1bef605d5daf04fe6049"/>
  <p:tag name="KSO_WM_SLIDE_BK_DARK_LIGHT" val="2"/>
  <p:tag name="KSO_WM_SLIDE_BACKGROUND_TYPE" val="belt"/>
  <p:tag name="KSO_WM_SLIDE_SUPPORT_FEATURE_TYPE" val="3"/>
  <p:tag name="KSO_WM_TEMPLATE_ASSEMBLE_XID" val="5ef15c530e56d0f322bebba9"/>
  <p:tag name="KSO_WM_TEMPLATE_ASSEMBLE_GROUPID" val="5ef15c530e56d0f322bebba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9_1*a*1"/>
  <p:tag name="KSO_WM_TEMPLATE_CATEGORY" val="diagram"/>
  <p:tag name="KSO_WM_TEMPLATE_INDEX" val="2020832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d0403de8f03456aa9e4ccd8b8dd3164"/>
  <p:tag name="KSO_WM_ASSEMBLE_CHIP_INDEX" val="d178a7eb3d864068b3da031ace0504ef"/>
  <p:tag name="KSO_WM_UNIT_TEXT_FILL_FORE_SCHEMECOLOR_INDEX_BRIGHTNESS" val="0"/>
  <p:tag name="KSO_WM_UNIT_TEXT_FILL_FORE_SCHEMECOLOR_INDEX" val="13"/>
  <p:tag name="KSO_WM_UNIT_TEXT_FILL_TYPE" val="1"/>
  <p:tag name="KSO_WM_TEMPLATE_ASSEMBLE_XID" val="5ef15c530e56d0f322bebba9"/>
  <p:tag name="KSO_WM_TEMPLATE_ASSEMBLE_GROUPID" val="5ef15c530e56d0f322bebba9"/>
  <p:tag name="KSO_WM_UNIT_SMARTLAYOUT_COMPRESS_INFO" val="{&#10;    &quot;id&quot;: &quot;2020-06-23T09:35:17&quot;,&#10;    &quot;max&quot;: 8.7549567251130611,&#10;    &quot;parentMax&quot;: {&#10;        &quot;max&quot;: 6.3360668969341845&#10;    },&#10;    &quot;topChanged&quot;: 0&#10;}&#10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dd3667-29cb-4d74-8c71-4d164148eaa6}"/>
  <p:tag name="KSO_WM_BEAUTIFY_FLAG" val="#wm#"/>
  <p:tag name="KSO_WM_UNIT_TYPE" val="β"/>
  <p:tag name="TABLE_SKINIDX" val="3"/>
  <p:tag name="TABLE_COLORIDX" val="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1"/>
  <p:tag name="KSO_WM_UNIT_ID" val="diagram20188636_2*i*1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2"/>
  <p:tag name="KSO_WM_UNIT_ID" val="diagram20188636_2*i*2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3"/>
  <p:tag name="KSO_WM_UNIT_ID" val="diagram20188636_2*i*3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4"/>
  <p:tag name="KSO_WM_UNIT_ID" val="diagram20188636_2*i*4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5"/>
  <p:tag name="KSO_WM_UNIT_ID" val="diagram20188636_2*i*5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3"/>
  <p:tag name="KSO_WM_UNIT_ID" val="diagram20188636_2*r_v*1_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88636_2*r_t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6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88636_2*r_t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6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2"/>
  <p:tag name="KSO_WM_UNIT_ID" val="diagram20188636_2*r_t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9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1"/>
  <p:tag name="KSO_WM_UNIT_ID" val="diagram20188636_2*r_v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2"/>
  <p:tag name="KSO_WM_UNIT_ID" val="diagram20188636_2*r_v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1"/>
  <p:tag name="KSO_WM_UNIT_ID" val="diagram20188636_2*r_i*1_1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3"/>
  <p:tag name="KSO_WM_UNIT_ID" val="diagram20188636_2*r_i*1_1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6"/>
  <p:tag name="KSO_WM_UNIT_ID" val="diagram20188636_2*r_i*1_16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88636_2*r_i*1_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88636_2*r_i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8636_2*r_i*1_8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88636_2*r_i*1_10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2"/>
  <p:tag name="KSO_WM_UNIT_ID" val="diagram20188636_2*r_i*1_1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4"/>
  <p:tag name="KSO_WM_UNIT_ID" val="diagram20188636_2*r_i*1_1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5"/>
  <p:tag name="KSO_WM_UNIT_ID" val="diagram20188636_2*r_i*1_15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88636_2*r_i*1_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88636_2*r_i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8636_2*r_i*1_5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6"/>
  <p:tag name="KSO_WM_UNIT_ID" val="diagram20188636_2*r_i*1_6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8636_2*r_i*1_7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88636_2*r_i*1_9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3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3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3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3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4_3*m_h_i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3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3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3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4_3*m_h_i*1_4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3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3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3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3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3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3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4_3*m_h_a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3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3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3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3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84_3*m_h_i*1_4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4_3*m_h_i*1_4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3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3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3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3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4_3*m_h_i*1_4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200184_3*m_h_x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3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3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3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7f9abbe-1cc1-41d3-90ba-d19accaa86eb}"/>
  <p:tag name="TABLE_EMPHASIZE_COLOR" val="8684935"/>
  <p:tag name="TABLE_SKINIDX" val="0"/>
  <p:tag name="TABLE_COLORIDX" val="l"/>
  <p:tag name="TABLE_COLOR_RGB" val="0x000000*0xFFFFFF*0x44546A*0xE6E5E5*0x848587*0x738499*0x817CA0*0x9B819F*0xA7878C*0xAB968B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3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3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3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3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3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3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1"/>
  <p:tag name="KSO_WM_UNIT_ID" val="diagram20205599_1*i*1"/>
  <p:tag name="KSO_WM_TEMPLATE_CATEGORY" val="diagram"/>
  <p:tag name="KSO_WM_TEMPLATE_INDEX" val="20205599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05599_1*n_h_h_f*1_2_1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以便观者可以准确理解您所传达的信息。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05599_1*n_h_h_f*1_2_2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以便观者可以准确理解您所传达的信息。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1eb85a-6bfd-441d-8f1a-c1c7a4f0b391}"/>
  <p:tag name="TABLE_RECT" val="17*347.626*926*159.65"/>
  <p:tag name="TABLE_EMPHASIZE_COLOR" val="8684935"/>
  <p:tag name="TABLE_ONEKEY_SKIN_IDX" val="0"/>
  <p:tag name="TABLE_SKINIDX" val="0"/>
  <p:tag name="TABLE_COLORIDX" val="l"/>
  <p:tag name="TABLE_COLOR_RGB" val="0x000000*0xFFFFFF*0x44546A*0xE6E5E5*0x848587*0x738499*0x817CA0*0x9B819F*0xA7878C*0xAB968B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205599_1*n_h_h_i*1_2_1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05599_1*n_h_h_i*1_2_1_2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4"/>
  <p:tag name="KSO_WM_UNIT_ID" val="diagram20205599_1*n_h_h_i*1_2_1_4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205599_1*n_h_h_i*1_2_1_3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205599_1*n_h_h_i*1_2_2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05599_1*n_h_h_i*1_2_2_2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LINE_FORE_SCHEMECOLOR_INDEX" val="6"/>
  <p:tag name="KSO_WM_UNIT_LINE_FILL_TYPE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4"/>
  <p:tag name="KSO_WM_UNIT_ID" val="diagram20205599_1*n_h_h_i*1_2_2_4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205599_1*n_h_h_i*1_2_2_3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05599_1*n_h_i*1_1_3"/>
  <p:tag name="KSO_WM_TEMPLATE_CATEGORY" val="diagram"/>
  <p:tag name="KSO_WM_TEMPLATE_INDEX" val="20205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05599_1*n_h_i*1_1_1"/>
  <p:tag name="KSO_WM_TEMPLATE_CATEGORY" val="diagram"/>
  <p:tag name="KSO_WM_TEMPLATE_INDEX" val="202055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05599_1*n_h_i*1_1_2"/>
  <p:tag name="KSO_WM_TEMPLATE_CATEGORY" val="diagram"/>
  <p:tag name="KSO_WM_TEMPLATE_INDEX" val="20205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3447_1*l_h_i*1_1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3447_1*l_h_i*1_1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3447_1*l_h_i*1_1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3447_1*l_h_i*1_3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3447_1*l_h_i*1_3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3447_1*l_h_i*1_3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3447_1*l_h_i*1_4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3447_1*l_h_i*1_4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3447_1*l_h_i*1_4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3447_1*l_h_i*1_2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3447_1*l_h_i*1_2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3447_1*l_h_i*1_2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3447_1*l_h_f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3447_1*l_h_a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3447_1*l_h_i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3447_1*l_h_f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03447_1*l_h_a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3447_1*l_h_i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3447_1*l_h_f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03447_1*l_h_a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3447_1*l_h_i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5*1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03447_1*l_h_x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7*1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03447_1*l_h_x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03447_1*l_h_x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5*1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03447_1*l_h_x*1_4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2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2"/>
  <p:tag name="KSO_WM_UNIT_ID" val="diagram20170390_2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2"/>
  <p:tag name="KSO_WM_UNIT_ID" val="diagram20170390_2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2"/>
  <p:tag name="KSO_WM_UNIT_ID" val="diagram20170390_2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2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f"/>
  <p:tag name="KSO_WM_UNIT_INDEX" val="1_1_1"/>
  <p:tag name="KSO_WM_UNIT_LAYERLEVEL" val="1_1_1"/>
  <p:tag name="KSO_WM_UNIT_VALUE" val="30"/>
  <p:tag name="KSO_WM_UNIT_HIGHLIGHT" val="0"/>
  <p:tag name="KSO_WM_UNIT_COMPATIBLE" val="0"/>
  <p:tag name="KSO_WM_DIAGRAM_GROUP_CODE" val="l1-1"/>
  <p:tag name="KSO_WM_UNIT_ID" val="diagram20170390_2*l_h_f*1_1_1"/>
  <p:tag name="KSO_WM_UNIT_NOCLEAR" val="0"/>
  <p:tag name="KSO_WM_UNIT_DIAGRAM_ISNUMVISUAL" val="0"/>
  <p:tag name="KSO_WM_UNIT_DIAGRAM_ISREFERUNIT" val="0"/>
  <p:tag name="KSO_WM_UNIT_PRESET_TEXT" val="单击此处添加文本具体内容，简明扼要地阐述你的观点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l1-1"/>
  <p:tag name="KSO_WM_UNIT_ID" val="diagram20170390_2*l_h_a*1_1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f"/>
  <p:tag name="KSO_WM_UNIT_INDEX" val="1_3_1"/>
  <p:tag name="KSO_WM_UNIT_LAYERLEVEL" val="1_1_1"/>
  <p:tag name="KSO_WM_UNIT_VALUE" val="30"/>
  <p:tag name="KSO_WM_UNIT_HIGHLIGHT" val="0"/>
  <p:tag name="KSO_WM_UNIT_COMPATIBLE" val="0"/>
  <p:tag name="KSO_WM_DIAGRAM_GROUP_CODE" val="l1-1"/>
  <p:tag name="KSO_WM_UNIT_ID" val="diagram20170390_2*l_h_f*1_3_1"/>
  <p:tag name="KSO_WM_UNIT_NOCLEAR" val="0"/>
  <p:tag name="KSO_WM_UNIT_DIAGRAM_ISNUMVISUAL" val="0"/>
  <p:tag name="KSO_WM_UNIT_DIAGRAM_ISREFERUNIT" val="0"/>
  <p:tag name="KSO_WM_UNIT_PRESET_TEXT" val="单击此处添加文本具体内容，简明扼要地阐述你的观点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a"/>
  <p:tag name="KSO_WM_UNIT_INDEX" val="1_3_1"/>
  <p:tag name="KSO_WM_UNIT_LAYERLEVEL" val="1_1_1"/>
  <p:tag name="KSO_WM_UNIT_VALUE" val="10"/>
  <p:tag name="KSO_WM_UNIT_HIGHLIGHT" val="0"/>
  <p:tag name="KSO_WM_UNIT_COMPATIBLE" val="0"/>
  <p:tag name="KSO_WM_DIAGRAM_GROUP_CODE" val="l1-1"/>
  <p:tag name="KSO_WM_UNIT_ID" val="diagram20170390_2*l_h_a*1_3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f"/>
  <p:tag name="KSO_WM_UNIT_INDEX" val="1_2_1"/>
  <p:tag name="KSO_WM_UNIT_LAYERLEVEL" val="1_1_1"/>
  <p:tag name="KSO_WM_UNIT_VALUE" val="30"/>
  <p:tag name="KSO_WM_UNIT_HIGHLIGHT" val="0"/>
  <p:tag name="KSO_WM_UNIT_COMPATIBLE" val="0"/>
  <p:tag name="KSO_WM_DIAGRAM_GROUP_CODE" val="l1-1"/>
  <p:tag name="KSO_WM_UNIT_ID" val="diagram20170390_2*l_h_f*1_2_1"/>
  <p:tag name="KSO_WM_UNIT_NOCLEAR" val="0"/>
  <p:tag name="KSO_WM_UNIT_DIAGRAM_ISNUMVISUAL" val="0"/>
  <p:tag name="KSO_WM_UNIT_DIAGRAM_ISREFERUNIT" val="0"/>
  <p:tag name="KSO_WM_UNIT_PRESET_TEXT" val="单击此处添加文本具体内容，简明扼要地阐述你的观点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a"/>
  <p:tag name="KSO_WM_UNIT_INDEX" val="1_2_1"/>
  <p:tag name="KSO_WM_UNIT_LAYERLEVEL" val="1_1_1"/>
  <p:tag name="KSO_WM_UNIT_VALUE" val="10"/>
  <p:tag name="KSO_WM_UNIT_HIGHLIGHT" val="0"/>
  <p:tag name="KSO_WM_UNIT_COMPATIBLE" val="0"/>
  <p:tag name="KSO_WM_DIAGRAM_GROUP_CODE" val="l1-1"/>
  <p:tag name="KSO_WM_UNIT_ID" val="diagram20170390_2*l_h_a*1_2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4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3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1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2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2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3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3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3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4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3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1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2_5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5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4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4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3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4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1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i*1_2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a*1_3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3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7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f*1_3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3_1"/>
  <p:tag name="KSO_WM_UNIT_VALUE" val="34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a*1_2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2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6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f*1_2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2_1"/>
  <p:tag name="KSO_WM_UNIT_VALUE" val="36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a*1_4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4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8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f*1_4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4_1"/>
  <p:tag name="KSO_WM_UNIT_VALUE" val="34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a*1_1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1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5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7"/>
  <p:tag name="KSO_WM_UNIT_ID" val="diagram20187697_3*q_h_f*1_1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1_1"/>
  <p:tag name="KSO_WM_UNIT_VALUE" val="36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91992_1*r_i*1_4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91992_1*r_i*1_1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91992_1*r_i*1_2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91992_1*r_i*1_3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91992_1*r_i*1_9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2"/>
  <p:tag name="KSO_WM_UNIT_ID" val="diagram20191992_1*i*2"/>
  <p:tag name="KSO_WM_TEMPLATE_CATEGORY" val="diagram"/>
  <p:tag name="KSO_WM_TEMPLATE_INDEX" val="20191992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2"/>
  <p:tag name="KSO_WM_UNIT_ID" val="diagram20191992_3*r_t*1_2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标题"/>
  <p:tag name="KSO_WM_UNIT_TEXT_FILL_FORE_SCHEMECOLOR_INDEX" val="9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91992_1*r_i*1_10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1"/>
  <p:tag name="KSO_WM_UNIT_ID" val="diagram20191992_1*r_i*1_11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8787_3*l_i*1_2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787_3*l_i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</TotalTime>
  <Words>1109</Words>
  <Application>Microsoft Office PowerPoint</Application>
  <PresentationFormat>宽屏</PresentationFormat>
  <Paragraphs>139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1.1个人情况</vt:lpstr>
      <vt:lpstr>PowerPoint 演示文稿</vt:lpstr>
      <vt:lpstr>2.1试用期学习情况</vt:lpstr>
      <vt:lpstr>2.2 文化价值观</vt:lpstr>
      <vt:lpstr>企业文化的践行</vt:lpstr>
      <vt:lpstr>2.3试用期工作指标及完成情况</vt:lpstr>
      <vt:lpstr>自我提升</vt:lpstr>
      <vt:lpstr>PowerPoint 演示文稿</vt:lpstr>
      <vt:lpstr>PowerPoint 演示文稿</vt:lpstr>
      <vt:lpstr>PowerPoint 演示文稿</vt:lpstr>
      <vt:lpstr>4.1下一步工作目标&amp;学习计划</vt:lpstr>
      <vt:lpstr>下一步工作目标&amp;相应措施</vt:lpstr>
      <vt:lpstr>4.2工作中的困难与需要的支持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pamela</dc:creator>
  <cp:lastModifiedBy>黄 晓敏</cp:lastModifiedBy>
  <cp:revision>361</cp:revision>
  <dcterms:created xsi:type="dcterms:W3CDTF">2020-08-16T02:42:00Z</dcterms:created>
  <dcterms:modified xsi:type="dcterms:W3CDTF">2020-09-27T02:04:37Z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