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roxima Nova Extrabold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Extrabold-bold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6fa25677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6fa25677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5c333b7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5c333b7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15c333b7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15c333b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5c333b7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5c333b7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5c333b7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5c333b7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f8f6415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f8f641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15c333b7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15c333b7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caaad5b6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caaad5b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model one more example of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people DM lists and comment on them.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d145ca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d145ca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873dbe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1873dbe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1873dbe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1873dbe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9b25eb90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9b25eb90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1d145ca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1d145ca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5c333b7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5c333b7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8f6415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8f6415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5c333b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5c333b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5c333b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5c333b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5c333b7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5c333b7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5c333b7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15c333b7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24650" y="1371975"/>
            <a:ext cx="3681900" cy="22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Droid Serif"/>
              <a:buNone/>
              <a:defRPr sz="4000"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354000" y="993450"/>
            <a:ext cx="48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6EC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Droid Serif"/>
              <a:buNone/>
              <a:defRPr b="1" sz="2300"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b="1" sz="23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roid Serif"/>
              <a:buNone/>
              <a:defRPr sz="3600">
                <a:latin typeface="Droid Serif"/>
                <a:ea typeface="Droid Serif"/>
                <a:cs typeface="Droid Serif"/>
                <a:sym typeface="Droid Serif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st.githubusercontent.com/pamelafox/ef698fe3a1a6950949e3987fe1303c07/raw/672570d0e002524f53c2f3b32dc0f70d905f5d1f/sayings.txt" TargetMode="External"/><Relationship Id="rId4" Type="http://schemas.openxmlformats.org/officeDocument/2006/relationships/hyperlink" Target="https://gist.githubusercontent.com/pamelafox/cf569b133d717ab02c6635926ffc960a/raw/2c4913d8dd86a97ab602d48394638b24228e5ba2/movie_titles.txt" TargetMode="External"/><Relationship Id="rId5" Type="http://schemas.openxmlformats.org/officeDocument/2006/relationships/hyperlink" Target="https://corise.com/static/course/introduction-to-python/assets/cky8zb2g800et1g4igmx1bjbz/python_textbook.txt" TargetMode="External"/><Relationship Id="rId6" Type="http://schemas.openxmlformats.org/officeDocument/2006/relationships/hyperlink" Target="https://www.gutenberg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sKF6SJs0DAd1iEoSAEvDr99quVYkVIDZ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awalsh128.com/text-generation-using-markov-chains/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thagomizer.com/blog/2017/11/07/markov-model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Text Generator Project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text from a chain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75600" y="1251950"/>
            <a:ext cx="6885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Find input text and parse into sentences (or phrases)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Store sentences as lists of words 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the sentences, build a chain of words and the probabilities of the next word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text by picking words probabilistically based on what words can show up after the current word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675" y="2015574"/>
            <a:ext cx="1934624" cy="11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6806188" y="1544100"/>
            <a:ext cx="248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FFFE"/>
                </a:solidFill>
                <a:latin typeface="Consolas"/>
                <a:ea typeface="Consolas"/>
                <a:cs typeface="Consolas"/>
                <a:sym typeface="Consolas"/>
              </a:rPr>
              <a:t>[“I”, “love”, “you”]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chain in code: Option # 1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70125"/>
            <a:ext cx="29748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{"START": {"I":0.8, “you”: 0.2},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"I": {"am": 0.4,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"want": 0.2,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"love": 0.4},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"am": {"mad": 0.5,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"happy": 0.5},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"want": {"cookies": 1.0},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"love": {"you": 0.5,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"cookies": 0.5},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"you": {"want": 0.5,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".": 0.5},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"mad": {".": 1.0},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"happy": {".": 1.0},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"cookies": {".": 1.0}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875" y="1264488"/>
            <a:ext cx="5552324" cy="31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chain in code: Option # 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46325"/>
            <a:ext cx="30375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{"START": ["I",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"I", "I", "I", "I", "you"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"I": ["am", "am", "want",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"love", "love"],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"am": ["mad", "happy"],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"want": ["cookies"],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"love": ["you", "cookies"],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"you": ["want", 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"mad": ["."],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"happy": ["."],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"cookies": [".", "."]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875" y="1264488"/>
            <a:ext cx="5552324" cy="319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6683100" y="250300"/>
            <a:ext cx="2149200" cy="8196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83F04"/>
                </a:solidFill>
                <a:latin typeface="Proxima Nova"/>
                <a:ea typeface="Proxima Nova"/>
                <a:cs typeface="Proxima Nova"/>
                <a:sym typeface="Proxima Nova"/>
              </a:rPr>
              <a:t>Winner!</a:t>
            </a:r>
            <a:endParaRPr b="1" sz="1800">
              <a:solidFill>
                <a:srgbClr val="783F0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next word in a chain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6404625" y="1391350"/>
            <a:ext cx="30375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{"START": ["I"],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"I": ["am", "am", "want",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"love", "love"],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"am": ["mad", "happy"],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"want": ["cookies"],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"love": ["you", "cookies"],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"you": ["want", 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"mad": ["."],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"happy": ["."],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"cookies": [".", "."]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06900" y="1356275"/>
            <a:ext cx="57189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current word is “I”, next word has historically been: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next_words =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["am", "am", "want", "love", "love"]</a:t>
            </a:r>
            <a:endParaRPr sz="2000">
              <a:solidFill>
                <a:srgbClr val="FFFFF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FFFFF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06900" y="2815700"/>
            <a:ext cx="571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could we select a next word in a way that reflects how often a next word has shown up historically?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70150" y="3957625"/>
            <a:ext cx="525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random.choice(next_words)</a:t>
            </a:r>
            <a:endParaRPr sz="1900"/>
          </a:p>
        </p:txBody>
      </p:sp>
      <p:sp>
        <p:nvSpPr>
          <p:cNvPr id="169" name="Google Shape;169;p27"/>
          <p:cNvSpPr txBox="1"/>
          <p:nvPr/>
        </p:nvSpPr>
        <p:spPr>
          <a:xfrm>
            <a:off x="6441525" y="1093925"/>
            <a:ext cx="228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chain: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input sources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4300" y="999175"/>
            <a:ext cx="85995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●"/>
            </a:pPr>
            <a:r>
              <a:rPr lang="en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sayings.txt</a:t>
            </a:r>
            <a:r>
              <a:rPr lang="en" sz="2300">
                <a:solidFill>
                  <a:schemeClr val="dk1"/>
                </a:solidFill>
              </a:rPr>
              <a:t>: ~2400 wise (or not so wise) sayings.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●"/>
            </a:pPr>
            <a:r>
              <a:rPr lang="en" sz="2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titles.txt</a:t>
            </a:r>
            <a:r>
              <a:rPr lang="en" sz="2300">
                <a:solidFill>
                  <a:schemeClr val="dk1"/>
                </a:solidFill>
              </a:rPr>
              <a:t>: 6800 movie titles (which are on the shorter side, so your generated "sentences" will be quite short)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oxima Nova"/>
              <a:buChar char="●"/>
            </a:pPr>
            <a:r>
              <a:rPr lang="en" sz="2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composingprograms.txt</a:t>
            </a:r>
            <a:r>
              <a:rPr lang="en" sz="2300">
                <a:solidFill>
                  <a:schemeClr val="dk1"/>
                </a:solidFill>
              </a:rPr>
              <a:t>: 3800 sentences from composingprograms.com, a textbook about Python, Scheme, and SQL.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Project Gutenberg:</a:t>
            </a:r>
            <a:r>
              <a:rPr lang="en" sz="2300">
                <a:solidFill>
                  <a:schemeClr val="dk1"/>
                </a:solidFill>
              </a:rPr>
              <a:t> An archive of public domain books. Find a book, then select “Plain Text UTF-8” link and copy the URL.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Breakout: Find text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Make a copy of the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project notebook</a:t>
            </a:r>
            <a:r>
              <a:rPr lang="en" sz="1900">
                <a:solidFill>
                  <a:schemeClr val="dk1"/>
                </a:solidFill>
              </a:rPr>
              <a:t> and change the sharing settings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Find an input source that you want to work with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Change the first code block to bring in that text source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Change the </a:t>
            </a: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split()</a:t>
            </a:r>
            <a:r>
              <a:rPr lang="en" sz="1900">
                <a:solidFill>
                  <a:schemeClr val="dk1"/>
                </a:solidFill>
              </a:rPr>
              <a:t> separator to work for your source text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Inspect the first few sentences to make sure they look as expected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If you have time, see if you can start on </a:t>
            </a: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wordify_sentences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Ask any questions you run into!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👀 Next steps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758500" cy="3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Attend</a:t>
            </a:r>
            <a:r>
              <a:rPr lang="en"/>
              <a:t> Office hours </a:t>
            </a:r>
            <a:r>
              <a:rPr lang="en">
                <a:solidFill>
                  <a:schemeClr val="dk1"/>
                </a:solidFill>
              </a:rPr>
              <a:t>on </a:t>
            </a:r>
            <a:r>
              <a:rPr b="1" lang="en">
                <a:solidFill>
                  <a:schemeClr val="dk1"/>
                </a:solidFill>
              </a:rPr>
              <a:t>Friday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Slack for support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Submit projects by end of day </a:t>
            </a:r>
            <a:r>
              <a:rPr b="1" lang="en">
                <a:solidFill>
                  <a:schemeClr val="dk1"/>
                </a:solidFill>
              </a:rPr>
              <a:t>Sunday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Send p</a:t>
            </a:r>
            <a:r>
              <a:rPr lang="en">
                <a:solidFill>
                  <a:schemeClr val="dk1"/>
                </a:solidFill>
              </a:rPr>
              <a:t>eer review by end of day </a:t>
            </a:r>
            <a:r>
              <a:rPr b="1" lang="en">
                <a:solidFill>
                  <a:schemeClr val="dk1"/>
                </a:solidFill>
              </a:rPr>
              <a:t>Monday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46000" y="1462500"/>
            <a:ext cx="2890800" cy="22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</a:t>
            </a:r>
            <a:r>
              <a:rPr lang="en" sz="3400"/>
              <a:t> we’re going to </a:t>
            </a:r>
            <a:br>
              <a:rPr lang="en" sz="3400"/>
            </a:br>
            <a:r>
              <a:rPr lang="en" sz="3400"/>
              <a:t>do today:</a:t>
            </a:r>
            <a:endParaRPr sz="3400"/>
          </a:p>
        </p:txBody>
      </p:sp>
      <p:sp>
        <p:nvSpPr>
          <p:cNvPr id="67" name="Google Shape;67;p16"/>
          <p:cNvSpPr txBox="1"/>
          <p:nvPr/>
        </p:nvSpPr>
        <p:spPr>
          <a:xfrm>
            <a:off x="3937725" y="1438013"/>
            <a:ext cx="4410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Welcome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3937725" y="2677946"/>
            <a:ext cx="4410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a chain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3937725" y="3308279"/>
            <a:ext cx="4410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Get started!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3389425" y="2091458"/>
            <a:ext cx="489000" cy="489000"/>
          </a:xfrm>
          <a:prstGeom prst="ellipse">
            <a:avLst/>
          </a:prstGeom>
          <a:solidFill>
            <a:srgbClr val="2AC2CA"/>
          </a:solidFill>
          <a:ln cap="flat" cmpd="sng" w="19050">
            <a:solidFill>
              <a:srgbClr val="F8F8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endParaRPr sz="2000">
              <a:solidFill>
                <a:srgbClr val="F8F8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389425" y="2719292"/>
            <a:ext cx="489000" cy="489000"/>
          </a:xfrm>
          <a:prstGeom prst="ellipse">
            <a:avLst/>
          </a:prstGeom>
          <a:solidFill>
            <a:srgbClr val="36A7C7"/>
          </a:solidFill>
          <a:ln cap="flat" cmpd="sng" w="19050">
            <a:solidFill>
              <a:srgbClr val="F8F8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3</a:t>
            </a:r>
            <a:endParaRPr sz="2000">
              <a:solidFill>
                <a:srgbClr val="F8F8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389425" y="3311825"/>
            <a:ext cx="489000" cy="489000"/>
          </a:xfrm>
          <a:prstGeom prst="ellipse">
            <a:avLst/>
          </a:prstGeom>
          <a:solidFill>
            <a:srgbClr val="428DC4"/>
          </a:solidFill>
          <a:ln cap="flat" cmpd="sng" w="19050">
            <a:solidFill>
              <a:srgbClr val="F8F8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4</a:t>
            </a:r>
            <a:endParaRPr sz="2000">
              <a:solidFill>
                <a:srgbClr val="F8F8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6"/>
          <p:cNvSpPr/>
          <p:nvPr/>
        </p:nvSpPr>
        <p:spPr>
          <a:xfrm rot="2700000">
            <a:off x="3405046" y="1486231"/>
            <a:ext cx="457781" cy="439538"/>
          </a:xfrm>
          <a:prstGeom prst="roundRect">
            <a:avLst>
              <a:gd fmla="val 21429" name="adj"/>
            </a:avLst>
          </a:prstGeom>
          <a:solidFill>
            <a:srgbClr val="1AE4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389425" y="1463600"/>
            <a:ext cx="489000" cy="48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</a:t>
            </a:r>
            <a:endParaRPr sz="2000">
              <a:solidFill>
                <a:srgbClr val="F8F8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937725" y="2072871"/>
            <a:ext cx="4410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Text generation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389425" y="3904350"/>
            <a:ext cx="489000" cy="4890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rgbClr val="F8F8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5</a:t>
            </a:r>
            <a:endParaRPr sz="2000">
              <a:solidFill>
                <a:srgbClr val="F8F8F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937725" y="3938604"/>
            <a:ext cx="44103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Next steps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generate text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883050" y="1151575"/>
            <a:ext cx="71052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Concatenate random words from a dictionary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Use a Markov chain to generate text based on the probabilities found in some source 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Train a neural network on large datasets of text from books, and ask the neural network to generate text based on prediction.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Store the parse trees for a large number of sentences and generate text based on possible sentence structures and possible words that can fill each grammatical role</a:t>
            </a:r>
            <a:endParaRPr sz="1800"/>
          </a:p>
        </p:txBody>
      </p:sp>
      <p:cxnSp>
        <p:nvCxnSpPr>
          <p:cNvPr id="89" name="Google Shape;89;p18"/>
          <p:cNvCxnSpPr/>
          <p:nvPr/>
        </p:nvCxnSpPr>
        <p:spPr>
          <a:xfrm>
            <a:off x="1792825" y="1255825"/>
            <a:ext cx="0" cy="342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31900" y="1075375"/>
            <a:ext cx="14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Nonsensical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17900" y="4277775"/>
            <a:ext cx="14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Grammatical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84300" y="999175"/>
            <a:ext cx="83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 way to model a sequence of events based on probabilities.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84300" y="1497150"/>
            <a:ext cx="837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1690">
                <a:solidFill>
                  <a:schemeClr val="dk2"/>
                </a:solidFill>
              </a:rPr>
              <a:t>If the events are words, and the probabilities are the likelihood of one word following another word, then a Markov chain can model human language.</a:t>
            </a:r>
            <a:endParaRPr sz="169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64550" y="2549275"/>
            <a:ext cx="28176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toddler language: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am mad.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am happy.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love you.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want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love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want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650900" y="4127125"/>
            <a:ext cx="427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Possible output from chain: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300" y="4558000"/>
            <a:ext cx="44107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300" y="2996050"/>
            <a:ext cx="1936674" cy="11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705050" y="2518250"/>
            <a:ext cx="302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M</a:t>
            </a:r>
            <a:r>
              <a:rPr lang="en"/>
              <a:t>arkov chain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75" y="1803550"/>
            <a:ext cx="1681800" cy="128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64550" y="1292875"/>
            <a:ext cx="3030300" cy="3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 toddler language: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 am mad.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am happy.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love you.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want cookies.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love cookies.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you want cookies.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Words: I, am, mad, happy, love, you, want, cookies, .</a:t>
            </a:r>
            <a:endParaRPr sz="19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578325" y="1292875"/>
            <a:ext cx="168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9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Probabilities: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775" y="1243125"/>
            <a:ext cx="2018075" cy="202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784" y="3395784"/>
            <a:ext cx="2018077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6">
            <a:alphaModFix/>
          </a:blip>
          <a:srcRect b="25810" l="0" r="0" t="0"/>
          <a:stretch/>
        </p:blipFill>
        <p:spPr>
          <a:xfrm>
            <a:off x="3920575" y="3420875"/>
            <a:ext cx="1681800" cy="126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7663" y="3948978"/>
            <a:ext cx="2118300" cy="94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full chain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292" y="1553900"/>
            <a:ext cx="5512233" cy="31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674575" y="1553900"/>
            <a:ext cx="30303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toddler language: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am mad.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am happy.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love you.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want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love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want cookies.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chains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091638"/>
            <a:ext cx="3810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23100" y="4451675"/>
            <a:ext cx="385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https://www.awalsh128.com/text-generation-using-markov-chains/</a:t>
            </a:r>
            <a:endParaRPr sz="9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500" y="1091650"/>
            <a:ext cx="4606101" cy="23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309300" y="3392425"/>
            <a:ext cx="460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https://thagomizer.com/blog/2017/11/07/markov-models.html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 chain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