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sldIdLst>
    <p:sldId id="256" r:id="rId2"/>
    <p:sldId id="260" r:id="rId3"/>
    <p:sldId id="261" r:id="rId4"/>
    <p:sldId id="262" r:id="rId5"/>
    <p:sldId id="263" r:id="rId6"/>
    <p:sldId id="264" r:id="rId7"/>
    <p:sldId id="265" r:id="rId8"/>
    <p:sldId id="266" r:id="rId9"/>
    <p:sldId id="267" r:id="rId10"/>
    <p:sldId id="269" r:id="rId11"/>
    <p:sldId id="268"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D3D3"/>
    <a:srgbClr val="EAEAEA"/>
    <a:srgbClr val="E7E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0"/>
        <c:ser>
          <c:idx val="0"/>
          <c:order val="0"/>
          <c:tx>
            <c:strRef>
              <c:f>Sheet1!$F$11</c:f>
              <c:strCache>
                <c:ptCount val="1"/>
              </c:strCache>
            </c:strRef>
          </c:tx>
          <c:spPr>
            <a:gradFill>
              <a:gsLst>
                <a:gs pos="0">
                  <a:schemeClr val="accent2"/>
                </a:gs>
                <a:gs pos="100000">
                  <a:schemeClr val="accent2">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Sheet1!$E$12:$E$21</c:f>
              <c:strCache>
                <c:ptCount val="10"/>
                <c:pt idx="0">
                  <c:v>Salon / Barbershop</c:v>
                </c:pt>
                <c:pt idx="1">
                  <c:v>Office</c:v>
                </c:pt>
                <c:pt idx="2">
                  <c:v>Mexican Restaurant</c:v>
                </c:pt>
                <c:pt idx="3">
                  <c:v>City Hall</c:v>
                </c:pt>
                <c:pt idx="4">
                  <c:v>Doctor's Office</c:v>
                </c:pt>
                <c:pt idx="5">
                  <c:v>Coffee Shop</c:v>
                </c:pt>
                <c:pt idx="6">
                  <c:v>Trail</c:v>
                </c:pt>
                <c:pt idx="7">
                  <c:v>Automotive Shop</c:v>
                </c:pt>
                <c:pt idx="8">
                  <c:v>Government Building</c:v>
                </c:pt>
                <c:pt idx="9">
                  <c:v>Dentist's Office</c:v>
                </c:pt>
              </c:strCache>
            </c:strRef>
          </c:cat>
          <c:val>
            <c:numRef>
              <c:f>Sheet1!$F$12:$F$21</c:f>
              <c:numCache>
                <c:formatCode>General</c:formatCode>
                <c:ptCount val="10"/>
                <c:pt idx="0">
                  <c:v>42</c:v>
                </c:pt>
                <c:pt idx="1">
                  <c:v>38</c:v>
                </c:pt>
                <c:pt idx="2">
                  <c:v>37</c:v>
                </c:pt>
                <c:pt idx="3">
                  <c:v>30</c:v>
                </c:pt>
                <c:pt idx="4">
                  <c:v>30</c:v>
                </c:pt>
                <c:pt idx="5">
                  <c:v>29</c:v>
                </c:pt>
                <c:pt idx="6">
                  <c:v>25</c:v>
                </c:pt>
                <c:pt idx="7">
                  <c:v>25</c:v>
                </c:pt>
                <c:pt idx="8">
                  <c:v>23</c:v>
                </c:pt>
                <c:pt idx="9">
                  <c:v>20</c:v>
                </c:pt>
              </c:numCache>
            </c:numRef>
          </c:val>
          <c:extLst>
            <c:ext xmlns:c16="http://schemas.microsoft.com/office/drawing/2014/chart" uri="{C3380CC4-5D6E-409C-BE32-E72D297353CC}">
              <c16:uniqueId val="{00000000-EC1F-44B1-96EC-FCD28C433302}"/>
            </c:ext>
          </c:extLst>
        </c:ser>
        <c:dLbls>
          <c:dLblPos val="inEnd"/>
          <c:showLegendKey val="0"/>
          <c:showVal val="1"/>
          <c:showCatName val="0"/>
          <c:showSerName val="0"/>
          <c:showPercent val="0"/>
          <c:showBubbleSize val="0"/>
        </c:dLbls>
        <c:gapWidth val="41"/>
        <c:axId val="505178256"/>
        <c:axId val="505178584"/>
      </c:barChart>
      <c:catAx>
        <c:axId val="50517825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dk1">
                    <a:lumMod val="65000"/>
                    <a:lumOff val="35000"/>
                  </a:schemeClr>
                </a:solidFill>
                <a:effectLst/>
                <a:latin typeface="+mn-lt"/>
                <a:ea typeface="+mn-ea"/>
                <a:cs typeface="+mn-cs"/>
              </a:defRPr>
            </a:pPr>
            <a:endParaRPr lang="en-US"/>
          </a:p>
        </c:txPr>
        <c:crossAx val="505178584"/>
        <c:crosses val="autoZero"/>
        <c:auto val="1"/>
        <c:lblAlgn val="ctr"/>
        <c:lblOffset val="100"/>
        <c:noMultiLvlLbl val="0"/>
      </c:catAx>
      <c:valAx>
        <c:axId val="505178584"/>
        <c:scaling>
          <c:orientation val="minMax"/>
        </c:scaling>
        <c:delete val="1"/>
        <c:axPos val="l"/>
        <c:numFmt formatCode="General" sourceLinked="1"/>
        <c:majorTickMark val="none"/>
        <c:minorTickMark val="none"/>
        <c:tickLblPos val="nextTo"/>
        <c:crossAx val="505178256"/>
        <c:crosses val="autoZero"/>
        <c:crossBetween val="between"/>
      </c:valAx>
      <c:spPr>
        <a:noFill/>
        <a:ln>
          <a:noFill/>
        </a:ln>
        <a:effectLst/>
      </c:spPr>
    </c:plotArea>
    <c:plotVisOnly val="1"/>
    <c:dispBlanksAs val="gap"/>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1/3/2021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30780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1/3/2021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7928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1/3/2021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3347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1/3/2021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83090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1/3/2021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37090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1/3/2021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7145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1/3/2021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723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1/3/2021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2120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1/3/2021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5219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1/3/2021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44300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1/3/2021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36698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1/3/2021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111980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76" r:id="rId6"/>
    <p:sldLayoutId id="2147483672" r:id="rId7"/>
    <p:sldLayoutId id="2147483673" r:id="rId8"/>
    <p:sldLayoutId id="2147483674" r:id="rId9"/>
    <p:sldLayoutId id="2147483675" r:id="rId10"/>
    <p:sldLayoutId id="2147483677" r:id="rId11"/>
  </p:sldLayoutIdLst>
  <p:hf sldNum="0" hdr="0" ftr="0" dt="0"/>
  <p:txStyles>
    <p:title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andrewmvd/us-schools-dataset" TargetMode="External"/><Relationship Id="rId2" Type="http://schemas.openxmlformats.org/officeDocument/2006/relationships/hyperlink" Target="https://www.kaggle.com/fbi-us/california-crime?select=ca_offenses_by_agency.csv" TargetMode="External"/><Relationship Id="rId1" Type="http://schemas.openxmlformats.org/officeDocument/2006/relationships/slideLayout" Target="../slideLayouts/slideLayout2.xml"/><Relationship Id="rId5" Type="http://schemas.openxmlformats.org/officeDocument/2006/relationships/hyperlink" Target="https://developer.foursquare.com/developer/" TargetMode="External"/><Relationship Id="rId4" Type="http://schemas.openxmlformats.org/officeDocument/2006/relationships/hyperlink" Target="https://www.zillow.com/research/d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
            <a:extLst>
              <a:ext uri="{FF2B5EF4-FFF2-40B4-BE49-F238E27FC236}">
                <a16:creationId xmlns:a16="http://schemas.microsoft.com/office/drawing/2014/main" id="{BEC7E2CE-DD07-4221-9D5D-A09F09A7B2C2}"/>
              </a:ext>
            </a:extLst>
          </p:cNvPr>
          <p:cNvPicPr>
            <a:picLocks noChangeAspect="1"/>
          </p:cNvPicPr>
          <p:nvPr/>
        </p:nvPicPr>
        <p:blipFill rotWithShape="1">
          <a:blip r:embed="rId2"/>
          <a:srcRect t="16357"/>
          <a:stretch/>
        </p:blipFill>
        <p:spPr>
          <a:xfrm>
            <a:off x="20" y="975"/>
            <a:ext cx="12191980" cy="6858000"/>
          </a:xfrm>
          <a:prstGeom prst="rect">
            <a:avLst/>
          </a:prstGeom>
        </p:spPr>
      </p:pic>
      <p:sp>
        <p:nvSpPr>
          <p:cNvPr id="11" name="Rectangle 10">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6A7339-A0E5-49DC-A1E9-7ECF4C757D10}"/>
              </a:ext>
            </a:extLst>
          </p:cNvPr>
          <p:cNvSpPr>
            <a:spLocks noGrp="1"/>
          </p:cNvSpPr>
          <p:nvPr>
            <p:ph type="ctrTitle"/>
          </p:nvPr>
        </p:nvSpPr>
        <p:spPr>
          <a:xfrm>
            <a:off x="906950" y="1289147"/>
            <a:ext cx="3372442" cy="2901694"/>
          </a:xfrm>
        </p:spPr>
        <p:txBody>
          <a:bodyPr numCol="1" anchor="ctr">
            <a:noAutofit/>
          </a:bodyPr>
          <a:lstStyle/>
          <a:p>
            <a:r>
              <a:rPr lang="en-US" sz="4400" dirty="0">
                <a:effectLst/>
                <a:latin typeface="Calibri" panose="020F0502020204030204" pitchFamily="34" charset="0"/>
                <a:ea typeface="Calibri" panose="020F0502020204030204" pitchFamily="34" charset="0"/>
                <a:cs typeface="Times New Roman" panose="02020603050405020304" pitchFamily="18" charset="0"/>
              </a:rPr>
              <a:t>Where to Relocate in California after the COVID-19? </a:t>
            </a:r>
            <a:endParaRPr lang="en-US" sz="4400" dirty="0">
              <a:solidFill>
                <a:schemeClr val="tx1"/>
              </a:solidFill>
            </a:endParaRPr>
          </a:p>
        </p:txBody>
      </p:sp>
      <p:sp>
        <p:nvSpPr>
          <p:cNvPr id="3" name="Subtitle 2">
            <a:extLst>
              <a:ext uri="{FF2B5EF4-FFF2-40B4-BE49-F238E27FC236}">
                <a16:creationId xmlns:a16="http://schemas.microsoft.com/office/drawing/2014/main" id="{33739CED-F54B-4746-A1DD-71C3C86E00B5}"/>
              </a:ext>
            </a:extLst>
          </p:cNvPr>
          <p:cNvSpPr>
            <a:spLocks noGrp="1"/>
          </p:cNvSpPr>
          <p:nvPr>
            <p:ph type="subTitle" idx="1"/>
          </p:nvPr>
        </p:nvSpPr>
        <p:spPr>
          <a:xfrm>
            <a:off x="906950" y="4591752"/>
            <a:ext cx="3372442" cy="1053141"/>
          </a:xfrm>
        </p:spPr>
        <p:txBody>
          <a:bodyPr anchor="t">
            <a:normAutofit fontScale="70000" lnSpcReduction="20000"/>
          </a:bodyPr>
          <a:lstStyle/>
          <a:p>
            <a:r>
              <a:rPr lang="en-US" sz="2000" dirty="0">
                <a:latin typeface="Abadi" panose="020B0604020202020204" pitchFamily="34" charset="0"/>
              </a:rPr>
              <a:t>Applied Data Science Project Capstone Project</a:t>
            </a:r>
          </a:p>
          <a:p>
            <a:r>
              <a:rPr lang="en-US" sz="2000" dirty="0">
                <a:latin typeface="Abadi" panose="020B0604020202020204" pitchFamily="34" charset="0"/>
              </a:rPr>
              <a:t>Dai Li</a:t>
            </a:r>
          </a:p>
        </p:txBody>
      </p:sp>
      <p:cxnSp>
        <p:nvCxnSpPr>
          <p:cNvPr id="13" name="Straight Connector 12">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950" y="4508519"/>
            <a:ext cx="3108960" cy="0"/>
          </a:xfrm>
          <a:prstGeom prst="line">
            <a:avLst/>
          </a:prstGeom>
          <a:ln w="12700">
            <a:solidFill>
              <a:schemeClr val="tx1">
                <a:lumMod val="75000"/>
                <a:lumOff val="25000"/>
                <a:alpha val="90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239D8CC-16F4-4B2B-80F0-203C56D0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76533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749E2-6C4D-4B6F-B63B-6CA51E07DD31}"/>
              </a:ext>
            </a:extLst>
          </p:cNvPr>
          <p:cNvSpPr>
            <a:spLocks noGrp="1"/>
          </p:cNvSpPr>
          <p:nvPr>
            <p:ph type="title"/>
          </p:nvPr>
        </p:nvSpPr>
        <p:spPr/>
        <p:txBody>
          <a:bodyPr/>
          <a:lstStyle/>
          <a:p>
            <a:r>
              <a:rPr lang="en-US" dirty="0"/>
              <a:t>Cluster Features</a:t>
            </a:r>
          </a:p>
        </p:txBody>
      </p:sp>
      <p:sp>
        <p:nvSpPr>
          <p:cNvPr id="3" name="Content Placeholder 2">
            <a:extLst>
              <a:ext uri="{FF2B5EF4-FFF2-40B4-BE49-F238E27FC236}">
                <a16:creationId xmlns:a16="http://schemas.microsoft.com/office/drawing/2014/main" id="{1FAF46FD-6530-4EB8-9C60-341CD591956B}"/>
              </a:ext>
            </a:extLst>
          </p:cNvPr>
          <p:cNvSpPr>
            <a:spLocks noGrp="1"/>
          </p:cNvSpPr>
          <p:nvPr>
            <p:ph idx="1"/>
          </p:nvPr>
        </p:nvSpPr>
        <p:spPr>
          <a:xfrm>
            <a:off x="1097280" y="2108201"/>
            <a:ext cx="10058400" cy="4013925"/>
          </a:xfrm>
        </p:spPr>
        <p:txBody>
          <a:bodyPr>
            <a:normAutofit fontScale="92500"/>
          </a:bodyPr>
          <a:lstStyle/>
          <a:p>
            <a:r>
              <a:rPr lang="en-US" dirty="0">
                <a:latin typeface="Calibri" panose="020F0502020204030204" pitchFamily="34" charset="0"/>
                <a:cs typeface="Calibri" panose="020F0502020204030204" pitchFamily="34" charset="0"/>
              </a:rPr>
              <a:t>To roughly summarize the key features of the clusters:</a:t>
            </a:r>
          </a:p>
          <a:p>
            <a:pPr marL="0" indent="0">
              <a:buNone/>
            </a:pPr>
            <a:r>
              <a:rPr lang="en-US" sz="2000" dirty="0">
                <a:solidFill>
                  <a:srgbClr val="00B050"/>
                </a:solidFill>
                <a:latin typeface="Calibri" panose="020F0502020204030204" pitchFamily="34" charset="0"/>
                <a:ea typeface="Calibri" panose="020F0502020204030204" pitchFamily="34" charset="0"/>
                <a:cs typeface="Times New Roman" panose="02020603050405020304" pitchFamily="18" charset="0"/>
              </a:rPr>
              <a:t>(Cluster 0) </a:t>
            </a:r>
            <a:r>
              <a:rPr lang="en-US" sz="2000" dirty="0">
                <a:latin typeface="Calibri" panose="020F0502020204030204" pitchFamily="34" charset="0"/>
                <a:ea typeface="Calibri" panose="020F0502020204030204" pitchFamily="34" charset="0"/>
                <a:cs typeface="Times New Roman" panose="02020603050405020304" pitchFamily="18" charset="0"/>
              </a:rPr>
              <a:t>A</a:t>
            </a:r>
            <a:r>
              <a:rPr lang="en-US" sz="2000" dirty="0">
                <a:effectLst/>
                <a:latin typeface="Calibri" panose="020F0502020204030204" pitchFamily="34" charset="0"/>
                <a:ea typeface="Calibri" panose="020F0502020204030204" pitchFamily="34" charset="0"/>
                <a:cs typeface="Times New Roman" panose="02020603050405020304" pitchFamily="18" charset="0"/>
              </a:rPr>
              <a:t>way from the ocean, affordable homes (in CA), very high crime density, good places for pizza lovers</a:t>
            </a:r>
          </a:p>
          <a:p>
            <a:pPr marL="0" indent="0">
              <a:buNone/>
            </a:pPr>
            <a:r>
              <a:rPr lang="en-US" sz="2000" dirty="0">
                <a:solidFill>
                  <a:srgbClr val="00B050"/>
                </a:solidFill>
                <a:latin typeface="Calibri" panose="020F0502020204030204" pitchFamily="34" charset="0"/>
                <a:ea typeface="Calibri" panose="020F0502020204030204" pitchFamily="34" charset="0"/>
                <a:cs typeface="Times New Roman" panose="02020603050405020304" pitchFamily="18" charset="0"/>
              </a:rPr>
              <a:t>(Cluster 1) </a:t>
            </a:r>
            <a:r>
              <a:rPr lang="en-US" sz="2000" dirty="0">
                <a:effectLst/>
                <a:latin typeface="Calibri" panose="020F0502020204030204" pitchFamily="34" charset="0"/>
                <a:ea typeface="Calibri" panose="020F0502020204030204" pitchFamily="34" charset="0"/>
                <a:cs typeface="Times New Roman" panose="02020603050405020304" pitchFamily="18" charset="0"/>
              </a:rPr>
              <a:t>By the beach, expensive homes, high crime density, much entertainment </a:t>
            </a:r>
          </a:p>
          <a:p>
            <a:pPr marL="0" indent="0">
              <a:buNone/>
            </a:pPr>
            <a:r>
              <a:rPr lang="en-US" sz="2000" dirty="0">
                <a:solidFill>
                  <a:srgbClr val="00B050"/>
                </a:solidFill>
                <a:latin typeface="Calibri" panose="020F0502020204030204" pitchFamily="34" charset="0"/>
                <a:ea typeface="Calibri" panose="020F0502020204030204" pitchFamily="34" charset="0"/>
                <a:cs typeface="Times New Roman" panose="02020603050405020304" pitchFamily="18" charset="0"/>
              </a:rPr>
              <a:t>(Cluster 2) </a:t>
            </a:r>
            <a:r>
              <a:rPr lang="en-US" sz="2000" dirty="0">
                <a:effectLst/>
                <a:latin typeface="Calibri" panose="020F0502020204030204" pitchFamily="34" charset="0"/>
                <a:ea typeface="Calibri" panose="020F0502020204030204" pitchFamily="34" charset="0"/>
                <a:cs typeface="Times New Roman" panose="02020603050405020304" pitchFamily="18" charset="0"/>
              </a:rPr>
              <a:t>Close to the beach, most expensive homes, low crime density, high school quality, diverse entertainment and food choices</a:t>
            </a:r>
          </a:p>
          <a:p>
            <a:pPr marL="0" indent="0">
              <a:buNone/>
            </a:pPr>
            <a:r>
              <a:rPr lang="en-US" sz="2000" dirty="0">
                <a:solidFill>
                  <a:srgbClr val="00B050"/>
                </a:solidFill>
                <a:latin typeface="Calibri" panose="020F0502020204030204" pitchFamily="34" charset="0"/>
                <a:ea typeface="Calibri" panose="020F0502020204030204" pitchFamily="34" charset="0"/>
                <a:cs typeface="Times New Roman" panose="02020603050405020304" pitchFamily="18" charset="0"/>
              </a:rPr>
              <a:t>(Cluster 3) </a:t>
            </a:r>
            <a:r>
              <a:rPr lang="en-US" sz="2000" dirty="0">
                <a:effectLst/>
                <a:latin typeface="Calibri" panose="020F0502020204030204" pitchFamily="34" charset="0"/>
                <a:ea typeface="Calibri" panose="020F0502020204030204" pitchFamily="34" charset="0"/>
                <a:cs typeface="Times New Roman" panose="02020603050405020304" pitchFamily="18" charset="0"/>
              </a:rPr>
              <a:t>By the beach, expensive homes, high crime density, good entertainments and food choices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000" dirty="0">
                <a:solidFill>
                  <a:srgbClr val="00B050"/>
                </a:solidFill>
                <a:latin typeface="Calibri" panose="020F0502020204030204" pitchFamily="34" charset="0"/>
                <a:ea typeface="Calibri" panose="020F0502020204030204" pitchFamily="34" charset="0"/>
                <a:cs typeface="Times New Roman" panose="02020603050405020304" pitchFamily="18" charset="0"/>
              </a:rPr>
              <a:t>(Cluster 4) </a:t>
            </a:r>
            <a:r>
              <a:rPr lang="en-US" sz="2000" dirty="0">
                <a:effectLst/>
                <a:latin typeface="Calibri" panose="020F0502020204030204" pitchFamily="34" charset="0"/>
                <a:ea typeface="Calibri" panose="020F0502020204030204" pitchFamily="34" charset="0"/>
                <a:cs typeface="Times New Roman" panose="02020603050405020304" pitchFamily="18" charset="0"/>
              </a:rPr>
              <a:t>Close to the beach, still-expensive-but-not-intimidatingly-so homes, very high crime density, high student-to-teacher ratio, and some entertainments</a:t>
            </a:r>
            <a:endParaRPr lang="en-US" sz="2400"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196128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46B38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6D810C-80D4-43FF-9D44-A3DDC92D1523}"/>
              </a:ext>
            </a:extLst>
          </p:cNvPr>
          <p:cNvSpPr>
            <a:spLocks noGrp="1"/>
          </p:cNvSpPr>
          <p:nvPr>
            <p:ph type="title"/>
          </p:nvPr>
        </p:nvSpPr>
        <p:spPr>
          <a:xfrm>
            <a:off x="492369" y="516836"/>
            <a:ext cx="3304567" cy="1253262"/>
          </a:xfrm>
        </p:spPr>
        <p:txBody>
          <a:bodyPr vert="horz" lIns="91440" tIns="45720" rIns="91440" bIns="45720" numCol="1" rtlCol="0">
            <a:normAutofit/>
          </a:bodyPr>
          <a:lstStyle/>
          <a:p>
            <a:r>
              <a:rPr lang="en-US" sz="4000" dirty="0">
                <a:solidFill>
                  <a:srgbClr val="FFFFFF"/>
                </a:solidFill>
              </a:rPr>
              <a:t>Folium Map</a:t>
            </a:r>
          </a:p>
        </p:txBody>
      </p:sp>
      <p:cxnSp>
        <p:nvCxnSpPr>
          <p:cNvPr id="28" name="Straight Connector 27">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Content Placeholder 20">
            <a:extLst>
              <a:ext uri="{FF2B5EF4-FFF2-40B4-BE49-F238E27FC236}">
                <a16:creationId xmlns:a16="http://schemas.microsoft.com/office/drawing/2014/main" id="{B831F552-4475-4647-8334-D66F079D1107}"/>
              </a:ext>
            </a:extLst>
          </p:cNvPr>
          <p:cNvSpPr>
            <a:spLocks noGrp="1"/>
          </p:cNvSpPr>
          <p:nvPr>
            <p:ph idx="1"/>
          </p:nvPr>
        </p:nvSpPr>
        <p:spPr>
          <a:xfrm>
            <a:off x="272309" y="2076843"/>
            <a:ext cx="3744686" cy="4264321"/>
          </a:xfrm>
        </p:spPr>
        <p:txBody>
          <a:bodyPr>
            <a:normAutofit/>
          </a:bodyPr>
          <a:lstStyle/>
          <a:p>
            <a:r>
              <a:rPr lang="en-US" dirty="0">
                <a:solidFill>
                  <a:schemeClr val="bg1">
                    <a:lumMod val="95000"/>
                  </a:schemeClr>
                </a:solidFill>
                <a:latin typeface="Calibri" panose="020F0502020204030204" pitchFamily="34" charset="0"/>
                <a:cs typeface="Calibri" panose="020F0502020204030204" pitchFamily="34" charset="0"/>
              </a:rPr>
              <a:t>To cast clusters on to the map, we can see the cities in the central area are likely dotted read (cluster 0), but still there are some red dots by the ocean, which implies those cities may be good choices for the people who are fine with the features of the cluster 0 but love the ocean view. </a:t>
            </a:r>
          </a:p>
        </p:txBody>
      </p:sp>
      <p:pic>
        <p:nvPicPr>
          <p:cNvPr id="4" name="Content Placeholder 3" descr="Map&#10;&#10;Description automatically generated">
            <a:extLst>
              <a:ext uri="{FF2B5EF4-FFF2-40B4-BE49-F238E27FC236}">
                <a16:creationId xmlns:a16="http://schemas.microsoft.com/office/drawing/2014/main" id="{3787E637-664C-479C-8DDA-C3E3C530D9F5}"/>
              </a:ext>
            </a:extLst>
          </p:cNvPr>
          <p:cNvPicPr>
            <a:picLocks/>
          </p:cNvPicPr>
          <p:nvPr/>
        </p:nvPicPr>
        <p:blipFill>
          <a:blip r:embed="rId2"/>
          <a:stretch>
            <a:fillRect/>
          </a:stretch>
        </p:blipFill>
        <p:spPr>
          <a:xfrm>
            <a:off x="4903671" y="261257"/>
            <a:ext cx="6252010" cy="6335486"/>
          </a:xfrm>
          <a:prstGeom prst="rect">
            <a:avLst/>
          </a:prstGeom>
        </p:spPr>
      </p:pic>
    </p:spTree>
    <p:extLst>
      <p:ext uri="{BB962C8B-B14F-4D97-AF65-F5344CB8AC3E}">
        <p14:creationId xmlns:p14="http://schemas.microsoft.com/office/powerpoint/2010/main" val="3809896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BFFD1-0C65-4CDC-AA90-A6FE8573F59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DCFCD4D-9F67-4C01-9EA0-2B4CBD48510E}"/>
              </a:ext>
            </a:extLst>
          </p:cNvPr>
          <p:cNvSpPr>
            <a:spLocks noGrp="1"/>
          </p:cNvSpPr>
          <p:nvPr>
            <p:ph idx="1"/>
          </p:nvPr>
        </p:nvSpPr>
        <p:spPr/>
        <p:txBody>
          <a:bodyPr>
            <a:normAutofit/>
          </a:bodyPr>
          <a:lstStyle/>
          <a:p>
            <a:pPr marL="228600" marR="0">
              <a:lnSpc>
                <a:spcPct val="107000"/>
              </a:lnSpc>
              <a:spcBef>
                <a:spcPts val="0"/>
              </a:spcBef>
              <a:spcAft>
                <a:spcPts val="750"/>
              </a:spcAft>
            </a:pP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This study is to provide some insights for the people who may be considering relocate in California. </a:t>
            </a:r>
            <a:r>
              <a:rPr lang="en-US" sz="2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The </a:t>
            </a: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K-means clustering is used to put CA cities with similar features into the same clusters. Hopefully, it could guide the consideration for the people trying to find the places that fit their lifestyles.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6012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F31A2-AF36-41C5-9157-70FF28523DF0}"/>
              </a:ext>
            </a:extLst>
          </p:cNvPr>
          <p:cNvSpPr>
            <a:spLocks noGrp="1"/>
          </p:cNvSpPr>
          <p:nvPr>
            <p:ph type="title"/>
          </p:nvPr>
        </p:nvSpPr>
        <p:spPr/>
        <p:txBody>
          <a:bodyPr/>
          <a:lstStyle/>
          <a:p>
            <a:r>
              <a:rPr lang="en-US" dirty="0"/>
              <a:t>Introduction and Business Problem</a:t>
            </a:r>
          </a:p>
        </p:txBody>
      </p:sp>
      <p:sp>
        <p:nvSpPr>
          <p:cNvPr id="3" name="Content Placeholder 2">
            <a:extLst>
              <a:ext uri="{FF2B5EF4-FFF2-40B4-BE49-F238E27FC236}">
                <a16:creationId xmlns:a16="http://schemas.microsoft.com/office/drawing/2014/main" id="{B817D1E4-CC50-4C65-A7AA-5997A76EE3E0}"/>
              </a:ext>
            </a:extLst>
          </p:cNvPr>
          <p:cNvSpPr>
            <a:spLocks noGrp="1"/>
          </p:cNvSpPr>
          <p:nvPr>
            <p:ph idx="1"/>
          </p:nvPr>
        </p:nvSpPr>
        <p:spPr/>
        <p:txBody>
          <a:bodyPr/>
          <a:lstStyle/>
          <a:p>
            <a:pPr marL="285750" indent="-285750">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After the World Health Organization (WHO) declared the COVID-19 outbreak a global pandemic, many areas in the world issued the stay-at-home order. </a:t>
            </a:r>
          </a:p>
          <a:p>
            <a:pPr marL="285750" indent="-285750">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An interesting result of work-from-home is that people realize the business goes just fine when employees work from home in pajamas. Many people start to look for a place that fits their life needs and styles as they can work anywhere. </a:t>
            </a:r>
          </a:p>
          <a:p>
            <a:pPr marL="285750" indent="-285750">
              <a:buFont typeface="Arial" panose="020B0604020202020204" pitchFamily="34" charset="0"/>
              <a:buChar char="•"/>
            </a:pPr>
            <a:r>
              <a:rPr lang="en-US" sz="2400" dirty="0">
                <a:latin typeface="Calibri" panose="020F0502020204030204" pitchFamily="34" charset="0"/>
                <a:cs typeface="Times New Roman" panose="02020603050405020304" pitchFamily="18" charset="0"/>
              </a:rPr>
              <a:t>This project is to provide insights for those people who look for relocation cities in California. </a:t>
            </a:r>
            <a:endParaRPr lang="en-US" sz="2400" dirty="0"/>
          </a:p>
          <a:p>
            <a:endParaRPr lang="en-US" dirty="0"/>
          </a:p>
        </p:txBody>
      </p:sp>
    </p:spTree>
    <p:extLst>
      <p:ext uri="{BB962C8B-B14F-4D97-AF65-F5344CB8AC3E}">
        <p14:creationId xmlns:p14="http://schemas.microsoft.com/office/powerpoint/2010/main" val="1099873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6C3DD-B0EE-4A4C-AEB0-2BA7A04F7D98}"/>
              </a:ext>
            </a:extLst>
          </p:cNvPr>
          <p:cNvSpPr>
            <a:spLocks noGrp="1"/>
          </p:cNvSpPr>
          <p:nvPr>
            <p:ph type="title"/>
          </p:nvPr>
        </p:nvSpPr>
        <p:spPr/>
        <p:txBody>
          <a:bodyPr/>
          <a:lstStyle/>
          <a:p>
            <a:r>
              <a:rPr lang="en-US" dirty="0"/>
              <a:t>Data Needs</a:t>
            </a:r>
          </a:p>
        </p:txBody>
      </p:sp>
      <p:sp>
        <p:nvSpPr>
          <p:cNvPr id="7" name="Content Placeholder 6">
            <a:extLst>
              <a:ext uri="{FF2B5EF4-FFF2-40B4-BE49-F238E27FC236}">
                <a16:creationId xmlns:a16="http://schemas.microsoft.com/office/drawing/2014/main" id="{8CE2FB3A-FEDB-40F3-BC6A-86108D1A4339}"/>
              </a:ext>
            </a:extLst>
          </p:cNvPr>
          <p:cNvSpPr>
            <a:spLocks noGrp="1"/>
          </p:cNvSpPr>
          <p:nvPr>
            <p:ph idx="1"/>
          </p:nvPr>
        </p:nvSpPr>
        <p:spPr>
          <a:xfrm>
            <a:off x="1097280" y="2020389"/>
            <a:ext cx="10058400" cy="3848703"/>
          </a:xfrm>
        </p:spPr>
        <p:txBody>
          <a:bodyPr/>
          <a:lstStyle/>
          <a:p>
            <a:pPr marL="0" marR="0" lvl="0" indent="0">
              <a:lnSpc>
                <a:spcPct val="150000"/>
              </a:lnSpc>
              <a:spcBef>
                <a:spcPts val="0"/>
              </a:spcBef>
              <a:spcAft>
                <a:spcPts val="0"/>
              </a:spcAft>
              <a:buNone/>
            </a:pPr>
            <a:r>
              <a:rPr lang="en-US" sz="2400" dirty="0">
                <a:latin typeface="Calibri" panose="020F0502020204030204" pitchFamily="34" charset="0"/>
                <a:ea typeface="Calibri" panose="020F0502020204030204" pitchFamily="34" charset="0"/>
                <a:cs typeface="Times New Roman" panose="02020603050405020304" pitchFamily="18" charset="0"/>
              </a:rPr>
              <a:t>Based on the business problem of this study, four types of data are needed for this project: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Safeness - crime statistics of the city</a:t>
            </a:r>
          </a:p>
          <a:p>
            <a:pPr marL="342900" marR="0" lvl="0" indent="-342900">
              <a:lnSpc>
                <a:spcPct val="150000"/>
              </a:lnSpc>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Education Quality - public school system data</a:t>
            </a:r>
          </a:p>
          <a:p>
            <a:pPr marL="342900" marR="0" lvl="0" indent="-342900">
              <a:lnSpc>
                <a:spcPct val="150000"/>
              </a:lnSpc>
              <a:spcBef>
                <a:spcPts val="0"/>
              </a:spcBef>
              <a:spcAft>
                <a:spcPts val="0"/>
              </a:spcAft>
              <a:buFont typeface="+mj-lt"/>
              <a:buAutoNum type="arabicPeriod"/>
            </a:pPr>
            <a:r>
              <a:rPr lang="en-US" sz="2400" dirty="0">
                <a:latin typeface="Calibri" panose="020F0502020204030204" pitchFamily="34" charset="0"/>
                <a:ea typeface="Calibri" panose="020F0502020204030204" pitchFamily="34" charset="0"/>
                <a:cs typeface="Times New Roman" panose="02020603050405020304" pitchFamily="18" charset="0"/>
              </a:rPr>
              <a:t>Home Affordability - </a:t>
            </a:r>
            <a:r>
              <a:rPr lang="en-US" sz="2400" dirty="0">
                <a:effectLst/>
                <a:latin typeface="Calibri" panose="020F0502020204030204" pitchFamily="34" charset="0"/>
                <a:ea typeface="Calibri" panose="020F0502020204030204" pitchFamily="34" charset="0"/>
                <a:cs typeface="Times New Roman" panose="02020603050405020304" pitchFamily="18" charset="0"/>
              </a:rPr>
              <a:t>medium home value based on real estate data</a:t>
            </a:r>
          </a:p>
          <a:p>
            <a:pPr marL="342900" marR="0" lvl="0" indent="-342900">
              <a:lnSpc>
                <a:spcPct val="150000"/>
              </a:lnSpc>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Lifestyles - the most common venue categories</a:t>
            </a:r>
          </a:p>
          <a:p>
            <a:pPr marL="227013" indent="-227013">
              <a:buFont typeface="Arial" panose="020B0604020202020204" pitchFamily="34" charset="0"/>
              <a:buChar char="•"/>
            </a:pPr>
            <a:endParaRPr lang="en-US" dirty="0"/>
          </a:p>
        </p:txBody>
      </p:sp>
    </p:spTree>
    <p:extLst>
      <p:ext uri="{BB962C8B-B14F-4D97-AF65-F5344CB8AC3E}">
        <p14:creationId xmlns:p14="http://schemas.microsoft.com/office/powerpoint/2010/main" val="351492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850F9-A976-42EF-9780-947F50707532}"/>
              </a:ext>
            </a:extLst>
          </p:cNvPr>
          <p:cNvSpPr>
            <a:spLocks noGrp="1"/>
          </p:cNvSpPr>
          <p:nvPr>
            <p:ph type="title"/>
          </p:nvPr>
        </p:nvSpPr>
        <p:spPr/>
        <p:txBody>
          <a:bodyPr/>
          <a:lstStyle/>
          <a:p>
            <a:r>
              <a:rPr lang="en-US" dirty="0"/>
              <a:t>Data Acquisition</a:t>
            </a:r>
          </a:p>
        </p:txBody>
      </p:sp>
      <p:sp>
        <p:nvSpPr>
          <p:cNvPr id="3" name="Content Placeholder 2">
            <a:extLst>
              <a:ext uri="{FF2B5EF4-FFF2-40B4-BE49-F238E27FC236}">
                <a16:creationId xmlns:a16="http://schemas.microsoft.com/office/drawing/2014/main" id="{58F6978E-F944-444E-9437-3E1640D284A9}"/>
              </a:ext>
            </a:extLst>
          </p:cNvPr>
          <p:cNvSpPr>
            <a:spLocks noGrp="1"/>
          </p:cNvSpPr>
          <p:nvPr>
            <p:ph idx="1"/>
          </p:nvPr>
        </p:nvSpPr>
        <p:spPr>
          <a:xfrm>
            <a:off x="1097280" y="2002971"/>
            <a:ext cx="10058400" cy="3866121"/>
          </a:xfrm>
        </p:spPr>
        <p:txBody>
          <a:bodyPr>
            <a:normAutofit fontScale="77500" lnSpcReduction="20000"/>
          </a:bodyPr>
          <a:lstStyle/>
          <a:p>
            <a:pPr marL="0" marR="0" algn="just">
              <a:lnSpc>
                <a:spcPct val="160000"/>
              </a:lnSpc>
              <a:spcBef>
                <a:spcPts val="0"/>
              </a:spcBef>
              <a:spcAft>
                <a:spcPts val="0"/>
              </a:spcAft>
            </a:pPr>
            <a:r>
              <a:rPr lang="en-US" sz="3100" dirty="0">
                <a:effectLst/>
                <a:latin typeface="Calibri" panose="020F0502020204030204" pitchFamily="34" charset="0"/>
                <a:ea typeface="Calibri" panose="020F0502020204030204" pitchFamily="34" charset="0"/>
                <a:cs typeface="Calibri" panose="020F0502020204030204" pitchFamily="34" charset="0"/>
              </a:rPr>
              <a:t>Four data sources are used for this project:</a:t>
            </a:r>
            <a:endParaRPr lang="en-US" sz="3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60000"/>
              </a:lnSpc>
              <a:spcBef>
                <a:spcPts val="0"/>
              </a:spcBef>
              <a:spcAft>
                <a:spcPts val="0"/>
              </a:spcAft>
              <a:buFont typeface="+mj-lt"/>
              <a:buAutoNum type="arabicPeriod"/>
            </a:pPr>
            <a:r>
              <a:rPr lang="en-US" sz="24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2"/>
              </a:rPr>
              <a:t>California Offenses Data by County and City:</a:t>
            </a:r>
            <a:r>
              <a:rPr lang="en-US" sz="2400" dirty="0">
                <a:effectLst/>
                <a:latin typeface="Calibri" panose="020F0502020204030204" pitchFamily="34" charset="0"/>
                <a:ea typeface="Calibri" panose="020F0502020204030204" pitchFamily="34" charset="0"/>
                <a:cs typeface="Calibri" panose="020F0502020204030204" pitchFamily="34" charset="0"/>
              </a:rPr>
              <a:t> a dataset containing the crimes submitted either through a state Uniform Crime Reporting program or directly to the FBI’s program.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60000"/>
              </a:lnSpc>
              <a:spcBef>
                <a:spcPts val="0"/>
              </a:spcBef>
              <a:spcAft>
                <a:spcPts val="0"/>
              </a:spcAft>
              <a:buFont typeface="+mj-lt"/>
              <a:buAutoNum type="arabicPeriod"/>
            </a:pPr>
            <a:r>
              <a:rPr lang="en-US" sz="24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3"/>
              </a:rPr>
              <a:t>US Schools Dataset</a:t>
            </a:r>
            <a:r>
              <a:rPr lang="en-US" sz="2400" dirty="0">
                <a:effectLst/>
                <a:latin typeface="Calibri" panose="020F0502020204030204" pitchFamily="34" charset="0"/>
                <a:ea typeface="Calibri" panose="020F0502020204030204" pitchFamily="34" charset="0"/>
                <a:cs typeface="Calibri" panose="020F0502020204030204" pitchFamily="34" charset="0"/>
              </a:rPr>
              <a:t>: the dataset taken from the US Department of Homeland Security and contains information of all public schools with their geographical distribution.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60000"/>
              </a:lnSpc>
              <a:spcBef>
                <a:spcPts val="0"/>
              </a:spcBef>
              <a:spcAft>
                <a:spcPts val="0"/>
              </a:spcAft>
              <a:buFont typeface="+mj-lt"/>
              <a:buAutoNum type="arabicPeriod"/>
            </a:pPr>
            <a:r>
              <a:rPr lang="en-US" sz="24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4"/>
              </a:rPr>
              <a:t>Housing Data</a:t>
            </a:r>
            <a:r>
              <a:rPr lang="en-US" sz="2400" dirty="0">
                <a:effectLst/>
                <a:latin typeface="Calibri" panose="020F0502020204030204" pitchFamily="34" charset="0"/>
                <a:ea typeface="Calibri" panose="020F0502020204030204" pitchFamily="34" charset="0"/>
                <a:cs typeface="Calibri" panose="020F0502020204030204" pitchFamily="34" charset="0"/>
              </a:rPr>
              <a:t>: the dataset downloaded from Zillow Research which contains the seasonally adjusted measures of the typical home value in the 35</a:t>
            </a:r>
            <a:r>
              <a:rPr lang="en-US" sz="2400" baseline="30000" dirty="0">
                <a:effectLst/>
                <a:latin typeface="Calibri" panose="020F0502020204030204" pitchFamily="34" charset="0"/>
                <a:ea typeface="Calibri" panose="020F0502020204030204" pitchFamily="34" charset="0"/>
                <a:cs typeface="Calibri" panose="020F0502020204030204" pitchFamily="34" charset="0"/>
              </a:rPr>
              <a:t>th</a:t>
            </a:r>
            <a:r>
              <a:rPr lang="en-US" sz="2400" dirty="0">
                <a:effectLst/>
                <a:latin typeface="Calibri" panose="020F0502020204030204" pitchFamily="34" charset="0"/>
                <a:ea typeface="Calibri" panose="020F0502020204030204" pitchFamily="34" charset="0"/>
                <a:cs typeface="Calibri" panose="020F0502020204030204" pitchFamily="34" charset="0"/>
              </a:rPr>
              <a:t> to 65</a:t>
            </a:r>
            <a:r>
              <a:rPr lang="en-US" sz="2400" baseline="30000" dirty="0">
                <a:effectLst/>
                <a:latin typeface="Calibri" panose="020F0502020204030204" pitchFamily="34" charset="0"/>
                <a:ea typeface="Calibri" panose="020F0502020204030204" pitchFamily="34" charset="0"/>
                <a:cs typeface="Calibri" panose="020F0502020204030204" pitchFamily="34" charset="0"/>
              </a:rPr>
              <a:t>th</a:t>
            </a:r>
            <a:r>
              <a:rPr lang="en-US" sz="2400" dirty="0">
                <a:effectLst/>
                <a:latin typeface="Calibri" panose="020F0502020204030204" pitchFamily="34" charset="0"/>
                <a:ea typeface="Calibri" panose="020F0502020204030204" pitchFamily="34" charset="0"/>
                <a:cs typeface="Calibri" panose="020F0502020204030204" pitchFamily="34" charset="0"/>
              </a:rPr>
              <a:t> percentile range.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60000"/>
              </a:lnSpc>
              <a:spcBef>
                <a:spcPts val="0"/>
              </a:spcBef>
              <a:spcAft>
                <a:spcPts val="0"/>
              </a:spcAft>
              <a:buFont typeface="+mj-lt"/>
              <a:buAutoNum type="arabicPeriod"/>
            </a:pPr>
            <a:r>
              <a:rPr lang="en-US" sz="24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5"/>
              </a:rPr>
              <a:t>Dataset of the Neighborhoods, boroughs, and the most common venues along with co-ordinates</a:t>
            </a:r>
            <a:r>
              <a:rPr lang="en-US" sz="2400" dirty="0">
                <a:effectLst/>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This data will be fetched using Four Square API to explore the neighborhood venues.</a:t>
            </a:r>
            <a:r>
              <a:rPr lang="en-US" sz="2400" dirty="0">
                <a:effectLst/>
                <a:latin typeface="Calibri" panose="020F0502020204030204" pitchFamily="34" charset="0"/>
                <a:ea typeface="Calibri" panose="020F0502020204030204" pitchFamily="34" charset="0"/>
                <a:cs typeface="Calibri" panose="020F0502020204030204" pitchFamily="34"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112713" indent="0"/>
            <a:endParaRPr lang="en-US" dirty="0"/>
          </a:p>
        </p:txBody>
      </p:sp>
    </p:spTree>
    <p:extLst>
      <p:ext uri="{BB962C8B-B14F-4D97-AF65-F5344CB8AC3E}">
        <p14:creationId xmlns:p14="http://schemas.microsoft.com/office/powerpoint/2010/main" val="3889178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C89DE-F863-4F7A-B7E2-FF057C0F9D86}"/>
              </a:ext>
            </a:extLst>
          </p:cNvPr>
          <p:cNvSpPr>
            <a:spLocks noGrp="1"/>
          </p:cNvSpPr>
          <p:nvPr>
            <p:ph type="title"/>
          </p:nvPr>
        </p:nvSpPr>
        <p:spPr/>
        <p:txBody>
          <a:bodyPr/>
          <a:lstStyle/>
          <a:p>
            <a:r>
              <a:rPr lang="en-US" dirty="0"/>
              <a:t>Data Cleaning and Description (1)</a:t>
            </a:r>
          </a:p>
        </p:txBody>
      </p:sp>
      <p:sp>
        <p:nvSpPr>
          <p:cNvPr id="3" name="Content Placeholder 2">
            <a:extLst>
              <a:ext uri="{FF2B5EF4-FFF2-40B4-BE49-F238E27FC236}">
                <a16:creationId xmlns:a16="http://schemas.microsoft.com/office/drawing/2014/main" id="{46E8D25E-7536-4A04-AAC8-740B9EEC362D}"/>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For California crime data, a new variable is created as the indicator of the city safeness – </a:t>
            </a:r>
            <a:r>
              <a:rPr lang="en-US" dirty="0">
                <a:solidFill>
                  <a:srgbClr val="00B050"/>
                </a:solidFill>
                <a:latin typeface="Calibri" panose="020F0502020204030204" pitchFamily="34" charset="0"/>
                <a:cs typeface="Calibri" panose="020F0502020204030204" pitchFamily="34" charset="0"/>
              </a:rPr>
              <a:t>Crime Density</a:t>
            </a:r>
            <a:r>
              <a:rPr lang="en-US" dirty="0">
                <a:latin typeface="Calibri" panose="020F0502020204030204" pitchFamily="34" charset="0"/>
                <a:cs typeface="Calibri" panose="020F0502020204030204" pitchFamily="34" charset="0"/>
              </a:rPr>
              <a:t>, which is the total number of reported crimes divided by the population of the city. The cities of the highest and lowest crime densities are:</a:t>
            </a:r>
          </a:p>
          <a:p>
            <a:endParaRPr lang="en-US" dirty="0">
              <a:latin typeface="Calibri" panose="020F0502020204030204" pitchFamily="34" charset="0"/>
              <a:cs typeface="Calibri" panose="020F0502020204030204" pitchFamily="34" charset="0"/>
            </a:endParaRPr>
          </a:p>
        </p:txBody>
      </p:sp>
      <p:graphicFrame>
        <p:nvGraphicFramePr>
          <p:cNvPr id="5" name="Table 5">
            <a:extLst>
              <a:ext uri="{FF2B5EF4-FFF2-40B4-BE49-F238E27FC236}">
                <a16:creationId xmlns:a16="http://schemas.microsoft.com/office/drawing/2014/main" id="{CC1A0920-3D2A-45C6-B601-A934D9CD0A45}"/>
              </a:ext>
            </a:extLst>
          </p:cNvPr>
          <p:cNvGraphicFramePr>
            <a:graphicFrameLocks noGrp="1"/>
          </p:cNvGraphicFramePr>
          <p:nvPr>
            <p:extLst>
              <p:ext uri="{D42A27DB-BD31-4B8C-83A1-F6EECF244321}">
                <p14:modId xmlns:p14="http://schemas.microsoft.com/office/powerpoint/2010/main" val="313239773"/>
              </p:ext>
            </p:extLst>
          </p:nvPr>
        </p:nvGraphicFramePr>
        <p:xfrm>
          <a:off x="1222103" y="3532534"/>
          <a:ext cx="3985622" cy="2171580"/>
        </p:xfrm>
        <a:graphic>
          <a:graphicData uri="http://schemas.openxmlformats.org/drawingml/2006/table">
            <a:tbl>
              <a:tblPr firstRow="1" bandRow="1">
                <a:tableStyleId>{5C22544A-7EE6-4342-B048-85BDC9FD1C3A}</a:tableStyleId>
              </a:tblPr>
              <a:tblGrid>
                <a:gridCol w="1992811">
                  <a:extLst>
                    <a:ext uri="{9D8B030D-6E8A-4147-A177-3AD203B41FA5}">
                      <a16:colId xmlns:a16="http://schemas.microsoft.com/office/drawing/2014/main" val="133518128"/>
                    </a:ext>
                  </a:extLst>
                </a:gridCol>
                <a:gridCol w="1992811">
                  <a:extLst>
                    <a:ext uri="{9D8B030D-6E8A-4147-A177-3AD203B41FA5}">
                      <a16:colId xmlns:a16="http://schemas.microsoft.com/office/drawing/2014/main" val="3969825431"/>
                    </a:ext>
                  </a:extLst>
                </a:gridCol>
              </a:tblGrid>
              <a:tr h="542895">
                <a:tc>
                  <a:txBody>
                    <a:bodyPr/>
                    <a:lstStyle/>
                    <a:p>
                      <a:r>
                        <a:rPr lang="en-US" dirty="0"/>
                        <a:t>City</a:t>
                      </a:r>
                    </a:p>
                  </a:txBody>
                  <a:tcPr/>
                </a:tc>
                <a:tc>
                  <a:txBody>
                    <a:bodyPr/>
                    <a:lstStyle/>
                    <a:p>
                      <a:r>
                        <a:rPr lang="en-US" dirty="0"/>
                        <a:t>Crime Density</a:t>
                      </a:r>
                    </a:p>
                  </a:txBody>
                  <a:tcPr/>
                </a:tc>
                <a:extLst>
                  <a:ext uri="{0D108BD9-81ED-4DB2-BD59-A6C34878D82A}">
                    <a16:rowId xmlns:a16="http://schemas.microsoft.com/office/drawing/2014/main" val="4042514149"/>
                  </a:ext>
                </a:extLst>
              </a:tr>
              <a:tr h="542895">
                <a:tc>
                  <a:txBody>
                    <a:bodyPr/>
                    <a:lstStyle/>
                    <a:p>
                      <a:r>
                        <a:rPr lang="en-US" dirty="0"/>
                        <a:t>Industry</a:t>
                      </a:r>
                    </a:p>
                  </a:txBody>
                  <a:tcPr/>
                </a:tc>
                <a:tc>
                  <a:txBody>
                    <a:bodyPr/>
                    <a:lstStyle/>
                    <a:p>
                      <a:r>
                        <a:rPr lang="en-US" dirty="0"/>
                        <a:t>0.173</a:t>
                      </a:r>
                    </a:p>
                  </a:txBody>
                  <a:tcPr/>
                </a:tc>
                <a:extLst>
                  <a:ext uri="{0D108BD9-81ED-4DB2-BD59-A6C34878D82A}">
                    <a16:rowId xmlns:a16="http://schemas.microsoft.com/office/drawing/2014/main" val="3189898998"/>
                  </a:ext>
                </a:extLst>
              </a:tr>
              <a:tr h="542895">
                <a:tc>
                  <a:txBody>
                    <a:bodyPr/>
                    <a:lstStyle/>
                    <a:p>
                      <a:r>
                        <a:rPr lang="en-US" dirty="0"/>
                        <a:t>Vernon</a:t>
                      </a:r>
                    </a:p>
                  </a:txBody>
                  <a:tcPr/>
                </a:tc>
                <a:tc>
                  <a:txBody>
                    <a:bodyPr/>
                    <a:lstStyle/>
                    <a:p>
                      <a:r>
                        <a:rPr lang="en-US" dirty="0"/>
                        <a:t>0.181</a:t>
                      </a:r>
                    </a:p>
                  </a:txBody>
                  <a:tcPr/>
                </a:tc>
                <a:extLst>
                  <a:ext uri="{0D108BD9-81ED-4DB2-BD59-A6C34878D82A}">
                    <a16:rowId xmlns:a16="http://schemas.microsoft.com/office/drawing/2014/main" val="557023957"/>
                  </a:ext>
                </a:extLst>
              </a:tr>
              <a:tr h="542895">
                <a:tc>
                  <a:txBody>
                    <a:bodyPr/>
                    <a:lstStyle/>
                    <a:p>
                      <a:r>
                        <a:rPr lang="en-US" dirty="0"/>
                        <a:t>Sand City</a:t>
                      </a:r>
                    </a:p>
                  </a:txBody>
                  <a:tcPr/>
                </a:tc>
                <a:tc>
                  <a:txBody>
                    <a:bodyPr/>
                    <a:lstStyle/>
                    <a:p>
                      <a:r>
                        <a:rPr lang="en-US" dirty="0"/>
                        <a:t>1.134</a:t>
                      </a:r>
                    </a:p>
                  </a:txBody>
                  <a:tcPr/>
                </a:tc>
                <a:extLst>
                  <a:ext uri="{0D108BD9-81ED-4DB2-BD59-A6C34878D82A}">
                    <a16:rowId xmlns:a16="http://schemas.microsoft.com/office/drawing/2014/main" val="2775831262"/>
                  </a:ext>
                </a:extLst>
              </a:tr>
            </a:tbl>
          </a:graphicData>
        </a:graphic>
      </p:graphicFrame>
      <p:graphicFrame>
        <p:nvGraphicFramePr>
          <p:cNvPr id="6" name="Table 5">
            <a:extLst>
              <a:ext uri="{FF2B5EF4-FFF2-40B4-BE49-F238E27FC236}">
                <a16:creationId xmlns:a16="http://schemas.microsoft.com/office/drawing/2014/main" id="{7DCDD804-51AA-4BC2-A464-A2CF1D69BF3F}"/>
              </a:ext>
            </a:extLst>
          </p:cNvPr>
          <p:cNvGraphicFramePr>
            <a:graphicFrameLocks noGrp="1"/>
          </p:cNvGraphicFramePr>
          <p:nvPr>
            <p:extLst>
              <p:ext uri="{D42A27DB-BD31-4B8C-83A1-F6EECF244321}">
                <p14:modId xmlns:p14="http://schemas.microsoft.com/office/powerpoint/2010/main" val="3607901687"/>
              </p:ext>
            </p:extLst>
          </p:nvPr>
        </p:nvGraphicFramePr>
        <p:xfrm>
          <a:off x="6126480" y="3532534"/>
          <a:ext cx="3985622" cy="2171580"/>
        </p:xfrm>
        <a:graphic>
          <a:graphicData uri="http://schemas.openxmlformats.org/drawingml/2006/table">
            <a:tbl>
              <a:tblPr firstRow="1" bandRow="1">
                <a:tableStyleId>{5C22544A-7EE6-4342-B048-85BDC9FD1C3A}</a:tableStyleId>
              </a:tblPr>
              <a:tblGrid>
                <a:gridCol w="2033451">
                  <a:extLst>
                    <a:ext uri="{9D8B030D-6E8A-4147-A177-3AD203B41FA5}">
                      <a16:colId xmlns:a16="http://schemas.microsoft.com/office/drawing/2014/main" val="133518128"/>
                    </a:ext>
                  </a:extLst>
                </a:gridCol>
                <a:gridCol w="1952171">
                  <a:extLst>
                    <a:ext uri="{9D8B030D-6E8A-4147-A177-3AD203B41FA5}">
                      <a16:colId xmlns:a16="http://schemas.microsoft.com/office/drawing/2014/main" val="3969825431"/>
                    </a:ext>
                  </a:extLst>
                </a:gridCol>
              </a:tblGrid>
              <a:tr h="542895">
                <a:tc>
                  <a:txBody>
                    <a:bodyPr/>
                    <a:lstStyle/>
                    <a:p>
                      <a:r>
                        <a:rPr lang="en-US" dirty="0"/>
                        <a:t>City</a:t>
                      </a:r>
                    </a:p>
                  </a:txBody>
                  <a:tcPr/>
                </a:tc>
                <a:tc>
                  <a:txBody>
                    <a:bodyPr/>
                    <a:lstStyle/>
                    <a:p>
                      <a:r>
                        <a:rPr lang="en-US" dirty="0"/>
                        <a:t>Crime Density</a:t>
                      </a:r>
                    </a:p>
                  </a:txBody>
                  <a:tcPr/>
                </a:tc>
                <a:extLst>
                  <a:ext uri="{0D108BD9-81ED-4DB2-BD59-A6C34878D82A}">
                    <a16:rowId xmlns:a16="http://schemas.microsoft.com/office/drawing/2014/main" val="4042514149"/>
                  </a:ext>
                </a:extLst>
              </a:tr>
              <a:tr h="542895">
                <a:tc>
                  <a:txBody>
                    <a:bodyPr/>
                    <a:lstStyle/>
                    <a:p>
                      <a:r>
                        <a:rPr lang="en-US" dirty="0"/>
                        <a:t>Los Angeles</a:t>
                      </a:r>
                    </a:p>
                  </a:txBody>
                  <a:tcPr/>
                </a:tc>
                <a:tc>
                  <a:txBody>
                    <a:bodyPr/>
                    <a:lstStyle/>
                    <a:p>
                      <a:r>
                        <a:rPr lang="en-US" dirty="0"/>
                        <a:t>14052.2</a:t>
                      </a:r>
                    </a:p>
                  </a:txBody>
                  <a:tcPr/>
                </a:tc>
                <a:extLst>
                  <a:ext uri="{0D108BD9-81ED-4DB2-BD59-A6C34878D82A}">
                    <a16:rowId xmlns:a16="http://schemas.microsoft.com/office/drawing/2014/main" val="3189898998"/>
                  </a:ext>
                </a:extLst>
              </a:tr>
              <a:tr h="542895">
                <a:tc>
                  <a:txBody>
                    <a:bodyPr/>
                    <a:lstStyle/>
                    <a:p>
                      <a:r>
                        <a:rPr lang="en-US" dirty="0"/>
                        <a:t>San Jose</a:t>
                      </a:r>
                    </a:p>
                  </a:txBody>
                  <a:tcPr/>
                </a:tc>
                <a:tc>
                  <a:txBody>
                    <a:bodyPr/>
                    <a:lstStyle/>
                    <a:p>
                      <a:r>
                        <a:rPr lang="en-US" dirty="0"/>
                        <a:t>2071.2</a:t>
                      </a:r>
                    </a:p>
                  </a:txBody>
                  <a:tcPr/>
                </a:tc>
                <a:extLst>
                  <a:ext uri="{0D108BD9-81ED-4DB2-BD59-A6C34878D82A}">
                    <a16:rowId xmlns:a16="http://schemas.microsoft.com/office/drawing/2014/main" val="557023957"/>
                  </a:ext>
                </a:extLst>
              </a:tr>
              <a:tr h="542895">
                <a:tc>
                  <a:txBody>
                    <a:bodyPr/>
                    <a:lstStyle/>
                    <a:p>
                      <a:r>
                        <a:rPr lang="en-US" dirty="0"/>
                        <a:t>San Diego</a:t>
                      </a:r>
                    </a:p>
                  </a:txBody>
                  <a:tcPr/>
                </a:tc>
                <a:tc>
                  <a:txBody>
                    <a:bodyPr/>
                    <a:lstStyle/>
                    <a:p>
                      <a:r>
                        <a:rPr lang="en-US" dirty="0"/>
                        <a:t>1802.4</a:t>
                      </a:r>
                    </a:p>
                  </a:txBody>
                  <a:tcPr/>
                </a:tc>
                <a:extLst>
                  <a:ext uri="{0D108BD9-81ED-4DB2-BD59-A6C34878D82A}">
                    <a16:rowId xmlns:a16="http://schemas.microsoft.com/office/drawing/2014/main" val="2775831262"/>
                  </a:ext>
                </a:extLst>
              </a:tr>
            </a:tbl>
          </a:graphicData>
        </a:graphic>
      </p:graphicFrame>
    </p:spTree>
    <p:extLst>
      <p:ext uri="{BB962C8B-B14F-4D97-AF65-F5344CB8AC3E}">
        <p14:creationId xmlns:p14="http://schemas.microsoft.com/office/powerpoint/2010/main" val="2700873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65A6-1D8A-45AA-9F39-6FB29EB4840E}"/>
              </a:ext>
            </a:extLst>
          </p:cNvPr>
          <p:cNvSpPr>
            <a:spLocks noGrp="1"/>
          </p:cNvSpPr>
          <p:nvPr>
            <p:ph type="title"/>
          </p:nvPr>
        </p:nvSpPr>
        <p:spPr/>
        <p:txBody>
          <a:bodyPr/>
          <a:lstStyle/>
          <a:p>
            <a:r>
              <a:rPr lang="en-US" dirty="0"/>
              <a:t>Data Cleaning and Description (2)</a:t>
            </a:r>
          </a:p>
        </p:txBody>
      </p:sp>
      <p:sp>
        <p:nvSpPr>
          <p:cNvPr id="3" name="Content Placeholder 2">
            <a:extLst>
              <a:ext uri="{FF2B5EF4-FFF2-40B4-BE49-F238E27FC236}">
                <a16:creationId xmlns:a16="http://schemas.microsoft.com/office/drawing/2014/main" id="{60B8682B-BD74-44ED-A262-EE169F91E3CF}"/>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For the school data, a new variable is created as the indicator for the quality of public elementary education – </a:t>
            </a:r>
            <a:r>
              <a:rPr lang="en-US" dirty="0">
                <a:solidFill>
                  <a:srgbClr val="00B0F0"/>
                </a:solidFill>
                <a:latin typeface="Calibri" panose="020F0502020204030204" pitchFamily="34" charset="0"/>
                <a:cs typeface="Calibri" panose="020F0502020204030204" pitchFamily="34" charset="0"/>
              </a:rPr>
              <a:t>Student-to-Teacher Ratio</a:t>
            </a:r>
            <a:r>
              <a:rPr lang="en-US" dirty="0">
                <a:latin typeface="Calibri" panose="020F0502020204030204" pitchFamily="34" charset="0"/>
                <a:cs typeface="Calibri" panose="020F0502020204030204" pitchFamily="34" charset="0"/>
              </a:rPr>
              <a:t>, which is the total number of students divided by the total number of full-time teachers. The higher this ratio is, the less the education resource the city has. The cities of the highest and lowest ratios are:</a:t>
            </a:r>
          </a:p>
          <a:p>
            <a:endParaRPr lang="en-US" dirty="0">
              <a:latin typeface="Calibri" panose="020F0502020204030204" pitchFamily="34" charset="0"/>
              <a:cs typeface="Calibri" panose="020F0502020204030204" pitchFamily="34" charset="0"/>
            </a:endParaRPr>
          </a:p>
          <a:p>
            <a:r>
              <a:rPr lang="en-US" dirty="0"/>
              <a:t> </a:t>
            </a:r>
          </a:p>
        </p:txBody>
      </p:sp>
      <p:graphicFrame>
        <p:nvGraphicFramePr>
          <p:cNvPr id="4" name="Table 5">
            <a:extLst>
              <a:ext uri="{FF2B5EF4-FFF2-40B4-BE49-F238E27FC236}">
                <a16:creationId xmlns:a16="http://schemas.microsoft.com/office/drawing/2014/main" id="{DEBFD1B6-B508-4CAF-9B45-C30CBC16DB59}"/>
              </a:ext>
            </a:extLst>
          </p:cNvPr>
          <p:cNvGraphicFramePr>
            <a:graphicFrameLocks noGrp="1"/>
          </p:cNvGraphicFramePr>
          <p:nvPr>
            <p:extLst>
              <p:ext uri="{D42A27DB-BD31-4B8C-83A1-F6EECF244321}">
                <p14:modId xmlns:p14="http://schemas.microsoft.com/office/powerpoint/2010/main" val="2142678484"/>
              </p:ext>
            </p:extLst>
          </p:nvPr>
        </p:nvGraphicFramePr>
        <p:xfrm>
          <a:off x="2650309" y="3901561"/>
          <a:ext cx="3985622" cy="2171580"/>
        </p:xfrm>
        <a:graphic>
          <a:graphicData uri="http://schemas.openxmlformats.org/drawingml/2006/table">
            <a:tbl>
              <a:tblPr firstRow="1" bandRow="1">
                <a:tableStyleId>{F5AB1C69-6EDB-4FF4-983F-18BD219EF322}</a:tableStyleId>
              </a:tblPr>
              <a:tblGrid>
                <a:gridCol w="1494971">
                  <a:extLst>
                    <a:ext uri="{9D8B030D-6E8A-4147-A177-3AD203B41FA5}">
                      <a16:colId xmlns:a16="http://schemas.microsoft.com/office/drawing/2014/main" val="133518128"/>
                    </a:ext>
                  </a:extLst>
                </a:gridCol>
                <a:gridCol w="2490651">
                  <a:extLst>
                    <a:ext uri="{9D8B030D-6E8A-4147-A177-3AD203B41FA5}">
                      <a16:colId xmlns:a16="http://schemas.microsoft.com/office/drawing/2014/main" val="3969825431"/>
                    </a:ext>
                  </a:extLst>
                </a:gridCol>
              </a:tblGrid>
              <a:tr h="542895">
                <a:tc>
                  <a:txBody>
                    <a:bodyPr/>
                    <a:lstStyle/>
                    <a:p>
                      <a:r>
                        <a:rPr lang="en-US" dirty="0"/>
                        <a:t>City</a:t>
                      </a:r>
                    </a:p>
                  </a:txBody>
                  <a:tcPr/>
                </a:tc>
                <a:tc>
                  <a:txBody>
                    <a:bodyPr/>
                    <a:lstStyle/>
                    <a:p>
                      <a:r>
                        <a:rPr lang="en-US" dirty="0"/>
                        <a:t>Student-to-Teacher Ratio</a:t>
                      </a:r>
                    </a:p>
                  </a:txBody>
                  <a:tcPr/>
                </a:tc>
                <a:extLst>
                  <a:ext uri="{0D108BD9-81ED-4DB2-BD59-A6C34878D82A}">
                    <a16:rowId xmlns:a16="http://schemas.microsoft.com/office/drawing/2014/main" val="4042514149"/>
                  </a:ext>
                </a:extLst>
              </a:tr>
              <a:tr h="542895">
                <a:tc>
                  <a:txBody>
                    <a:bodyPr/>
                    <a:lstStyle/>
                    <a:p>
                      <a:r>
                        <a:rPr lang="en-US" dirty="0"/>
                        <a:t>Yuba City</a:t>
                      </a:r>
                    </a:p>
                  </a:txBody>
                  <a:tcPr/>
                </a:tc>
                <a:tc>
                  <a:txBody>
                    <a:bodyPr/>
                    <a:lstStyle/>
                    <a:p>
                      <a:r>
                        <a:rPr lang="en-US" dirty="0"/>
                        <a:t>51.44</a:t>
                      </a:r>
                    </a:p>
                  </a:txBody>
                  <a:tcPr/>
                </a:tc>
                <a:extLst>
                  <a:ext uri="{0D108BD9-81ED-4DB2-BD59-A6C34878D82A}">
                    <a16:rowId xmlns:a16="http://schemas.microsoft.com/office/drawing/2014/main" val="3189898998"/>
                  </a:ext>
                </a:extLst>
              </a:tr>
              <a:tr h="542895">
                <a:tc>
                  <a:txBody>
                    <a:bodyPr/>
                    <a:lstStyle/>
                    <a:p>
                      <a:r>
                        <a:rPr lang="en-US" dirty="0"/>
                        <a:t>San Marcos</a:t>
                      </a:r>
                    </a:p>
                  </a:txBody>
                  <a:tcPr/>
                </a:tc>
                <a:tc>
                  <a:txBody>
                    <a:bodyPr/>
                    <a:lstStyle/>
                    <a:p>
                      <a:r>
                        <a:rPr lang="en-US" dirty="0"/>
                        <a:t>41.02</a:t>
                      </a:r>
                    </a:p>
                  </a:txBody>
                  <a:tcPr/>
                </a:tc>
                <a:extLst>
                  <a:ext uri="{0D108BD9-81ED-4DB2-BD59-A6C34878D82A}">
                    <a16:rowId xmlns:a16="http://schemas.microsoft.com/office/drawing/2014/main" val="557023957"/>
                  </a:ext>
                </a:extLst>
              </a:tr>
              <a:tr h="542895">
                <a:tc>
                  <a:txBody>
                    <a:bodyPr/>
                    <a:lstStyle/>
                    <a:p>
                      <a:r>
                        <a:rPr lang="en-US" dirty="0"/>
                        <a:t>San Bruno</a:t>
                      </a:r>
                    </a:p>
                  </a:txBody>
                  <a:tcPr/>
                </a:tc>
                <a:tc>
                  <a:txBody>
                    <a:bodyPr/>
                    <a:lstStyle/>
                    <a:p>
                      <a:r>
                        <a:rPr lang="en-US" dirty="0"/>
                        <a:t>30.87</a:t>
                      </a:r>
                    </a:p>
                  </a:txBody>
                  <a:tcPr/>
                </a:tc>
                <a:extLst>
                  <a:ext uri="{0D108BD9-81ED-4DB2-BD59-A6C34878D82A}">
                    <a16:rowId xmlns:a16="http://schemas.microsoft.com/office/drawing/2014/main" val="2775831262"/>
                  </a:ext>
                </a:extLst>
              </a:tr>
            </a:tbl>
          </a:graphicData>
        </a:graphic>
      </p:graphicFrame>
      <p:graphicFrame>
        <p:nvGraphicFramePr>
          <p:cNvPr id="5" name="Table 5">
            <a:extLst>
              <a:ext uri="{FF2B5EF4-FFF2-40B4-BE49-F238E27FC236}">
                <a16:creationId xmlns:a16="http://schemas.microsoft.com/office/drawing/2014/main" id="{D50426B7-2D12-4C42-AC2E-1BB53D83C4AB}"/>
              </a:ext>
            </a:extLst>
          </p:cNvPr>
          <p:cNvGraphicFramePr>
            <a:graphicFrameLocks noGrp="1"/>
          </p:cNvGraphicFramePr>
          <p:nvPr>
            <p:extLst>
              <p:ext uri="{D42A27DB-BD31-4B8C-83A1-F6EECF244321}">
                <p14:modId xmlns:p14="http://schemas.microsoft.com/office/powerpoint/2010/main" val="3914528011"/>
              </p:ext>
            </p:extLst>
          </p:nvPr>
        </p:nvGraphicFramePr>
        <p:xfrm>
          <a:off x="7043784" y="3901561"/>
          <a:ext cx="3985622" cy="2171580"/>
        </p:xfrm>
        <a:graphic>
          <a:graphicData uri="http://schemas.openxmlformats.org/drawingml/2006/table">
            <a:tbl>
              <a:tblPr firstRow="1" bandRow="1">
                <a:tableStyleId>{F5AB1C69-6EDB-4FF4-983F-18BD219EF322}</a:tableStyleId>
              </a:tblPr>
              <a:tblGrid>
                <a:gridCol w="1494971">
                  <a:extLst>
                    <a:ext uri="{9D8B030D-6E8A-4147-A177-3AD203B41FA5}">
                      <a16:colId xmlns:a16="http://schemas.microsoft.com/office/drawing/2014/main" val="133518128"/>
                    </a:ext>
                  </a:extLst>
                </a:gridCol>
                <a:gridCol w="2490651">
                  <a:extLst>
                    <a:ext uri="{9D8B030D-6E8A-4147-A177-3AD203B41FA5}">
                      <a16:colId xmlns:a16="http://schemas.microsoft.com/office/drawing/2014/main" val="3969825431"/>
                    </a:ext>
                  </a:extLst>
                </a:gridCol>
              </a:tblGrid>
              <a:tr h="542895">
                <a:tc>
                  <a:txBody>
                    <a:bodyPr/>
                    <a:lstStyle/>
                    <a:p>
                      <a:r>
                        <a:rPr lang="en-US" dirty="0"/>
                        <a:t>City</a:t>
                      </a:r>
                    </a:p>
                  </a:txBody>
                  <a:tcPr/>
                </a:tc>
                <a:tc>
                  <a:txBody>
                    <a:bodyPr/>
                    <a:lstStyle/>
                    <a:p>
                      <a:r>
                        <a:rPr lang="en-US" dirty="0"/>
                        <a:t>Student-to-Teacher Ratio</a:t>
                      </a:r>
                    </a:p>
                  </a:txBody>
                  <a:tcPr/>
                </a:tc>
                <a:extLst>
                  <a:ext uri="{0D108BD9-81ED-4DB2-BD59-A6C34878D82A}">
                    <a16:rowId xmlns:a16="http://schemas.microsoft.com/office/drawing/2014/main" val="4042514149"/>
                  </a:ext>
                </a:extLst>
              </a:tr>
              <a:tr h="542895">
                <a:tc>
                  <a:txBody>
                    <a:bodyPr/>
                    <a:lstStyle/>
                    <a:p>
                      <a:r>
                        <a:rPr lang="en-US" dirty="0"/>
                        <a:t>Yreka</a:t>
                      </a:r>
                    </a:p>
                  </a:txBody>
                  <a:tcPr/>
                </a:tc>
                <a:tc>
                  <a:txBody>
                    <a:bodyPr/>
                    <a:lstStyle/>
                    <a:p>
                      <a:r>
                        <a:rPr lang="en-US" dirty="0"/>
                        <a:t>12.60</a:t>
                      </a:r>
                    </a:p>
                  </a:txBody>
                  <a:tcPr/>
                </a:tc>
                <a:extLst>
                  <a:ext uri="{0D108BD9-81ED-4DB2-BD59-A6C34878D82A}">
                    <a16:rowId xmlns:a16="http://schemas.microsoft.com/office/drawing/2014/main" val="3189898998"/>
                  </a:ext>
                </a:extLst>
              </a:tr>
              <a:tr h="542895">
                <a:tc>
                  <a:txBody>
                    <a:bodyPr/>
                    <a:lstStyle/>
                    <a:p>
                      <a:r>
                        <a:rPr lang="en-US" dirty="0"/>
                        <a:t>Ross</a:t>
                      </a:r>
                    </a:p>
                  </a:txBody>
                  <a:tcPr/>
                </a:tc>
                <a:tc>
                  <a:txBody>
                    <a:bodyPr/>
                    <a:lstStyle/>
                    <a:p>
                      <a:r>
                        <a:rPr lang="en-US" dirty="0"/>
                        <a:t>15.48</a:t>
                      </a:r>
                    </a:p>
                  </a:txBody>
                  <a:tcPr/>
                </a:tc>
                <a:extLst>
                  <a:ext uri="{0D108BD9-81ED-4DB2-BD59-A6C34878D82A}">
                    <a16:rowId xmlns:a16="http://schemas.microsoft.com/office/drawing/2014/main" val="557023957"/>
                  </a:ext>
                </a:extLst>
              </a:tr>
              <a:tr h="542895">
                <a:tc>
                  <a:txBody>
                    <a:bodyPr/>
                    <a:lstStyle/>
                    <a:p>
                      <a:r>
                        <a:rPr lang="en-US" dirty="0"/>
                        <a:t>Capitola</a:t>
                      </a:r>
                    </a:p>
                  </a:txBody>
                  <a:tcPr/>
                </a:tc>
                <a:tc>
                  <a:txBody>
                    <a:bodyPr/>
                    <a:lstStyle/>
                    <a:p>
                      <a:r>
                        <a:rPr lang="en-US" dirty="0"/>
                        <a:t>16.00</a:t>
                      </a:r>
                    </a:p>
                  </a:txBody>
                  <a:tcPr/>
                </a:tc>
                <a:extLst>
                  <a:ext uri="{0D108BD9-81ED-4DB2-BD59-A6C34878D82A}">
                    <a16:rowId xmlns:a16="http://schemas.microsoft.com/office/drawing/2014/main" val="2775831262"/>
                  </a:ext>
                </a:extLst>
              </a:tr>
            </a:tbl>
          </a:graphicData>
        </a:graphic>
      </p:graphicFrame>
    </p:spTree>
    <p:extLst>
      <p:ext uri="{BB962C8B-B14F-4D97-AF65-F5344CB8AC3E}">
        <p14:creationId xmlns:p14="http://schemas.microsoft.com/office/powerpoint/2010/main" val="133203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A8160-DD25-44BA-BF0F-D63E91E628D9}"/>
              </a:ext>
            </a:extLst>
          </p:cNvPr>
          <p:cNvSpPr>
            <a:spLocks noGrp="1"/>
          </p:cNvSpPr>
          <p:nvPr>
            <p:ph type="title"/>
          </p:nvPr>
        </p:nvSpPr>
        <p:spPr/>
        <p:txBody>
          <a:bodyPr/>
          <a:lstStyle/>
          <a:p>
            <a:r>
              <a:rPr lang="en-US" dirty="0"/>
              <a:t>Data Cleaning and Description (3)</a:t>
            </a:r>
          </a:p>
        </p:txBody>
      </p:sp>
      <p:sp>
        <p:nvSpPr>
          <p:cNvPr id="3" name="Content Placeholder 2">
            <a:extLst>
              <a:ext uri="{FF2B5EF4-FFF2-40B4-BE49-F238E27FC236}">
                <a16:creationId xmlns:a16="http://schemas.microsoft.com/office/drawing/2014/main" id="{EFB9A6FC-7F4E-4760-B286-6E8C95859126}"/>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The house value data were drawn from Zillow Research. The adjusted mean value of single-family houses sold in October 2020 of the city is used for the purpose of the project. The cities of the highest and lowest house values are of no surprises:</a:t>
            </a:r>
          </a:p>
          <a:p>
            <a:endParaRPr lang="en-US" dirty="0"/>
          </a:p>
        </p:txBody>
      </p:sp>
      <p:graphicFrame>
        <p:nvGraphicFramePr>
          <p:cNvPr id="4" name="Table 5">
            <a:extLst>
              <a:ext uri="{FF2B5EF4-FFF2-40B4-BE49-F238E27FC236}">
                <a16:creationId xmlns:a16="http://schemas.microsoft.com/office/drawing/2014/main" id="{0865CEEB-3927-4FFA-8A0A-3EDDEFECC1E1}"/>
              </a:ext>
            </a:extLst>
          </p:cNvPr>
          <p:cNvGraphicFramePr>
            <a:graphicFrameLocks noGrp="1"/>
          </p:cNvGraphicFramePr>
          <p:nvPr>
            <p:extLst>
              <p:ext uri="{D42A27DB-BD31-4B8C-83A1-F6EECF244321}">
                <p14:modId xmlns:p14="http://schemas.microsoft.com/office/powerpoint/2010/main" val="4176466811"/>
              </p:ext>
            </p:extLst>
          </p:nvPr>
        </p:nvGraphicFramePr>
        <p:xfrm>
          <a:off x="1195978" y="3561927"/>
          <a:ext cx="3985622" cy="2171580"/>
        </p:xfrm>
        <a:graphic>
          <a:graphicData uri="http://schemas.openxmlformats.org/drawingml/2006/table">
            <a:tbl>
              <a:tblPr firstRow="1" bandRow="1">
                <a:tableStyleId>{7DF18680-E054-41AD-8BC1-D1AEF772440D}</a:tableStyleId>
              </a:tblPr>
              <a:tblGrid>
                <a:gridCol w="2243908">
                  <a:extLst>
                    <a:ext uri="{9D8B030D-6E8A-4147-A177-3AD203B41FA5}">
                      <a16:colId xmlns:a16="http://schemas.microsoft.com/office/drawing/2014/main" val="133518128"/>
                    </a:ext>
                  </a:extLst>
                </a:gridCol>
                <a:gridCol w="1741714">
                  <a:extLst>
                    <a:ext uri="{9D8B030D-6E8A-4147-A177-3AD203B41FA5}">
                      <a16:colId xmlns:a16="http://schemas.microsoft.com/office/drawing/2014/main" val="3969825431"/>
                    </a:ext>
                  </a:extLst>
                </a:gridCol>
              </a:tblGrid>
              <a:tr h="542895">
                <a:tc>
                  <a:txBody>
                    <a:bodyPr/>
                    <a:lstStyle/>
                    <a:p>
                      <a:r>
                        <a:rPr lang="en-US" dirty="0"/>
                        <a:t>City</a:t>
                      </a:r>
                    </a:p>
                  </a:txBody>
                  <a:tcPr/>
                </a:tc>
                <a:tc>
                  <a:txBody>
                    <a:bodyPr/>
                    <a:lstStyle/>
                    <a:p>
                      <a:r>
                        <a:rPr lang="en-US" dirty="0"/>
                        <a:t>SFH Value</a:t>
                      </a:r>
                    </a:p>
                  </a:txBody>
                  <a:tcPr/>
                </a:tc>
                <a:extLst>
                  <a:ext uri="{0D108BD9-81ED-4DB2-BD59-A6C34878D82A}">
                    <a16:rowId xmlns:a16="http://schemas.microsoft.com/office/drawing/2014/main" val="4042514149"/>
                  </a:ext>
                </a:extLst>
              </a:tr>
              <a:tr h="542895">
                <a:tc>
                  <a:txBody>
                    <a:bodyPr/>
                    <a:lstStyle/>
                    <a:p>
                      <a:r>
                        <a:rPr lang="en-US" dirty="0"/>
                        <a:t>Malibu</a:t>
                      </a:r>
                    </a:p>
                  </a:txBody>
                  <a:tcPr/>
                </a:tc>
                <a:tc>
                  <a:txBody>
                    <a:bodyPr/>
                    <a:lstStyle/>
                    <a:p>
                      <a:r>
                        <a:rPr lang="en-US" dirty="0"/>
                        <a:t>$4,753,635</a:t>
                      </a:r>
                    </a:p>
                  </a:txBody>
                  <a:tcPr/>
                </a:tc>
                <a:extLst>
                  <a:ext uri="{0D108BD9-81ED-4DB2-BD59-A6C34878D82A}">
                    <a16:rowId xmlns:a16="http://schemas.microsoft.com/office/drawing/2014/main" val="3189898998"/>
                  </a:ext>
                </a:extLst>
              </a:tr>
              <a:tr h="542895">
                <a:tc>
                  <a:txBody>
                    <a:bodyPr/>
                    <a:lstStyle/>
                    <a:p>
                      <a:r>
                        <a:rPr lang="en-US" dirty="0"/>
                        <a:t>Los Altos</a:t>
                      </a:r>
                    </a:p>
                  </a:txBody>
                  <a:tcPr/>
                </a:tc>
                <a:tc>
                  <a:txBody>
                    <a:bodyPr/>
                    <a:lstStyle/>
                    <a:p>
                      <a:r>
                        <a:rPr lang="en-US" dirty="0"/>
                        <a:t>$3,790,008</a:t>
                      </a:r>
                    </a:p>
                  </a:txBody>
                  <a:tcPr/>
                </a:tc>
                <a:extLst>
                  <a:ext uri="{0D108BD9-81ED-4DB2-BD59-A6C34878D82A}">
                    <a16:rowId xmlns:a16="http://schemas.microsoft.com/office/drawing/2014/main" val="557023957"/>
                  </a:ext>
                </a:extLst>
              </a:tr>
              <a:tr h="542895">
                <a:tc>
                  <a:txBody>
                    <a:bodyPr/>
                    <a:lstStyle/>
                    <a:p>
                      <a:r>
                        <a:rPr lang="en-US" dirty="0"/>
                        <a:t>Newport Beach</a:t>
                      </a:r>
                    </a:p>
                  </a:txBody>
                  <a:tcPr/>
                </a:tc>
                <a:tc>
                  <a:txBody>
                    <a:bodyPr/>
                    <a:lstStyle/>
                    <a:p>
                      <a:r>
                        <a:rPr lang="en-US" dirty="0"/>
                        <a:t>$3,546,624</a:t>
                      </a:r>
                    </a:p>
                  </a:txBody>
                  <a:tcPr/>
                </a:tc>
                <a:extLst>
                  <a:ext uri="{0D108BD9-81ED-4DB2-BD59-A6C34878D82A}">
                    <a16:rowId xmlns:a16="http://schemas.microsoft.com/office/drawing/2014/main" val="2775831262"/>
                  </a:ext>
                </a:extLst>
              </a:tr>
            </a:tbl>
          </a:graphicData>
        </a:graphic>
      </p:graphicFrame>
      <p:graphicFrame>
        <p:nvGraphicFramePr>
          <p:cNvPr id="5" name="Table 5">
            <a:extLst>
              <a:ext uri="{FF2B5EF4-FFF2-40B4-BE49-F238E27FC236}">
                <a16:creationId xmlns:a16="http://schemas.microsoft.com/office/drawing/2014/main" id="{A426AAED-09E6-4ED4-9497-605C8173D33B}"/>
              </a:ext>
            </a:extLst>
          </p:cNvPr>
          <p:cNvGraphicFramePr>
            <a:graphicFrameLocks noGrp="1"/>
          </p:cNvGraphicFramePr>
          <p:nvPr>
            <p:extLst>
              <p:ext uri="{D42A27DB-BD31-4B8C-83A1-F6EECF244321}">
                <p14:modId xmlns:p14="http://schemas.microsoft.com/office/powerpoint/2010/main" val="3495761754"/>
              </p:ext>
            </p:extLst>
          </p:nvPr>
        </p:nvGraphicFramePr>
        <p:xfrm>
          <a:off x="6251303" y="3561927"/>
          <a:ext cx="3985622" cy="2171580"/>
        </p:xfrm>
        <a:graphic>
          <a:graphicData uri="http://schemas.openxmlformats.org/drawingml/2006/table">
            <a:tbl>
              <a:tblPr firstRow="1" bandRow="1">
                <a:tableStyleId>{7DF18680-E054-41AD-8BC1-D1AEF772440D}</a:tableStyleId>
              </a:tblPr>
              <a:tblGrid>
                <a:gridCol w="2243908">
                  <a:extLst>
                    <a:ext uri="{9D8B030D-6E8A-4147-A177-3AD203B41FA5}">
                      <a16:colId xmlns:a16="http://schemas.microsoft.com/office/drawing/2014/main" val="133518128"/>
                    </a:ext>
                  </a:extLst>
                </a:gridCol>
                <a:gridCol w="1741714">
                  <a:extLst>
                    <a:ext uri="{9D8B030D-6E8A-4147-A177-3AD203B41FA5}">
                      <a16:colId xmlns:a16="http://schemas.microsoft.com/office/drawing/2014/main" val="3969825431"/>
                    </a:ext>
                  </a:extLst>
                </a:gridCol>
              </a:tblGrid>
              <a:tr h="542895">
                <a:tc>
                  <a:txBody>
                    <a:bodyPr/>
                    <a:lstStyle/>
                    <a:p>
                      <a:r>
                        <a:rPr lang="en-US" dirty="0"/>
                        <a:t>City</a:t>
                      </a:r>
                    </a:p>
                  </a:txBody>
                  <a:tcPr/>
                </a:tc>
                <a:tc>
                  <a:txBody>
                    <a:bodyPr/>
                    <a:lstStyle/>
                    <a:p>
                      <a:r>
                        <a:rPr lang="en-US" dirty="0"/>
                        <a:t>SFH Value</a:t>
                      </a:r>
                    </a:p>
                  </a:txBody>
                  <a:tcPr/>
                </a:tc>
                <a:extLst>
                  <a:ext uri="{0D108BD9-81ED-4DB2-BD59-A6C34878D82A}">
                    <a16:rowId xmlns:a16="http://schemas.microsoft.com/office/drawing/2014/main" val="4042514149"/>
                  </a:ext>
                </a:extLst>
              </a:tr>
              <a:tr h="542895">
                <a:tc>
                  <a:txBody>
                    <a:bodyPr/>
                    <a:lstStyle/>
                    <a:p>
                      <a:r>
                        <a:rPr lang="en-US" dirty="0"/>
                        <a:t>Tehachapi</a:t>
                      </a:r>
                    </a:p>
                  </a:txBody>
                  <a:tcPr/>
                </a:tc>
                <a:tc>
                  <a:txBody>
                    <a:bodyPr/>
                    <a:lstStyle/>
                    <a:p>
                      <a:r>
                        <a:rPr lang="en-US" dirty="0"/>
                        <a:t>$200,309</a:t>
                      </a:r>
                    </a:p>
                  </a:txBody>
                  <a:tcPr/>
                </a:tc>
                <a:extLst>
                  <a:ext uri="{0D108BD9-81ED-4DB2-BD59-A6C34878D82A}">
                    <a16:rowId xmlns:a16="http://schemas.microsoft.com/office/drawing/2014/main" val="3189898998"/>
                  </a:ext>
                </a:extLst>
              </a:tr>
              <a:tr h="542895">
                <a:tc>
                  <a:txBody>
                    <a:bodyPr/>
                    <a:lstStyle/>
                    <a:p>
                      <a:r>
                        <a:rPr lang="en-US" dirty="0"/>
                        <a:t>Fresno</a:t>
                      </a:r>
                    </a:p>
                  </a:txBody>
                  <a:tcPr/>
                </a:tc>
                <a:tc>
                  <a:txBody>
                    <a:bodyPr/>
                    <a:lstStyle/>
                    <a:p>
                      <a:r>
                        <a:rPr lang="en-US" dirty="0"/>
                        <a:t>$277,853</a:t>
                      </a:r>
                    </a:p>
                  </a:txBody>
                  <a:tcPr/>
                </a:tc>
                <a:extLst>
                  <a:ext uri="{0D108BD9-81ED-4DB2-BD59-A6C34878D82A}">
                    <a16:rowId xmlns:a16="http://schemas.microsoft.com/office/drawing/2014/main" val="557023957"/>
                  </a:ext>
                </a:extLst>
              </a:tr>
              <a:tr h="542895">
                <a:tc>
                  <a:txBody>
                    <a:bodyPr/>
                    <a:lstStyle/>
                    <a:p>
                      <a:r>
                        <a:rPr lang="en-US" dirty="0"/>
                        <a:t>Visalia</a:t>
                      </a:r>
                    </a:p>
                  </a:txBody>
                  <a:tcPr/>
                </a:tc>
                <a:tc>
                  <a:txBody>
                    <a:bodyPr/>
                    <a:lstStyle/>
                    <a:p>
                      <a:r>
                        <a:rPr lang="en-US" dirty="0"/>
                        <a:t>$289,761</a:t>
                      </a:r>
                    </a:p>
                  </a:txBody>
                  <a:tcPr/>
                </a:tc>
                <a:extLst>
                  <a:ext uri="{0D108BD9-81ED-4DB2-BD59-A6C34878D82A}">
                    <a16:rowId xmlns:a16="http://schemas.microsoft.com/office/drawing/2014/main" val="2775831262"/>
                  </a:ext>
                </a:extLst>
              </a:tr>
            </a:tbl>
          </a:graphicData>
        </a:graphic>
      </p:graphicFrame>
    </p:spTree>
    <p:extLst>
      <p:ext uri="{BB962C8B-B14F-4D97-AF65-F5344CB8AC3E}">
        <p14:creationId xmlns:p14="http://schemas.microsoft.com/office/powerpoint/2010/main" val="252683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E9236-782C-4598-9D4E-FB6EF8D4FC3F}"/>
              </a:ext>
            </a:extLst>
          </p:cNvPr>
          <p:cNvSpPr>
            <a:spLocks noGrp="1"/>
          </p:cNvSpPr>
          <p:nvPr>
            <p:ph type="title"/>
          </p:nvPr>
        </p:nvSpPr>
        <p:spPr/>
        <p:txBody>
          <a:bodyPr/>
          <a:lstStyle/>
          <a:p>
            <a:r>
              <a:rPr lang="en-US" dirty="0"/>
              <a:t>Data Cleaning and Description (4)</a:t>
            </a:r>
          </a:p>
        </p:txBody>
      </p:sp>
      <p:sp>
        <p:nvSpPr>
          <p:cNvPr id="3" name="Content Placeholder 2">
            <a:extLst>
              <a:ext uri="{FF2B5EF4-FFF2-40B4-BE49-F238E27FC236}">
                <a16:creationId xmlns:a16="http://schemas.microsoft.com/office/drawing/2014/main" id="{E46A3C1B-23EE-4361-A374-D9D489AE3E43}"/>
              </a:ext>
            </a:extLst>
          </p:cNvPr>
          <p:cNvSpPr>
            <a:spLocks noGrp="1"/>
          </p:cNvSpPr>
          <p:nvPr>
            <p:ph idx="1"/>
          </p:nvPr>
        </p:nvSpPr>
        <p:spPr>
          <a:xfrm>
            <a:off x="1097280" y="2108201"/>
            <a:ext cx="4493623" cy="3760891"/>
          </a:xfrm>
        </p:spPr>
        <p:txBody>
          <a:bodyPr/>
          <a:lstStyle/>
          <a:p>
            <a:r>
              <a:rPr lang="en-US" dirty="0">
                <a:latin typeface="Calibri" panose="020F0502020204030204" pitchFamily="34" charset="0"/>
                <a:cs typeface="Calibri" panose="020F0502020204030204" pitchFamily="34" charset="0"/>
              </a:rPr>
              <a:t>After merging three data files together and dropping the unusable data, the final data set has 82 cities. Use those cities to request venue data from Foursquare, the most common venue categories of the cities are obtained. The chart on the right shows the top 10 most common categories.</a:t>
            </a:r>
          </a:p>
        </p:txBody>
      </p:sp>
      <p:graphicFrame>
        <p:nvGraphicFramePr>
          <p:cNvPr id="4" name="Chart 3">
            <a:extLst>
              <a:ext uri="{FF2B5EF4-FFF2-40B4-BE49-F238E27FC236}">
                <a16:creationId xmlns:a16="http://schemas.microsoft.com/office/drawing/2014/main" id="{A7F98CD4-0D0A-4E2B-BDA5-4F3CB0CFFF6D}"/>
              </a:ext>
            </a:extLst>
          </p:cNvPr>
          <p:cNvGraphicFramePr>
            <a:graphicFrameLocks/>
          </p:cNvGraphicFramePr>
          <p:nvPr>
            <p:extLst>
              <p:ext uri="{D42A27DB-BD31-4B8C-83A1-F6EECF244321}">
                <p14:modId xmlns:p14="http://schemas.microsoft.com/office/powerpoint/2010/main" val="890220281"/>
              </p:ext>
            </p:extLst>
          </p:nvPr>
        </p:nvGraphicFramePr>
        <p:xfrm>
          <a:off x="5691052" y="2108200"/>
          <a:ext cx="5464628" cy="37608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21534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C5551-486F-4A7C-8B48-379367C4A73C}"/>
              </a:ext>
            </a:extLst>
          </p:cNvPr>
          <p:cNvSpPr>
            <a:spLocks noGrp="1"/>
          </p:cNvSpPr>
          <p:nvPr>
            <p:ph type="title"/>
          </p:nvPr>
        </p:nvSpPr>
        <p:spPr/>
        <p:txBody>
          <a:bodyPr/>
          <a:lstStyle/>
          <a:p>
            <a:r>
              <a:rPr lang="en-US"/>
              <a:t>K-Means Clustering</a:t>
            </a:r>
            <a:endParaRPr lang="en-US" dirty="0"/>
          </a:p>
        </p:txBody>
      </p:sp>
      <p:sp>
        <p:nvSpPr>
          <p:cNvPr id="3" name="Content Placeholder 2">
            <a:extLst>
              <a:ext uri="{FF2B5EF4-FFF2-40B4-BE49-F238E27FC236}">
                <a16:creationId xmlns:a16="http://schemas.microsoft.com/office/drawing/2014/main" id="{4AAD112A-55FC-4FA5-9B91-4F2EB56893A2}"/>
              </a:ext>
            </a:extLst>
          </p:cNvPr>
          <p:cNvSpPr>
            <a:spLocks noGrp="1"/>
          </p:cNvSpPr>
          <p:nvPr>
            <p:ph idx="1"/>
          </p:nvPr>
        </p:nvSpPr>
        <p:spPr/>
        <p:txBody>
          <a:bodyPr/>
          <a:lstStyle/>
          <a:p>
            <a:pPr marL="0" indent="0">
              <a:buNone/>
            </a:pPr>
            <a:r>
              <a:rPr lang="en-US" dirty="0">
                <a:latin typeface="Calibri" panose="020F0502020204030204" pitchFamily="34" charset="0"/>
                <a:cs typeface="Calibri" panose="020F0502020204030204" pitchFamily="34" charset="0"/>
              </a:rPr>
              <a:t>K-means clustering method is used for this project. The number of clusters is set to be 5. The average features of the clusters are shown as below:</a:t>
            </a:r>
          </a:p>
          <a:p>
            <a:pPr marL="0" indent="0">
              <a:buNone/>
            </a:pPr>
            <a:endParaRPr lang="en-US"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C00A974B-736D-442F-9B83-232D73C39136}"/>
              </a:ext>
            </a:extLst>
          </p:cNvPr>
          <p:cNvPicPr/>
          <p:nvPr/>
        </p:nvPicPr>
        <p:blipFill>
          <a:blip r:embed="rId2"/>
          <a:stretch>
            <a:fillRect/>
          </a:stretch>
        </p:blipFill>
        <p:spPr>
          <a:xfrm>
            <a:off x="2617231" y="3043237"/>
            <a:ext cx="7018497" cy="2825855"/>
          </a:xfrm>
          <a:prstGeom prst="rect">
            <a:avLst/>
          </a:prstGeom>
        </p:spPr>
      </p:pic>
    </p:spTree>
    <p:extLst>
      <p:ext uri="{BB962C8B-B14F-4D97-AF65-F5344CB8AC3E}">
        <p14:creationId xmlns:p14="http://schemas.microsoft.com/office/powerpoint/2010/main" val="2724863492"/>
      </p:ext>
    </p:extLst>
  </p:cSld>
  <p:clrMapOvr>
    <a:masterClrMapping/>
  </p:clrMapOvr>
</p:sld>
</file>

<file path=ppt/theme/theme1.xml><?xml version="1.0" encoding="utf-8"?>
<a:theme xmlns:a="http://schemas.openxmlformats.org/drawingml/2006/main" name="RetrospectVTI">
  <a:themeElements>
    <a:clrScheme name="AnalogousFromDarkSeedRightStep">
      <a:dk1>
        <a:srgbClr val="000000"/>
      </a:dk1>
      <a:lt1>
        <a:srgbClr val="FFFFFF"/>
      </a:lt1>
      <a:dk2>
        <a:srgbClr val="203039"/>
      </a:dk2>
      <a:lt2>
        <a:srgbClr val="E8E2E5"/>
      </a:lt2>
      <a:accent1>
        <a:srgbClr val="46B381"/>
      </a:accent1>
      <a:accent2>
        <a:srgbClr val="3BB1AC"/>
      </a:accent2>
      <a:accent3>
        <a:srgbClr val="4D98C3"/>
      </a:accent3>
      <a:accent4>
        <a:srgbClr val="3B54B1"/>
      </a:accent4>
      <a:accent5>
        <a:srgbClr val="644DC3"/>
      </a:accent5>
      <a:accent6>
        <a:srgbClr val="843BB1"/>
      </a:accent6>
      <a:hlink>
        <a:srgbClr val="83862C"/>
      </a:hlink>
      <a:folHlink>
        <a:srgbClr val="7F7F7F"/>
      </a:folHlink>
    </a:clrScheme>
    <a:fontScheme name="Retrospect">
      <a:majorFont>
        <a:latin typeface="Tw Cen M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119</TotalTime>
  <Words>874</Words>
  <Application>Microsoft Office PowerPoint</Application>
  <PresentationFormat>Widescreen</PresentationFormat>
  <Paragraphs>90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Abadi</vt:lpstr>
      <vt:lpstr>Arial</vt:lpstr>
      <vt:lpstr>Calibri</vt:lpstr>
      <vt:lpstr>Tw Cen MT</vt:lpstr>
      <vt:lpstr>RetrospectVTI</vt:lpstr>
      <vt:lpstr>Where to Relocate in California after the COVID-19? </vt:lpstr>
      <vt:lpstr>Introduction and Business Problem</vt:lpstr>
      <vt:lpstr>Data Needs</vt:lpstr>
      <vt:lpstr>Data Acquisition</vt:lpstr>
      <vt:lpstr>Data Cleaning and Description (1)</vt:lpstr>
      <vt:lpstr>Data Cleaning and Description (2)</vt:lpstr>
      <vt:lpstr>Data Cleaning and Description (3)</vt:lpstr>
      <vt:lpstr>Data Cleaning and Description (4)</vt:lpstr>
      <vt:lpstr>K-Means Clustering</vt:lpstr>
      <vt:lpstr>Cluster Features</vt:lpstr>
      <vt:lpstr>Folium Map</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to Relocate in California after the COVID-19? </dc:title>
  <dc:creator>Dai Li</dc:creator>
  <cp:lastModifiedBy>Dai Li</cp:lastModifiedBy>
  <cp:revision>7</cp:revision>
  <dcterms:created xsi:type="dcterms:W3CDTF">2021-01-04T03:54:33Z</dcterms:created>
  <dcterms:modified xsi:type="dcterms:W3CDTF">2021-01-04T05:55:03Z</dcterms:modified>
</cp:coreProperties>
</file>