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73" r:id="rId3"/>
    <p:sldId id="292" r:id="rId4"/>
    <p:sldId id="272" r:id="rId5"/>
    <p:sldId id="259" r:id="rId6"/>
    <p:sldId id="287" r:id="rId7"/>
    <p:sldId id="285" r:id="rId8"/>
    <p:sldId id="296" r:id="rId9"/>
    <p:sldId id="293" r:id="rId10"/>
    <p:sldId id="295" r:id="rId11"/>
    <p:sldId id="297" r:id="rId12"/>
    <p:sldId id="298" r:id="rId13"/>
    <p:sldId id="291" r:id="rId14"/>
    <p:sldId id="286" r:id="rId15"/>
    <p:sldId id="294" r:id="rId16"/>
    <p:sldId id="283" r:id="rId17"/>
    <p:sldId id="289" r:id="rId18"/>
    <p:sldId id="26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71"/>
  </p:normalViewPr>
  <p:slideViewPr>
    <p:cSldViewPr>
      <p:cViewPr>
        <p:scale>
          <a:sx n="75" d="100"/>
          <a:sy n="75" d="100"/>
        </p:scale>
        <p:origin x="-1866" y="-17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65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375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37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37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375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375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80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37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6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92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92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9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9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.slack.help/hc/en-us/articles/11500407176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hyperlink" Target="https://get.slack.help/hc/en-us/articles/115004056967" TargetMode="External"/><Relationship Id="rId4" Type="http://schemas.openxmlformats.org/officeDocument/2006/relationships/hyperlink" Target="https://get.slack.help/hc/en-us/articles/218080037-Getting-started-for-new-members#what's-next?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meetup.com/rladies-munich/" TargetMode="External"/><Relationship Id="rId7" Type="http://schemas.openxmlformats.org/officeDocument/2006/relationships/hyperlink" Target="https://rladies-munich.slack.com/messages/C5GERAFA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acebook.com/RLadiesMunich/" TargetMode="External"/><Relationship Id="rId5" Type="http://schemas.openxmlformats.org/officeDocument/2006/relationships/hyperlink" Target="https://twitter.com/RLadiesMunich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www.instagram.com/rladiesmunich/" TargetMode="External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search/?api=1&amp;query=Landsberger+Stra%C3%9Fe+19,+M%C3%BCnchen,+meetup3,+D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eetup.com/rladies-munich/events/248504518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melinni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pamela@rladies.or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twitter.com/pamelinni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infinance.com/" TargetMode="External"/><Relationship Id="rId13" Type="http://schemas.openxmlformats.org/officeDocument/2006/relationships/hyperlink" Target="https://user2018.r-project.org/" TargetMode="External"/><Relationship Id="rId3" Type="http://schemas.openxmlformats.org/officeDocument/2006/relationships/hyperlink" Target="https://www.rstudio.com/conference/" TargetMode="External"/><Relationship Id="rId7" Type="http://schemas.openxmlformats.org/officeDocument/2006/relationships/hyperlink" Target="http://rday.leg.ufpr.br/" TargetMode="External"/><Relationship Id="rId12" Type="http://schemas.openxmlformats.org/officeDocument/2006/relationships/hyperlink" Target="https://r2018-rennes.sciencesconf.or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earlconf.com/london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2018.erum.io/" TargetMode="External"/><Relationship Id="rId11" Type="http://schemas.openxmlformats.org/officeDocument/2006/relationships/hyperlink" Target="http://whyr2018.pl/" TargetMode="External"/><Relationship Id="rId5" Type="http://schemas.openxmlformats.org/officeDocument/2006/relationships/hyperlink" Target="http://rstats.nyc/" TargetMode="External"/><Relationship Id="rId15" Type="http://schemas.openxmlformats.org/officeDocument/2006/relationships/hyperlink" Target="http://latin-r.com/" TargetMode="External"/><Relationship Id="rId10" Type="http://schemas.openxmlformats.org/officeDocument/2006/relationships/hyperlink" Target="http://www.mango-solutions.com/wp/2017/01/earl-2017-abstract-submissions-open-for-san-francisco-and-london-san-francisco-dates-and-venue-announced/" TargetMode="External"/><Relationship Id="rId4" Type="http://schemas.openxmlformats.org/officeDocument/2006/relationships/hyperlink" Target="http://capetown2018.satrdays.org/" TargetMode="External"/><Relationship Id="rId9" Type="http://schemas.openxmlformats.org/officeDocument/2006/relationships/hyperlink" Target="https://www.cascadiarconf.com/" TargetMode="External"/><Relationship Id="rId14" Type="http://schemas.openxmlformats.org/officeDocument/2006/relationships/hyperlink" Target="http://noreastrconf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rum201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2018.erum.io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R-Ladies-Melbourne/" TargetMode="External"/><Relationship Id="rId7" Type="http://schemas.openxmlformats.org/officeDocument/2006/relationships/hyperlink" Target="https://docs.google.com/forms/d/e/1FAIpQLSeF_wH31kNxXKbMBDJfujM9tsNcVct7px5ZqX0TSAlewJaKiw/viewfor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er2018.r-project.org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twitter.com/useR2018_con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arlcon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m.jotformeu.com/73514209450350" TargetMode="External"/><Relationship Id="rId5" Type="http://schemas.openxmlformats.org/officeDocument/2006/relationships/hyperlink" Target="https://earlconf.com/2018/london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hyr2018.p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7482408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#5 </a:t>
            </a:r>
            <a:br>
              <a:rPr lang="es-ES" dirty="0" smtClean="0"/>
            </a:br>
            <a:r>
              <a:rPr lang="es-ES" dirty="0" err="1" smtClean="0"/>
              <a:t>SpeakeRs</a:t>
            </a:r>
            <a:r>
              <a:rPr lang="es-ES" dirty="0" smtClean="0"/>
              <a:t> </a:t>
            </a:r>
            <a:r>
              <a:rPr lang="es-ES" dirty="0" err="1" smtClean="0"/>
              <a:t>Unite</a:t>
            </a:r>
            <a:r>
              <a:rPr lang="es-ES" dirty="0" smtClean="0"/>
              <a:t>!</a:t>
            </a:r>
            <a:br>
              <a:rPr lang="es-ES" dirty="0" smtClean="0"/>
            </a:br>
            <a:r>
              <a:rPr lang="es-ES" sz="3500" dirty="0" smtClean="0"/>
              <a:t>Round 1 + </a:t>
            </a:r>
            <a:r>
              <a:rPr lang="es-ES" sz="3500" dirty="0" err="1" smtClean="0"/>
              <a:t>Conferences</a:t>
            </a:r>
            <a:r>
              <a:rPr lang="es-ES" sz="3500" dirty="0" smtClean="0"/>
              <a:t> + </a:t>
            </a:r>
            <a:r>
              <a:rPr lang="es-ES" sz="3500" dirty="0" err="1" smtClean="0"/>
              <a:t>Slack</a:t>
            </a:r>
            <a:endParaRPr lang="en" sz="3500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</a:t>
            </a: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’</a:t>
            </a:r>
            <a:r>
              <a:rPr lang="es-ES" dirty="0" err="1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Munich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51520" y="187814"/>
            <a:ext cx="8568952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4500" dirty="0" err="1" smtClean="0">
                <a:solidFill>
                  <a:schemeClr val="tx1"/>
                </a:solidFill>
              </a:rPr>
              <a:t>Our</a:t>
            </a:r>
            <a:r>
              <a:rPr lang="de-DE" sz="4500" dirty="0" smtClean="0">
                <a:solidFill>
                  <a:schemeClr val="tx1"/>
                </a:solidFill>
              </a:rPr>
              <a:t> </a:t>
            </a:r>
            <a:r>
              <a:rPr lang="de-DE" sz="4500" dirty="0" smtClean="0">
                <a:solidFill>
                  <a:srgbClr val="88398A"/>
                </a:solidFill>
              </a:rPr>
              <a:t>             </a:t>
            </a:r>
            <a:r>
              <a:rPr lang="de-DE" sz="4500" dirty="0" err="1" smtClean="0">
                <a:solidFill>
                  <a:srgbClr val="88398A"/>
                </a:solidFill>
              </a:rPr>
              <a:t>workspace</a:t>
            </a:r>
            <a:endParaRPr lang="en" sz="45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179512" y="915566"/>
            <a:ext cx="7920880" cy="5760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000" dirty="0" smtClean="0">
                <a:solidFill>
                  <a:srgbClr val="000000"/>
                </a:solidFill>
              </a:rPr>
              <a:t>Communication + exchanging documents + sending GIFs 			== building our community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sz="2000" dirty="0" smtClean="0">
              <a:solidFill>
                <a:srgbClr val="000000"/>
              </a:solidFill>
            </a:endParaRPr>
          </a:p>
        </p:txBody>
      </p:sp>
      <p:pic>
        <p:nvPicPr>
          <p:cNvPr id="2050" name="Picture 2" descr="Resultado de imagen para s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14" y="171740"/>
            <a:ext cx="1949066" cy="10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_IS_SLACK_Slack_over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7205">
            <a:off x="-283480" y="1958716"/>
            <a:ext cx="3741410" cy="252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o_do_l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913">
            <a:off x="3751664" y="1910229"/>
            <a:ext cx="3816424" cy="11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reen_Shot_2017-03-06_at_2.25.23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51" y="3075806"/>
            <a:ext cx="3584570" cy="208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ll-full-layou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7489">
            <a:off x="6584670" y="2544367"/>
            <a:ext cx="2822021" cy="194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97564"/>
            <a:ext cx="1368152" cy="10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204"/>
            <a:ext cx="6292631" cy="48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hape 92"/>
          <p:cNvSpPr txBox="1">
            <a:spLocks/>
          </p:cNvSpPr>
          <p:nvPr/>
        </p:nvSpPr>
        <p:spPr>
          <a:xfrm>
            <a:off x="6463655" y="1491630"/>
            <a:ext cx="2860873" cy="960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000" dirty="0" smtClean="0">
                <a:solidFill>
                  <a:schemeClr val="tx1"/>
                </a:solidFill>
              </a:rPr>
              <a:t>To join the R-Ladies Munich Slack,</a:t>
            </a:r>
            <a:endParaRPr lang="en" sz="2000" dirty="0">
              <a:solidFill>
                <a:schemeClr val="tx1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6372200" y="2236254"/>
            <a:ext cx="2952328" cy="2376264"/>
            <a:chOff x="6372200" y="2571750"/>
            <a:chExt cx="2952328" cy="2376264"/>
          </a:xfrm>
        </p:grpSpPr>
        <p:sp>
          <p:nvSpPr>
            <p:cNvPr id="9" name="Shape 128"/>
            <p:cNvSpPr txBox="1">
              <a:spLocks/>
            </p:cNvSpPr>
            <p:nvPr/>
          </p:nvSpPr>
          <p:spPr>
            <a:xfrm rot="5400000">
              <a:off x="7558671" y="1418472"/>
              <a:ext cx="432050" cy="2738605"/>
            </a:xfrm>
            <a:prstGeom prst="rect">
              <a:avLst/>
            </a:prstGeom>
            <a:solidFill>
              <a:srgbClr val="88398A"/>
            </a:solidFill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>
                <a:solidFill>
                  <a:srgbClr val="D3D3D3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405393" y="2634466"/>
              <a:ext cx="2775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00" dirty="0">
                  <a:solidFill>
                    <a:schemeClr val="bg1"/>
                  </a:solidFill>
                </a:rPr>
                <a:t>rladies-munich.slack.com</a:t>
              </a:r>
            </a:p>
          </p:txBody>
        </p:sp>
        <p:sp>
          <p:nvSpPr>
            <p:cNvPr id="14" name="Shape 128"/>
            <p:cNvSpPr txBox="1">
              <a:spLocks/>
            </p:cNvSpPr>
            <p:nvPr/>
          </p:nvSpPr>
          <p:spPr>
            <a:xfrm rot="5400000">
              <a:off x="7576926" y="2498590"/>
              <a:ext cx="432050" cy="2738605"/>
            </a:xfrm>
            <a:prstGeom prst="rect">
              <a:avLst/>
            </a:prstGeom>
            <a:solidFill>
              <a:srgbClr val="88398A"/>
            </a:solidFill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>
                <a:solidFill>
                  <a:srgbClr val="D3D3D3"/>
                </a:solidFill>
              </a:endParaRPr>
            </a:p>
          </p:txBody>
        </p:sp>
        <p:sp>
          <p:nvSpPr>
            <p:cNvPr id="15" name="Shape 92"/>
            <p:cNvSpPr txBox="1">
              <a:spLocks/>
            </p:cNvSpPr>
            <p:nvPr/>
          </p:nvSpPr>
          <p:spPr>
            <a:xfrm>
              <a:off x="6463655" y="2931790"/>
              <a:ext cx="2860873" cy="96064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▪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▫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▸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ct val="30555"/>
                <a:buFont typeface="Arial"/>
                <a:buNone/>
              </a:pPr>
              <a:r>
                <a:rPr lang="en" sz="2000" dirty="0" smtClean="0">
                  <a:solidFill>
                    <a:schemeClr val="tx1"/>
                  </a:solidFill>
                </a:rPr>
                <a:t>please send us an email to</a:t>
              </a:r>
              <a:endParaRPr lang="en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Shape 92"/>
            <p:cNvSpPr txBox="1">
              <a:spLocks/>
            </p:cNvSpPr>
            <p:nvPr/>
          </p:nvSpPr>
          <p:spPr>
            <a:xfrm>
              <a:off x="6372200" y="3987366"/>
              <a:ext cx="2860873" cy="96064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▪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▫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▸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ct val="30555"/>
                <a:buFont typeface="Arial"/>
                <a:buNone/>
              </a:pPr>
              <a:r>
                <a:rPr lang="en" sz="2000" dirty="0" smtClean="0">
                  <a:solidFill>
                    <a:schemeClr val="tx1"/>
                  </a:solidFill>
                </a:rPr>
                <a:t>and we’ll send you an invitation </a:t>
              </a:r>
              <a:r>
                <a:rPr lang="en" sz="200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 </a:t>
              </a:r>
              <a:endParaRPr lang="en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734297" y="3686011"/>
              <a:ext cx="2239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00" dirty="0" smtClean="0">
                  <a:solidFill>
                    <a:schemeClr val="bg1"/>
                  </a:solidFill>
                </a:rPr>
                <a:t>munich@rladies.org</a:t>
              </a:r>
              <a:endParaRPr lang="de-DE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6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51520" y="187814"/>
            <a:ext cx="8568952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4500" dirty="0" err="1" smtClean="0">
                <a:solidFill>
                  <a:schemeClr val="tx1"/>
                </a:solidFill>
              </a:rPr>
              <a:t>How</a:t>
            </a:r>
            <a:r>
              <a:rPr lang="de-DE" sz="4500" dirty="0" smtClean="0">
                <a:solidFill>
                  <a:schemeClr val="tx1"/>
                </a:solidFill>
              </a:rPr>
              <a:t> </a:t>
            </a:r>
            <a:r>
              <a:rPr lang="de-DE" sz="4500" dirty="0" err="1" smtClean="0">
                <a:solidFill>
                  <a:schemeClr val="tx1"/>
                </a:solidFill>
              </a:rPr>
              <a:t>to</a:t>
            </a:r>
            <a:endParaRPr lang="en" sz="45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539552" y="1264454"/>
            <a:ext cx="8208912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500" dirty="0" smtClean="0">
                <a:solidFill>
                  <a:srgbClr val="000000"/>
                </a:solidFill>
                <a:hlinkClick r:id="rId3"/>
              </a:rPr>
              <a:t>W</a:t>
            </a:r>
            <a:r>
              <a:rPr lang="de-DE" sz="2500" dirty="0" smtClean="0">
                <a:solidFill>
                  <a:srgbClr val="000000"/>
                </a:solidFill>
                <a:hlinkClick r:id="rId3"/>
              </a:rPr>
              <a:t>h</a:t>
            </a:r>
            <a:r>
              <a:rPr lang="en" sz="2500" dirty="0" smtClean="0">
                <a:solidFill>
                  <a:srgbClr val="000000"/>
                </a:solidFill>
                <a:hlinkClick r:id="rId3"/>
              </a:rPr>
              <a:t>at is Slack?</a:t>
            </a:r>
            <a:r>
              <a:rPr lang="en" sz="2500" dirty="0" smtClean="0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sz="25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500" dirty="0" smtClean="0">
                <a:solidFill>
                  <a:srgbClr val="000000"/>
                </a:solidFill>
                <a:hlinkClick r:id="rId4"/>
              </a:rPr>
              <a:t>Getting started</a:t>
            </a:r>
            <a:endParaRPr lang="en" sz="2500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000" dirty="0" smtClean="0">
                <a:solidFill>
                  <a:srgbClr val="000000"/>
                </a:solidFill>
              </a:rPr>
              <a:t>1. Join the workspace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000" dirty="0" smtClean="0">
                <a:solidFill>
                  <a:srgbClr val="000000"/>
                </a:solidFill>
              </a:rPr>
              <a:t>2. Set up your profile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000" dirty="0" smtClean="0">
                <a:solidFill>
                  <a:srgbClr val="000000"/>
                </a:solidFill>
              </a:rPr>
              <a:t>3. Download the desktop/mobile</a:t>
            </a:r>
            <a:r>
              <a:rPr lang="en" sz="2000" dirty="0">
                <a:solidFill>
                  <a:srgbClr val="000000"/>
                </a:solidFill>
              </a:rPr>
              <a:t> </a:t>
            </a:r>
            <a:r>
              <a:rPr lang="en" sz="2000" dirty="0" smtClean="0">
                <a:solidFill>
                  <a:srgbClr val="000000"/>
                </a:solidFill>
              </a:rPr>
              <a:t>app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000" dirty="0">
                <a:solidFill>
                  <a:srgbClr val="000000"/>
                </a:solidFill>
              </a:rPr>
              <a:t>	</a:t>
            </a:r>
            <a:r>
              <a:rPr lang="en" sz="2000" dirty="0" smtClean="0">
                <a:solidFill>
                  <a:srgbClr val="000000"/>
                </a:solidFill>
              </a:rPr>
              <a:t>Web browser also possible ;)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sz="25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500" dirty="0" smtClean="0">
                <a:solidFill>
                  <a:srgbClr val="000000"/>
                </a:solidFill>
                <a:hlinkClick r:id="rId5"/>
              </a:rPr>
              <a:t>Working in Slack</a:t>
            </a:r>
            <a:endParaRPr lang="en" sz="2500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sz="25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sz="2500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sz="25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Resultado de imagen para sla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6" t="9515" r="18216" b="9515"/>
          <a:stretch/>
        </p:blipFill>
        <p:spPr bwMode="auto">
          <a:xfrm>
            <a:off x="2267744" y="123478"/>
            <a:ext cx="1116484" cy="106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9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>
            <a:spLocks/>
          </p:cNvSpPr>
          <p:nvPr/>
        </p:nvSpPr>
        <p:spPr>
          <a:xfrm>
            <a:off x="-36512" y="1849926"/>
            <a:ext cx="8640960" cy="1968604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>
              <a:solidFill>
                <a:srgbClr val="D3D3D3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5858964" y="-1169417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hteck 1"/>
          <p:cNvSpPr/>
          <p:nvPr/>
        </p:nvSpPr>
        <p:spPr>
          <a:xfrm>
            <a:off x="179512" y="2020654"/>
            <a:ext cx="67687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0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SpeakeRs</a:t>
            </a:r>
            <a:r>
              <a:rPr lang="de-DE" sz="5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de-DE" sz="50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Unite</a:t>
            </a:r>
            <a:r>
              <a:rPr lang="de-DE" sz="5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</a:p>
          <a:p>
            <a:r>
              <a:rPr lang="de-DE" sz="5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Round 1</a:t>
            </a:r>
            <a:endParaRPr lang="de-DE" sz="50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01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843558"/>
            <a:ext cx="5594626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 dirty="0" smtClean="0">
                <a:solidFill>
                  <a:srgbClr val="88398A"/>
                </a:solidFill>
              </a:rPr>
              <a:t>Beibei Jiang</a:t>
            </a:r>
            <a:endParaRPr lang="en" sz="50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149508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PhD </a:t>
            </a:r>
            <a:r>
              <a:rPr lang="en-US" sz="2000" dirty="0"/>
              <a:t>student at the Max Planck Institute of Psychiatry, Munich. </a:t>
            </a:r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endParaRPr lang="en-US" sz="2000" dirty="0" smtClean="0"/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Developed </a:t>
            </a:r>
            <a:r>
              <a:rPr lang="en-US" sz="2000" dirty="0"/>
              <a:t>a package called </a:t>
            </a:r>
            <a:r>
              <a:rPr lang="en-US" sz="2000" dirty="0" smtClean="0"/>
              <a:t>“</a:t>
            </a:r>
            <a:r>
              <a:rPr lang="en-US" sz="2000" dirty="0" err="1" smtClean="0"/>
              <a:t>SimPhe</a:t>
            </a:r>
            <a:r>
              <a:rPr lang="en-US" sz="2000" dirty="0" smtClean="0"/>
              <a:t>” to </a:t>
            </a:r>
            <a:r>
              <a:rPr lang="en-US" sz="2000" dirty="0"/>
              <a:t>simulate phenotypes with epistatic interactions, </a:t>
            </a:r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endParaRPr lang="en-US" sz="2000" dirty="0" smtClean="0"/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Selected for a lightning </a:t>
            </a:r>
            <a:r>
              <a:rPr lang="en-US" sz="2000" dirty="0"/>
              <a:t>talk at useR!2017 </a:t>
            </a:r>
            <a:endParaRPr lang="es-ES" sz="2000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sz="2000" dirty="0">
              <a:solidFill>
                <a:srgbClr val="000000"/>
              </a:solidFill>
            </a:endParaRPr>
          </a:p>
        </p:txBody>
      </p:sp>
      <p:pic>
        <p:nvPicPr>
          <p:cNvPr id="9" name="Picture 4" descr="https://secure.meetupstatic.com/photos/member/1/4/6/5/highres_25308522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7614"/>
            <a:ext cx="1656184" cy="165618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843558"/>
            <a:ext cx="5594626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 dirty="0" smtClean="0">
                <a:solidFill>
                  <a:srgbClr val="88398A"/>
                </a:solidFill>
              </a:rPr>
              <a:t>Sophie Molnos</a:t>
            </a:r>
            <a:endParaRPr lang="en" sz="50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1923678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PhD </a:t>
            </a:r>
            <a:r>
              <a:rPr lang="en-US" sz="2000" dirty="0"/>
              <a:t>at the Helmholtz Center </a:t>
            </a:r>
            <a:r>
              <a:rPr lang="en-US" sz="2000" dirty="0" smtClean="0"/>
              <a:t>Munich</a:t>
            </a:r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endParaRPr lang="en-US" sz="2000" dirty="0" smtClean="0"/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Developed </a:t>
            </a:r>
            <a:r>
              <a:rPr lang="en-US" sz="2000" dirty="0"/>
              <a:t>a package called "</a:t>
            </a:r>
            <a:r>
              <a:rPr lang="en-US" sz="2000" dirty="0" err="1"/>
              <a:t>pulver</a:t>
            </a:r>
            <a:r>
              <a:rPr lang="en-US" sz="2000" dirty="0"/>
              <a:t>" to </a:t>
            </a:r>
            <a:r>
              <a:rPr lang="en-US" sz="2000" dirty="0" smtClean="0"/>
              <a:t>handle interaction </a:t>
            </a:r>
            <a:r>
              <a:rPr lang="en-US" sz="2000" dirty="0"/>
              <a:t>terms from </a:t>
            </a:r>
            <a:r>
              <a:rPr lang="en-US" sz="2000" dirty="0" smtClean="0"/>
              <a:t>models </a:t>
            </a:r>
            <a:r>
              <a:rPr lang="en-US" sz="2000" dirty="0"/>
              <a:t>based on big data. </a:t>
            </a:r>
            <a:endParaRPr lang="en-US" sz="2000" dirty="0" smtClean="0"/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Working in Genetic </a:t>
            </a:r>
            <a:r>
              <a:rPr lang="en-US" sz="2000" dirty="0"/>
              <a:t>Epidemiology, analyzing mitochondrial DNA and its association with human traits. </a:t>
            </a:r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endParaRPr lang="en" sz="2000" dirty="0">
              <a:solidFill>
                <a:srgbClr val="000000"/>
              </a:solidFill>
            </a:endParaRPr>
          </a:p>
        </p:txBody>
      </p:sp>
      <p:pic>
        <p:nvPicPr>
          <p:cNvPr id="6" name="Picture 2" descr="https://www.helmholtz-muenchen.de/typo3temp/_processed_/3/6/csm_Molnos_Sophie-2_01_7df156bde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3598"/>
            <a:ext cx="1524000" cy="20383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179512" y="2555099"/>
            <a:ext cx="8604448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000" dirty="0" err="1" smtClean="0">
                <a:solidFill>
                  <a:srgbClr val="88398A"/>
                </a:solidFill>
              </a:rPr>
              <a:t>We’re</a:t>
            </a:r>
            <a:r>
              <a:rPr lang="es-ES" sz="4000" dirty="0" smtClean="0">
                <a:solidFill>
                  <a:srgbClr val="88398A"/>
                </a:solidFill>
              </a:rPr>
              <a:t> </a:t>
            </a:r>
            <a:r>
              <a:rPr lang="es-ES" sz="4000" dirty="0" err="1" smtClean="0">
                <a:solidFill>
                  <a:srgbClr val="88398A"/>
                </a:solidFill>
              </a:rPr>
              <a:t>Daloha</a:t>
            </a:r>
            <a:r>
              <a:rPr lang="es-ES" sz="4000" dirty="0" smtClean="0">
                <a:solidFill>
                  <a:srgbClr val="88398A"/>
                </a:solidFill>
              </a:rPr>
              <a:t>, Dan, &amp; </a:t>
            </a:r>
            <a:r>
              <a:rPr lang="es-ES" sz="4000" dirty="0" err="1" smtClean="0">
                <a:solidFill>
                  <a:srgbClr val="88398A"/>
                </a:solidFill>
              </a:rPr>
              <a:t>Pam</a:t>
            </a:r>
            <a:endParaRPr lang="en" sz="40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395537" y="3219822"/>
            <a:ext cx="7849316" cy="9901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-ES" sz="2000" dirty="0" smtClean="0">
                <a:solidFill>
                  <a:srgbClr val="000000"/>
                </a:solidFill>
              </a:rPr>
              <a:t>And </a:t>
            </a:r>
            <a:r>
              <a:rPr lang="es-ES" sz="2000" dirty="0" err="1" smtClean="0">
                <a:solidFill>
                  <a:srgbClr val="000000"/>
                </a:solidFill>
              </a:rPr>
              <a:t>we’re</a:t>
            </a:r>
            <a:r>
              <a:rPr lang="es-ES" sz="2000" dirty="0" smtClean="0">
                <a:solidFill>
                  <a:srgbClr val="000000"/>
                </a:solidFill>
              </a:rPr>
              <a:t> so </a:t>
            </a:r>
            <a:r>
              <a:rPr lang="es-ES" sz="2000" dirty="0" err="1" smtClean="0">
                <a:solidFill>
                  <a:srgbClr val="000000"/>
                </a:solidFill>
              </a:rPr>
              <a:t>hyped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about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everyone</a:t>
            </a:r>
            <a:r>
              <a:rPr lang="es-ES" sz="2000" dirty="0" smtClean="0">
                <a:solidFill>
                  <a:srgbClr val="000000"/>
                </a:solidFill>
              </a:rPr>
              <a:t> in </a:t>
            </a:r>
            <a:r>
              <a:rPr lang="es-ES" sz="2000" dirty="0" err="1" smtClean="0">
                <a:solidFill>
                  <a:srgbClr val="000000"/>
                </a:solidFill>
              </a:rPr>
              <a:t>this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room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is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making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-ES" sz="2000" b="1" dirty="0" smtClean="0">
                <a:solidFill>
                  <a:srgbClr val="88398A"/>
                </a:solidFill>
              </a:rPr>
              <a:t>					</a:t>
            </a:r>
            <a:r>
              <a:rPr lang="es-ES" sz="2000" b="1" dirty="0" err="1" smtClean="0">
                <a:solidFill>
                  <a:srgbClr val="88398A"/>
                </a:solidFill>
              </a:rPr>
              <a:t>RLadies</a:t>
            </a:r>
            <a:r>
              <a:rPr lang="es-ES" sz="2000" b="1" dirty="0" smtClean="0">
                <a:solidFill>
                  <a:srgbClr val="88398A"/>
                </a:solidFill>
              </a:rPr>
              <a:t> </a:t>
            </a:r>
            <a:r>
              <a:rPr lang="es-ES" sz="2000" b="1" dirty="0" err="1" smtClean="0">
                <a:solidFill>
                  <a:srgbClr val="88398A"/>
                </a:solidFill>
              </a:rPr>
              <a:t>Munich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happen</a:t>
            </a:r>
            <a:r>
              <a:rPr lang="es-ES" sz="2000" dirty="0" smtClean="0">
                <a:solidFill>
                  <a:srgbClr val="000000"/>
                </a:solidFill>
              </a:rPr>
              <a:t>!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s-ES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-ES" sz="2000" dirty="0" err="1" smtClean="0">
                <a:solidFill>
                  <a:srgbClr val="000000"/>
                </a:solidFill>
              </a:rPr>
              <a:t>Join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us</a:t>
            </a:r>
            <a:r>
              <a:rPr lang="es-ES" sz="2000" dirty="0" smtClean="0">
                <a:solidFill>
                  <a:srgbClr val="000000"/>
                </a:solidFill>
              </a:rPr>
              <a:t> in </a:t>
            </a:r>
            <a:r>
              <a:rPr lang="es-ES" sz="2000" dirty="0" err="1" smtClean="0">
                <a:solidFill>
                  <a:srgbClr val="000000"/>
                </a:solidFill>
                <a:hlinkClick r:id="rId3"/>
              </a:rPr>
              <a:t>Meetup</a:t>
            </a:r>
            <a:r>
              <a:rPr lang="es-ES" sz="2000" dirty="0" smtClean="0">
                <a:solidFill>
                  <a:srgbClr val="000000"/>
                </a:solidFill>
              </a:rPr>
              <a:t>, </a:t>
            </a:r>
            <a:r>
              <a:rPr lang="es-ES" sz="2000" dirty="0" smtClean="0">
                <a:solidFill>
                  <a:srgbClr val="000000"/>
                </a:solidFill>
                <a:hlinkClick r:id="rId4"/>
              </a:rPr>
              <a:t>Instagram</a:t>
            </a:r>
            <a:r>
              <a:rPr lang="es-ES" sz="2000" dirty="0" smtClean="0">
                <a:solidFill>
                  <a:srgbClr val="000000"/>
                </a:solidFill>
              </a:rPr>
              <a:t>, </a:t>
            </a:r>
            <a:r>
              <a:rPr lang="es-ES" sz="2000" dirty="0" smtClean="0">
                <a:solidFill>
                  <a:srgbClr val="000000"/>
                </a:solidFill>
                <a:hlinkClick r:id="rId5"/>
              </a:rPr>
              <a:t>Twitter</a:t>
            </a:r>
            <a:r>
              <a:rPr lang="es-ES" sz="2000" dirty="0" smtClean="0">
                <a:solidFill>
                  <a:srgbClr val="000000"/>
                </a:solidFill>
              </a:rPr>
              <a:t>, </a:t>
            </a:r>
            <a:r>
              <a:rPr lang="es-ES" sz="2000" dirty="0" smtClean="0">
                <a:solidFill>
                  <a:srgbClr val="000000"/>
                </a:solidFill>
                <a:hlinkClick r:id="rId6"/>
              </a:rPr>
              <a:t>Facebook</a:t>
            </a:r>
            <a:r>
              <a:rPr lang="es-ES" sz="2000" dirty="0" smtClean="0">
                <a:solidFill>
                  <a:srgbClr val="000000"/>
                </a:solidFill>
              </a:rPr>
              <a:t> and </a:t>
            </a:r>
            <a:r>
              <a:rPr lang="es-ES" sz="2000" dirty="0" smtClean="0">
                <a:solidFill>
                  <a:srgbClr val="000000"/>
                </a:solidFill>
                <a:hlinkClick r:id="rId7"/>
              </a:rPr>
              <a:t>Slack</a:t>
            </a:r>
            <a:endParaRPr lang="es-ES" sz="2000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s-ES" sz="2000" b="1" dirty="0">
              <a:solidFill>
                <a:srgbClr val="88398A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s-ES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01635"/>
            <a:ext cx="1375435" cy="16330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" name="Shape 93"/>
          <p:cNvPicPr preferRelativeResize="0"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17300"/>
            <a:ext cx="1377826" cy="163540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" name="Shape 93"/>
          <p:cNvPicPr preferRelativeResize="0"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7" y="919693"/>
            <a:ext cx="1373404" cy="1633012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8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339502"/>
            <a:ext cx="8305794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6000" dirty="0" smtClean="0">
                <a:solidFill>
                  <a:srgbClr val="88398A"/>
                </a:solidFill>
              </a:rPr>
              <a:t>Bis </a:t>
            </a:r>
            <a:r>
              <a:rPr lang="es-ES" sz="6000" dirty="0">
                <a:solidFill>
                  <a:srgbClr val="88398A"/>
                </a:solidFill>
              </a:rPr>
              <a:t>zum </a:t>
            </a:r>
            <a:r>
              <a:rPr lang="es-ES" sz="6000" dirty="0" smtClean="0">
                <a:solidFill>
                  <a:srgbClr val="88398A"/>
                </a:solidFill>
              </a:rPr>
              <a:t/>
            </a:r>
            <a:br>
              <a:rPr lang="es-ES" sz="6000" dirty="0" smtClean="0">
                <a:solidFill>
                  <a:srgbClr val="88398A"/>
                </a:solidFill>
              </a:rPr>
            </a:br>
            <a:r>
              <a:rPr lang="es-ES" sz="6000" dirty="0">
                <a:solidFill>
                  <a:srgbClr val="88398A"/>
                </a:solidFill>
              </a:rPr>
              <a:t>	</a:t>
            </a:r>
            <a:r>
              <a:rPr lang="es-ES" sz="6000" dirty="0" err="1" smtClean="0">
                <a:solidFill>
                  <a:srgbClr val="88398A"/>
                </a:solidFill>
              </a:rPr>
              <a:t>nächsten</a:t>
            </a:r>
            <a:r>
              <a:rPr lang="es-ES" sz="6000" dirty="0" smtClean="0">
                <a:solidFill>
                  <a:srgbClr val="88398A"/>
                </a:solidFill>
              </a:rPr>
              <a:t> Mal!</a:t>
            </a:r>
            <a:endParaRPr lang="en" sz="60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5858964" y="-1169417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13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>
            <a:spLocks/>
          </p:cNvSpPr>
          <p:nvPr/>
        </p:nvSpPr>
        <p:spPr>
          <a:xfrm>
            <a:off x="746461" y="2787774"/>
            <a:ext cx="7641963" cy="648072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>
              <a:solidFill>
                <a:srgbClr val="D3D3D3"/>
              </a:solidFill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339502"/>
            <a:ext cx="8305794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6000" dirty="0" smtClean="0">
                <a:solidFill>
                  <a:srgbClr val="88398A"/>
                </a:solidFill>
              </a:rPr>
              <a:t>Bis </a:t>
            </a:r>
            <a:r>
              <a:rPr lang="es-ES" sz="6000" dirty="0">
                <a:solidFill>
                  <a:srgbClr val="88398A"/>
                </a:solidFill>
              </a:rPr>
              <a:t>zum </a:t>
            </a:r>
            <a:r>
              <a:rPr lang="es-ES" sz="6000" dirty="0" smtClean="0">
                <a:solidFill>
                  <a:srgbClr val="88398A"/>
                </a:solidFill>
              </a:rPr>
              <a:t/>
            </a:r>
            <a:br>
              <a:rPr lang="es-ES" sz="6000" dirty="0" smtClean="0">
                <a:solidFill>
                  <a:srgbClr val="88398A"/>
                </a:solidFill>
              </a:rPr>
            </a:br>
            <a:r>
              <a:rPr lang="es-ES" sz="6000" dirty="0">
                <a:solidFill>
                  <a:srgbClr val="88398A"/>
                </a:solidFill>
              </a:rPr>
              <a:t>	</a:t>
            </a:r>
            <a:r>
              <a:rPr lang="es-ES" sz="6000" dirty="0" err="1" smtClean="0">
                <a:solidFill>
                  <a:srgbClr val="88398A"/>
                </a:solidFill>
              </a:rPr>
              <a:t>nächsten</a:t>
            </a:r>
            <a:r>
              <a:rPr lang="es-ES" sz="6000" dirty="0" smtClean="0">
                <a:solidFill>
                  <a:srgbClr val="88398A"/>
                </a:solidFill>
              </a:rPr>
              <a:t> Mal!</a:t>
            </a:r>
            <a:endParaRPr lang="en" sz="60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5858964" y="-1169417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hteck 1"/>
          <p:cNvSpPr/>
          <p:nvPr/>
        </p:nvSpPr>
        <p:spPr>
          <a:xfrm>
            <a:off x="899592" y="2834228"/>
            <a:ext cx="748883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R-Ladies Stammtisch </a:t>
            </a:r>
          </a:p>
          <a:p>
            <a:endParaRPr lang="de-DE" sz="2000" dirty="0" smtClean="0">
              <a:solidFill>
                <a:schemeClr val="bg1"/>
              </a:solidFill>
              <a:latin typeface="Helvetica Neue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Helvetica Neue"/>
              </a:rPr>
              <a:t>* </a:t>
            </a:r>
            <a:r>
              <a:rPr lang="de-DE" sz="1800" dirty="0" err="1" smtClean="0">
                <a:solidFill>
                  <a:schemeClr val="tx1"/>
                </a:solidFill>
                <a:latin typeface="Helvetica Neue"/>
              </a:rPr>
              <a:t>Friday</a:t>
            </a:r>
            <a:r>
              <a:rPr lang="de-DE" sz="1800" dirty="0" smtClean="0">
                <a:solidFill>
                  <a:schemeClr val="tx1"/>
                </a:solidFill>
                <a:latin typeface="Helvetica Neue"/>
              </a:rPr>
              <a:t>, April 6th 2018  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Helvetica Neue"/>
                <a:sym typeface="Wingdings" panose="05000000000000000000" pitchFamily="2" charset="2"/>
              </a:rPr>
              <a:t>* Augustiner </a:t>
            </a:r>
            <a:r>
              <a:rPr lang="de-DE" sz="1800" dirty="0" err="1">
                <a:solidFill>
                  <a:schemeClr val="tx1"/>
                </a:solidFill>
                <a:latin typeface="Helvetica Neue"/>
                <a:sym typeface="Wingdings" panose="05000000000000000000" pitchFamily="2" charset="2"/>
              </a:rPr>
              <a:t>Bräustuben</a:t>
            </a:r>
            <a:r>
              <a:rPr lang="de-DE" sz="1800" dirty="0">
                <a:solidFill>
                  <a:schemeClr val="tx1"/>
                </a:solidFill>
                <a:latin typeface="Helvetica Neue"/>
                <a:sym typeface="Wingdings" panose="05000000000000000000" pitchFamily="2" charset="2"/>
              </a:rPr>
              <a:t>, </a:t>
            </a:r>
            <a:r>
              <a:rPr lang="de-DE" sz="1800" dirty="0" smtClean="0">
                <a:solidFill>
                  <a:schemeClr val="tx1"/>
                </a:solidFill>
                <a:latin typeface="Helvetica Neue"/>
                <a:sym typeface="Wingdings" panose="05000000000000000000" pitchFamily="2" charset="2"/>
              </a:rPr>
              <a:t>Landsberger </a:t>
            </a:r>
            <a:r>
              <a:rPr lang="de-DE" sz="1800" dirty="0">
                <a:solidFill>
                  <a:schemeClr val="tx1"/>
                </a:solidFill>
                <a:latin typeface="Helvetica Neue"/>
                <a:sym typeface="Wingdings" panose="05000000000000000000" pitchFamily="2" charset="2"/>
              </a:rPr>
              <a:t>Straße </a:t>
            </a:r>
            <a:r>
              <a:rPr lang="de-DE" sz="1800" dirty="0" smtClean="0">
                <a:solidFill>
                  <a:schemeClr val="tx1"/>
                </a:solidFill>
                <a:latin typeface="Helvetica Neue"/>
                <a:sym typeface="Wingdings" panose="05000000000000000000" pitchFamily="2" charset="2"/>
              </a:rPr>
              <a:t>19, München</a:t>
            </a:r>
            <a:endParaRPr lang="de-DE" sz="1800" i="1" dirty="0">
              <a:solidFill>
                <a:schemeClr val="tx1"/>
              </a:solidFill>
              <a:hlinkClick r:id="rId3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Helvetica Neue"/>
                <a:sym typeface="Wingdings" panose="05000000000000000000" pitchFamily="2" charset="2"/>
              </a:rPr>
              <a:t>	</a:t>
            </a:r>
            <a:endParaRPr lang="de-DE" sz="1800" dirty="0">
              <a:solidFill>
                <a:schemeClr val="tx1"/>
              </a:solidFill>
              <a:latin typeface="Helvetica Neue"/>
              <a:sym typeface="Wingdings" panose="05000000000000000000" pitchFamily="2" charset="2"/>
            </a:endParaRPr>
          </a:p>
          <a:p>
            <a:pPr algn="r"/>
            <a:r>
              <a:rPr lang="de-DE" sz="1800" u="sng" dirty="0" err="1" smtClean="0">
                <a:solidFill>
                  <a:schemeClr val="tx1"/>
                </a:solidFill>
                <a:latin typeface="Helvetica Neue"/>
                <a:sym typeface="Wingdings" panose="05000000000000000000" pitchFamily="2" charset="2"/>
              </a:rPr>
              <a:t>Important</a:t>
            </a:r>
            <a:r>
              <a:rPr lang="de-DE" sz="1800" dirty="0" smtClean="0">
                <a:solidFill>
                  <a:schemeClr val="tx1"/>
                </a:solidFill>
                <a:latin typeface="Helvetica Neue"/>
                <a:sym typeface="Wingdings" panose="05000000000000000000" pitchFamily="2" charset="2"/>
              </a:rPr>
              <a:t>: </a:t>
            </a:r>
            <a:r>
              <a:rPr lang="de-DE" sz="1800" dirty="0">
                <a:solidFill>
                  <a:schemeClr val="tx1"/>
                </a:solidFill>
                <a:hlinkClick r:id="rId4"/>
              </a:rPr>
              <a:t>RSVP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necessary</a:t>
            </a:r>
            <a:r>
              <a:rPr lang="de-DE" sz="1800" dirty="0" smtClean="0">
                <a:solidFill>
                  <a:schemeClr val="tx1"/>
                </a:solidFill>
              </a:rPr>
              <a:t>! </a:t>
            </a:r>
            <a:endParaRPr lang="de-DE" sz="1800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1211750"/>
            <a:ext cx="5594626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88398A"/>
                </a:solidFill>
              </a:rPr>
              <a:t>Welcome</a:t>
            </a:r>
            <a:endParaRPr lang="en" sz="96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555776" y="2589708"/>
            <a:ext cx="5400600" cy="6301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3600" dirty="0" smtClean="0"/>
              <a:t>I am </a:t>
            </a:r>
            <a:r>
              <a:rPr lang="de-DE" sz="3600" dirty="0" smtClean="0"/>
              <a:t>Pam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1193"/>
            <a:ext cx="1591459" cy="187192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" name="Picture 2" descr="Resultado de imagen para twitter ic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229" y="3334206"/>
            <a:ext cx="878002" cy="46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mail icon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62" y="3334206"/>
            <a:ext cx="468052" cy="46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Resultado de imagen para github icon"/>
          <p:cNvSpPr>
            <a:spLocks noChangeAspect="1" noChangeArrowheads="1"/>
          </p:cNvSpPr>
          <p:nvPr/>
        </p:nvSpPr>
        <p:spPr bwMode="auto">
          <a:xfrm>
            <a:off x="155575" y="-2003425"/>
            <a:ext cx="41814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10" name="Picture 14" descr="Resultado de imagen para github icon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17" y="3343761"/>
            <a:ext cx="458713" cy="4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6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>
            <a:spLocks/>
          </p:cNvSpPr>
          <p:nvPr/>
        </p:nvSpPr>
        <p:spPr>
          <a:xfrm>
            <a:off x="-36512" y="1849926"/>
            <a:ext cx="8640960" cy="1968604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>
              <a:solidFill>
                <a:srgbClr val="D3D3D3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5858964" y="-1169417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hteck 1"/>
          <p:cNvSpPr/>
          <p:nvPr/>
        </p:nvSpPr>
        <p:spPr>
          <a:xfrm>
            <a:off x="179512" y="2020654"/>
            <a:ext cx="8424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0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Upcoming</a:t>
            </a:r>
            <a:r>
              <a:rPr lang="de-DE" sz="5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 </a:t>
            </a:r>
          </a:p>
          <a:p>
            <a:r>
              <a:rPr lang="de-DE" sz="5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de-DE" sz="50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events</a:t>
            </a:r>
            <a:r>
              <a:rPr lang="de-DE" sz="5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&amp; </a:t>
            </a:r>
            <a:r>
              <a:rPr lang="de-DE" sz="50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conferences</a:t>
            </a:r>
            <a:endParaRPr lang="de-DE" sz="50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34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678275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 smtClean="0">
                <a:solidFill>
                  <a:srgbClr val="000000"/>
                </a:solidFill>
              </a:rPr>
              <a:t>What’s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been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announced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for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de-DE" dirty="0" smtClean="0"/>
              <a:t>2018 </a:t>
            </a:r>
            <a:r>
              <a:rPr lang="de-DE" dirty="0" smtClean="0">
                <a:solidFill>
                  <a:srgbClr val="000000"/>
                </a:solidFill>
              </a:rPr>
              <a:t>(so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!)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2628851"/>
            <a:ext cx="20321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&gt;</a:t>
            </a:r>
            <a:r>
              <a:rPr lang="es-ES" dirty="0" smtClean="0"/>
              <a:t> </a:t>
            </a:r>
            <a:r>
              <a:rPr lang="it-IT" dirty="0" err="1" smtClean="0">
                <a:hlinkClick r:id="rId3"/>
              </a:rPr>
              <a:t>rstudio</a:t>
            </a:r>
            <a:r>
              <a:rPr lang="it-IT" dirty="0">
                <a:hlinkClick r:id="rId3"/>
              </a:rPr>
              <a:t>::</a:t>
            </a:r>
            <a:r>
              <a:rPr lang="it-IT" dirty="0" err="1" smtClean="0">
                <a:hlinkClick r:id="rId3"/>
              </a:rPr>
              <a:t>conf</a:t>
            </a:r>
            <a:r>
              <a:rPr lang="it-IT" dirty="0" smtClean="0"/>
              <a:t>, USA.</a:t>
            </a:r>
          </a:p>
          <a:p>
            <a:r>
              <a:rPr lang="de-DE" b="1" dirty="0"/>
              <a:t>&gt;</a:t>
            </a:r>
            <a:r>
              <a:rPr lang="it-IT" dirty="0" smtClean="0"/>
              <a:t> </a:t>
            </a:r>
            <a:r>
              <a:rPr lang="en-US" dirty="0" err="1" smtClean="0">
                <a:hlinkClick r:id="rId4"/>
              </a:rPr>
              <a:t>SatRday</a:t>
            </a:r>
            <a:r>
              <a:rPr lang="en-US" dirty="0" smtClean="0"/>
              <a:t>, South </a:t>
            </a:r>
            <a:r>
              <a:rPr lang="en-US" dirty="0"/>
              <a:t>Africa</a:t>
            </a:r>
            <a:r>
              <a:rPr lang="en-US" dirty="0" smtClean="0"/>
              <a:t>.</a:t>
            </a:r>
            <a:endParaRPr lang="es-ES" dirty="0"/>
          </a:p>
        </p:txBody>
      </p:sp>
      <p:cxnSp>
        <p:nvCxnSpPr>
          <p:cNvPr id="174" name="Shape 174"/>
          <p:cNvCxnSpPr/>
          <p:nvPr/>
        </p:nvCxnSpPr>
        <p:spPr>
          <a:xfrm>
            <a:off x="12175" y="2253811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5" name="Shape 175"/>
          <p:cNvSpPr/>
          <p:nvPr/>
        </p:nvSpPr>
        <p:spPr>
          <a:xfrm>
            <a:off x="955650" y="2167102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038256" y="2178527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67544" y="1461723"/>
            <a:ext cx="145611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18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January</a:t>
            </a:r>
            <a:r>
              <a:rPr lang="es-ES" sz="18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- </a:t>
            </a:r>
            <a:r>
              <a:rPr lang="es-ES" sz="18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March</a:t>
            </a:r>
            <a:endParaRPr lang="en" sz="1800" b="1" dirty="0">
              <a:solidFill>
                <a:srgbClr val="88398A"/>
              </a:solidFill>
              <a:latin typeface="Helvetica Neue" charset="0"/>
              <a:ea typeface="Helvetica Neue" charset="0"/>
              <a:cs typeface="Helvetica Neue" charset="0"/>
              <a:sym typeface="Titillium Web"/>
            </a:endParaRPr>
          </a:p>
        </p:txBody>
      </p:sp>
      <p:sp>
        <p:nvSpPr>
          <p:cNvPr id="11" name="Shape 176"/>
          <p:cNvSpPr/>
          <p:nvPr/>
        </p:nvSpPr>
        <p:spPr>
          <a:xfrm>
            <a:off x="4993412" y="2178527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76"/>
          <p:cNvSpPr/>
          <p:nvPr/>
        </p:nvSpPr>
        <p:spPr>
          <a:xfrm>
            <a:off x="6943254" y="2147736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78"/>
          <p:cNvSpPr txBox="1"/>
          <p:nvPr/>
        </p:nvSpPr>
        <p:spPr>
          <a:xfrm>
            <a:off x="2550150" y="1461723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18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April</a:t>
            </a:r>
            <a:r>
              <a:rPr lang="es-ES" sz="18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 - June</a:t>
            </a:r>
            <a:endParaRPr lang="en" sz="1800" b="1" dirty="0">
              <a:solidFill>
                <a:srgbClr val="88398A"/>
              </a:solidFill>
              <a:latin typeface="Helvetica Neue" charset="0"/>
              <a:ea typeface="Helvetica Neue" charset="0"/>
              <a:cs typeface="Helvetica Neue" charset="0"/>
              <a:sym typeface="Titillium Web"/>
            </a:endParaRPr>
          </a:p>
        </p:txBody>
      </p:sp>
      <p:sp>
        <p:nvSpPr>
          <p:cNvPr id="16" name="Shape 178"/>
          <p:cNvSpPr txBox="1"/>
          <p:nvPr/>
        </p:nvSpPr>
        <p:spPr>
          <a:xfrm>
            <a:off x="4399313" y="1461723"/>
            <a:ext cx="154083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18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July</a:t>
            </a:r>
            <a:r>
              <a:rPr lang="es-ES" sz="18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 - </a:t>
            </a:r>
            <a:r>
              <a:rPr lang="es-ES" sz="18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September</a:t>
            </a:r>
            <a:endParaRPr lang="en" sz="1800" b="1" dirty="0">
              <a:solidFill>
                <a:srgbClr val="88398A"/>
              </a:solidFill>
              <a:latin typeface="Helvetica Neue" charset="0"/>
              <a:ea typeface="Helvetica Neue" charset="0"/>
              <a:cs typeface="Helvetica Neue" charset="0"/>
              <a:sym typeface="Titillium Web"/>
            </a:endParaRPr>
          </a:p>
        </p:txBody>
      </p:sp>
      <p:sp>
        <p:nvSpPr>
          <p:cNvPr id="17" name="Shape 178"/>
          <p:cNvSpPr txBox="1"/>
          <p:nvPr/>
        </p:nvSpPr>
        <p:spPr>
          <a:xfrm>
            <a:off x="6455148" y="1461723"/>
            <a:ext cx="1717252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18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October</a:t>
            </a:r>
            <a:r>
              <a:rPr lang="es-ES" sz="18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 - </a:t>
            </a:r>
            <a:r>
              <a:rPr lang="es-ES" sz="18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December</a:t>
            </a:r>
            <a:endParaRPr lang="en" sz="1800" b="1" dirty="0">
              <a:solidFill>
                <a:srgbClr val="88398A"/>
              </a:solidFill>
              <a:latin typeface="Helvetica Neue" charset="0"/>
              <a:ea typeface="Helvetica Neue" charset="0"/>
              <a:cs typeface="Helvetica Neue" charset="0"/>
              <a:sym typeface="Titillium Web"/>
            </a:endParaRPr>
          </a:p>
        </p:txBody>
      </p:sp>
      <p:sp>
        <p:nvSpPr>
          <p:cNvPr id="18" name="Rectangle 1"/>
          <p:cNvSpPr/>
          <p:nvPr/>
        </p:nvSpPr>
        <p:spPr>
          <a:xfrm>
            <a:off x="2195736" y="2628851"/>
            <a:ext cx="21301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&gt;</a:t>
            </a:r>
            <a:r>
              <a:rPr lang="es-ES" dirty="0" smtClean="0"/>
              <a:t> </a:t>
            </a:r>
            <a:r>
              <a:rPr lang="de-DE" dirty="0" smtClean="0">
                <a:hlinkClick r:id="rId5"/>
              </a:rPr>
              <a:t>New </a:t>
            </a:r>
            <a:r>
              <a:rPr lang="de-DE" dirty="0">
                <a:hlinkClick r:id="rId5"/>
              </a:rPr>
              <a:t>York R </a:t>
            </a:r>
            <a:r>
              <a:rPr lang="de-DE" dirty="0" smtClean="0">
                <a:hlinkClick r:id="rId5"/>
              </a:rPr>
              <a:t>Conference</a:t>
            </a:r>
            <a:r>
              <a:rPr lang="de-DE" dirty="0" smtClean="0"/>
              <a:t>, USA</a:t>
            </a:r>
            <a:endParaRPr lang="es-ES" dirty="0"/>
          </a:p>
          <a:p>
            <a:r>
              <a:rPr lang="de-DE" b="1" dirty="0"/>
              <a:t>&gt;</a:t>
            </a:r>
            <a:r>
              <a:rPr lang="es-ES" dirty="0" smtClean="0"/>
              <a:t> </a:t>
            </a:r>
            <a:r>
              <a:rPr lang="en-US" dirty="0" smtClean="0">
                <a:hlinkClick r:id="rId6"/>
              </a:rPr>
              <a:t>The </a:t>
            </a:r>
            <a:r>
              <a:rPr lang="en-US" dirty="0">
                <a:hlinkClick r:id="rId6"/>
              </a:rPr>
              <a:t>European #</a:t>
            </a:r>
            <a:r>
              <a:rPr lang="en-US" dirty="0" err="1">
                <a:hlinkClick r:id="rId6"/>
              </a:rPr>
              <a:t>rstats</a:t>
            </a:r>
            <a:r>
              <a:rPr lang="en-US" dirty="0">
                <a:hlinkClick r:id="rId6"/>
              </a:rPr>
              <a:t> Users </a:t>
            </a:r>
            <a:r>
              <a:rPr lang="en-US" dirty="0" smtClean="0">
                <a:hlinkClick r:id="rId6"/>
              </a:rPr>
              <a:t>Meeting</a:t>
            </a:r>
            <a:r>
              <a:rPr lang="en-US" dirty="0" smtClean="0"/>
              <a:t>, </a:t>
            </a:r>
            <a:r>
              <a:rPr lang="es-ES" dirty="0" err="1" smtClean="0"/>
              <a:t>Hungary</a:t>
            </a:r>
            <a:endParaRPr lang="es-ES" dirty="0" smtClean="0"/>
          </a:p>
          <a:p>
            <a:r>
              <a:rPr lang="de-DE" b="1" dirty="0"/>
              <a:t>&gt;</a:t>
            </a:r>
            <a:r>
              <a:rPr lang="es-ES" dirty="0" smtClean="0"/>
              <a:t> </a:t>
            </a:r>
            <a:r>
              <a:rPr lang="de-DE" dirty="0" smtClean="0">
                <a:hlinkClick r:id="rId7"/>
              </a:rPr>
              <a:t>R Day</a:t>
            </a:r>
            <a:r>
              <a:rPr lang="de-DE" dirty="0" smtClean="0"/>
              <a:t>, </a:t>
            </a:r>
            <a:r>
              <a:rPr lang="de-DE" dirty="0" err="1"/>
              <a:t>Brazil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b="1" dirty="0"/>
              <a:t>&gt;</a:t>
            </a:r>
            <a:r>
              <a:rPr lang="de-DE" dirty="0" smtClean="0"/>
              <a:t> </a:t>
            </a:r>
            <a:r>
              <a:rPr lang="de-DE" dirty="0" smtClean="0">
                <a:hlinkClick r:id="rId8"/>
              </a:rPr>
              <a:t>R/</a:t>
            </a:r>
            <a:r>
              <a:rPr lang="de-DE" dirty="0" err="1" smtClean="0">
                <a:hlinkClick r:id="rId8"/>
              </a:rPr>
              <a:t>Finance</a:t>
            </a:r>
            <a:r>
              <a:rPr lang="de-DE" dirty="0" smtClean="0">
                <a:hlinkClick r:id="rId8"/>
              </a:rPr>
              <a:t> 2018</a:t>
            </a:r>
            <a:r>
              <a:rPr lang="de-DE" dirty="0" smtClean="0"/>
              <a:t>, </a:t>
            </a:r>
            <a:r>
              <a:rPr lang="de-DE" dirty="0"/>
              <a:t>USA.</a:t>
            </a:r>
          </a:p>
          <a:p>
            <a:r>
              <a:rPr lang="de-DE" b="1" dirty="0" smtClean="0"/>
              <a:t>&gt;</a:t>
            </a:r>
            <a:r>
              <a:rPr lang="de-DE" dirty="0" smtClean="0"/>
              <a:t> </a:t>
            </a:r>
            <a:r>
              <a:rPr lang="de-DE" dirty="0" err="1" smtClean="0">
                <a:hlinkClick r:id="rId9"/>
              </a:rPr>
              <a:t>CascadiaRConf</a:t>
            </a:r>
            <a:r>
              <a:rPr lang="de-DE" dirty="0" smtClean="0"/>
              <a:t>, </a:t>
            </a:r>
            <a:r>
              <a:rPr lang="de-DE" dirty="0"/>
              <a:t>USA. </a:t>
            </a:r>
            <a:endParaRPr lang="de-DE" dirty="0" smtClean="0"/>
          </a:p>
          <a:p>
            <a:r>
              <a:rPr lang="de-DE" b="1" dirty="0"/>
              <a:t>&gt;</a:t>
            </a:r>
            <a:r>
              <a:rPr lang="es-ES" dirty="0"/>
              <a:t> </a:t>
            </a:r>
            <a:r>
              <a:rPr lang="de-DE" dirty="0">
                <a:hlinkClick r:id="rId10"/>
              </a:rPr>
              <a:t>EARL</a:t>
            </a:r>
            <a:r>
              <a:rPr lang="es-ES" dirty="0" smtClean="0"/>
              <a:t>,</a:t>
            </a:r>
            <a:r>
              <a:rPr lang="it-IT" dirty="0" smtClean="0"/>
              <a:t> </a:t>
            </a:r>
            <a:r>
              <a:rPr lang="it-IT" dirty="0"/>
              <a:t>USA.</a:t>
            </a:r>
          </a:p>
          <a:p>
            <a:endParaRPr lang="es-ES" dirty="0" smtClean="0"/>
          </a:p>
          <a:p>
            <a:pPr marL="285750" indent="-285750">
              <a:buFont typeface="Arial" charset="0"/>
              <a:buChar char="•"/>
            </a:pPr>
            <a:endParaRPr lang="es-ES" dirty="0" smtClean="0"/>
          </a:p>
        </p:txBody>
      </p:sp>
      <p:sp>
        <p:nvSpPr>
          <p:cNvPr id="20" name="Rectangle 1"/>
          <p:cNvSpPr/>
          <p:nvPr/>
        </p:nvSpPr>
        <p:spPr>
          <a:xfrm>
            <a:off x="4427984" y="2629237"/>
            <a:ext cx="25152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/>
              <a:t>&gt;</a:t>
            </a:r>
            <a:r>
              <a:rPr lang="de-DE" dirty="0" smtClean="0"/>
              <a:t> </a:t>
            </a:r>
            <a:r>
              <a:rPr lang="de-DE" dirty="0" err="1">
                <a:hlinkClick r:id="rId11"/>
              </a:rPr>
              <a:t>WhyR</a:t>
            </a:r>
            <a:r>
              <a:rPr lang="de-DE" dirty="0">
                <a:hlinkClick r:id="rId11"/>
              </a:rPr>
              <a:t>? </a:t>
            </a:r>
            <a:r>
              <a:rPr lang="de-DE" dirty="0" smtClean="0">
                <a:hlinkClick r:id="rId11"/>
              </a:rPr>
              <a:t>2018</a:t>
            </a:r>
            <a:r>
              <a:rPr lang="de-DE" dirty="0" smtClean="0"/>
              <a:t>, </a:t>
            </a:r>
            <a:r>
              <a:rPr lang="de-DE" dirty="0" err="1"/>
              <a:t>Poland</a:t>
            </a:r>
            <a:r>
              <a:rPr lang="de-DE" dirty="0"/>
              <a:t>.</a:t>
            </a:r>
            <a:br>
              <a:rPr lang="de-DE" dirty="0"/>
            </a:br>
            <a:r>
              <a:rPr lang="de-DE" b="1" dirty="0" smtClean="0"/>
              <a:t>&gt;</a:t>
            </a:r>
            <a:r>
              <a:rPr lang="de-DE" dirty="0" smtClean="0"/>
              <a:t> </a:t>
            </a:r>
            <a:r>
              <a:rPr lang="de-DE" dirty="0">
                <a:hlinkClick r:id="rId12"/>
              </a:rPr>
              <a:t>7eme </a:t>
            </a:r>
            <a:r>
              <a:rPr lang="de-DE" dirty="0" err="1">
                <a:hlinkClick r:id="rId12"/>
              </a:rPr>
              <a:t>rencontres</a:t>
            </a:r>
            <a:r>
              <a:rPr lang="de-DE" dirty="0">
                <a:hlinkClick r:id="rId12"/>
              </a:rPr>
              <a:t> </a:t>
            </a:r>
            <a:r>
              <a:rPr lang="de-DE" dirty="0" smtClean="0">
                <a:hlinkClick r:id="rId12"/>
              </a:rPr>
              <a:t>R</a:t>
            </a:r>
            <a:r>
              <a:rPr lang="de-DE" dirty="0" smtClean="0"/>
              <a:t>, </a:t>
            </a:r>
            <a:r>
              <a:rPr lang="de-DE" dirty="0"/>
              <a:t>France. </a:t>
            </a:r>
            <a:r>
              <a:rPr lang="de-DE" dirty="0" smtClean="0"/>
              <a:t> </a:t>
            </a:r>
          </a:p>
          <a:p>
            <a:r>
              <a:rPr lang="de-DE" b="1" dirty="0"/>
              <a:t>&gt;</a:t>
            </a:r>
            <a:r>
              <a:rPr lang="de-DE" dirty="0" smtClean="0"/>
              <a:t> </a:t>
            </a:r>
            <a:r>
              <a:rPr lang="de-DE" dirty="0" err="1" smtClean="0">
                <a:hlinkClick r:id="rId13"/>
              </a:rPr>
              <a:t>useR</a:t>
            </a:r>
            <a:r>
              <a:rPr lang="de-DE" dirty="0">
                <a:hlinkClick r:id="rId13"/>
              </a:rPr>
              <a:t>! </a:t>
            </a:r>
            <a:r>
              <a:rPr lang="de-DE" dirty="0" smtClean="0">
                <a:hlinkClick r:id="rId13"/>
              </a:rPr>
              <a:t>2018</a:t>
            </a:r>
            <a:r>
              <a:rPr lang="de-DE" dirty="0" smtClean="0"/>
              <a:t>, </a:t>
            </a:r>
            <a:r>
              <a:rPr lang="de-DE" dirty="0" err="1"/>
              <a:t>Australia</a:t>
            </a:r>
            <a:r>
              <a:rPr lang="de-DE" dirty="0" smtClean="0"/>
              <a:t>. </a:t>
            </a:r>
          </a:p>
          <a:p>
            <a:r>
              <a:rPr lang="de-DE" b="1" dirty="0"/>
              <a:t>&gt;</a:t>
            </a:r>
            <a:r>
              <a:rPr lang="de-DE" dirty="0" smtClean="0"/>
              <a:t> </a:t>
            </a:r>
            <a:r>
              <a:rPr lang="de-DE" dirty="0" err="1" smtClean="0">
                <a:hlinkClick r:id="rId14"/>
              </a:rPr>
              <a:t>Noreast’R</a:t>
            </a:r>
            <a:r>
              <a:rPr lang="de-DE" dirty="0" smtClean="0">
                <a:hlinkClick r:id="rId14"/>
              </a:rPr>
              <a:t> </a:t>
            </a:r>
            <a:r>
              <a:rPr lang="de-DE" dirty="0">
                <a:hlinkClick r:id="rId14"/>
              </a:rPr>
              <a:t>Conference</a:t>
            </a:r>
            <a:r>
              <a:rPr lang="de-DE" dirty="0"/>
              <a:t>. USA. </a:t>
            </a:r>
            <a:endParaRPr lang="de-DE" dirty="0" smtClean="0"/>
          </a:p>
          <a:p>
            <a:r>
              <a:rPr lang="de-DE" b="1" dirty="0"/>
              <a:t>&gt;</a:t>
            </a:r>
            <a:r>
              <a:rPr lang="de-DE" dirty="0" smtClean="0"/>
              <a:t> </a:t>
            </a:r>
            <a:r>
              <a:rPr lang="de-DE" dirty="0" err="1" smtClean="0">
                <a:hlinkClick r:id="rId15"/>
              </a:rPr>
              <a:t>LatinR</a:t>
            </a:r>
            <a:r>
              <a:rPr lang="de-DE" dirty="0" smtClean="0">
                <a:hlinkClick r:id="rId15"/>
              </a:rPr>
              <a:t> 2018</a:t>
            </a:r>
            <a:r>
              <a:rPr lang="de-DE" dirty="0" smtClean="0"/>
              <a:t>, </a:t>
            </a:r>
            <a:r>
              <a:rPr lang="de-DE" dirty="0" err="1" smtClean="0"/>
              <a:t>Argentina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b="1" dirty="0"/>
              <a:t>&gt;</a:t>
            </a:r>
            <a:r>
              <a:rPr lang="de-DE" dirty="0" smtClean="0"/>
              <a:t> </a:t>
            </a:r>
            <a:r>
              <a:rPr lang="de-DE" dirty="0" smtClean="0">
                <a:hlinkClick r:id="rId16"/>
              </a:rPr>
              <a:t>EARL </a:t>
            </a:r>
            <a:r>
              <a:rPr lang="de-DE" dirty="0">
                <a:hlinkClick r:id="rId16"/>
              </a:rPr>
              <a:t>London </a:t>
            </a:r>
            <a:r>
              <a:rPr lang="de-DE" dirty="0" smtClean="0">
                <a:hlinkClick r:id="rId16"/>
              </a:rPr>
              <a:t>2018</a:t>
            </a:r>
            <a:r>
              <a:rPr lang="de-DE" dirty="0" smtClean="0"/>
              <a:t>, UK. </a:t>
            </a:r>
          </a:p>
          <a:p>
            <a:r>
              <a:rPr lang="de-DE" b="1" dirty="0"/>
              <a:t>&gt;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R in Official </a:t>
            </a:r>
            <a:r>
              <a:rPr lang="de-DE" dirty="0" err="1" smtClean="0"/>
              <a:t>Statistics</a:t>
            </a:r>
            <a:r>
              <a:rPr lang="de-DE" dirty="0" smtClean="0"/>
              <a:t>, </a:t>
            </a:r>
            <a:r>
              <a:rPr lang="de-DE" dirty="0"/>
              <a:t>The </a:t>
            </a:r>
            <a:r>
              <a:rPr lang="de-DE" dirty="0" err="1"/>
              <a:t>Netherlands</a:t>
            </a:r>
            <a:r>
              <a:rPr lang="de-DE" dirty="0"/>
              <a:t>. </a:t>
            </a:r>
          </a:p>
        </p:txBody>
      </p:sp>
      <p:sp>
        <p:nvSpPr>
          <p:cNvPr id="21" name="Rectangle 1"/>
          <p:cNvSpPr/>
          <p:nvPr/>
        </p:nvSpPr>
        <p:spPr>
          <a:xfrm>
            <a:off x="6660232" y="2636302"/>
            <a:ext cx="19338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&gt;</a:t>
            </a:r>
            <a:r>
              <a:rPr lang="es-ES" dirty="0" smtClean="0"/>
              <a:t> EARL,</a:t>
            </a:r>
            <a:r>
              <a:rPr lang="it-IT" dirty="0" smtClean="0"/>
              <a:t> USA.</a:t>
            </a:r>
          </a:p>
        </p:txBody>
      </p:sp>
    </p:spTree>
    <p:extLst>
      <p:ext uri="{BB962C8B-B14F-4D97-AF65-F5344CB8AC3E}">
        <p14:creationId xmlns:p14="http://schemas.microsoft.com/office/powerpoint/2010/main" val="3269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 smtClean="0"/>
              <a:t>eRum</a:t>
            </a:r>
            <a:r>
              <a:rPr lang="de-DE" dirty="0" smtClean="0"/>
              <a:t> 2018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899592" y="1851670"/>
            <a:ext cx="7632000" cy="16561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 smtClean="0"/>
              <a:t>May</a:t>
            </a:r>
            <a:r>
              <a:rPr lang="es-ES" dirty="0" smtClean="0"/>
              <a:t> 14-16</a:t>
            </a:r>
          </a:p>
          <a:p>
            <a:pPr lvl="0"/>
            <a:r>
              <a:rPr lang="es-ES" dirty="0" smtClean="0"/>
              <a:t>Budapest, </a:t>
            </a:r>
            <a:r>
              <a:rPr lang="es-ES" dirty="0" err="1" smtClean="0"/>
              <a:t>Hungary</a:t>
            </a:r>
            <a:endParaRPr lang="es-ES" dirty="0" smtClean="0"/>
          </a:p>
          <a:p>
            <a:pPr lvl="0"/>
            <a:endParaRPr lang="es-ES" dirty="0"/>
          </a:p>
          <a:p>
            <a:pPr lvl="0"/>
            <a:r>
              <a:rPr lang="es-ES" dirty="0" smtClean="0"/>
              <a:t>Great </a:t>
            </a:r>
            <a:r>
              <a:rPr lang="es-ES" dirty="0" err="1" smtClean="0"/>
              <a:t>alternative</a:t>
            </a:r>
            <a:r>
              <a:rPr lang="es-ES" dirty="0" smtClean="0"/>
              <a:t> to </a:t>
            </a:r>
            <a:r>
              <a:rPr lang="es-ES" dirty="0" err="1" smtClean="0"/>
              <a:t>useR</a:t>
            </a:r>
            <a:r>
              <a:rPr lang="es-ES" dirty="0" smtClean="0"/>
              <a:t>! 2018</a:t>
            </a:r>
          </a:p>
          <a:p>
            <a:pPr lvl="0"/>
            <a:endParaRPr lang="es-ES" dirty="0" smtClean="0"/>
          </a:p>
          <a:p>
            <a:pPr marL="285750" lvl="0" indent="-285750">
              <a:buFont typeface="Arial" charset="0"/>
              <a:buChar char="•"/>
            </a:pPr>
            <a:r>
              <a:rPr lang="es-ES" dirty="0" err="1" smtClean="0"/>
              <a:t>Speakers</a:t>
            </a:r>
            <a:r>
              <a:rPr lang="es-ES" dirty="0" smtClean="0"/>
              <a:t> </a:t>
            </a:r>
            <a:r>
              <a:rPr lang="es-ES" dirty="0" err="1" smtClean="0"/>
              <a:t>coming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economics</a:t>
            </a:r>
            <a:r>
              <a:rPr lang="es-ES" dirty="0" smtClean="0"/>
              <a:t>, artificial </a:t>
            </a:r>
            <a:r>
              <a:rPr lang="es-ES" dirty="0" err="1" smtClean="0"/>
              <a:t>intelligence</a:t>
            </a:r>
            <a:r>
              <a:rPr lang="es-ES" dirty="0" smtClean="0"/>
              <a:t>, </a:t>
            </a:r>
            <a:r>
              <a:rPr lang="es-ES" dirty="0" err="1" smtClean="0"/>
              <a:t>environmental</a:t>
            </a:r>
            <a:r>
              <a:rPr lang="es-ES" dirty="0" smtClean="0"/>
              <a:t> </a:t>
            </a:r>
            <a:r>
              <a:rPr lang="es-ES" dirty="0" err="1" smtClean="0"/>
              <a:t>science</a:t>
            </a:r>
            <a:r>
              <a:rPr lang="es-ES" dirty="0" smtClean="0"/>
              <a:t>, software </a:t>
            </a:r>
            <a:r>
              <a:rPr lang="es-ES" dirty="0" err="1" smtClean="0"/>
              <a:t>engineering</a:t>
            </a:r>
            <a:r>
              <a:rPr lang="es-ES" dirty="0" smtClean="0"/>
              <a:t>…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it!</a:t>
            </a:r>
            <a:endParaRPr lang="es-ES" dirty="0" smtClean="0"/>
          </a:p>
          <a:p>
            <a:pPr marL="285750" lvl="0" indent="-285750">
              <a:buFont typeface="Arial" charset="0"/>
              <a:buChar char="•"/>
            </a:pPr>
            <a:r>
              <a:rPr lang="es-ES" dirty="0" smtClean="0"/>
              <a:t>Workshops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building</a:t>
            </a:r>
            <a:r>
              <a:rPr lang="es-ES" dirty="0" smtClean="0"/>
              <a:t> </a:t>
            </a:r>
            <a:r>
              <a:rPr lang="es-ES" dirty="0" err="1" smtClean="0"/>
              <a:t>packages</a:t>
            </a:r>
            <a:r>
              <a:rPr lang="es-ES" dirty="0" smtClean="0"/>
              <a:t>, machine </a:t>
            </a:r>
            <a:r>
              <a:rPr lang="es-ES" dirty="0" err="1" smtClean="0"/>
              <a:t>learning</a:t>
            </a:r>
            <a:r>
              <a:rPr lang="es-ES" dirty="0" smtClean="0"/>
              <a:t>, </a:t>
            </a:r>
            <a:r>
              <a:rPr lang="es-ES" dirty="0" err="1" smtClean="0"/>
              <a:t>spatial</a:t>
            </a:r>
            <a:r>
              <a:rPr lang="es-ES" dirty="0" smtClean="0"/>
              <a:t> data and data </a:t>
            </a:r>
            <a:r>
              <a:rPr lang="es-ES" dirty="0" err="1" smtClean="0"/>
              <a:t>structures</a:t>
            </a:r>
            <a:endParaRPr lang="es-ES" dirty="0" smtClean="0"/>
          </a:p>
        </p:txBody>
      </p:sp>
      <p:pic>
        <p:nvPicPr>
          <p:cNvPr id="1026" name="Picture 2" descr="Resultado de imagen para twitter ic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50690"/>
            <a:ext cx="70349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88622" y="4659982"/>
            <a:ext cx="5483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800" dirty="0" err="1" smtClean="0"/>
              <a:t>Check</a:t>
            </a:r>
            <a:r>
              <a:rPr lang="es-ES" sz="1800" dirty="0" smtClean="0"/>
              <a:t> </a:t>
            </a:r>
            <a:r>
              <a:rPr lang="es-ES" sz="1800" dirty="0" err="1"/>
              <a:t>out</a:t>
            </a:r>
            <a:r>
              <a:rPr lang="es-ES" sz="1800" dirty="0"/>
              <a:t> </a:t>
            </a:r>
            <a:r>
              <a:rPr lang="es-ES" sz="1800" dirty="0" err="1" smtClean="0"/>
              <a:t>their</a:t>
            </a:r>
            <a:r>
              <a:rPr lang="es-ES" sz="1800" dirty="0" smtClean="0"/>
              <a:t> </a:t>
            </a:r>
            <a:r>
              <a:rPr lang="es-ES" sz="1800" dirty="0" err="1" smtClean="0">
                <a:hlinkClick r:id="rId5"/>
              </a:rPr>
              <a:t>website</a:t>
            </a:r>
            <a:r>
              <a:rPr lang="es-ES" sz="1800" dirty="0" smtClean="0"/>
              <a:t> </a:t>
            </a:r>
            <a:r>
              <a:rPr lang="es-ES" sz="1800" dirty="0" err="1" smtClean="0"/>
              <a:t>or</a:t>
            </a:r>
            <a:r>
              <a:rPr lang="es-ES" sz="1800" dirty="0" smtClean="0"/>
              <a:t>         </a:t>
            </a:r>
            <a:r>
              <a:rPr lang="es-ES" sz="1800" dirty="0" err="1" smtClean="0"/>
              <a:t>them</a:t>
            </a: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 smtClean="0"/>
              <a:t>useR</a:t>
            </a:r>
            <a:r>
              <a:rPr lang="de-DE" dirty="0" smtClean="0"/>
              <a:t>! 2018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899592" y="1851670"/>
            <a:ext cx="7632000" cy="16561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 smtClean="0"/>
              <a:t>July</a:t>
            </a:r>
            <a:r>
              <a:rPr lang="es-ES" dirty="0" smtClean="0"/>
              <a:t> 10-13</a:t>
            </a:r>
          </a:p>
          <a:p>
            <a:pPr lvl="0"/>
            <a:r>
              <a:rPr lang="es-ES" dirty="0" smtClean="0"/>
              <a:t>Brisbane, Australia</a:t>
            </a:r>
          </a:p>
          <a:p>
            <a:pPr lvl="0"/>
            <a:r>
              <a:rPr lang="es-ES" sz="1600" dirty="0" err="1" smtClean="0"/>
              <a:t>Supported</a:t>
            </a:r>
            <a:r>
              <a:rPr lang="es-ES" sz="1600" dirty="0" smtClean="0"/>
              <a:t> </a:t>
            </a:r>
            <a:r>
              <a:rPr lang="es-ES" sz="1600" dirty="0" err="1" smtClean="0"/>
              <a:t>by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R </a:t>
            </a:r>
            <a:r>
              <a:rPr lang="es-ES" sz="1600" dirty="0" err="1" smtClean="0"/>
              <a:t>Foundation</a:t>
            </a:r>
            <a:endParaRPr lang="es-ES" sz="1600" dirty="0"/>
          </a:p>
          <a:p>
            <a:pPr lvl="0"/>
            <a:endParaRPr lang="es-ES" dirty="0" smtClean="0"/>
          </a:p>
          <a:p>
            <a:pPr marL="285750" lvl="0" indent="-285750">
              <a:buFont typeface="Arial" charset="0"/>
              <a:buChar char="•"/>
            </a:pPr>
            <a:r>
              <a:rPr lang="es-ES" dirty="0" err="1" smtClean="0"/>
              <a:t>Speakers</a:t>
            </a:r>
            <a:r>
              <a:rPr lang="es-ES" dirty="0" smtClean="0"/>
              <a:t> </a:t>
            </a:r>
            <a:r>
              <a:rPr lang="es-ES" dirty="0" err="1" smtClean="0"/>
              <a:t>coming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environmental</a:t>
            </a:r>
            <a:r>
              <a:rPr lang="es-ES" dirty="0" smtClean="0"/>
              <a:t> </a:t>
            </a:r>
            <a:r>
              <a:rPr lang="es-ES" dirty="0" err="1" smtClean="0"/>
              <a:t>science</a:t>
            </a:r>
            <a:r>
              <a:rPr lang="es-ES" dirty="0" smtClean="0"/>
              <a:t>, </a:t>
            </a:r>
            <a:r>
              <a:rPr lang="es-ES" dirty="0" err="1" smtClean="0"/>
              <a:t>tax</a:t>
            </a:r>
            <a:r>
              <a:rPr lang="es-ES" dirty="0" smtClean="0"/>
              <a:t> agencies,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 Bank and software </a:t>
            </a:r>
            <a:r>
              <a:rPr lang="es-ES" dirty="0" err="1" smtClean="0"/>
              <a:t>development</a:t>
            </a:r>
            <a:r>
              <a:rPr lang="es-ES" dirty="0" smtClean="0"/>
              <a:t> at </a:t>
            </a:r>
            <a:r>
              <a:rPr lang="es-ES" dirty="0" err="1" smtClean="0"/>
              <a:t>RStudio</a:t>
            </a:r>
            <a:endParaRPr lang="es-ES" dirty="0" smtClean="0"/>
          </a:p>
          <a:p>
            <a:pPr marL="285750" lvl="0" indent="-285750">
              <a:buFont typeface="Arial" charset="0"/>
              <a:buChar char="•"/>
            </a:pPr>
            <a:endParaRPr lang="es-ES" dirty="0" smtClean="0"/>
          </a:p>
          <a:p>
            <a:pPr marL="285750" lvl="0" indent="-285750">
              <a:buFont typeface="Arial" charset="0"/>
              <a:buChar char="•"/>
            </a:pPr>
            <a:endParaRPr lang="es-ES" dirty="0" smtClean="0"/>
          </a:p>
          <a:p>
            <a:pPr marL="285750" lvl="0" indent="-285750">
              <a:buFont typeface="Arial" charset="0"/>
              <a:buChar char="•"/>
            </a:pPr>
            <a:r>
              <a:rPr lang="es-ES" dirty="0" err="1" smtClean="0"/>
              <a:t>Scholarship</a:t>
            </a:r>
            <a:r>
              <a:rPr lang="es-ES" dirty="0" smtClean="0"/>
              <a:t> </a:t>
            </a:r>
            <a:r>
              <a:rPr lang="es-ES" dirty="0" err="1" smtClean="0"/>
              <a:t>options</a:t>
            </a:r>
            <a:r>
              <a:rPr lang="es-ES" dirty="0" smtClean="0"/>
              <a:t> (+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smtClean="0">
                <a:hlinkClick r:id="rId3"/>
              </a:rPr>
              <a:t>R Ladies Melbourne</a:t>
            </a:r>
            <a:r>
              <a:rPr lang="es-ES" dirty="0" smtClean="0"/>
              <a:t> </a:t>
            </a:r>
            <a:r>
              <a:rPr lang="es-ES" dirty="0" err="1" smtClean="0"/>
              <a:t>scholarships</a:t>
            </a:r>
            <a:r>
              <a:rPr lang="es-ES" dirty="0" smtClean="0"/>
              <a:t>)</a:t>
            </a:r>
          </a:p>
          <a:p>
            <a:pPr marL="285750" lvl="0" indent="-285750">
              <a:buFont typeface="Arial" charset="0"/>
              <a:buChar char="•"/>
            </a:pPr>
            <a:endParaRPr lang="es-ES" dirty="0" smtClean="0"/>
          </a:p>
        </p:txBody>
      </p:sp>
      <p:pic>
        <p:nvPicPr>
          <p:cNvPr id="1026" name="Picture 2" descr="Resultado de imagen para twitter ic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50690"/>
            <a:ext cx="70349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88622" y="4650690"/>
            <a:ext cx="5483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800" dirty="0" err="1" smtClean="0"/>
              <a:t>Check</a:t>
            </a:r>
            <a:r>
              <a:rPr lang="es-ES" sz="1800" dirty="0" smtClean="0"/>
              <a:t> </a:t>
            </a:r>
            <a:r>
              <a:rPr lang="es-ES" sz="1800" dirty="0" err="1"/>
              <a:t>out</a:t>
            </a:r>
            <a:r>
              <a:rPr lang="es-ES" sz="1800" dirty="0"/>
              <a:t> </a:t>
            </a:r>
            <a:r>
              <a:rPr lang="es-ES" sz="1800" dirty="0" err="1" smtClean="0"/>
              <a:t>their</a:t>
            </a:r>
            <a:r>
              <a:rPr lang="es-ES" sz="1800" dirty="0" smtClean="0"/>
              <a:t> </a:t>
            </a:r>
            <a:r>
              <a:rPr lang="es-ES" sz="1800" dirty="0" err="1" smtClean="0">
                <a:hlinkClick r:id="rId6"/>
              </a:rPr>
              <a:t>website</a:t>
            </a:r>
            <a:r>
              <a:rPr lang="es-ES" sz="1800" dirty="0" smtClean="0"/>
              <a:t> </a:t>
            </a:r>
            <a:r>
              <a:rPr lang="es-ES" sz="1800" dirty="0" err="1" smtClean="0"/>
              <a:t>or</a:t>
            </a:r>
            <a:r>
              <a:rPr lang="es-ES" sz="1800" dirty="0" smtClean="0"/>
              <a:t>         </a:t>
            </a:r>
            <a:r>
              <a:rPr lang="es-ES" sz="1800" dirty="0" err="1" smtClean="0"/>
              <a:t>them</a:t>
            </a:r>
            <a:endParaRPr lang="es-ES" sz="1800" dirty="0"/>
          </a:p>
        </p:txBody>
      </p:sp>
      <p:sp>
        <p:nvSpPr>
          <p:cNvPr id="7" name="Rechteck 6"/>
          <p:cNvSpPr/>
          <p:nvPr/>
        </p:nvSpPr>
        <p:spPr>
          <a:xfrm>
            <a:off x="2041448" y="3498562"/>
            <a:ext cx="536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800" dirty="0">
                <a:latin typeface="Helvetica Neue"/>
              </a:rPr>
              <a:t> </a:t>
            </a:r>
            <a:r>
              <a:rPr lang="es-ES" sz="1800" dirty="0" err="1">
                <a:latin typeface="Helvetica Neue"/>
              </a:rPr>
              <a:t>Why</a:t>
            </a:r>
            <a:r>
              <a:rPr lang="es-ES" sz="1800" dirty="0">
                <a:latin typeface="Helvetica Neue"/>
              </a:rPr>
              <a:t> </a:t>
            </a:r>
            <a:r>
              <a:rPr lang="es-ES" sz="1800" dirty="0" err="1">
                <a:latin typeface="Helvetica Neue"/>
              </a:rPr>
              <a:t>not</a:t>
            </a:r>
            <a:r>
              <a:rPr lang="es-ES" sz="1800" dirty="0">
                <a:latin typeface="Helvetica Neue"/>
              </a:rPr>
              <a:t> </a:t>
            </a:r>
            <a:r>
              <a:rPr lang="es-ES" sz="1800" dirty="0" err="1">
                <a:latin typeface="Helvetica Neue"/>
                <a:hlinkClick r:id="rId7"/>
              </a:rPr>
              <a:t>submit</a:t>
            </a:r>
            <a:r>
              <a:rPr lang="es-ES" sz="1800" dirty="0">
                <a:latin typeface="Helvetica Neue"/>
                <a:hlinkClick r:id="rId7"/>
              </a:rPr>
              <a:t> </a:t>
            </a:r>
            <a:r>
              <a:rPr lang="es-ES" sz="1800" dirty="0" err="1">
                <a:latin typeface="Helvetica Neue"/>
                <a:hlinkClick r:id="rId7"/>
              </a:rPr>
              <a:t>an</a:t>
            </a:r>
            <a:r>
              <a:rPr lang="es-ES" sz="1800" dirty="0">
                <a:latin typeface="Helvetica Neue"/>
                <a:hlinkClick r:id="rId7"/>
              </a:rPr>
              <a:t> </a:t>
            </a:r>
            <a:r>
              <a:rPr lang="es-ES" sz="1800" dirty="0" err="1">
                <a:latin typeface="Helvetica Neue"/>
                <a:hlinkClick r:id="rId7"/>
              </a:rPr>
              <a:t>abstract</a:t>
            </a:r>
            <a:r>
              <a:rPr lang="es-ES" sz="1800" dirty="0">
                <a:latin typeface="Helvetica Neue"/>
              </a:rPr>
              <a:t>? </a:t>
            </a:r>
            <a:r>
              <a:rPr lang="es-ES" sz="1800" dirty="0" err="1">
                <a:latin typeface="Helvetica Neue"/>
              </a:rPr>
              <a:t>Deadline</a:t>
            </a:r>
            <a:r>
              <a:rPr lang="es-ES" sz="1800" dirty="0">
                <a:latin typeface="Helvetica Neue"/>
              </a:rPr>
              <a:t> </a:t>
            </a:r>
            <a:r>
              <a:rPr lang="es-ES" sz="1800" dirty="0" err="1">
                <a:latin typeface="Helvetica Neue"/>
              </a:rPr>
              <a:t>March</a:t>
            </a:r>
            <a:r>
              <a:rPr lang="es-ES" sz="1800" dirty="0">
                <a:latin typeface="Helvetica Neue"/>
              </a:rPr>
              <a:t> </a:t>
            </a:r>
            <a:r>
              <a:rPr lang="es-ES" sz="1800" dirty="0" smtClean="0">
                <a:latin typeface="Helvetica Neue"/>
              </a:rPr>
              <a:t>15th</a:t>
            </a:r>
            <a:endParaRPr lang="de-DE" sz="1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81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6372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smtClean="0"/>
              <a:t>EARL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899592" y="1851670"/>
            <a:ext cx="7632000" cy="16561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 smtClean="0"/>
              <a:t>September</a:t>
            </a:r>
            <a:r>
              <a:rPr lang="es-ES" dirty="0" smtClean="0"/>
              <a:t> 11-13</a:t>
            </a:r>
            <a:endParaRPr lang="es-ES" dirty="0" smtClean="0"/>
          </a:p>
          <a:p>
            <a:pPr lvl="0"/>
            <a:r>
              <a:rPr lang="es-ES" dirty="0" smtClean="0"/>
              <a:t>London, UK</a:t>
            </a:r>
            <a:endParaRPr lang="es-ES" dirty="0" smtClean="0"/>
          </a:p>
          <a:p>
            <a:pPr lvl="0"/>
            <a:endParaRPr lang="es-ES" dirty="0"/>
          </a:p>
          <a:p>
            <a:pPr lvl="0"/>
            <a:endParaRPr lang="es-ES" dirty="0" smtClean="0"/>
          </a:p>
          <a:p>
            <a:pPr marL="285750" lvl="0" indent="-285750">
              <a:buFont typeface="Arial" charset="0"/>
              <a:buChar char="•"/>
            </a:pPr>
            <a:r>
              <a:rPr lang="es-ES" dirty="0" err="1" smtClean="0"/>
              <a:t>Speakers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yet</a:t>
            </a:r>
            <a:r>
              <a:rPr lang="es-ES" dirty="0" smtClean="0"/>
              <a:t> </a:t>
            </a:r>
            <a:r>
              <a:rPr lang="es-ES" dirty="0" err="1" smtClean="0"/>
              <a:t>announced</a:t>
            </a:r>
            <a:r>
              <a:rPr lang="es-ES" dirty="0" smtClean="0"/>
              <a:t>: </a:t>
            </a:r>
            <a:r>
              <a:rPr lang="es-ES" dirty="0" err="1" smtClean="0"/>
              <a:t>corporate</a:t>
            </a:r>
            <a:r>
              <a:rPr lang="es-ES" dirty="0" smtClean="0"/>
              <a:t> and </a:t>
            </a:r>
            <a:r>
              <a:rPr lang="es-ES" dirty="0" err="1" smtClean="0"/>
              <a:t>commercial</a:t>
            </a:r>
            <a:r>
              <a:rPr lang="es-ES" dirty="0" smtClean="0"/>
              <a:t> use of R</a:t>
            </a:r>
            <a:endParaRPr lang="es-ES" dirty="0" smtClean="0"/>
          </a:p>
          <a:p>
            <a:pPr marL="285750" lvl="0" indent="-285750">
              <a:buFont typeface="Arial" charset="0"/>
              <a:buChar char="•"/>
            </a:pPr>
            <a:endParaRPr lang="es-ES" dirty="0" smtClean="0"/>
          </a:p>
          <a:p>
            <a:pPr marL="285750" lvl="0" indent="-285750">
              <a:buFont typeface="Arial" charset="0"/>
              <a:buChar char="•"/>
            </a:pPr>
            <a:endParaRPr lang="es-ES" dirty="0" smtClean="0"/>
          </a:p>
          <a:p>
            <a:pPr marL="285750" lvl="0" indent="-285750">
              <a:buFont typeface="Arial" charset="0"/>
              <a:buChar char="•"/>
            </a:pPr>
            <a:r>
              <a:rPr lang="es-ES" dirty="0" smtClean="0"/>
              <a:t>Workshops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introductory</a:t>
            </a:r>
            <a:r>
              <a:rPr lang="es-ES" dirty="0" smtClean="0"/>
              <a:t> to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levels</a:t>
            </a:r>
            <a:r>
              <a:rPr lang="es-ES" dirty="0"/>
              <a:t> </a:t>
            </a:r>
            <a:r>
              <a:rPr lang="es-ES" dirty="0" smtClean="0"/>
              <a:t>(R in 6h, Python </a:t>
            </a:r>
            <a:r>
              <a:rPr lang="es-ES" dirty="0" err="1" smtClean="0"/>
              <a:t>crash</a:t>
            </a:r>
            <a:r>
              <a:rPr lang="es-ES" dirty="0" smtClean="0"/>
              <a:t> </a:t>
            </a:r>
            <a:r>
              <a:rPr lang="es-ES" dirty="0" err="1" smtClean="0"/>
              <a:t>course</a:t>
            </a:r>
            <a:r>
              <a:rPr lang="es-ES" dirty="0" smtClean="0"/>
              <a:t>, </a:t>
            </a:r>
            <a:r>
              <a:rPr lang="es-ES" dirty="0" err="1" smtClean="0"/>
              <a:t>deep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, </a:t>
            </a:r>
            <a:r>
              <a:rPr lang="es-ES" dirty="0" err="1" smtClean="0"/>
              <a:t>functional</a:t>
            </a:r>
            <a:r>
              <a:rPr lang="es-ES" dirty="0" smtClean="0"/>
              <a:t> </a:t>
            </a:r>
            <a:r>
              <a:rPr lang="es-ES" dirty="0" err="1" smtClean="0"/>
              <a:t>programming</a:t>
            </a:r>
            <a:r>
              <a:rPr lang="es-ES" dirty="0" smtClean="0"/>
              <a:t>) </a:t>
            </a:r>
          </a:p>
        </p:txBody>
      </p:sp>
      <p:pic>
        <p:nvPicPr>
          <p:cNvPr id="1026" name="Picture 2" descr="Resultado de imagen para twitter ic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50690"/>
            <a:ext cx="70349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88622" y="4650690"/>
            <a:ext cx="5483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800" dirty="0" err="1" smtClean="0"/>
              <a:t>Check</a:t>
            </a:r>
            <a:r>
              <a:rPr lang="es-ES" sz="1800" dirty="0" smtClean="0"/>
              <a:t> </a:t>
            </a:r>
            <a:r>
              <a:rPr lang="es-ES" sz="1800" dirty="0" err="1"/>
              <a:t>out</a:t>
            </a:r>
            <a:r>
              <a:rPr lang="es-ES" sz="1800" dirty="0"/>
              <a:t> </a:t>
            </a:r>
            <a:r>
              <a:rPr lang="es-ES" sz="1800" dirty="0" err="1" smtClean="0"/>
              <a:t>their</a:t>
            </a:r>
            <a:r>
              <a:rPr lang="es-ES" sz="1800" dirty="0" smtClean="0"/>
              <a:t> </a:t>
            </a:r>
            <a:r>
              <a:rPr lang="es-ES" sz="1800" dirty="0" err="1" smtClean="0">
                <a:hlinkClick r:id="rId5"/>
              </a:rPr>
              <a:t>website</a:t>
            </a:r>
            <a:r>
              <a:rPr lang="es-ES" sz="1800" dirty="0" smtClean="0"/>
              <a:t> </a:t>
            </a:r>
            <a:r>
              <a:rPr lang="es-ES" sz="1800" dirty="0" err="1" smtClean="0"/>
              <a:t>or</a:t>
            </a:r>
            <a:r>
              <a:rPr lang="es-ES" sz="1800" dirty="0" smtClean="0"/>
              <a:t>         </a:t>
            </a:r>
            <a:r>
              <a:rPr lang="es-ES" sz="1800" dirty="0" err="1" smtClean="0"/>
              <a:t>them</a:t>
            </a:r>
            <a:endParaRPr lang="es-ES" sz="1800" dirty="0"/>
          </a:p>
        </p:txBody>
      </p:sp>
      <p:sp>
        <p:nvSpPr>
          <p:cNvPr id="2" name="Rechteck 1"/>
          <p:cNvSpPr/>
          <p:nvPr/>
        </p:nvSpPr>
        <p:spPr>
          <a:xfrm>
            <a:off x="2041448" y="3291830"/>
            <a:ext cx="568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800" dirty="0">
                <a:latin typeface="Helvetica Neue"/>
              </a:rPr>
              <a:t> </a:t>
            </a:r>
            <a:r>
              <a:rPr lang="es-ES" sz="1800" dirty="0" err="1">
                <a:latin typeface="Helvetica Neue"/>
              </a:rPr>
              <a:t>Why</a:t>
            </a:r>
            <a:r>
              <a:rPr lang="es-ES" sz="1800" dirty="0">
                <a:latin typeface="Helvetica Neue"/>
              </a:rPr>
              <a:t> </a:t>
            </a:r>
            <a:r>
              <a:rPr lang="es-ES" sz="1800" dirty="0" err="1">
                <a:latin typeface="Helvetica Neue"/>
              </a:rPr>
              <a:t>not</a:t>
            </a:r>
            <a:r>
              <a:rPr lang="es-ES" sz="1800" dirty="0">
                <a:latin typeface="Helvetica Neue"/>
              </a:rPr>
              <a:t> </a:t>
            </a:r>
            <a:r>
              <a:rPr lang="es-ES" sz="1800" dirty="0" err="1">
                <a:latin typeface="Helvetica Neue"/>
                <a:hlinkClick r:id="rId6"/>
              </a:rPr>
              <a:t>submit</a:t>
            </a:r>
            <a:r>
              <a:rPr lang="es-ES" sz="1800" dirty="0">
                <a:latin typeface="Helvetica Neue"/>
                <a:hlinkClick r:id="rId6"/>
              </a:rPr>
              <a:t> </a:t>
            </a:r>
            <a:r>
              <a:rPr lang="es-ES" sz="1800" dirty="0" err="1">
                <a:latin typeface="Helvetica Neue"/>
                <a:hlinkClick r:id="rId6"/>
              </a:rPr>
              <a:t>an</a:t>
            </a:r>
            <a:r>
              <a:rPr lang="es-ES" sz="1800" dirty="0">
                <a:latin typeface="Helvetica Neue"/>
                <a:hlinkClick r:id="rId6"/>
              </a:rPr>
              <a:t> </a:t>
            </a:r>
            <a:r>
              <a:rPr lang="es-ES" sz="1800" dirty="0" err="1">
                <a:latin typeface="Helvetica Neue"/>
                <a:hlinkClick r:id="rId6"/>
              </a:rPr>
              <a:t>abstract</a:t>
            </a:r>
            <a:r>
              <a:rPr lang="es-ES" sz="1800" dirty="0">
                <a:latin typeface="Helvetica Neue"/>
              </a:rPr>
              <a:t>? </a:t>
            </a:r>
            <a:r>
              <a:rPr lang="es-ES" sz="1800" dirty="0" err="1">
                <a:latin typeface="Helvetica Neue"/>
              </a:rPr>
              <a:t>Deadline</a:t>
            </a:r>
            <a:r>
              <a:rPr lang="es-ES" sz="1800" dirty="0">
                <a:latin typeface="Helvetica Neue"/>
              </a:rPr>
              <a:t> </a:t>
            </a:r>
            <a:r>
              <a:rPr lang="es-ES" sz="1800" dirty="0" err="1">
                <a:latin typeface="Helvetica Neue"/>
              </a:rPr>
              <a:t>March</a:t>
            </a:r>
            <a:r>
              <a:rPr lang="es-ES" sz="1800" dirty="0">
                <a:latin typeface="Helvetica Neue"/>
              </a:rPr>
              <a:t> 31st ;)  </a:t>
            </a:r>
            <a:endParaRPr lang="de-DE" sz="1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259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6372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 smtClean="0"/>
              <a:t>Why</a:t>
            </a:r>
            <a:r>
              <a:rPr lang="de-DE" dirty="0" smtClean="0"/>
              <a:t> R?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899592" y="1851670"/>
            <a:ext cx="7632000" cy="16561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 smtClean="0"/>
              <a:t>July</a:t>
            </a:r>
            <a:r>
              <a:rPr lang="es-ES" dirty="0" smtClean="0"/>
              <a:t> 2-5</a:t>
            </a:r>
            <a:endParaRPr lang="es-ES" dirty="0" smtClean="0"/>
          </a:p>
          <a:p>
            <a:pPr lvl="0"/>
            <a:r>
              <a:rPr lang="es-ES" dirty="0" err="1" smtClean="0"/>
              <a:t>Warsaw</a:t>
            </a:r>
            <a:r>
              <a:rPr lang="es-ES" dirty="0" smtClean="0"/>
              <a:t>, </a:t>
            </a:r>
            <a:r>
              <a:rPr lang="es-ES" dirty="0" err="1" smtClean="0"/>
              <a:t>Poland</a:t>
            </a:r>
            <a:endParaRPr lang="es-ES" dirty="0" smtClean="0"/>
          </a:p>
          <a:p>
            <a:pPr lvl="0"/>
            <a:endParaRPr lang="es-ES" dirty="0" smtClean="0"/>
          </a:p>
          <a:p>
            <a:pPr marL="285750" indent="-285750">
              <a:buFont typeface="Arial" charset="0"/>
              <a:buChar char="•"/>
            </a:pPr>
            <a:r>
              <a:rPr lang="es-ES" dirty="0" err="1"/>
              <a:t>Keynote</a:t>
            </a:r>
            <a:r>
              <a:rPr lang="es-ES" dirty="0"/>
              <a:t> </a:t>
            </a:r>
            <a:r>
              <a:rPr lang="es-ES" dirty="0" err="1"/>
              <a:t>speakers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Geoinformatics</a:t>
            </a:r>
            <a:r>
              <a:rPr lang="es-ES" dirty="0"/>
              <a:t>, </a:t>
            </a:r>
            <a:r>
              <a:rPr lang="es-ES" dirty="0" err="1"/>
              <a:t>Environmental</a:t>
            </a:r>
            <a:r>
              <a:rPr lang="es-ES" dirty="0"/>
              <a:t> </a:t>
            </a:r>
            <a:r>
              <a:rPr lang="es-ES" dirty="0" err="1"/>
              <a:t>Sciences</a:t>
            </a:r>
            <a:r>
              <a:rPr lang="es-ES" dirty="0"/>
              <a:t>,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 smtClean="0"/>
              <a:t>Research</a:t>
            </a:r>
            <a:endParaRPr lang="es-ES" dirty="0" smtClean="0"/>
          </a:p>
          <a:p>
            <a:pPr marL="285750" indent="-285750">
              <a:buFont typeface="Arial" charset="0"/>
              <a:buChar char="•"/>
            </a:pPr>
            <a:r>
              <a:rPr lang="es-ES" dirty="0" err="1" smtClean="0"/>
              <a:t>Hackathon</a:t>
            </a:r>
            <a:endParaRPr lang="es-ES" dirty="0"/>
          </a:p>
          <a:p>
            <a:pPr marL="285750" lvl="0" indent="-285750">
              <a:buFont typeface="Arial" charset="0"/>
              <a:buChar char="•"/>
            </a:pPr>
            <a:r>
              <a:rPr lang="es-ES" dirty="0" smtClean="0"/>
              <a:t>Workshop and </a:t>
            </a:r>
            <a:r>
              <a:rPr lang="es-ES" dirty="0" err="1" smtClean="0"/>
              <a:t>Presentation</a:t>
            </a:r>
            <a:r>
              <a:rPr lang="es-ES" dirty="0" smtClean="0"/>
              <a:t> </a:t>
            </a:r>
            <a:r>
              <a:rPr lang="es-ES" dirty="0" err="1" smtClean="0"/>
              <a:t>calls</a:t>
            </a:r>
            <a:r>
              <a:rPr lang="es-ES" dirty="0" smtClean="0"/>
              <a:t> open </a:t>
            </a:r>
            <a:r>
              <a:rPr lang="es-ES" dirty="0" err="1" smtClean="0"/>
              <a:t>starting</a:t>
            </a:r>
            <a:r>
              <a:rPr lang="es-ES" dirty="0" smtClean="0"/>
              <a:t> </a:t>
            </a:r>
            <a:r>
              <a:rPr lang="es-ES" dirty="0" err="1" smtClean="0"/>
              <a:t>today</a:t>
            </a:r>
            <a:r>
              <a:rPr lang="es-ES" dirty="0" smtClean="0"/>
              <a:t>!</a:t>
            </a:r>
          </a:p>
          <a:p>
            <a:pPr marL="285750" lvl="0" indent="-285750">
              <a:buFont typeface="Arial" charset="0"/>
              <a:buChar char="•"/>
            </a:pPr>
            <a:endParaRPr lang="es-ES" dirty="0" smtClean="0"/>
          </a:p>
        </p:txBody>
      </p:sp>
      <p:sp>
        <p:nvSpPr>
          <p:cNvPr id="6" name="Rechteck 5"/>
          <p:cNvSpPr/>
          <p:nvPr/>
        </p:nvSpPr>
        <p:spPr>
          <a:xfrm>
            <a:off x="888622" y="4650690"/>
            <a:ext cx="5483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800" dirty="0" err="1" smtClean="0"/>
              <a:t>Check</a:t>
            </a:r>
            <a:r>
              <a:rPr lang="es-ES" sz="1800" dirty="0" smtClean="0"/>
              <a:t> </a:t>
            </a:r>
            <a:r>
              <a:rPr lang="es-ES" sz="1800" dirty="0" err="1"/>
              <a:t>out</a:t>
            </a:r>
            <a:r>
              <a:rPr lang="es-ES" sz="1800" dirty="0"/>
              <a:t> </a:t>
            </a:r>
            <a:r>
              <a:rPr lang="es-ES" sz="1800" dirty="0" err="1" smtClean="0"/>
              <a:t>their</a:t>
            </a:r>
            <a:r>
              <a:rPr lang="es-ES" sz="1800" dirty="0" smtClean="0"/>
              <a:t> </a:t>
            </a:r>
            <a:r>
              <a:rPr lang="es-ES" sz="1800" dirty="0" err="1" smtClean="0">
                <a:hlinkClick r:id="rId3"/>
              </a:rPr>
              <a:t>website</a:t>
            </a:r>
            <a:endParaRPr lang="es-ES" sz="1800" dirty="0"/>
          </a:p>
        </p:txBody>
      </p:sp>
      <p:sp>
        <p:nvSpPr>
          <p:cNvPr id="2" name="Rechteck 1"/>
          <p:cNvSpPr/>
          <p:nvPr/>
        </p:nvSpPr>
        <p:spPr>
          <a:xfrm>
            <a:off x="2041448" y="3795886"/>
            <a:ext cx="6391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800" dirty="0">
                <a:latin typeface="Helvetica Neue"/>
              </a:rPr>
              <a:t> </a:t>
            </a:r>
            <a:r>
              <a:rPr lang="es-ES" sz="1800" dirty="0" err="1">
                <a:latin typeface="Helvetica Neue"/>
              </a:rPr>
              <a:t>Why</a:t>
            </a:r>
            <a:r>
              <a:rPr lang="es-ES" sz="1800" dirty="0">
                <a:latin typeface="Helvetica Neue"/>
              </a:rPr>
              <a:t> </a:t>
            </a:r>
            <a:r>
              <a:rPr lang="es-ES" sz="1800" dirty="0" err="1">
                <a:latin typeface="Helvetica Neue"/>
              </a:rPr>
              <a:t>not</a:t>
            </a:r>
            <a:r>
              <a:rPr lang="es-ES" sz="1800" dirty="0">
                <a:latin typeface="Helvetica Neue"/>
              </a:rPr>
              <a:t> </a:t>
            </a:r>
            <a:r>
              <a:rPr lang="es-ES" sz="1800" dirty="0" err="1" smtClean="0">
                <a:latin typeface="Helvetica Neue"/>
              </a:rPr>
              <a:t>give</a:t>
            </a:r>
            <a:r>
              <a:rPr lang="es-ES" sz="1800" dirty="0" smtClean="0">
                <a:latin typeface="Helvetica Neue"/>
              </a:rPr>
              <a:t> </a:t>
            </a:r>
            <a:r>
              <a:rPr lang="es-ES" sz="1800" dirty="0" err="1" smtClean="0">
                <a:latin typeface="Helvetica Neue"/>
              </a:rPr>
              <a:t>it</a:t>
            </a:r>
            <a:r>
              <a:rPr lang="es-ES" sz="1800" dirty="0" smtClean="0">
                <a:latin typeface="Helvetica Neue"/>
              </a:rPr>
              <a:t> a try? </a:t>
            </a:r>
            <a:r>
              <a:rPr lang="es-ES" sz="1800" dirty="0" err="1" smtClean="0">
                <a:latin typeface="Helvetica Neue"/>
              </a:rPr>
              <a:t>Deadlines</a:t>
            </a:r>
            <a:r>
              <a:rPr lang="es-ES" sz="1800" dirty="0" smtClean="0">
                <a:latin typeface="Helvetica Neue"/>
              </a:rPr>
              <a:t> are </a:t>
            </a:r>
            <a:r>
              <a:rPr lang="es-ES" sz="1800" dirty="0" err="1" smtClean="0">
                <a:latin typeface="Helvetica Neue"/>
              </a:rPr>
              <a:t>April</a:t>
            </a:r>
            <a:r>
              <a:rPr lang="es-ES" sz="1800" dirty="0" smtClean="0">
                <a:latin typeface="Helvetica Neue"/>
              </a:rPr>
              <a:t> 12th and </a:t>
            </a:r>
            <a:r>
              <a:rPr lang="es-ES" sz="1800" dirty="0" err="1" smtClean="0">
                <a:latin typeface="Helvetica Neue"/>
              </a:rPr>
              <a:t>May</a:t>
            </a:r>
            <a:r>
              <a:rPr lang="es-ES" sz="1800" dirty="0" smtClean="0">
                <a:latin typeface="Helvetica Neue"/>
              </a:rPr>
              <a:t> 25th</a:t>
            </a:r>
            <a:endParaRPr lang="de-DE" sz="1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14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>
            <a:spLocks/>
          </p:cNvSpPr>
          <p:nvPr/>
        </p:nvSpPr>
        <p:spPr>
          <a:xfrm>
            <a:off x="-36512" y="1849926"/>
            <a:ext cx="8640960" cy="1968604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>
              <a:solidFill>
                <a:srgbClr val="D3D3D3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5858964" y="-1169417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hteck 1"/>
          <p:cNvSpPr/>
          <p:nvPr/>
        </p:nvSpPr>
        <p:spPr>
          <a:xfrm>
            <a:off x="611560" y="2358048"/>
            <a:ext cx="84249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</a:t>
            </a:r>
            <a:r>
              <a:rPr lang="de-DE" sz="50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lang="de-DE" sz="5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de-DE" sz="5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back!</a:t>
            </a:r>
            <a:endParaRPr lang="de-DE" sz="50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Resultado de imagen para s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142514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1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Bildschirmpräsentation (16:9)</PresentationFormat>
  <Paragraphs>182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R-Ladies Template</vt:lpstr>
      <vt:lpstr>#5  SpeakeRs Unite! Round 1 + Conferences + Slack</vt:lpstr>
      <vt:lpstr>Welcome</vt:lpstr>
      <vt:lpstr>PowerPoint-Präsentation</vt:lpstr>
      <vt:lpstr>What’s been announced for 2018 (so far!)</vt:lpstr>
      <vt:lpstr>eRum 2018</vt:lpstr>
      <vt:lpstr>useR! 2018</vt:lpstr>
      <vt:lpstr>EARL</vt:lpstr>
      <vt:lpstr>Why R?</vt:lpstr>
      <vt:lpstr>PowerPoint-Präsentation</vt:lpstr>
      <vt:lpstr>Our              workspace</vt:lpstr>
      <vt:lpstr>PowerPoint-Präsentation</vt:lpstr>
      <vt:lpstr>How to</vt:lpstr>
      <vt:lpstr>PowerPoint-Präsentation</vt:lpstr>
      <vt:lpstr>Beibei Jiang</vt:lpstr>
      <vt:lpstr>Sophie Molnos</vt:lpstr>
      <vt:lpstr>We’re Daloha, Dan, &amp; Pam</vt:lpstr>
      <vt:lpstr>Bis zum   nächsten Mal!</vt:lpstr>
      <vt:lpstr>Bis zum   nächsten Mal!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Pam</dc:creator>
  <cp:lastModifiedBy>pamela.matias</cp:lastModifiedBy>
  <cp:revision>95</cp:revision>
  <cp:lastPrinted>2017-06-21T18:04:04Z</cp:lastPrinted>
  <dcterms:modified xsi:type="dcterms:W3CDTF">2018-03-09T13:16:10Z</dcterms:modified>
</cp:coreProperties>
</file>