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5" r:id="rId3"/>
    <p:sldId id="276" r:id="rId4"/>
    <p:sldId id="266" r:id="rId5"/>
    <p:sldId id="267" r:id="rId6"/>
    <p:sldId id="268" r:id="rId7"/>
    <p:sldId id="269" r:id="rId8"/>
    <p:sldId id="270" r:id="rId9"/>
    <p:sldId id="277" r:id="rId10"/>
    <p:sldId id="271" r:id="rId11"/>
    <p:sldId id="272" r:id="rId12"/>
    <p:sldId id="273" r:id="rId13"/>
    <p:sldId id="278" r:id="rId14"/>
    <p:sldId id="274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69" d="100"/>
          <a:sy n="69" d="100"/>
        </p:scale>
        <p:origin x="696" y="6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BAE14B8-3CC9-472D-9BC5-A84D80684DE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FB667E1-E601-4AAF-B95C-B25720D70A6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Sol nascendo sobre colinas verdejant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Alternativ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 algn="l" rtl="0">
              <a:defRPr/>
            </a:lvl6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60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08/09/2016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Clique para </a:t>
            </a:r>
            <a:r>
              <a:rPr dirty="0" err="1"/>
              <a:t>editar</a:t>
            </a:r>
            <a:r>
              <a:rPr dirty="0"/>
              <a:t> o </a:t>
            </a:r>
            <a:r>
              <a:rPr dirty="0" err="1"/>
              <a:t>estilo</a:t>
            </a:r>
            <a:r>
              <a:rPr dirty="0"/>
              <a:t> de </a:t>
            </a:r>
            <a:r>
              <a:rPr dirty="0" err="1"/>
              <a:t>título</a:t>
            </a:r>
            <a:r>
              <a:rPr dirty="0"/>
              <a:t>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  <a:p>
            <a:pPr lvl="5" rtl="0"/>
            <a:r>
              <a:t>Sexto</a:t>
            </a:r>
          </a:p>
          <a:p>
            <a:pPr lvl="6" rtl="0"/>
            <a:r>
              <a:t>Sétimo</a:t>
            </a:r>
          </a:p>
          <a:p>
            <a:pPr lvl="7" rtl="0"/>
            <a:r>
              <a:t>Oitavo</a:t>
            </a:r>
          </a:p>
          <a:p>
            <a:pPr lvl="8" rtl="0"/>
            <a:r>
              <a:t>Nono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/>
              <a:t>08/09/2016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</a:defRPr>
            </a:lvl1pPr>
          </a:lstStyle>
          <a:p>
            <a:pPr rtl="0"/>
            <a:fld id="{CA8D9AD5-F248-4919-864A-CFD76CC027D6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Active </a:t>
            </a:r>
            <a:r>
              <a:rPr lang="pt-BR" dirty="0" err="1"/>
              <a:t>Diretory</a:t>
            </a:r>
            <a:r>
              <a:rPr lang="pt-BR" dirty="0"/>
              <a:t> e Domínio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P</a:t>
            </a:r>
            <a:r>
              <a:rPr lang="pt-br" dirty="0" err="1"/>
              <a:t>rofª</a:t>
            </a:r>
            <a:r>
              <a:rPr lang="pt-br" dirty="0"/>
              <a:t> Esp. Érika Arias Barrado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8FA6C3C-941D-411B-9912-436083C3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" y="-102676"/>
            <a:ext cx="1219200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1E0C1-5EB3-49DD-A91B-81C0EE6D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65186"/>
            <a:ext cx="9509760" cy="4127627"/>
          </a:xfrm>
        </p:spPr>
        <p:txBody>
          <a:bodyPr>
            <a:normAutofit/>
          </a:bodyPr>
          <a:lstStyle/>
          <a:p>
            <a:pPr algn="just"/>
            <a:r>
              <a:rPr lang="pt-BR" sz="4800" dirty="0"/>
              <a:t>Para criar uma implantação de Rede é preciso que você conheça a infraestrutura de rede disponível, bem como os requisitos e a organização de TI da empresa.</a:t>
            </a:r>
          </a:p>
        </p:txBody>
      </p:sp>
    </p:spTree>
    <p:extLst>
      <p:ext uri="{BB962C8B-B14F-4D97-AF65-F5344CB8AC3E}">
        <p14:creationId xmlns:p14="http://schemas.microsoft.com/office/powerpoint/2010/main" val="41347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24619-A830-4E1C-B92C-15F92B64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Conhecer a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F40A7-EADD-420D-946D-9DECDDDC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10083472" cy="49560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 Importante conhecer a estrutura da organização, pois essas informações podem influenciar a maneira como você implanta, usa e oferece suporte ao Gerenciador de Configurações.</a:t>
            </a:r>
          </a:p>
          <a:p>
            <a:pPr lvl="1" algn="just"/>
            <a:r>
              <a:rPr lang="pt-BR" dirty="0"/>
              <a:t>Planos de longo prazo da organização. </a:t>
            </a:r>
          </a:p>
          <a:p>
            <a:pPr lvl="1" algn="just"/>
            <a:r>
              <a:rPr lang="pt-BR" dirty="0"/>
              <a:t>Alterações como fusões e aquisições podem ter um efeito significativo na infraestrutura de TI.</a:t>
            </a:r>
          </a:p>
          <a:p>
            <a:pPr lvl="1" algn="just"/>
            <a:r>
              <a:rPr lang="pt-BR" dirty="0"/>
              <a:t>Fatores externos que requerem alterações e projetos internos (planejados ou em andamento) podem afetar a maneira como você cria e implanta o Gerenciador de Configurações.</a:t>
            </a:r>
          </a:p>
        </p:txBody>
      </p:sp>
    </p:spTree>
    <p:extLst>
      <p:ext uri="{BB962C8B-B14F-4D97-AF65-F5344CB8AC3E}">
        <p14:creationId xmlns:p14="http://schemas.microsoft.com/office/powerpoint/2010/main" val="20858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2E7B3-F657-4E19-9D33-8C28C993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A262E-C648-4043-A989-2F2C6756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10659536" cy="476740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Organização e Departamentos existente:</a:t>
            </a:r>
          </a:p>
          <a:p>
            <a:pPr lvl="1"/>
            <a:r>
              <a:rPr lang="pt-BR" dirty="0"/>
              <a:t>Organogramas da empresa, </a:t>
            </a:r>
          </a:p>
          <a:p>
            <a:pPr lvl="1"/>
            <a:r>
              <a:rPr lang="pt-BR" dirty="0"/>
              <a:t>hierarquia de relatórios, </a:t>
            </a:r>
          </a:p>
          <a:p>
            <a:pPr lvl="1"/>
            <a:r>
              <a:rPr lang="pt-BR" dirty="0"/>
              <a:t>métodos de comunicação, </a:t>
            </a:r>
          </a:p>
          <a:p>
            <a:pPr lvl="1"/>
            <a:r>
              <a:rPr lang="pt-BR" dirty="0"/>
              <a:t>controle de nível de serviços</a:t>
            </a:r>
          </a:p>
          <a:p>
            <a:r>
              <a:rPr lang="pt-BR" dirty="0"/>
              <a:t>Organização existente do TI e politicas administrativas:</a:t>
            </a:r>
          </a:p>
          <a:p>
            <a:pPr lvl="1"/>
            <a:r>
              <a:rPr lang="pt-BR" dirty="0"/>
              <a:t>A estrutura e o nível técnico das divisões de TI</a:t>
            </a:r>
          </a:p>
          <a:p>
            <a:r>
              <a:rPr lang="pt-BR" dirty="0"/>
              <a:t> Divisão de Negócios a longo prazo:</a:t>
            </a:r>
          </a:p>
          <a:p>
            <a:pPr lvl="1"/>
            <a:r>
              <a:rPr lang="pt-BR" dirty="0"/>
              <a:t>Alterações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organograma de uma escola">
            <a:extLst>
              <a:ext uri="{FF2B5EF4-FFF2-40B4-BE49-F238E27FC236}">
                <a16:creationId xmlns:a16="http://schemas.microsoft.com/office/drawing/2014/main" id="{D9150FE9-26A5-4EB7-AE37-21A994B0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692696"/>
            <a:ext cx="10060862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608B5-870A-4278-9C45-05703FA9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Active </a:t>
            </a:r>
            <a:r>
              <a:rPr lang="pt-BR" dirty="0" err="1"/>
              <a:t>Directory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8730D-791A-426E-AC38-2D705E65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Considerar o Layout da estrutura do Active </a:t>
            </a:r>
            <a:r>
              <a:rPr lang="pt-BR" dirty="0" err="1"/>
              <a:t>Directrory</a:t>
            </a:r>
            <a:r>
              <a:rPr lang="pt-BR" dirty="0"/>
              <a:t> (disposição da floresta hierárquica e a estrutura de Domínio)</a:t>
            </a:r>
          </a:p>
          <a:p>
            <a:pPr algn="just"/>
            <a:r>
              <a:rPr lang="pt-BR" dirty="0"/>
              <a:t>Considerar a Estrutura Física (topologia)</a:t>
            </a:r>
          </a:p>
        </p:txBody>
      </p:sp>
    </p:spTree>
    <p:extLst>
      <p:ext uri="{BB962C8B-B14F-4D97-AF65-F5344CB8AC3E}">
        <p14:creationId xmlns:p14="http://schemas.microsoft.com/office/powerpoint/2010/main" val="24684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6E64-BFAD-4193-990F-76FFDB84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 de Diretório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B6C45-0B9B-422D-A179-86653BE2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73960"/>
            <a:ext cx="10227488" cy="4767408"/>
          </a:xfrm>
        </p:spPr>
        <p:txBody>
          <a:bodyPr/>
          <a:lstStyle/>
          <a:p>
            <a:r>
              <a:rPr lang="pt-BR" dirty="0"/>
              <a:t>Função organizar e principalmente ter um local centralizado para a busca de informações necessárias no dia a dia para realização dos trabalhos;</a:t>
            </a:r>
          </a:p>
          <a:p>
            <a:r>
              <a:rPr lang="pt-BR" dirty="0"/>
              <a:t>Exemplo a organização de uma agenda</a:t>
            </a:r>
          </a:p>
        </p:txBody>
      </p:sp>
    </p:spTree>
    <p:extLst>
      <p:ext uri="{BB962C8B-B14F-4D97-AF65-F5344CB8AC3E}">
        <p14:creationId xmlns:p14="http://schemas.microsoft.com/office/powerpoint/2010/main" val="2575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193D2-6C07-45E8-879C-73EFF470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Active </a:t>
            </a:r>
            <a:r>
              <a:rPr lang="pt-BR" dirty="0" err="1"/>
              <a:t>Directory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553D6-6F28-42D1-A32C-2C2076F5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16832"/>
            <a:ext cx="9509760" cy="42633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É implementação de serviço de diretório no protocolo LDAP que armazena informações sobre objetos em rede de computadores e disponibiliza recursos;</a:t>
            </a:r>
          </a:p>
          <a:p>
            <a:pPr algn="just"/>
            <a:r>
              <a:rPr lang="pt-BR" dirty="0"/>
              <a:t>Função armazenar informações sobre objetos de redes de computadores e fornecer esses dados;</a:t>
            </a:r>
          </a:p>
          <a:p>
            <a:pPr algn="just"/>
            <a:r>
              <a:rPr lang="pt-BR" dirty="0"/>
              <a:t>Foi criado no sentido de organizar</a:t>
            </a:r>
          </a:p>
          <a:p>
            <a:pPr algn="just"/>
            <a:r>
              <a:rPr lang="pt-BR" dirty="0"/>
              <a:t>Obs. “O </a:t>
            </a:r>
            <a:r>
              <a:rPr lang="pt-BR" b="1" dirty="0"/>
              <a:t>LDAP</a:t>
            </a:r>
            <a:r>
              <a:rPr lang="pt-BR" dirty="0"/>
              <a:t> (</a:t>
            </a:r>
            <a:r>
              <a:rPr lang="pt-BR" dirty="0" err="1"/>
              <a:t>Lightweight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r>
              <a:rPr lang="pt-BR" dirty="0"/>
              <a:t> - Protocolo de acesso aos diretórios leves) é um </a:t>
            </a:r>
            <a:r>
              <a:rPr lang="pt-BR" u="sng" dirty="0"/>
              <a:t>protocolo</a:t>
            </a:r>
            <a:r>
              <a:rPr lang="pt-BR" dirty="0"/>
              <a:t> padrão que permite gerenciar diretórios, ou seja, acessar bancos de informações sobre os usuários de uma rede por meio de protocolos </a:t>
            </a:r>
            <a:r>
              <a:rPr lang="pt-BR" u="sng" dirty="0"/>
              <a:t>TCP/IP</a:t>
            </a:r>
            <a:r>
              <a:rPr lang="pt-BR" dirty="0"/>
              <a:t>. Geralmente, os bancos de informações são relativos a usuários, mas eles também podem ser usados para outros fins, como gerenciar o material de uma empresa. ”</a:t>
            </a:r>
          </a:p>
        </p:txBody>
      </p:sp>
    </p:spTree>
    <p:extLst>
      <p:ext uri="{BB962C8B-B14F-4D97-AF65-F5344CB8AC3E}">
        <p14:creationId xmlns:p14="http://schemas.microsoft.com/office/powerpoint/2010/main" val="12795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B0298-2C65-435D-9716-B4ED3C5A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93E570-16D5-4910-B98D-FDDE0D6B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conjunto de servidores, estações de trabalho, bem como as informações do diretório, é que formam uma unidade conhecida como Domínio;</a:t>
            </a:r>
          </a:p>
          <a:p>
            <a:pPr algn="just"/>
            <a:r>
              <a:rPr lang="pt-BR" dirty="0"/>
              <a:t>Domínio foi criado com o objetivo de facilitar a memorização dos endereços de computadores na Internet;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4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596D4-8C28-4297-A066-1E05F700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Domino 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C1640-CBBD-47CF-9EF8-0646F9B0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Nome amigável que identifica a sua rede (LAN);</a:t>
            </a:r>
          </a:p>
          <a:p>
            <a:pPr algn="just"/>
            <a:r>
              <a:rPr lang="pt-BR" dirty="0"/>
              <a:t>Criado normalmente durante a instalação do software para rede;</a:t>
            </a:r>
          </a:p>
          <a:p>
            <a:pPr algn="just"/>
            <a:r>
              <a:rPr lang="pt-BR" dirty="0"/>
              <a:t>Não é registrado e pode ser usado o nome que desejar; </a:t>
            </a:r>
          </a:p>
          <a:p>
            <a:pPr algn="just"/>
            <a:r>
              <a:rPr lang="pt-BR" dirty="0"/>
              <a:t>Deve ser exclusivo na rede interna – Diferente do nome do Servidor.</a:t>
            </a:r>
          </a:p>
        </p:txBody>
      </p:sp>
    </p:spTree>
    <p:extLst>
      <p:ext uri="{BB962C8B-B14F-4D97-AF65-F5344CB8AC3E}">
        <p14:creationId xmlns:p14="http://schemas.microsoft.com/office/powerpoint/2010/main" val="30250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DB4A1-407C-4F2A-ABCA-7B0D49BC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Domino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C1E72-A0E3-4282-A031-09405B97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É necessário adquirir um nome de domínio da Internet de um registrador de nome de domínio credenciado que o registra para uso na Internet;</a:t>
            </a:r>
          </a:p>
          <a:p>
            <a:pPr algn="just"/>
            <a:r>
              <a:rPr lang="pt-BR" dirty="0"/>
              <a:t>O nome de domínio da Internet utiliza uma extensão de nome de domínio público de nível superior como .com, </a:t>
            </a:r>
            <a:r>
              <a:rPr lang="pt-BR" dirty="0" err="1"/>
              <a:t>.net</a:t>
            </a:r>
            <a:r>
              <a:rPr lang="pt-BR" dirty="0"/>
              <a:t>, .</a:t>
            </a:r>
            <a:r>
              <a:rPr lang="pt-BR" dirty="0" err="1"/>
              <a:t>br</a:t>
            </a:r>
            <a:r>
              <a:rPr lang="pt-BR" dirty="0"/>
              <a:t>, .</a:t>
            </a:r>
            <a:r>
              <a:rPr lang="pt-BR" dirty="0" err="1"/>
              <a:t>edu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10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05722-4109-4898-B79E-8AA321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104" y="-28473"/>
            <a:ext cx="10443512" cy="1233424"/>
          </a:xfrm>
        </p:spPr>
        <p:txBody>
          <a:bodyPr>
            <a:normAutofit fontScale="90000"/>
          </a:bodyPr>
          <a:lstStyle/>
          <a:p>
            <a:r>
              <a:rPr lang="pt-BR" dirty="0"/>
              <a:t>Serviços de Domínio do Active </a:t>
            </a:r>
            <a:r>
              <a:rPr lang="pt-BR" dirty="0" err="1"/>
              <a:t>Diretory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0CE48-9700-47F3-9BAA-546D0B56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260" y="1412776"/>
            <a:ext cx="10155480" cy="495604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Armazena dados do diretório e gerencia a comunicação entre os usuários e domínios, incluindo processos de login do usuário, autenticação e as pesquisas em diretório;</a:t>
            </a:r>
          </a:p>
          <a:p>
            <a:pPr algn="just"/>
            <a:r>
              <a:rPr lang="pt-BR" dirty="0"/>
              <a:t>Função fornecer um banco de dados distribuído que armazena e gerencia informações sobre recursos da rede ;</a:t>
            </a:r>
          </a:p>
          <a:p>
            <a:pPr algn="just"/>
            <a:r>
              <a:rPr lang="pt-BR" dirty="0"/>
              <a:t>Pode ser usado para organizar elementos de uma rede, como usuários, computadores e outros dispositivos em uma estrutura de confinamento hierárquica</a:t>
            </a:r>
          </a:p>
        </p:txBody>
      </p:sp>
    </p:spTree>
    <p:extLst>
      <p:ext uri="{BB962C8B-B14F-4D97-AF65-F5344CB8AC3E}">
        <p14:creationId xmlns:p14="http://schemas.microsoft.com/office/powerpoint/2010/main" val="9684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0CE9C-DF47-443D-B7E2-A9F66F9B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120" y="188640"/>
            <a:ext cx="4896544" cy="648072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partir da configuração do domínio no servidor, é mostrado uma estrutura de confinamento hierárquico incluindo a floresta do Active </a:t>
            </a:r>
            <a:r>
              <a:rPr lang="pt-BR" dirty="0" err="1"/>
              <a:t>Diretory</a:t>
            </a:r>
            <a:r>
              <a:rPr lang="pt-BR" dirty="0"/>
              <a:t>, unidades organizacionais, usuários, grupos, computadores e outros.</a:t>
            </a:r>
          </a:p>
        </p:txBody>
      </p:sp>
      <p:pic>
        <p:nvPicPr>
          <p:cNvPr id="4" name="Imagem 3" descr="Recorte de Tela">
            <a:extLst>
              <a:ext uri="{FF2B5EF4-FFF2-40B4-BE49-F238E27FC236}">
                <a16:creationId xmlns:a16="http://schemas.microsoft.com/office/drawing/2014/main" id="{F9B156BF-64FB-4DA0-B4B1-DE3D06018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0"/>
          <a:stretch/>
        </p:blipFill>
        <p:spPr>
          <a:xfrm>
            <a:off x="193316" y="188640"/>
            <a:ext cx="67667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48B5B-B1FD-488D-885F-CE2EA611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 do Domínio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1B4E1-8A18-41C5-81D3-BFAD3541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10227488" cy="44886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Árvore de Domínios</a:t>
            </a:r>
          </a:p>
          <a:p>
            <a:pPr lvl="1" algn="just"/>
            <a:r>
              <a:rPr lang="pt-BR" dirty="0"/>
              <a:t>Uma árvore nada mais é do que um agrupamento ou arranjo hierárquico de um ou mais domínios do Windows Server, os quais ”compartilham um espaço de nome”.</a:t>
            </a:r>
          </a:p>
          <a:p>
            <a:pPr algn="just"/>
            <a:r>
              <a:rPr lang="pt-BR" dirty="0"/>
              <a:t>Unidades Organizacionais</a:t>
            </a:r>
          </a:p>
          <a:p>
            <a:pPr lvl="1" algn="just"/>
            <a:r>
              <a:rPr lang="pt-BR" dirty="0"/>
              <a:t>Uma Unidade Organizacional é uma divisão que pode ser utilizada para organizar os objetos de um determinado domínio em um agrupamento lógico para efeitos de administração; </a:t>
            </a:r>
          </a:p>
          <a:p>
            <a:pPr lvl="1" algn="just"/>
            <a:r>
              <a:rPr lang="pt-BR" dirty="0"/>
              <a:t>Com a utilização de unidades organizacionais, é possível restringir os direitos administrativos apenas em nível da Unidade Organizacional sem que, com isso, o usuário tenha poderes sobre todos os demais objetos do Domínio.</a:t>
            </a:r>
          </a:p>
        </p:txBody>
      </p:sp>
    </p:spTree>
    <p:extLst>
      <p:ext uri="{BB962C8B-B14F-4D97-AF65-F5344CB8AC3E}">
        <p14:creationId xmlns:p14="http://schemas.microsoft.com/office/powerpoint/2010/main" val="41423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em Tiras Azuis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67_TF03417271_TF03417271" id="{2599C551-DE43-4C8C-B43E-0D3233672B31}" vid="{2F1667C7-2B33-4C08-98C3-53972268E79F}"/>
    </a:ext>
  </a:extLst>
</a:theme>
</file>

<file path=ppt/theme/theme2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plano de projeto comercial (widescreen)</Template>
  <TotalTime>62</TotalTime>
  <Words>562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Corbel</vt:lpstr>
      <vt:lpstr>Euphemia</vt:lpstr>
      <vt:lpstr>Wingdings</vt:lpstr>
      <vt:lpstr>Design em Tiras Azuis 16X9</vt:lpstr>
      <vt:lpstr>Active Diretory e Domínio</vt:lpstr>
      <vt:lpstr>Serviço de Diretório</vt:lpstr>
      <vt:lpstr>Active Directory</vt:lpstr>
      <vt:lpstr>Domínio</vt:lpstr>
      <vt:lpstr>Domino Interno</vt:lpstr>
      <vt:lpstr>Domino da Internet</vt:lpstr>
      <vt:lpstr>Serviços de Domínio do Active Diretory</vt:lpstr>
      <vt:lpstr>Apresentação do PowerPoint</vt:lpstr>
      <vt:lpstr>Característica do Domínio </vt:lpstr>
      <vt:lpstr>Apresentação do PowerPoint</vt:lpstr>
      <vt:lpstr>Conhecer a Organização</vt:lpstr>
      <vt:lpstr>Considere:</vt:lpstr>
      <vt:lpstr>Apresentação do PowerPoint</vt:lpstr>
      <vt:lpstr>Estrutura do Active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Projeto Comercial</dc:title>
  <dc:creator>Érika Barrado</dc:creator>
  <cp:lastModifiedBy>Érika Barrado</cp:lastModifiedBy>
  <cp:revision>9</cp:revision>
  <dcterms:created xsi:type="dcterms:W3CDTF">2018-03-22T19:14:52Z</dcterms:created>
  <dcterms:modified xsi:type="dcterms:W3CDTF">2018-03-22T23:22:47Z</dcterms:modified>
</cp:coreProperties>
</file>