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204b0b0e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204b0b0e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204b0b0e3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204b0b0e3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204b0b0e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204b0b0e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204b0b0e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204b0b0e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204b0b0e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204b0b0e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204b0b0e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204b0b0e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204b0b0e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204b0b0e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204b0b0e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204b0b0e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204b0b0e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204b0b0e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204b0b0e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204b0b0e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204b0b0e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204b0b0e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204b0b0e3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204b0b0e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204b0b0e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204b0b0e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204b0b0e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204b0b0e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204b0b0e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204b0b0e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204b0b0e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204b0b0e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204b0b0e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204b0b0e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204b0b0e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204b0b0e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204b0b0e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204b0b0e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204b0b0e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204b0b0e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204b0b0e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204b0b0e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204b0b0e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204b0b0e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CZ4042 Neural Networks and Deep Learning</a:t>
            </a:r>
            <a:endParaRPr/>
          </a:p>
          <a:p>
            <a:pPr indent="0" lvl="0" marL="0" rtl="0" algn="l">
              <a:spcBef>
                <a:spcPts val="0"/>
              </a:spcBef>
              <a:spcAft>
                <a:spcPts val="0"/>
              </a:spcAft>
              <a:buNone/>
            </a:pPr>
            <a:r>
              <a:rPr lang="en-GB" sz="2750"/>
              <a:t>Group Project E: Materials</a:t>
            </a:r>
            <a:endParaRPr sz="275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By Teo Boon Shuan and Pamela Sin Hui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88475" y="1217450"/>
            <a:ext cx="81318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 MobileNetV2</a:t>
            </a:r>
            <a:endParaRPr b="0" sz="1600">
              <a:solidFill>
                <a:srgbClr val="2F5496"/>
              </a:solidFill>
              <a:latin typeface="Arial"/>
              <a:ea typeface="Arial"/>
              <a:cs typeface="Arial"/>
              <a:sym typeface="Arial"/>
            </a:endParaRPr>
          </a:p>
          <a:p>
            <a:pPr indent="0" lvl="0" marL="0" rtl="0" algn="l">
              <a:spcBef>
                <a:spcPts val="0"/>
              </a:spcBef>
              <a:spcAft>
                <a:spcPts val="0"/>
              </a:spcAft>
              <a:buNone/>
            </a:pPr>
            <a:r>
              <a:t/>
            </a:r>
            <a:endParaRPr/>
          </a:p>
        </p:txBody>
      </p:sp>
      <p:sp>
        <p:nvSpPr>
          <p:cNvPr id="150" name="Google Shape;150;p22"/>
          <p:cNvSpPr txBox="1"/>
          <p:nvPr>
            <p:ph idx="1" type="body"/>
          </p:nvPr>
        </p:nvSpPr>
        <p:spPr>
          <a:xfrm>
            <a:off x="406975" y="1752650"/>
            <a:ext cx="6505500" cy="15420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700"/>
              </a:spcBef>
              <a:spcAft>
                <a:spcPts val="0"/>
              </a:spcAft>
              <a:buClr>
                <a:srgbClr val="000000"/>
              </a:buClr>
              <a:buSzPts val="1200"/>
              <a:buFont typeface="Arial"/>
              <a:buAutoNum type="arabicPeriod"/>
            </a:pPr>
            <a:r>
              <a:rPr b="1" lang="en-GB" sz="1200">
                <a:solidFill>
                  <a:srgbClr val="000000"/>
                </a:solidFill>
                <a:latin typeface="Arial"/>
                <a:ea typeface="Arial"/>
                <a:cs typeface="Arial"/>
                <a:sym typeface="Arial"/>
              </a:rPr>
              <a:t>Depthwise Separable Convolutions</a:t>
            </a:r>
            <a:endParaRPr sz="1200">
              <a:solidFill>
                <a:srgbClr val="000000"/>
              </a:solidFill>
              <a:latin typeface="Arial"/>
              <a:ea typeface="Arial"/>
              <a:cs typeface="Arial"/>
              <a:sym typeface="Arial"/>
            </a:endParaRPr>
          </a:p>
          <a:p>
            <a:pPr indent="-304800" lvl="0" marL="13716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Depthwise convolution: Single convolutional filter per input channel (depth does not change)</a:t>
            </a:r>
            <a:endParaRPr sz="1200">
              <a:solidFill>
                <a:srgbClr val="000000"/>
              </a:solidFill>
              <a:latin typeface="Arial"/>
              <a:ea typeface="Arial"/>
              <a:cs typeface="Arial"/>
              <a:sym typeface="Arial"/>
            </a:endParaRPr>
          </a:p>
          <a:p>
            <a:pPr indent="-304800" lvl="0" marL="13716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1X1 convolution increases number of channels (features) through linear combinations of input channels</a:t>
            </a:r>
            <a:endParaRPr sz="1200">
              <a:solidFill>
                <a:srgbClr val="000000"/>
              </a:solidFill>
              <a:latin typeface="Arial"/>
              <a:ea typeface="Arial"/>
              <a:cs typeface="Arial"/>
              <a:sym typeface="Arial"/>
            </a:endParaRPr>
          </a:p>
          <a:p>
            <a:pPr indent="0" lvl="0" marL="2743200" rtl="0" algn="l">
              <a:lnSpc>
                <a:spcPct val="115000"/>
              </a:lnSpc>
              <a:spcBef>
                <a:spcPts val="1700"/>
              </a:spcBef>
              <a:spcAft>
                <a:spcPts val="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88475" y="1217450"/>
            <a:ext cx="81318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 MobileNetV2</a:t>
            </a:r>
            <a:endParaRPr b="0" sz="1600">
              <a:solidFill>
                <a:srgbClr val="2F5496"/>
              </a:solidFill>
              <a:latin typeface="Arial"/>
              <a:ea typeface="Arial"/>
              <a:cs typeface="Arial"/>
              <a:sym typeface="Arial"/>
            </a:endParaRPr>
          </a:p>
          <a:p>
            <a:pPr indent="0" lvl="0" marL="0" rtl="0" algn="l">
              <a:spcBef>
                <a:spcPts val="0"/>
              </a:spcBef>
              <a:spcAft>
                <a:spcPts val="0"/>
              </a:spcAft>
              <a:buNone/>
            </a:pPr>
            <a:r>
              <a:t/>
            </a:r>
            <a:endParaRPr/>
          </a:p>
        </p:txBody>
      </p:sp>
      <p:sp>
        <p:nvSpPr>
          <p:cNvPr id="156" name="Google Shape;156;p23"/>
          <p:cNvSpPr txBox="1"/>
          <p:nvPr>
            <p:ph idx="1" type="body"/>
          </p:nvPr>
        </p:nvSpPr>
        <p:spPr>
          <a:xfrm>
            <a:off x="123825" y="1900675"/>
            <a:ext cx="5456100" cy="2857500"/>
          </a:xfrm>
          <a:prstGeom prst="rect">
            <a:avLst/>
          </a:prstGeom>
        </p:spPr>
        <p:txBody>
          <a:bodyPr anchorCtr="0" anchor="t" bIns="91425" lIns="91425" spcFirstLastPara="1" rIns="91425" wrap="square" tIns="91425">
            <a:noAutofit/>
          </a:bodyPr>
          <a:lstStyle/>
          <a:p>
            <a:pPr indent="0" lvl="0" marL="457200" rtl="0" algn="l">
              <a:lnSpc>
                <a:spcPct val="115000"/>
              </a:lnSpc>
              <a:spcBef>
                <a:spcPts val="1700"/>
              </a:spcBef>
              <a:spcAft>
                <a:spcPts val="0"/>
              </a:spcAft>
              <a:buNone/>
            </a:pPr>
            <a:r>
              <a:rPr lang="en-GB" sz="1200">
                <a:solidFill>
                  <a:srgbClr val="000000"/>
                </a:solidFill>
                <a:latin typeface="Arial"/>
                <a:ea typeface="Arial"/>
                <a:cs typeface="Arial"/>
                <a:sym typeface="Arial"/>
              </a:rPr>
              <a:t>2. </a:t>
            </a:r>
            <a:r>
              <a:rPr b="1" lang="en-GB" sz="1200">
                <a:solidFill>
                  <a:srgbClr val="000000"/>
                </a:solidFill>
                <a:latin typeface="Arial"/>
                <a:ea typeface="Arial"/>
                <a:cs typeface="Arial"/>
                <a:sym typeface="Arial"/>
              </a:rPr>
              <a:t>Inverted residual and bottleneck layer</a:t>
            </a:r>
            <a:endParaRPr b="1" sz="1200">
              <a:solidFill>
                <a:srgbClr val="000000"/>
              </a:solidFill>
              <a:latin typeface="Arial"/>
              <a:ea typeface="Arial"/>
              <a:cs typeface="Arial"/>
              <a:sym typeface="Arial"/>
            </a:endParaRPr>
          </a:p>
          <a:p>
            <a:pPr indent="-304800" lvl="0" marL="1371600" rtl="0" algn="l">
              <a:lnSpc>
                <a:spcPct val="115000"/>
              </a:lnSpc>
              <a:spcBef>
                <a:spcPts val="17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First layer: </a:t>
            </a:r>
            <a:r>
              <a:rPr lang="en-GB" sz="1200">
                <a:solidFill>
                  <a:srgbClr val="000000"/>
                </a:solidFill>
                <a:latin typeface="Arial"/>
                <a:ea typeface="Arial"/>
                <a:cs typeface="Arial"/>
                <a:sym typeface="Arial"/>
              </a:rPr>
              <a:t>Takes low-dimensional tensor and performs 1X1 convolution to map to higher-dimensional space, then ReLU6</a:t>
            </a:r>
            <a:endParaRPr sz="1200">
              <a:solidFill>
                <a:srgbClr val="000000"/>
              </a:solidFill>
              <a:latin typeface="Arial"/>
              <a:ea typeface="Arial"/>
              <a:cs typeface="Arial"/>
              <a:sym typeface="Arial"/>
            </a:endParaRPr>
          </a:p>
          <a:p>
            <a:pPr indent="-304800" lvl="0" marL="1371600" rtl="0" algn="l">
              <a:lnSpc>
                <a:spcPct val="115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Second layer:</a:t>
            </a:r>
            <a:r>
              <a:rPr lang="en-GB" sz="1200">
                <a:solidFill>
                  <a:srgbClr val="000000"/>
                </a:solidFill>
                <a:latin typeface="Arial"/>
                <a:ea typeface="Arial"/>
                <a:cs typeface="Arial"/>
                <a:sym typeface="Arial"/>
              </a:rPr>
              <a:t> Depthwise convolution using 3X3 kernels, then ReLU6</a:t>
            </a:r>
            <a:endParaRPr sz="1200">
              <a:solidFill>
                <a:srgbClr val="000000"/>
              </a:solidFill>
              <a:latin typeface="Arial"/>
              <a:ea typeface="Arial"/>
              <a:cs typeface="Arial"/>
              <a:sym typeface="Arial"/>
            </a:endParaRPr>
          </a:p>
          <a:p>
            <a:pPr indent="-304800" lvl="0" marL="1371600" rtl="0" algn="l">
              <a:lnSpc>
                <a:spcPct val="115000"/>
              </a:lnSpc>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Third layer: </a:t>
            </a:r>
            <a:r>
              <a:rPr lang="en-GB" sz="1200">
                <a:solidFill>
                  <a:srgbClr val="000000"/>
                </a:solidFill>
                <a:latin typeface="Arial"/>
                <a:ea typeface="Arial"/>
                <a:cs typeface="Arial"/>
                <a:sym typeface="Arial"/>
              </a:rPr>
              <a:t> Projects back to low-dimensional subspace using 1X1 convolution with linear activation (prevent further loss of information).</a:t>
            </a:r>
            <a:endParaRPr sz="1200">
              <a:solidFill>
                <a:srgbClr val="000000"/>
              </a:solidFill>
              <a:latin typeface="Arial"/>
              <a:ea typeface="Arial"/>
              <a:cs typeface="Arial"/>
              <a:sym typeface="Arial"/>
            </a:endParaRPr>
          </a:p>
          <a:p>
            <a:pPr indent="-304800" lvl="0" marL="1371600" rtl="0" algn="l">
              <a:lnSpc>
                <a:spcPct val="115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Residual connection between the two low-dimensional feature maps (first and third layer)</a:t>
            </a:r>
            <a:endParaRPr sz="1200">
              <a:solidFill>
                <a:srgbClr val="000000"/>
              </a:solidFill>
              <a:latin typeface="Arial"/>
              <a:ea typeface="Arial"/>
              <a:cs typeface="Arial"/>
              <a:sym typeface="Arial"/>
            </a:endParaRPr>
          </a:p>
        </p:txBody>
      </p:sp>
      <p:pic>
        <p:nvPicPr>
          <p:cNvPr id="157" name="Google Shape;157;p23"/>
          <p:cNvPicPr preferRelativeResize="0"/>
          <p:nvPr/>
        </p:nvPicPr>
        <p:blipFill>
          <a:blip r:embed="rId3">
            <a:alphaModFix/>
          </a:blip>
          <a:stretch>
            <a:fillRect/>
          </a:stretch>
        </p:blipFill>
        <p:spPr>
          <a:xfrm>
            <a:off x="5715775" y="1900713"/>
            <a:ext cx="3121200" cy="28574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 InceptionV3</a:t>
            </a:r>
            <a:endParaRPr/>
          </a:p>
        </p:txBody>
      </p:sp>
      <p:sp>
        <p:nvSpPr>
          <p:cNvPr id="163" name="Google Shape;163;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000">
                <a:solidFill>
                  <a:srgbClr val="212121"/>
                </a:solidFill>
                <a:latin typeface="Arial"/>
                <a:ea typeface="Arial"/>
                <a:cs typeface="Arial"/>
                <a:sym typeface="Arial"/>
              </a:rPr>
              <a:t>1. Factorized Convolutions: this helps to reduce the computational efficiency as it reduces the number of parameters involved in a network. It also keeps a check on the network efficiency.</a:t>
            </a:r>
            <a:endParaRPr sz="1000">
              <a:solidFill>
                <a:srgbClr val="212121"/>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212121"/>
              </a:solidFill>
              <a:latin typeface="Arial"/>
              <a:ea typeface="Arial"/>
              <a:cs typeface="Arial"/>
              <a:sym typeface="Arial"/>
            </a:endParaRPr>
          </a:p>
          <a:p>
            <a:pPr indent="0" lvl="0" marL="0" rtl="0" algn="l">
              <a:lnSpc>
                <a:spcPct val="100000"/>
              </a:lnSpc>
              <a:spcBef>
                <a:spcPts val="0"/>
              </a:spcBef>
              <a:spcAft>
                <a:spcPts val="0"/>
              </a:spcAft>
              <a:buNone/>
            </a:pPr>
            <a:r>
              <a:rPr lang="en-GB" sz="1000">
                <a:solidFill>
                  <a:srgbClr val="212121"/>
                </a:solidFill>
                <a:latin typeface="Arial"/>
                <a:ea typeface="Arial"/>
                <a:cs typeface="Arial"/>
                <a:sym typeface="Arial"/>
              </a:rPr>
              <a:t>2. Smaller convolutions: replacing bigger convolutions with smaller convolutions definitely leads to faster training. </a:t>
            </a:r>
            <a:endParaRPr sz="1000">
              <a:solidFill>
                <a:srgbClr val="212121"/>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212121"/>
              </a:solidFill>
              <a:latin typeface="Arial"/>
              <a:ea typeface="Arial"/>
              <a:cs typeface="Arial"/>
              <a:sym typeface="Arial"/>
            </a:endParaRPr>
          </a:p>
          <a:p>
            <a:pPr indent="0" lvl="0" marL="0" rtl="0" algn="l">
              <a:lnSpc>
                <a:spcPct val="100000"/>
              </a:lnSpc>
              <a:spcBef>
                <a:spcPts val="0"/>
              </a:spcBef>
              <a:spcAft>
                <a:spcPts val="0"/>
              </a:spcAft>
              <a:buNone/>
            </a:pPr>
            <a:r>
              <a:rPr lang="en-GB" sz="1000">
                <a:solidFill>
                  <a:srgbClr val="212121"/>
                </a:solidFill>
                <a:latin typeface="Arial"/>
                <a:ea typeface="Arial"/>
                <a:cs typeface="Arial"/>
                <a:sym typeface="Arial"/>
              </a:rPr>
              <a:t>3. Asymmetric convolutions: </a:t>
            </a:r>
            <a:endParaRPr sz="1000">
              <a:solidFill>
                <a:srgbClr val="212121"/>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212121"/>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212121"/>
              </a:solidFill>
              <a:latin typeface="Arial"/>
              <a:ea typeface="Arial"/>
              <a:cs typeface="Arial"/>
              <a:sym typeface="Arial"/>
            </a:endParaRPr>
          </a:p>
        </p:txBody>
      </p:sp>
      <p:pic>
        <p:nvPicPr>
          <p:cNvPr id="164" name="Google Shape;164;p24"/>
          <p:cNvPicPr preferRelativeResize="0"/>
          <p:nvPr/>
        </p:nvPicPr>
        <p:blipFill>
          <a:blip r:embed="rId3">
            <a:alphaModFix/>
          </a:blip>
          <a:stretch>
            <a:fillRect/>
          </a:stretch>
        </p:blipFill>
        <p:spPr>
          <a:xfrm>
            <a:off x="2345350" y="3370525"/>
            <a:ext cx="4858150" cy="162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 InceptionV3</a:t>
            </a:r>
            <a:endParaRPr/>
          </a:p>
        </p:txBody>
      </p:sp>
      <p:sp>
        <p:nvSpPr>
          <p:cNvPr id="170" name="Google Shape;170;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000">
                <a:solidFill>
                  <a:srgbClr val="212121"/>
                </a:solidFill>
                <a:latin typeface="Arial"/>
                <a:ea typeface="Arial"/>
                <a:cs typeface="Arial"/>
                <a:sym typeface="Arial"/>
              </a:rPr>
              <a:t>4. Auxiliary classifier: an auxiliary classifier is a small CNN inserted between layers during </a:t>
            </a:r>
            <a:endParaRPr sz="1000">
              <a:solidFill>
                <a:srgbClr val="212121"/>
              </a:solidFill>
              <a:latin typeface="Arial"/>
              <a:ea typeface="Arial"/>
              <a:cs typeface="Arial"/>
              <a:sym typeface="Arial"/>
            </a:endParaRPr>
          </a:p>
          <a:p>
            <a:pPr indent="0" lvl="0" marL="0" rtl="0" algn="l">
              <a:lnSpc>
                <a:spcPct val="100000"/>
              </a:lnSpc>
              <a:spcBef>
                <a:spcPts val="0"/>
              </a:spcBef>
              <a:spcAft>
                <a:spcPts val="0"/>
              </a:spcAft>
              <a:buNone/>
            </a:pPr>
            <a:r>
              <a:rPr lang="en-GB" sz="1000">
                <a:solidFill>
                  <a:srgbClr val="212121"/>
                </a:solidFill>
                <a:latin typeface="Arial"/>
                <a:ea typeface="Arial"/>
                <a:cs typeface="Arial"/>
                <a:sym typeface="Arial"/>
              </a:rPr>
              <a:t>training, and the loss incurred is added to the main network loss. </a:t>
            </a:r>
            <a:endParaRPr sz="1000">
              <a:solidFill>
                <a:srgbClr val="212121"/>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212121"/>
              </a:solidFill>
              <a:latin typeface="Arial"/>
              <a:ea typeface="Arial"/>
              <a:cs typeface="Arial"/>
              <a:sym typeface="Arial"/>
            </a:endParaRPr>
          </a:p>
          <a:p>
            <a:pPr indent="0" lvl="0" marL="0" rtl="0" algn="l">
              <a:lnSpc>
                <a:spcPct val="100000"/>
              </a:lnSpc>
              <a:spcBef>
                <a:spcPts val="0"/>
              </a:spcBef>
              <a:spcAft>
                <a:spcPts val="0"/>
              </a:spcAft>
              <a:buNone/>
            </a:pPr>
            <a:r>
              <a:rPr lang="en-GB" sz="1000">
                <a:solidFill>
                  <a:srgbClr val="212121"/>
                </a:solidFill>
                <a:latin typeface="Arial"/>
                <a:ea typeface="Arial"/>
                <a:cs typeface="Arial"/>
                <a:sym typeface="Arial"/>
              </a:rPr>
              <a:t>5. Grid size reduction:</a:t>
            </a:r>
            <a:endParaRPr sz="1000">
              <a:solidFill>
                <a:srgbClr val="212121"/>
              </a:solidFill>
              <a:latin typeface="Arial"/>
              <a:ea typeface="Arial"/>
              <a:cs typeface="Arial"/>
              <a:sym typeface="Arial"/>
            </a:endParaRPr>
          </a:p>
        </p:txBody>
      </p:sp>
      <p:pic>
        <p:nvPicPr>
          <p:cNvPr id="171" name="Google Shape;171;p25"/>
          <p:cNvPicPr preferRelativeResize="0"/>
          <p:nvPr/>
        </p:nvPicPr>
        <p:blipFill>
          <a:blip r:embed="rId3">
            <a:alphaModFix/>
          </a:blip>
          <a:stretch>
            <a:fillRect/>
          </a:stretch>
        </p:blipFill>
        <p:spPr>
          <a:xfrm>
            <a:off x="729450" y="2894250"/>
            <a:ext cx="3648700" cy="1993825"/>
          </a:xfrm>
          <a:prstGeom prst="rect">
            <a:avLst/>
          </a:prstGeom>
          <a:noFill/>
          <a:ln>
            <a:noFill/>
          </a:ln>
        </p:spPr>
      </p:pic>
      <p:pic>
        <p:nvPicPr>
          <p:cNvPr id="172" name="Google Shape;172;p25"/>
          <p:cNvPicPr preferRelativeResize="0"/>
          <p:nvPr/>
        </p:nvPicPr>
        <p:blipFill>
          <a:blip r:embed="rId4">
            <a:alphaModFix/>
          </a:blip>
          <a:stretch>
            <a:fillRect/>
          </a:stretch>
        </p:blipFill>
        <p:spPr>
          <a:xfrm>
            <a:off x="4378150" y="2894250"/>
            <a:ext cx="3501362" cy="1993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 InceptionV3</a:t>
            </a:r>
            <a:endParaRPr/>
          </a:p>
          <a:p>
            <a:pPr indent="0" lvl="0" marL="0" rtl="0" algn="l">
              <a:spcBef>
                <a:spcPts val="0"/>
              </a:spcBef>
              <a:spcAft>
                <a:spcPts val="0"/>
              </a:spcAft>
              <a:buNone/>
            </a:pPr>
            <a:r>
              <a:t/>
            </a:r>
            <a:endParaRPr/>
          </a:p>
        </p:txBody>
      </p:sp>
      <p:sp>
        <p:nvSpPr>
          <p:cNvPr id="178" name="Google Shape;178;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000">
                <a:solidFill>
                  <a:srgbClr val="212121"/>
                </a:solidFill>
                <a:latin typeface="Arial"/>
                <a:ea typeface="Arial"/>
                <a:cs typeface="Arial"/>
                <a:sym typeface="Arial"/>
              </a:rPr>
              <a:t>All the above concepts are consolidated into the final architecture.</a:t>
            </a:r>
            <a:endParaRPr sz="1000">
              <a:solidFill>
                <a:srgbClr val="212121"/>
              </a:solidFill>
              <a:latin typeface="Arial"/>
              <a:ea typeface="Arial"/>
              <a:cs typeface="Arial"/>
              <a:sym typeface="Arial"/>
            </a:endParaRPr>
          </a:p>
          <a:p>
            <a:pPr indent="0" lvl="0" marL="0" rtl="0" algn="l">
              <a:spcBef>
                <a:spcPts val="0"/>
              </a:spcBef>
              <a:spcAft>
                <a:spcPts val="1200"/>
              </a:spcAft>
              <a:buNone/>
            </a:pPr>
            <a:r>
              <a:t/>
            </a:r>
            <a:endParaRPr/>
          </a:p>
        </p:txBody>
      </p:sp>
      <p:pic>
        <p:nvPicPr>
          <p:cNvPr id="179" name="Google Shape;179;p26"/>
          <p:cNvPicPr preferRelativeResize="0"/>
          <p:nvPr/>
        </p:nvPicPr>
        <p:blipFill>
          <a:blip r:embed="rId3">
            <a:alphaModFix/>
          </a:blip>
          <a:stretch>
            <a:fillRect/>
          </a:stretch>
        </p:blipFill>
        <p:spPr>
          <a:xfrm>
            <a:off x="1906738" y="2474525"/>
            <a:ext cx="5330525" cy="2076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729450" y="1318650"/>
            <a:ext cx="81318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Experiments - Featurisers and hyperparameter-tuning</a:t>
            </a:r>
            <a:endParaRPr b="0" sz="1600">
              <a:solidFill>
                <a:srgbClr val="2F5496"/>
              </a:solidFill>
              <a:latin typeface="Arial"/>
              <a:ea typeface="Arial"/>
              <a:cs typeface="Arial"/>
              <a:sym typeface="Arial"/>
            </a:endParaRPr>
          </a:p>
          <a:p>
            <a:pPr indent="0" lvl="0" marL="0" rtl="0" algn="l">
              <a:spcBef>
                <a:spcPts val="0"/>
              </a:spcBef>
              <a:spcAft>
                <a:spcPts val="0"/>
              </a:spcAft>
              <a:buNone/>
            </a:pPr>
            <a:r>
              <a:t/>
            </a:r>
            <a:endParaRPr/>
          </a:p>
        </p:txBody>
      </p:sp>
      <p:sp>
        <p:nvSpPr>
          <p:cNvPr id="185" name="Google Shape;185;p27"/>
          <p:cNvSpPr txBox="1"/>
          <p:nvPr>
            <p:ph idx="1" type="body"/>
          </p:nvPr>
        </p:nvSpPr>
        <p:spPr>
          <a:xfrm>
            <a:off x="1418800" y="2312050"/>
            <a:ext cx="4433100" cy="15420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b="1" lang="en-GB" sz="1200">
                <a:solidFill>
                  <a:srgbClr val="000000"/>
                </a:solidFill>
                <a:latin typeface="Arial"/>
                <a:ea typeface="Arial"/>
                <a:cs typeface="Arial"/>
                <a:sym typeface="Arial"/>
              </a:rPr>
              <a:t>32 experiments, 4 epochs each</a:t>
            </a:r>
            <a:endParaRPr b="1" sz="1200">
              <a:solidFill>
                <a:srgbClr val="000000"/>
              </a:solidFill>
              <a:latin typeface="Arial"/>
              <a:ea typeface="Arial"/>
              <a:cs typeface="Arial"/>
              <a:sym typeface="Arial"/>
            </a:endParaRPr>
          </a:p>
          <a:p>
            <a:pPr indent="-304800" lvl="0" marL="457200" rtl="0" algn="l">
              <a:lnSpc>
                <a:spcPct val="100000"/>
              </a:lnSpc>
              <a:spcBef>
                <a:spcPts val="1200"/>
              </a:spcBef>
              <a:spcAft>
                <a:spcPts val="0"/>
              </a:spcAft>
              <a:buClr>
                <a:srgbClr val="000000"/>
              </a:buClr>
              <a:buSzPts val="1200"/>
              <a:buFont typeface="Arial"/>
              <a:buChar char="●"/>
            </a:pPr>
            <a:r>
              <a:rPr lang="en-GB" sz="1200">
                <a:solidFill>
                  <a:srgbClr val="000000"/>
                </a:solidFill>
                <a:latin typeface="Arial"/>
                <a:ea typeface="Arial"/>
                <a:cs typeface="Arial"/>
                <a:sym typeface="Arial"/>
              </a:rPr>
              <a:t>Featuriser (transfer learning): MobileNetV2, </a:t>
            </a:r>
            <a:r>
              <a:rPr lang="en-GB" sz="1200">
                <a:solidFill>
                  <a:srgbClr val="000000"/>
                </a:solidFill>
                <a:latin typeface="Arial"/>
                <a:ea typeface="Arial"/>
                <a:cs typeface="Arial"/>
                <a:sym typeface="Arial"/>
              </a:rPr>
              <a:t>InceptionV3</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Number of neurons in hidden layer: 96, 128</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Number of neurons in hidden layer with dropout: 64, 96</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Dropout probability: 0.1, 0.3</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Optimiser: Adam, SGD</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729450" y="1227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 Results - MobileNetV2 featuriser</a:t>
            </a:r>
            <a:endParaRPr/>
          </a:p>
        </p:txBody>
      </p:sp>
      <p:sp>
        <p:nvSpPr>
          <p:cNvPr id="191" name="Google Shape;191;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8"/>
          <p:cNvPicPr preferRelativeResize="0"/>
          <p:nvPr/>
        </p:nvPicPr>
        <p:blipFill>
          <a:blip r:embed="rId3">
            <a:alphaModFix/>
          </a:blip>
          <a:stretch>
            <a:fillRect/>
          </a:stretch>
        </p:blipFill>
        <p:spPr>
          <a:xfrm>
            <a:off x="1327375" y="1762226"/>
            <a:ext cx="5781274" cy="3061475"/>
          </a:xfrm>
          <a:prstGeom prst="rect">
            <a:avLst/>
          </a:prstGeom>
          <a:noFill/>
          <a:ln>
            <a:noFill/>
          </a:ln>
        </p:spPr>
      </p:pic>
      <p:pic>
        <p:nvPicPr>
          <p:cNvPr id="193" name="Google Shape;193;p28"/>
          <p:cNvPicPr preferRelativeResize="0"/>
          <p:nvPr/>
        </p:nvPicPr>
        <p:blipFill>
          <a:blip r:embed="rId4">
            <a:alphaModFix/>
          </a:blip>
          <a:stretch>
            <a:fillRect/>
          </a:stretch>
        </p:blipFill>
        <p:spPr>
          <a:xfrm>
            <a:off x="6364000" y="3711125"/>
            <a:ext cx="2654825" cy="1381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729450" y="1276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 Results - InceptionV3 featuriser</a:t>
            </a:r>
            <a:endParaRPr/>
          </a:p>
        </p:txBody>
      </p:sp>
      <p:sp>
        <p:nvSpPr>
          <p:cNvPr id="199" name="Google Shape;199;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29"/>
          <p:cNvPicPr preferRelativeResize="0"/>
          <p:nvPr/>
        </p:nvPicPr>
        <p:blipFill>
          <a:blip r:embed="rId3">
            <a:alphaModFix/>
          </a:blip>
          <a:stretch>
            <a:fillRect/>
          </a:stretch>
        </p:blipFill>
        <p:spPr>
          <a:xfrm>
            <a:off x="1279125" y="1740101"/>
            <a:ext cx="6200099" cy="3240951"/>
          </a:xfrm>
          <a:prstGeom prst="rect">
            <a:avLst/>
          </a:prstGeom>
          <a:noFill/>
          <a:ln>
            <a:noFill/>
          </a:ln>
        </p:spPr>
      </p:pic>
      <p:pic>
        <p:nvPicPr>
          <p:cNvPr id="201" name="Google Shape;201;p29"/>
          <p:cNvPicPr preferRelativeResize="0"/>
          <p:nvPr/>
        </p:nvPicPr>
        <p:blipFill>
          <a:blip r:embed="rId4">
            <a:alphaModFix/>
          </a:blip>
          <a:stretch>
            <a:fillRect/>
          </a:stretch>
        </p:blipFill>
        <p:spPr>
          <a:xfrm>
            <a:off x="6308025" y="3565500"/>
            <a:ext cx="2752675" cy="15035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729450" y="1276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InceptionV3 + best hyperparameters</a:t>
            </a:r>
            <a:endParaRPr/>
          </a:p>
        </p:txBody>
      </p:sp>
      <p:sp>
        <p:nvSpPr>
          <p:cNvPr id="207" name="Google Shape;207;p30"/>
          <p:cNvSpPr txBox="1"/>
          <p:nvPr>
            <p:ph idx="1" type="body"/>
          </p:nvPr>
        </p:nvSpPr>
        <p:spPr>
          <a:xfrm>
            <a:off x="729450" y="2078875"/>
            <a:ext cx="3082200" cy="2101200"/>
          </a:xfrm>
          <a:prstGeom prst="rect">
            <a:avLst/>
          </a:prstGeom>
        </p:spPr>
        <p:txBody>
          <a:bodyPr anchorCtr="0" anchor="t" bIns="91425" lIns="91425" spcFirstLastPara="1" rIns="91425" wrap="square" tIns="91425">
            <a:normAutofit/>
          </a:bodyPr>
          <a:lstStyle/>
          <a:p>
            <a:pPr indent="0" lvl="0" marL="0" rtl="0" algn="l">
              <a:lnSpc>
                <a:spcPct val="100000"/>
              </a:lnSpc>
              <a:spcBef>
                <a:spcPts val="1400"/>
              </a:spcBef>
              <a:spcAft>
                <a:spcPts val="0"/>
              </a:spcAft>
              <a:buNone/>
            </a:pPr>
            <a:r>
              <a:rPr lang="en-GB" sz="1000">
                <a:solidFill>
                  <a:srgbClr val="202122"/>
                </a:solidFill>
                <a:latin typeface="Arial"/>
                <a:ea typeface="Arial"/>
                <a:cs typeface="Arial"/>
                <a:sym typeface="Arial"/>
              </a:rPr>
              <a:t>Based on the best set of hyperparameters obtained using the InceptionV3 featuriser, the model was run for 30 epochs based on a 90% train and 10% validation split. </a:t>
            </a:r>
            <a:endParaRPr/>
          </a:p>
        </p:txBody>
      </p:sp>
      <p:pic>
        <p:nvPicPr>
          <p:cNvPr id="208" name="Google Shape;208;p30"/>
          <p:cNvPicPr preferRelativeResize="0"/>
          <p:nvPr/>
        </p:nvPicPr>
        <p:blipFill>
          <a:blip r:embed="rId3">
            <a:alphaModFix/>
          </a:blip>
          <a:stretch>
            <a:fillRect/>
          </a:stretch>
        </p:blipFill>
        <p:spPr>
          <a:xfrm>
            <a:off x="4572000" y="1974500"/>
            <a:ext cx="4305300" cy="2943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729450" y="1276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Further fine-tuning - Unfreeze featuriser layers</a:t>
            </a:r>
            <a:endParaRPr/>
          </a:p>
        </p:txBody>
      </p:sp>
      <p:sp>
        <p:nvSpPr>
          <p:cNvPr id="214" name="Google Shape;214;p31"/>
          <p:cNvSpPr txBox="1"/>
          <p:nvPr>
            <p:ph idx="1" type="body"/>
          </p:nvPr>
        </p:nvSpPr>
        <p:spPr>
          <a:xfrm>
            <a:off x="729450" y="2078875"/>
            <a:ext cx="3082200" cy="2101200"/>
          </a:xfrm>
          <a:prstGeom prst="rect">
            <a:avLst/>
          </a:prstGeom>
        </p:spPr>
        <p:txBody>
          <a:bodyPr anchorCtr="0" anchor="t" bIns="91425" lIns="91425" spcFirstLastPara="1" rIns="91425" wrap="square" tIns="91425">
            <a:normAutofit/>
          </a:bodyPr>
          <a:lstStyle/>
          <a:p>
            <a:pPr indent="0" lvl="0" marL="0" rtl="0" algn="l">
              <a:lnSpc>
                <a:spcPct val="100000"/>
              </a:lnSpc>
              <a:spcBef>
                <a:spcPts val="1400"/>
              </a:spcBef>
              <a:spcAft>
                <a:spcPts val="0"/>
              </a:spcAft>
              <a:buNone/>
            </a:pPr>
            <a:r>
              <a:rPr lang="en-GB" sz="1000">
                <a:solidFill>
                  <a:srgbClr val="202122"/>
                </a:solidFill>
                <a:latin typeface="Arial"/>
                <a:ea typeface="Arial"/>
                <a:cs typeface="Arial"/>
                <a:sym typeface="Arial"/>
              </a:rPr>
              <a:t>Fine-tuning was done where the final layers in the InceptionV3 featuriser was unfrozen, and the model was run for another 10 epochs.  </a:t>
            </a:r>
            <a:endParaRPr/>
          </a:p>
        </p:txBody>
      </p:sp>
      <p:pic>
        <p:nvPicPr>
          <p:cNvPr id="215" name="Google Shape;215;p31"/>
          <p:cNvPicPr preferRelativeResize="0"/>
          <p:nvPr/>
        </p:nvPicPr>
        <p:blipFill>
          <a:blip r:embed="rId3">
            <a:alphaModFix/>
          </a:blip>
          <a:stretch>
            <a:fillRect/>
          </a:stretch>
        </p:blipFill>
        <p:spPr>
          <a:xfrm>
            <a:off x="4272200" y="1745475"/>
            <a:ext cx="4354174" cy="32988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lang="en-GB" sz="1200">
                <a:solidFill>
                  <a:srgbClr val="000000"/>
                </a:solidFill>
                <a:latin typeface="Arial"/>
                <a:ea typeface="Arial"/>
                <a:cs typeface="Arial"/>
                <a:sym typeface="Arial"/>
              </a:rPr>
              <a:t>Real-world materials have rich surface texture, geometry, lighting conditions, and clutter, which combine to make the problem difficult. The Materials in Context Database (MINC) was used, where 10 categories of fabric, foliage, glass, leather, metal, paper, plastic, stone, water, and wood were used, each category consisting of 2,500 images. </a:t>
            </a:r>
            <a:endParaRPr sz="1200">
              <a:solidFill>
                <a:srgbClr val="000000"/>
              </a:solidFill>
              <a:latin typeface="Arial"/>
              <a:ea typeface="Arial"/>
              <a:cs typeface="Arial"/>
              <a:sym typeface="Arial"/>
            </a:endParaRPr>
          </a:p>
          <a:p>
            <a:pPr indent="0" lvl="0" marL="0" rtl="0" algn="l">
              <a:lnSpc>
                <a:spcPct val="100000"/>
              </a:lnSpc>
              <a:spcBef>
                <a:spcPts val="1200"/>
              </a:spcBef>
              <a:spcAft>
                <a:spcPts val="1200"/>
              </a:spcAft>
              <a:buNone/>
            </a:pPr>
            <a:r>
              <a:rPr lang="en-GB" sz="1200">
                <a:solidFill>
                  <a:srgbClr val="000000"/>
                </a:solidFill>
                <a:latin typeface="Arial"/>
                <a:ea typeface="Arial"/>
                <a:cs typeface="Arial"/>
                <a:sym typeface="Arial"/>
              </a:rPr>
              <a:t>For this project, we performed a series of experiments to determine which preprocessing to use, the best pre-trained featuriser and best set of hyperparameters, further experimenting with fine-tuning through unfreezing final layers of the featuriser. </a:t>
            </a:r>
            <a:endParaRPr sz="12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729450" y="1276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 of core results</a:t>
            </a:r>
            <a:endParaRPr/>
          </a:p>
        </p:txBody>
      </p:sp>
      <p:pic>
        <p:nvPicPr>
          <p:cNvPr id="221" name="Google Shape;221;p32"/>
          <p:cNvPicPr preferRelativeResize="0"/>
          <p:nvPr/>
        </p:nvPicPr>
        <p:blipFill>
          <a:blip r:embed="rId3">
            <a:alphaModFix/>
          </a:blip>
          <a:stretch>
            <a:fillRect/>
          </a:stretch>
        </p:blipFill>
        <p:spPr>
          <a:xfrm>
            <a:off x="1238375" y="2165025"/>
            <a:ext cx="6038475" cy="1938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227" name="Google Shape;227;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lang="en-GB" sz="1200">
                <a:solidFill>
                  <a:srgbClr val="000000"/>
                </a:solidFill>
                <a:latin typeface="Arial"/>
                <a:ea typeface="Arial"/>
                <a:cs typeface="Arial"/>
                <a:sym typeface="Arial"/>
              </a:rPr>
              <a:t>In conclusion, we have tried experimenting with 2 different image preprocessing and augmentation methods: CLAHE and Otsu’s thresholding on top of the Horizontal Flip, to differentiate the object of interest in each image from its background, though both methods of augmentation have failed to improve the accuracy of the MobileNet model. We realise there were a few actions we could have taken:</a:t>
            </a:r>
            <a:endParaRPr sz="1200">
              <a:solidFill>
                <a:srgbClr val="000000"/>
              </a:solidFill>
              <a:latin typeface="Arial"/>
              <a:ea typeface="Arial"/>
              <a:cs typeface="Arial"/>
              <a:sym typeface="Arial"/>
            </a:endParaRPr>
          </a:p>
          <a:p>
            <a:pPr indent="-304800" lvl="0" marL="457200" rtl="0" algn="l">
              <a:lnSpc>
                <a:spcPct val="100000"/>
              </a:lnSpc>
              <a:spcBef>
                <a:spcPts val="600"/>
              </a:spcBef>
              <a:spcAft>
                <a:spcPts val="0"/>
              </a:spcAft>
              <a:buClr>
                <a:srgbClr val="000000"/>
              </a:buClr>
              <a:buSzPts val="1200"/>
              <a:buFont typeface="Arial"/>
              <a:buAutoNum type="arabicPeriod"/>
            </a:pPr>
            <a:r>
              <a:rPr lang="en-GB" sz="1200">
                <a:solidFill>
                  <a:srgbClr val="000000"/>
                </a:solidFill>
                <a:latin typeface="Arial"/>
                <a:ea typeface="Arial"/>
                <a:cs typeface="Arial"/>
                <a:sym typeface="Arial"/>
              </a:rPr>
              <a:t>Denoise the images before performing the methods</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AutoNum type="arabicPeriod"/>
            </a:pPr>
            <a:r>
              <a:rPr lang="en-GB" sz="1200">
                <a:solidFill>
                  <a:srgbClr val="000000"/>
                </a:solidFill>
                <a:latin typeface="Arial"/>
                <a:ea typeface="Arial"/>
                <a:cs typeface="Arial"/>
                <a:sym typeface="Arial"/>
              </a:rPr>
              <a:t>Find methods to preserve RGB information of images while performing the methods</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233" name="Google Shape;233;p34"/>
          <p:cNvSpPr txBox="1"/>
          <p:nvPr>
            <p:ph idx="1" type="body"/>
          </p:nvPr>
        </p:nvSpPr>
        <p:spPr>
          <a:xfrm>
            <a:off x="493350" y="1986125"/>
            <a:ext cx="8326500" cy="2938800"/>
          </a:xfrm>
          <a:prstGeom prst="rect">
            <a:avLst/>
          </a:prstGeom>
        </p:spPr>
        <p:txBody>
          <a:bodyPr anchorCtr="0" anchor="t" bIns="91425" lIns="91425" spcFirstLastPara="1" rIns="91425" wrap="square" tIns="91425">
            <a:noAutofit/>
          </a:bodyPr>
          <a:lstStyle/>
          <a:p>
            <a:pPr indent="-304800" lvl="0" marL="457200" rtl="0" algn="l">
              <a:lnSpc>
                <a:spcPct val="90000"/>
              </a:lnSpc>
              <a:spcBef>
                <a:spcPts val="6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InceptionV3 outperforms MobileNetV2 featuriser</a:t>
            </a:r>
            <a:endParaRPr b="1" sz="1200">
              <a:solidFill>
                <a:srgbClr val="000000"/>
              </a:solidFill>
              <a:latin typeface="Arial"/>
              <a:ea typeface="Arial"/>
              <a:cs typeface="Arial"/>
              <a:sym typeface="Arial"/>
            </a:endParaRPr>
          </a:p>
          <a:p>
            <a:pPr indent="0" lvl="0" marL="457200" rtl="0" algn="l">
              <a:lnSpc>
                <a:spcPct val="90000"/>
              </a:lnSpc>
              <a:spcBef>
                <a:spcPts val="600"/>
              </a:spcBef>
              <a:spcAft>
                <a:spcPts val="0"/>
              </a:spcAft>
              <a:buNone/>
            </a:pPr>
            <a:r>
              <a:rPr lang="en-GB" sz="1200">
                <a:solidFill>
                  <a:srgbClr val="000000"/>
                </a:solidFill>
                <a:latin typeface="Arial"/>
                <a:ea typeface="Arial"/>
                <a:cs typeface="Arial"/>
                <a:sym typeface="Arial"/>
              </a:rPr>
              <a:t>Standard convolution (more parameters) versus depthwise separable convolution. </a:t>
            </a:r>
            <a:endParaRPr sz="1200">
              <a:solidFill>
                <a:srgbClr val="000000"/>
              </a:solidFill>
              <a:latin typeface="Arial"/>
              <a:ea typeface="Arial"/>
              <a:cs typeface="Arial"/>
              <a:sym typeface="Arial"/>
            </a:endParaRPr>
          </a:p>
          <a:p>
            <a:pPr indent="0" lvl="0" marL="457200" rtl="0" algn="l">
              <a:lnSpc>
                <a:spcPct val="90000"/>
              </a:lnSpc>
              <a:spcBef>
                <a:spcPts val="600"/>
              </a:spcBef>
              <a:spcAft>
                <a:spcPts val="0"/>
              </a:spcAft>
              <a:buNone/>
            </a:pPr>
            <a:r>
              <a:rPr lang="en-GB" sz="1200">
                <a:solidFill>
                  <a:srgbClr val="000000"/>
                </a:solidFill>
                <a:latin typeface="Arial"/>
                <a:ea typeface="Arial"/>
                <a:cs typeface="Arial"/>
                <a:sym typeface="Arial"/>
              </a:rPr>
              <a:t>Possible extension to find a balance between two objectives of maximising accuracy and minimising computation time.</a:t>
            </a:r>
            <a:endParaRPr sz="1200">
              <a:solidFill>
                <a:srgbClr val="000000"/>
              </a:solidFill>
              <a:latin typeface="Arial"/>
              <a:ea typeface="Arial"/>
              <a:cs typeface="Arial"/>
              <a:sym typeface="Arial"/>
            </a:endParaRPr>
          </a:p>
          <a:p>
            <a:pPr indent="0" lvl="0" marL="457200" rtl="0" algn="l">
              <a:lnSpc>
                <a:spcPct val="90000"/>
              </a:lnSpc>
              <a:spcBef>
                <a:spcPts val="600"/>
              </a:spcBef>
              <a:spcAft>
                <a:spcPts val="0"/>
              </a:spcAft>
              <a:buNone/>
            </a:pPr>
            <a:r>
              <a:t/>
            </a:r>
            <a:endParaRPr sz="1200">
              <a:solidFill>
                <a:srgbClr val="000000"/>
              </a:solidFill>
              <a:latin typeface="Arial"/>
              <a:ea typeface="Arial"/>
              <a:cs typeface="Arial"/>
              <a:sym typeface="Arial"/>
            </a:endParaRPr>
          </a:p>
          <a:p>
            <a:pPr indent="-304800" lvl="0" marL="457200" rtl="0" algn="l">
              <a:lnSpc>
                <a:spcPct val="90000"/>
              </a:lnSpc>
              <a:spcBef>
                <a:spcPts val="6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SGD outperforms Adam optimiser</a:t>
            </a:r>
            <a:endParaRPr b="1" sz="1200">
              <a:solidFill>
                <a:srgbClr val="000000"/>
              </a:solidFill>
              <a:latin typeface="Arial"/>
              <a:ea typeface="Arial"/>
              <a:cs typeface="Arial"/>
              <a:sym typeface="Arial"/>
            </a:endParaRPr>
          </a:p>
          <a:p>
            <a:pPr indent="0" lvl="0" marL="457200" rtl="0" algn="l">
              <a:lnSpc>
                <a:spcPct val="90000"/>
              </a:lnSpc>
              <a:spcBef>
                <a:spcPts val="600"/>
              </a:spcBef>
              <a:spcAft>
                <a:spcPts val="0"/>
              </a:spcAft>
              <a:buNone/>
            </a:pPr>
            <a:r>
              <a:rPr lang="en-GB" sz="1200">
                <a:solidFill>
                  <a:srgbClr val="000000"/>
                </a:solidFill>
                <a:latin typeface="Arial"/>
                <a:ea typeface="Arial"/>
                <a:cs typeface="Arial"/>
                <a:sym typeface="Arial"/>
              </a:rPr>
              <a:t>Literature discussing empirical deep learning experiments where in certain settings, </a:t>
            </a:r>
            <a:r>
              <a:rPr lang="en-GB" sz="1200">
                <a:solidFill>
                  <a:srgbClr val="000000"/>
                </a:solidFill>
                <a:latin typeface="Arial"/>
                <a:ea typeface="Arial"/>
                <a:cs typeface="Arial"/>
                <a:sym typeface="Arial"/>
              </a:rPr>
              <a:t>Adam generalize poorly compared to SGD. </a:t>
            </a:r>
            <a:endParaRPr sz="1200">
              <a:solidFill>
                <a:srgbClr val="000000"/>
              </a:solidFill>
              <a:latin typeface="Arial"/>
              <a:ea typeface="Arial"/>
              <a:cs typeface="Arial"/>
              <a:sym typeface="Arial"/>
            </a:endParaRPr>
          </a:p>
          <a:p>
            <a:pPr indent="0" lvl="0" marL="457200" rtl="0" algn="l">
              <a:lnSpc>
                <a:spcPct val="90000"/>
              </a:lnSpc>
              <a:spcBef>
                <a:spcPts val="600"/>
              </a:spcBef>
              <a:spcAft>
                <a:spcPts val="0"/>
              </a:spcAft>
              <a:buNone/>
            </a:pPr>
            <a:r>
              <a:t/>
            </a:r>
            <a:endParaRPr sz="1200">
              <a:solidFill>
                <a:srgbClr val="000000"/>
              </a:solidFill>
              <a:latin typeface="Arial"/>
              <a:ea typeface="Arial"/>
              <a:cs typeface="Arial"/>
              <a:sym typeface="Arial"/>
            </a:endParaRPr>
          </a:p>
          <a:p>
            <a:pPr indent="-304800" lvl="0" marL="457200" rtl="0" algn="l">
              <a:lnSpc>
                <a:spcPct val="90000"/>
              </a:lnSpc>
              <a:spcBef>
                <a:spcPts val="6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Possible extension to test unfreezing different featuriser layers</a:t>
            </a:r>
            <a:endParaRPr b="1" sz="1200">
              <a:solidFill>
                <a:srgbClr val="000000"/>
              </a:solidFill>
              <a:latin typeface="Arial"/>
              <a:ea typeface="Arial"/>
              <a:cs typeface="Arial"/>
              <a:sym typeface="Arial"/>
            </a:endParaRPr>
          </a:p>
          <a:p>
            <a:pPr indent="0" lvl="0" marL="457200" rtl="0" algn="l">
              <a:lnSpc>
                <a:spcPct val="90000"/>
              </a:lnSpc>
              <a:spcBef>
                <a:spcPts val="600"/>
              </a:spcBef>
              <a:spcAft>
                <a:spcPts val="500"/>
              </a:spcAft>
              <a:buNone/>
            </a:pPr>
            <a:r>
              <a:rPr lang="en-GB" sz="1200">
                <a:solidFill>
                  <a:srgbClr val="000000"/>
                </a:solidFill>
                <a:latin typeface="Arial"/>
                <a:ea typeface="Arial"/>
                <a:cs typeface="Arial"/>
                <a:sym typeface="Arial"/>
              </a:rPr>
              <a:t>M</a:t>
            </a:r>
            <a:r>
              <a:rPr lang="en-GB" sz="1200">
                <a:solidFill>
                  <a:srgbClr val="000000"/>
                </a:solidFill>
                <a:latin typeface="Arial"/>
                <a:ea typeface="Arial"/>
                <a:cs typeface="Arial"/>
                <a:sym typeface="Arial"/>
              </a:rPr>
              <a:t>ore tests to determine the results of gradually unfreezing layers in fine-tuning and to what degree this improves accuracy. </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End</a:t>
            </a:r>
            <a:endParaRPr/>
          </a:p>
        </p:txBody>
      </p:sp>
      <p:sp>
        <p:nvSpPr>
          <p:cNvPr id="239" name="Google Shape;239;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lang="en-GB" sz="1200"/>
              <a:t>Problem Statement</a:t>
            </a:r>
            <a:endParaRPr sz="1200"/>
          </a:p>
          <a:p>
            <a:pPr indent="-304800" lvl="0" marL="457200" rtl="0" algn="l">
              <a:spcBef>
                <a:spcPts val="0"/>
              </a:spcBef>
              <a:spcAft>
                <a:spcPts val="0"/>
              </a:spcAft>
              <a:buSzPts val="1200"/>
              <a:buAutoNum type="arabicPeriod"/>
            </a:pPr>
            <a:r>
              <a:rPr lang="en-GB" sz="1200"/>
              <a:t>Dataset</a:t>
            </a:r>
            <a:endParaRPr sz="1200"/>
          </a:p>
          <a:p>
            <a:pPr indent="-304800" lvl="0" marL="457200" rtl="0" algn="l">
              <a:spcBef>
                <a:spcPts val="0"/>
              </a:spcBef>
              <a:spcAft>
                <a:spcPts val="0"/>
              </a:spcAft>
              <a:buSzPts val="1200"/>
              <a:buAutoNum type="arabicPeriod"/>
            </a:pPr>
            <a:r>
              <a:rPr lang="en-GB" sz="1200"/>
              <a:t>Preprocessing</a:t>
            </a:r>
            <a:endParaRPr sz="1200"/>
          </a:p>
          <a:p>
            <a:pPr indent="-304800" lvl="1" marL="914400" rtl="0" algn="l">
              <a:spcBef>
                <a:spcPts val="0"/>
              </a:spcBef>
              <a:spcAft>
                <a:spcPts val="0"/>
              </a:spcAft>
              <a:buSzPts val="1200"/>
              <a:buAutoNum type="alphaLcPeriod"/>
            </a:pPr>
            <a:r>
              <a:rPr lang="en-GB" sz="1200"/>
              <a:t>Basic - Horizontal Flip and Image Normalization</a:t>
            </a:r>
            <a:endParaRPr sz="1200"/>
          </a:p>
          <a:p>
            <a:pPr indent="-304800" lvl="1" marL="914400" rtl="0" algn="l">
              <a:spcBef>
                <a:spcPts val="0"/>
              </a:spcBef>
              <a:spcAft>
                <a:spcPts val="0"/>
              </a:spcAft>
              <a:buSzPts val="1200"/>
              <a:buAutoNum type="alphaLcPeriod"/>
            </a:pPr>
            <a:r>
              <a:rPr lang="en-GB" sz="1200"/>
              <a:t>Advanced - CLAHE (Contrast-Limited Adaptive Histogram Equalization) and Otsu’s Thresholding</a:t>
            </a:r>
            <a:endParaRPr sz="1200"/>
          </a:p>
          <a:p>
            <a:pPr indent="-304800" lvl="0" marL="457200" rtl="0" algn="l">
              <a:spcBef>
                <a:spcPts val="0"/>
              </a:spcBef>
              <a:spcAft>
                <a:spcPts val="0"/>
              </a:spcAft>
              <a:buSzPts val="1200"/>
              <a:buAutoNum type="arabicPeriod"/>
            </a:pPr>
            <a:r>
              <a:rPr lang="en-GB" sz="1200"/>
              <a:t>Modelling</a:t>
            </a:r>
            <a:endParaRPr sz="1200"/>
          </a:p>
          <a:p>
            <a:pPr indent="-304800" lvl="1" marL="914400" rtl="0" algn="l">
              <a:spcBef>
                <a:spcPts val="0"/>
              </a:spcBef>
              <a:spcAft>
                <a:spcPts val="0"/>
              </a:spcAft>
              <a:buSzPts val="1200"/>
              <a:buAutoNum type="alphaLcPeriod"/>
            </a:pPr>
            <a:r>
              <a:rPr lang="en-GB" sz="1200"/>
              <a:t>MobileNet</a:t>
            </a:r>
            <a:endParaRPr sz="1200"/>
          </a:p>
          <a:p>
            <a:pPr indent="-304800" lvl="1" marL="914400" rtl="0" algn="l">
              <a:spcBef>
                <a:spcPts val="0"/>
              </a:spcBef>
              <a:spcAft>
                <a:spcPts val="0"/>
              </a:spcAft>
              <a:buSzPts val="1200"/>
              <a:buAutoNum type="alphaLcPeriod"/>
            </a:pPr>
            <a:r>
              <a:rPr lang="en-GB" sz="1200"/>
              <a:t>InceptionV3</a:t>
            </a:r>
            <a:endParaRPr sz="1200"/>
          </a:p>
          <a:p>
            <a:pPr indent="-304800" lvl="0" marL="457200" rtl="0" algn="l">
              <a:spcBef>
                <a:spcPts val="0"/>
              </a:spcBef>
              <a:spcAft>
                <a:spcPts val="0"/>
              </a:spcAft>
              <a:buSzPts val="1200"/>
              <a:buAutoNum type="arabicPeriod"/>
            </a:pPr>
            <a:r>
              <a:rPr lang="en-GB" sz="1200"/>
              <a:t>Results</a:t>
            </a:r>
            <a:endParaRPr sz="1200"/>
          </a:p>
          <a:p>
            <a:pPr indent="-304800" lvl="0" marL="457200" rtl="0" algn="l">
              <a:spcBef>
                <a:spcPts val="0"/>
              </a:spcBef>
              <a:spcAft>
                <a:spcPts val="0"/>
              </a:spcAft>
              <a:buSzPts val="1200"/>
              <a:buAutoNum type="arabicPeriod"/>
            </a:pPr>
            <a:r>
              <a:rPr lang="en-GB" sz="1200"/>
              <a:t>Conclusion</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000000"/>
                </a:solidFill>
              </a:rPr>
              <a:t>The goal of this project is to train a convolutional neural network to classify RGB images of the MINC dataset into one of 10 common material categories:</a:t>
            </a:r>
            <a:endParaRPr sz="1200">
              <a:solidFill>
                <a:srgbClr val="000000"/>
              </a:solidFill>
            </a:endParaRPr>
          </a:p>
          <a:p>
            <a:pPr indent="0" lvl="0" marL="0" rtl="0" algn="l">
              <a:lnSpc>
                <a:spcPct val="100000"/>
              </a:lnSpc>
              <a:spcBef>
                <a:spcPts val="1200"/>
              </a:spcBef>
              <a:spcAft>
                <a:spcPts val="1200"/>
              </a:spcAft>
              <a:buNone/>
            </a:pPr>
            <a:r>
              <a:rPr lang="en-GB" sz="1200">
                <a:solidFill>
                  <a:srgbClr val="000000"/>
                </a:solidFill>
                <a:latin typeface="Arial"/>
                <a:ea typeface="Arial"/>
                <a:cs typeface="Arial"/>
                <a:sym typeface="Arial"/>
              </a:rPr>
              <a:t>Fabric, Foliage, Glass, Leather, Metal, Paper, Plastic, Stone, Water, and Wood</a:t>
            </a:r>
            <a:endParaRPr sz="12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10 Categories</a:t>
            </a:r>
            <a:endParaRPr/>
          </a:p>
          <a:p>
            <a:pPr indent="-311150" lvl="0" marL="457200" rtl="0" algn="l">
              <a:spcBef>
                <a:spcPts val="0"/>
              </a:spcBef>
              <a:spcAft>
                <a:spcPts val="0"/>
              </a:spcAft>
              <a:buSzPts val="1300"/>
              <a:buChar char="●"/>
            </a:pPr>
            <a:r>
              <a:rPr lang="en-GB"/>
              <a:t>2500 Images</a:t>
            </a:r>
            <a:endParaRPr/>
          </a:p>
        </p:txBody>
      </p:sp>
      <p:pic>
        <p:nvPicPr>
          <p:cNvPr id="112" name="Google Shape;112;p17"/>
          <p:cNvPicPr preferRelativeResize="0"/>
          <p:nvPr/>
        </p:nvPicPr>
        <p:blipFill>
          <a:blip r:embed="rId3">
            <a:alphaModFix/>
          </a:blip>
          <a:stretch>
            <a:fillRect/>
          </a:stretch>
        </p:blipFill>
        <p:spPr>
          <a:xfrm>
            <a:off x="2314453" y="1909950"/>
            <a:ext cx="1606550" cy="3166749"/>
          </a:xfrm>
          <a:prstGeom prst="rect">
            <a:avLst/>
          </a:prstGeom>
          <a:noFill/>
          <a:ln>
            <a:noFill/>
          </a:ln>
        </p:spPr>
      </p:pic>
      <p:pic>
        <p:nvPicPr>
          <p:cNvPr id="113" name="Google Shape;113;p17"/>
          <p:cNvPicPr preferRelativeResize="0"/>
          <p:nvPr/>
        </p:nvPicPr>
        <p:blipFill>
          <a:blip r:embed="rId4">
            <a:alphaModFix/>
          </a:blip>
          <a:stretch>
            <a:fillRect/>
          </a:stretch>
        </p:blipFill>
        <p:spPr>
          <a:xfrm>
            <a:off x="4257133" y="1909950"/>
            <a:ext cx="1567942" cy="3166751"/>
          </a:xfrm>
          <a:prstGeom prst="rect">
            <a:avLst/>
          </a:prstGeom>
          <a:noFill/>
          <a:ln>
            <a:noFill/>
          </a:ln>
        </p:spPr>
      </p:pic>
      <p:pic>
        <p:nvPicPr>
          <p:cNvPr id="114" name="Google Shape;114;p17"/>
          <p:cNvPicPr preferRelativeResize="0"/>
          <p:nvPr/>
        </p:nvPicPr>
        <p:blipFill>
          <a:blip r:embed="rId5">
            <a:alphaModFix/>
          </a:blip>
          <a:stretch>
            <a:fillRect/>
          </a:stretch>
        </p:blipFill>
        <p:spPr>
          <a:xfrm>
            <a:off x="6161197" y="2317738"/>
            <a:ext cx="2558275" cy="2583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Preprocessing</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Horizontal Flip: </a:t>
            </a:r>
            <a:r>
              <a:rPr lang="en-GB" sz="1200">
                <a:solidFill>
                  <a:srgbClr val="000000"/>
                </a:solidFill>
              </a:rPr>
              <a:t>A horizontal flip is a data augmentation technique used to synthetically generate additional modified data.</a:t>
            </a:r>
            <a:endParaRPr sz="1200"/>
          </a:p>
          <a:p>
            <a:pPr indent="-304800" lvl="0" marL="457200" rtl="0" algn="l">
              <a:lnSpc>
                <a:spcPct val="100000"/>
              </a:lnSpc>
              <a:spcBef>
                <a:spcPts val="1200"/>
              </a:spcBef>
              <a:spcAft>
                <a:spcPts val="0"/>
              </a:spcAft>
              <a:buClr>
                <a:srgbClr val="000000"/>
              </a:buClr>
              <a:buSzPts val="1200"/>
              <a:buFont typeface="Arial"/>
              <a:buChar char="●"/>
            </a:pPr>
            <a:r>
              <a:rPr lang="en-GB" sz="1200">
                <a:solidFill>
                  <a:srgbClr val="000000"/>
                </a:solidFill>
                <a:latin typeface="Arial"/>
                <a:ea typeface="Arial"/>
                <a:cs typeface="Arial"/>
                <a:sym typeface="Arial"/>
              </a:rPr>
              <a:t>Offline augmentation - OpenCV</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n-GB" sz="1200">
                <a:solidFill>
                  <a:srgbClr val="000000"/>
                </a:solidFill>
                <a:latin typeface="Arial"/>
                <a:ea typeface="Arial"/>
                <a:cs typeface="Arial"/>
                <a:sym typeface="Arial"/>
              </a:rPr>
              <a:t>Online augmentation - Keras</a:t>
            </a:r>
            <a:endParaRPr sz="1200"/>
          </a:p>
        </p:txBody>
      </p:sp>
      <p:pic>
        <p:nvPicPr>
          <p:cNvPr id="121" name="Google Shape;121;p18"/>
          <p:cNvPicPr preferRelativeResize="0"/>
          <p:nvPr/>
        </p:nvPicPr>
        <p:blipFill>
          <a:blip r:embed="rId3">
            <a:alphaModFix/>
          </a:blip>
          <a:stretch>
            <a:fillRect/>
          </a:stretch>
        </p:blipFill>
        <p:spPr>
          <a:xfrm>
            <a:off x="1929575" y="3178425"/>
            <a:ext cx="5284849" cy="1672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Preprocessing</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t>Image Normalization: </a:t>
            </a:r>
            <a:r>
              <a:rPr lang="en-GB" sz="1200">
                <a:solidFill>
                  <a:srgbClr val="000000"/>
                </a:solidFill>
              </a:rPr>
              <a:t>Image normalization is a process that changes the range of pixel intensity values in any given image. </a:t>
            </a:r>
            <a:endParaRPr sz="1200"/>
          </a:p>
        </p:txBody>
      </p:sp>
      <p:pic>
        <p:nvPicPr>
          <p:cNvPr id="128" name="Google Shape;128;p19"/>
          <p:cNvPicPr preferRelativeResize="0"/>
          <p:nvPr/>
        </p:nvPicPr>
        <p:blipFill>
          <a:blip r:embed="rId3">
            <a:alphaModFix/>
          </a:blip>
          <a:stretch>
            <a:fillRect/>
          </a:stretch>
        </p:blipFill>
        <p:spPr>
          <a:xfrm>
            <a:off x="1929575" y="2667550"/>
            <a:ext cx="5284849" cy="167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Preprocessing</a:t>
            </a:r>
            <a:endParaRPr/>
          </a:p>
        </p:txBody>
      </p:sp>
      <p:sp>
        <p:nvSpPr>
          <p:cNvPr id="134" name="Google Shape;134;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CLAHE (Contrast-Limited Adaptive Histogram Equalization): </a:t>
            </a:r>
            <a:r>
              <a:rPr lang="en-GB" sz="1200">
                <a:solidFill>
                  <a:srgbClr val="000000"/>
                </a:solidFill>
              </a:rPr>
              <a:t>0.0974</a:t>
            </a:r>
            <a:endParaRPr sz="1200">
              <a:solidFill>
                <a:srgbClr val="000000"/>
              </a:solidFill>
            </a:endParaRPr>
          </a:p>
          <a:p>
            <a:pPr indent="-304800" lvl="0" marL="457200" rtl="0" algn="l">
              <a:spcBef>
                <a:spcPts val="1200"/>
              </a:spcBef>
              <a:spcAft>
                <a:spcPts val="0"/>
              </a:spcAft>
              <a:buClr>
                <a:srgbClr val="000000"/>
              </a:buClr>
              <a:buSzPts val="1200"/>
              <a:buChar char="●"/>
            </a:pPr>
            <a:r>
              <a:rPr lang="en-GB" sz="1200">
                <a:solidFill>
                  <a:srgbClr val="000000"/>
                </a:solidFill>
              </a:rPr>
              <a:t>This is achieved through the computation of several histograms, which each correspond to a certain section of an image. These computed histograms are then used to redistribute the brightness values of an image</a:t>
            </a:r>
            <a:endParaRPr sz="1200">
              <a:solidFill>
                <a:srgbClr val="000000"/>
              </a:solidFill>
            </a:endParaRPr>
          </a:p>
          <a:p>
            <a:pPr indent="-304800" lvl="0" marL="457200" rtl="0" algn="l">
              <a:spcBef>
                <a:spcPts val="0"/>
              </a:spcBef>
              <a:spcAft>
                <a:spcPts val="0"/>
              </a:spcAft>
              <a:buClr>
                <a:srgbClr val="000000"/>
              </a:buClr>
              <a:buSzPts val="1200"/>
              <a:buChar char="●"/>
            </a:pPr>
            <a:r>
              <a:rPr lang="en-GB" sz="1200">
                <a:solidFill>
                  <a:srgbClr val="000000"/>
                </a:solidFill>
              </a:rPr>
              <a:t>Variant of the AHE</a:t>
            </a:r>
            <a:endParaRPr sz="1200">
              <a:solidFill>
                <a:srgbClr val="000000"/>
              </a:solidFill>
            </a:endParaRPr>
          </a:p>
          <a:p>
            <a:pPr indent="-304800" lvl="0" marL="457200" rtl="0" algn="l">
              <a:spcBef>
                <a:spcPts val="0"/>
              </a:spcBef>
              <a:spcAft>
                <a:spcPts val="0"/>
              </a:spcAft>
              <a:buClr>
                <a:srgbClr val="000000"/>
              </a:buClr>
              <a:buSzPts val="1200"/>
              <a:buChar char="●"/>
            </a:pPr>
            <a:r>
              <a:rPr lang="en-GB" sz="1200">
                <a:solidFill>
                  <a:srgbClr val="000000"/>
                </a:solidFill>
              </a:rPr>
              <a:t>Used to improve contrast in images</a:t>
            </a:r>
            <a:endParaRPr sz="1200">
              <a:solidFill>
                <a:srgbClr val="000000"/>
              </a:solidFill>
            </a:endParaRPr>
          </a:p>
          <a:p>
            <a:pPr indent="-304800" lvl="0" marL="457200" rtl="0" algn="l">
              <a:spcBef>
                <a:spcPts val="0"/>
              </a:spcBef>
              <a:spcAft>
                <a:spcPts val="0"/>
              </a:spcAft>
              <a:buClr>
                <a:srgbClr val="000000"/>
              </a:buClr>
              <a:buSzPts val="1200"/>
              <a:buChar char="●"/>
            </a:pPr>
            <a:r>
              <a:rPr lang="en-GB" sz="1200">
                <a:solidFill>
                  <a:srgbClr val="000000"/>
                </a:solidFill>
              </a:rPr>
              <a:t>Reduces undesired noise amplification</a:t>
            </a:r>
            <a:endParaRPr sz="1200">
              <a:solidFill>
                <a:srgbClr val="000000"/>
              </a:solidFill>
            </a:endParaRPr>
          </a:p>
        </p:txBody>
      </p:sp>
      <p:pic>
        <p:nvPicPr>
          <p:cNvPr id="135" name="Google Shape;135;p20"/>
          <p:cNvPicPr preferRelativeResize="0"/>
          <p:nvPr/>
        </p:nvPicPr>
        <p:blipFill>
          <a:blip r:embed="rId3">
            <a:alphaModFix/>
          </a:blip>
          <a:stretch>
            <a:fillRect/>
          </a:stretch>
        </p:blipFill>
        <p:spPr>
          <a:xfrm>
            <a:off x="4355425" y="3123275"/>
            <a:ext cx="1866900" cy="1866900"/>
          </a:xfrm>
          <a:prstGeom prst="rect">
            <a:avLst/>
          </a:prstGeom>
          <a:noFill/>
          <a:ln>
            <a:noFill/>
          </a:ln>
        </p:spPr>
      </p:pic>
      <p:pic>
        <p:nvPicPr>
          <p:cNvPr id="136" name="Google Shape;136;p20"/>
          <p:cNvPicPr preferRelativeResize="0"/>
          <p:nvPr/>
        </p:nvPicPr>
        <p:blipFill>
          <a:blip r:embed="rId4">
            <a:alphaModFix/>
          </a:blip>
          <a:stretch>
            <a:fillRect/>
          </a:stretch>
        </p:blipFill>
        <p:spPr>
          <a:xfrm>
            <a:off x="6922825" y="3123275"/>
            <a:ext cx="1866900" cy="1866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Preprocessing</a:t>
            </a:r>
            <a:endParaRPr/>
          </a:p>
        </p:txBody>
      </p:sp>
      <p:sp>
        <p:nvSpPr>
          <p:cNvPr id="142" name="Google Shape;142;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Otsu’s Thresholding: </a:t>
            </a:r>
            <a:r>
              <a:rPr lang="en-GB" sz="1200">
                <a:solidFill>
                  <a:srgbClr val="000000"/>
                </a:solidFill>
              </a:rPr>
              <a:t>0.6982</a:t>
            </a:r>
            <a:endParaRPr sz="1200">
              <a:solidFill>
                <a:srgbClr val="000000"/>
              </a:solidFill>
            </a:endParaRPr>
          </a:p>
          <a:p>
            <a:pPr indent="-304800" lvl="0" marL="457200" rtl="0" algn="l">
              <a:spcBef>
                <a:spcPts val="1200"/>
              </a:spcBef>
              <a:spcAft>
                <a:spcPts val="0"/>
              </a:spcAft>
              <a:buClr>
                <a:srgbClr val="000000"/>
              </a:buClr>
              <a:buSzPts val="1200"/>
              <a:buChar char="●"/>
            </a:pPr>
            <a:r>
              <a:rPr lang="en-GB" sz="1200">
                <a:solidFill>
                  <a:srgbClr val="000000"/>
                </a:solidFill>
              </a:rPr>
              <a:t>Otsu's thresholding method proposes iterating through all the credible threshold values and enumerating a measure of spread for the pixel levels on each side of the threshold, i.e. the pixels that are in foreground or background.</a:t>
            </a:r>
            <a:endParaRPr sz="1200">
              <a:solidFill>
                <a:srgbClr val="000000"/>
              </a:solidFill>
            </a:endParaRPr>
          </a:p>
          <a:p>
            <a:pPr indent="-304800" lvl="0" marL="457200" rtl="0" algn="l">
              <a:spcBef>
                <a:spcPts val="0"/>
              </a:spcBef>
              <a:spcAft>
                <a:spcPts val="0"/>
              </a:spcAft>
              <a:buClr>
                <a:srgbClr val="000000"/>
              </a:buClr>
              <a:buSzPts val="1200"/>
              <a:buChar char="●"/>
            </a:pPr>
            <a:r>
              <a:rPr lang="en-GB" sz="1200">
                <a:solidFill>
                  <a:srgbClr val="000000"/>
                </a:solidFill>
              </a:rPr>
              <a:t>Used to determine contours</a:t>
            </a:r>
            <a:endParaRPr sz="1200">
              <a:solidFill>
                <a:srgbClr val="000000"/>
              </a:solidFill>
            </a:endParaRPr>
          </a:p>
          <a:p>
            <a:pPr indent="-304800" lvl="0" marL="457200" rtl="0" algn="l">
              <a:spcBef>
                <a:spcPts val="0"/>
              </a:spcBef>
              <a:spcAft>
                <a:spcPts val="0"/>
              </a:spcAft>
              <a:buClr>
                <a:srgbClr val="000000"/>
              </a:buClr>
              <a:buSzPts val="1200"/>
              <a:buChar char="●"/>
            </a:pPr>
            <a:r>
              <a:rPr lang="en-GB" sz="1200">
                <a:solidFill>
                  <a:srgbClr val="000000"/>
                </a:solidFill>
              </a:rPr>
              <a:t>Preserves information of image</a:t>
            </a:r>
            <a:endParaRPr sz="1200">
              <a:solidFill>
                <a:srgbClr val="000000"/>
              </a:solidFill>
            </a:endParaRPr>
          </a:p>
        </p:txBody>
      </p:sp>
      <p:pic>
        <p:nvPicPr>
          <p:cNvPr id="143" name="Google Shape;143;p21"/>
          <p:cNvPicPr preferRelativeResize="0"/>
          <p:nvPr/>
        </p:nvPicPr>
        <p:blipFill>
          <a:blip r:embed="rId3">
            <a:alphaModFix/>
          </a:blip>
          <a:stretch>
            <a:fillRect/>
          </a:stretch>
        </p:blipFill>
        <p:spPr>
          <a:xfrm>
            <a:off x="4471550" y="3111688"/>
            <a:ext cx="1866900" cy="1866900"/>
          </a:xfrm>
          <a:prstGeom prst="rect">
            <a:avLst/>
          </a:prstGeom>
          <a:noFill/>
          <a:ln>
            <a:noFill/>
          </a:ln>
        </p:spPr>
      </p:pic>
      <p:pic>
        <p:nvPicPr>
          <p:cNvPr id="144" name="Google Shape;144;p21"/>
          <p:cNvPicPr preferRelativeResize="0"/>
          <p:nvPr/>
        </p:nvPicPr>
        <p:blipFill>
          <a:blip r:embed="rId4">
            <a:alphaModFix/>
          </a:blip>
          <a:stretch>
            <a:fillRect/>
          </a:stretch>
        </p:blipFill>
        <p:spPr>
          <a:xfrm>
            <a:off x="6829950" y="3106925"/>
            <a:ext cx="1876425" cy="1876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