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3271" r:id="rId17"/>
    <p:sldId id="3274" r:id="rId18"/>
    <p:sldId id="3264" r:id="rId19"/>
    <p:sldId id="3218" r:id="rId20"/>
    <p:sldId id="3223" r:id="rId21"/>
    <p:sldId id="3265" r:id="rId22"/>
    <p:sldId id="3314" r:id="rId23"/>
    <p:sldId id="3311" r:id="rId24"/>
    <p:sldId id="3328" r:id="rId25"/>
    <p:sldId id="3329" r:id="rId26"/>
    <p:sldId id="3330" r:id="rId27"/>
    <p:sldId id="3302" r:id="rId28"/>
    <p:sldId id="3331" r:id="rId29"/>
    <p:sldId id="3332" r:id="rId30"/>
    <p:sldId id="3313" r:id="rId31"/>
    <p:sldId id="3322" r:id="rId32"/>
    <p:sldId id="3325" r:id="rId33"/>
    <p:sldId id="3327" r:id="rId34"/>
    <p:sldId id="3299" r:id="rId35"/>
    <p:sldId id="3319" r:id="rId36"/>
    <p:sldId id="3321" r:id="rId37"/>
    <p:sldId id="3324" r:id="rId38"/>
    <p:sldId id="3316" r:id="rId39"/>
    <p:sldId id="3315" r:id="rId40"/>
    <p:sldId id="264" r:id="rId41"/>
    <p:sldId id="3303" r:id="rId42"/>
    <p:sldId id="3272" r:id="rId43"/>
    <p:sldId id="327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5616" autoAdjust="0"/>
  </p:normalViewPr>
  <p:slideViewPr>
    <p:cSldViewPr snapToGrid="0">
      <p:cViewPr varScale="1">
        <p:scale>
          <a:sx n="105" d="100"/>
          <a:sy n="105" d="100"/>
        </p:scale>
        <p:origin x="22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5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41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D95E-BFF3-0EA6-58C3-678EE8BB7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E6B57-3D24-E762-01AD-B7DCF09DF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1E6FA-E309-8CFE-1C31-D18C3F1C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986-EB65-D8AB-50FF-AC58E739C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1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B29E-CA3A-A879-8AB0-1A1C348D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C30CB-035C-4967-AB24-D38CFFAB0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84B08-81BD-9AD0-A4BA-0B533A4FE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588D-4988-9BC1-2485-8ABDDA182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0E6F-A282-FE1F-0334-7844B10F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67B37-0678-F487-5FEB-122A0F10D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A6CA-987B-9EEB-0166-55A0799CF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E1BDA-9210-7A90-8CE5-E18379971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1AE9C-AA28-CDEF-5D81-731C24D11F9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633863" y="4416424"/>
            <a:ext cx="4614996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Delta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1" name="5-Point Star 52">
            <a:extLst>
              <a:ext uri="{FF2B5EF4-FFF2-40B4-BE49-F238E27FC236}">
                <a16:creationId xmlns:a16="http://schemas.microsoft.com/office/drawing/2014/main" id="{3887A992-21DD-C36A-87A0-3CEE1C78039B}"/>
              </a:ext>
            </a:extLst>
          </p:cNvPr>
          <p:cNvSpPr/>
          <p:nvPr/>
        </p:nvSpPr>
        <p:spPr>
          <a:xfrm>
            <a:off x="8548797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B051-D29B-8845-86C4-8567FC2C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9687E-EBF8-0CF8-D0AA-29ED4F750A09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1B5AB6-4C86-F2D5-C05C-B3668DD464AC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CF67C-2519-C41B-2B47-FDDA70152B3C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9012B-F74C-C210-FA14-68912411EFE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754662-0A38-0062-A13C-3DC7BE7C21D4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0BDCFB-F102-4093-F2D1-484D738422DE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10A537-3BBD-C4C8-997F-5DA15EA66987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39BE14-1AAA-93C6-3D64-B151EFCB77E1}"/>
              </a:ext>
            </a:extLst>
          </p:cNvPr>
          <p:cNvCxnSpPr/>
          <p:nvPr/>
        </p:nvCxnSpPr>
        <p:spPr>
          <a:xfrm>
            <a:off x="509872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F65BA-6008-CDA1-33F3-78AA89BE1FE3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35AB9D-93AD-59BC-975D-A4BB8A705A8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C4347-966B-7BA0-659C-05C183823181}"/>
              </a:ext>
            </a:extLst>
          </p:cNvPr>
          <p:cNvCxnSpPr>
            <a:cxnSpLocks/>
          </p:cNvCxnSpPr>
          <p:nvPr/>
        </p:nvCxnSpPr>
        <p:spPr>
          <a:xfrm flipV="1">
            <a:off x="5078415" y="2787815"/>
            <a:ext cx="537733" cy="162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520770-E16C-13AA-54D6-318C8C59EA2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A2EA45-70DF-1A9B-F2B7-1587BBE4CFDF}"/>
              </a:ext>
            </a:extLst>
          </p:cNvPr>
          <p:cNvCxnSpPr>
            <a:cxnSpLocks/>
          </p:cNvCxnSpPr>
          <p:nvPr/>
        </p:nvCxnSpPr>
        <p:spPr>
          <a:xfrm flipV="1">
            <a:off x="5077398" y="4467120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4812BE-C77C-1F58-0AA6-8FB1D2E46345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B31FBA8-6BFC-9A64-BC85-E46FB8C4BDB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2AE69F5-F14F-9CE2-F2FC-8D07832F0924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3FC8AF-3F70-A147-B1F9-E31020DC97A0}"/>
              </a:ext>
            </a:extLst>
          </p:cNvPr>
          <p:cNvCxnSpPr/>
          <p:nvPr/>
        </p:nvCxnSpPr>
        <p:spPr>
          <a:xfrm>
            <a:off x="8415251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36A1B0-7D46-056F-526F-ECF45ADE6C04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FD41D5-E40F-07FE-C0DB-F028E9C44869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4E15BC-70DC-2612-52FD-EFF23673C7F3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A4AC4-650A-556C-99A6-80BFE440630B}"/>
              </a:ext>
            </a:extLst>
          </p:cNvPr>
          <p:cNvCxnSpPr>
            <a:cxnSpLocks/>
          </p:cNvCxnSpPr>
          <p:nvPr/>
        </p:nvCxnSpPr>
        <p:spPr>
          <a:xfrm flipV="1">
            <a:off x="8402508" y="4367112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6F42FF-DF0D-FA08-06CF-C379A59E2761}"/>
              </a:ext>
            </a:extLst>
          </p:cNvPr>
          <p:cNvSpPr txBox="1"/>
          <p:nvPr/>
        </p:nvSpPr>
        <p:spPr>
          <a:xfrm>
            <a:off x="8478618" y="563891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6722A7-B4B3-9BA5-C99E-C2D7B343C47B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B5395D-7AEE-5105-8D3C-CC4A54EB3525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6DBC86-875C-E7A5-F19D-49D4A461BCCE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6C8057-850B-4631-E585-73D7E7E20E5F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2250BB-FA3A-9AAC-11E1-8F2996D51DA1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D12438D-807E-3149-9BB6-CBAE6F09E80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F03A7E-C4F0-E886-F934-74856BE05AA3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2843ADEF-24DD-2769-3A62-985FBA34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E51826-CCB0-D274-7E8C-F7AE1EA503D1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BAEF1-097E-5498-DE21-06C74DBABDAD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2EAFD-5F48-BC34-44F5-F33B3115D0B1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122A48-CE42-3C37-E982-5C3A447D5419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CECF5-B481-05BF-0BD7-549B4B057A02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260117-5CEE-B89A-E42D-722EF344FF6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CE5F8EB-6ADC-E0E2-C82F-4F3BD8F63C69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961393-0AA5-FAAE-B557-F8D5FD6942AC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55DBDD9E-6E6E-7ABC-B849-78237B7A4F19}"/>
              </a:ext>
            </a:extLst>
          </p:cNvPr>
          <p:cNvSpPr/>
          <p:nvPr/>
        </p:nvSpPr>
        <p:spPr>
          <a:xfrm>
            <a:off x="4946405" y="4855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3">
            <a:extLst>
              <a:ext uri="{FF2B5EF4-FFF2-40B4-BE49-F238E27FC236}">
                <a16:creationId xmlns:a16="http://schemas.microsoft.com/office/drawing/2014/main" id="{B8F8B8B0-AB61-5F61-D79F-0092EEC8633A}"/>
              </a:ext>
            </a:extLst>
          </p:cNvPr>
          <p:cNvSpPr/>
          <p:nvPr/>
        </p:nvSpPr>
        <p:spPr>
          <a:xfrm>
            <a:off x="6117194" y="486943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80AA45AD-5F8F-66BB-38BB-6E4CFDFF6B1F}"/>
              </a:ext>
            </a:extLst>
          </p:cNvPr>
          <p:cNvSpPr/>
          <p:nvPr/>
        </p:nvSpPr>
        <p:spPr>
          <a:xfrm>
            <a:off x="8274564" y="490749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715381"/>
            <a:ext cx="478794" cy="17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2925178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51249" y="3429000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5-Point Star 3">
            <a:extLst>
              <a:ext uri="{FF2B5EF4-FFF2-40B4-BE49-F238E27FC236}">
                <a16:creationId xmlns:a16="http://schemas.microsoft.com/office/drawing/2014/main" id="{A071731A-3693-C497-B1FA-0B5F9875ADC5}"/>
              </a:ext>
            </a:extLst>
          </p:cNvPr>
          <p:cNvSpPr/>
          <p:nvPr/>
        </p:nvSpPr>
        <p:spPr>
          <a:xfrm>
            <a:off x="3485268" y="3504502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D5779EA2-F01E-50D6-4391-CFB231A38FDC}"/>
              </a:ext>
            </a:extLst>
          </p:cNvPr>
          <p:cNvSpPr/>
          <p:nvPr/>
        </p:nvSpPr>
        <p:spPr>
          <a:xfrm>
            <a:off x="7760340" y="3531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Delta Pull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35067" y="337183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</p:cNvCxnSpPr>
          <p:nvPr/>
        </p:nvCxnSpPr>
        <p:spPr>
          <a:xfrm flipV="1">
            <a:off x="2124634" y="2727380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6BC1E-EB50-841B-ABA5-180134A8026A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542ED2-286A-94CF-3E58-6858DC7B97B4}"/>
              </a:ext>
            </a:extLst>
          </p:cNvPr>
          <p:cNvSpPr txBox="1"/>
          <p:nvPr/>
        </p:nvSpPr>
        <p:spPr>
          <a:xfrm>
            <a:off x="2989740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F4C66A7-DE38-AF22-8F98-B3AF7663DBCC}"/>
              </a:ext>
            </a:extLst>
          </p:cNvPr>
          <p:cNvSpPr/>
          <p:nvPr/>
        </p:nvSpPr>
        <p:spPr>
          <a:xfrm>
            <a:off x="2678488" y="2075881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088E37D-24DA-F895-6058-535073E20046}"/>
              </a:ext>
            </a:extLst>
          </p:cNvPr>
          <p:cNvSpPr/>
          <p:nvPr/>
        </p:nvSpPr>
        <p:spPr>
          <a:xfrm>
            <a:off x="3871334" y="3478638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59D54EE-E6BF-365A-E7DF-6E4EC0829F73}"/>
              </a:ext>
            </a:extLst>
          </p:cNvPr>
          <p:cNvSpPr/>
          <p:nvPr/>
        </p:nvSpPr>
        <p:spPr>
          <a:xfrm>
            <a:off x="4093747" y="208516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0E511077-D515-8D2A-4324-EF0734CCD9FF}"/>
              </a:ext>
            </a:extLst>
          </p:cNvPr>
          <p:cNvSpPr/>
          <p:nvPr/>
        </p:nvSpPr>
        <p:spPr>
          <a:xfrm>
            <a:off x="8072449" y="3499666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AB298CB-CCDD-5AC4-5154-158309189767}"/>
              </a:ext>
            </a:extLst>
          </p:cNvPr>
          <p:cNvSpPr/>
          <p:nvPr/>
        </p:nvSpPr>
        <p:spPr>
          <a:xfrm>
            <a:off x="8347447" y="2049116"/>
            <a:ext cx="255907" cy="206615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057CA-83AA-E58C-DC27-56BBDBE02A49}"/>
              </a:ext>
            </a:extLst>
          </p:cNvPr>
          <p:cNvSpPr txBox="1"/>
          <p:nvPr/>
        </p:nvSpPr>
        <p:spPr>
          <a:xfrm>
            <a:off x="1510693" y="3370801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79" name="5-Point Star 3">
            <a:extLst>
              <a:ext uri="{FF2B5EF4-FFF2-40B4-BE49-F238E27FC236}">
                <a16:creationId xmlns:a16="http://schemas.microsoft.com/office/drawing/2014/main" id="{D9EF9F48-4E80-8859-EE55-27131D47B88D}"/>
              </a:ext>
            </a:extLst>
          </p:cNvPr>
          <p:cNvSpPr/>
          <p:nvPr/>
        </p:nvSpPr>
        <p:spPr>
          <a:xfrm>
            <a:off x="2018046" y="34672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3">
            <a:extLst>
              <a:ext uri="{FF2B5EF4-FFF2-40B4-BE49-F238E27FC236}">
                <a16:creationId xmlns:a16="http://schemas.microsoft.com/office/drawing/2014/main" id="{873E7370-AA7E-84FA-F976-89C3AC6C7E75}"/>
              </a:ext>
            </a:extLst>
          </p:cNvPr>
          <p:cNvSpPr/>
          <p:nvPr/>
        </p:nvSpPr>
        <p:spPr>
          <a:xfrm>
            <a:off x="3491935" y="34767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3">
            <a:extLst>
              <a:ext uri="{FF2B5EF4-FFF2-40B4-BE49-F238E27FC236}">
                <a16:creationId xmlns:a16="http://schemas.microsoft.com/office/drawing/2014/main" id="{C13714AA-0462-6EB5-6272-B1C162C338EE}"/>
              </a:ext>
            </a:extLst>
          </p:cNvPr>
          <p:cNvSpPr/>
          <p:nvPr/>
        </p:nvSpPr>
        <p:spPr>
          <a:xfrm>
            <a:off x="7762290" y="3499666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UC1.1: Simple Provision Domain Objects Consumer </a:t>
            </a:r>
            <a:br>
              <a:rPr lang="en-US" sz="4000" dirty="0"/>
            </a:br>
            <a:r>
              <a:rPr lang="en-US" sz="2400" dirty="0"/>
              <a:t>Single-tenant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05764" y="2536825"/>
            <a:ext cx="3802496" cy="3419475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Resource Subscribers (RS)  receive data from a remote corporate data store</a:t>
            </a:r>
          </a:p>
          <a:p>
            <a:r>
              <a:rPr lang="en-US" sz="2000" dirty="0"/>
              <a:t>RS can be a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is almost 100% of the implementations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377078" y="357726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288080" y="3577266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540410" y="3865501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818386" y="3618319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4012536" y="3445309"/>
            <a:ext cx="1997765" cy="102231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291914" y="4152322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182694" y="3238712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268015" y="3094424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377078" y="52725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</a:t>
            </a:r>
            <a:r>
              <a:rPr lang="en-US" dirty="0"/>
              <a:t>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288080" y="52725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540410" y="55607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728440" y="5272016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4012536" y="5140578"/>
            <a:ext cx="1997765" cy="81571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183959" y="4958970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262150" y="4789693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241126" y="5847829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3523807" y="2553407"/>
            <a:ext cx="3127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C000"/>
                </a:solidFill>
              </a:rPr>
              <a:t>Resource Subscriber (RS) 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9319" y="3716149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3495568" y="2081242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-59637" y="538511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UC1.2: Simple Provision Domain Objects Consumer </a:t>
            </a:r>
            <a:br>
              <a:rPr lang="en-US" sz="4000" dirty="0"/>
            </a:br>
            <a:r>
              <a:rPr lang="en-US" sz="2400" dirty="0"/>
              <a:t>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596307" y="1640647"/>
            <a:ext cx="6796352" cy="2388482"/>
          </a:xfrm>
        </p:spPr>
        <p:txBody>
          <a:bodyPr>
            <a:normAutofit/>
          </a:bodyPr>
          <a:lstStyle/>
          <a:p>
            <a:r>
              <a:rPr lang="en-US" sz="1600" dirty="0"/>
              <a:t>Resource Subscribers (RS)  receive data from a remote corporate data store</a:t>
            </a:r>
          </a:p>
          <a:p>
            <a:r>
              <a:rPr lang="en-US" sz="1600" dirty="0"/>
              <a:t>RS can be a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2750573" y="1679728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02432" y="325972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458079" y="1323264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644950" y="528024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D3EADB9-6F29-5E08-1E0F-7D7C18094D10}"/>
              </a:ext>
            </a:extLst>
          </p:cNvPr>
          <p:cNvGrpSpPr/>
          <p:nvPr/>
        </p:nvGrpSpPr>
        <p:grpSpPr>
          <a:xfrm>
            <a:off x="1064610" y="1878019"/>
            <a:ext cx="3533705" cy="2795258"/>
            <a:chOff x="9123171" y="76416"/>
            <a:chExt cx="3533705" cy="279525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82BCCCE-736E-9775-0CDE-878875AF7533}"/>
                </a:ext>
              </a:extLst>
            </p:cNvPr>
            <p:cNvGrpSpPr/>
            <p:nvPr/>
          </p:nvGrpSpPr>
          <p:grpSpPr>
            <a:xfrm>
              <a:off x="9167244" y="366853"/>
              <a:ext cx="3489632" cy="2504821"/>
              <a:chOff x="9167243" y="366853"/>
              <a:chExt cx="4728955" cy="350600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BC20C1-FC97-5BF7-2293-B80C10E3B19A}"/>
                  </a:ext>
                </a:extLst>
              </p:cNvPr>
              <p:cNvSpPr/>
              <p:nvPr/>
            </p:nvSpPr>
            <p:spPr>
              <a:xfrm>
                <a:off x="12256241" y="613465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A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EB033E9-3382-9372-E8C0-997B22ED41B0}"/>
                  </a:ext>
                </a:extLst>
              </p:cNvPr>
              <p:cNvSpPr/>
              <p:nvPr/>
            </p:nvSpPr>
            <p:spPr>
              <a:xfrm>
                <a:off x="12256241" y="1773736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B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0FD65B2-7797-02F4-14F9-16FE05977791}"/>
                  </a:ext>
                </a:extLst>
              </p:cNvPr>
              <p:cNvSpPr/>
              <p:nvPr/>
            </p:nvSpPr>
            <p:spPr>
              <a:xfrm>
                <a:off x="12256241" y="2941601"/>
                <a:ext cx="1252330" cy="57647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Tenant C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BAA2457-DA27-2A5A-EDDF-270F395BED7A}"/>
                  </a:ext>
                </a:extLst>
              </p:cNvPr>
              <p:cNvSpPr/>
              <p:nvPr/>
            </p:nvSpPr>
            <p:spPr>
              <a:xfrm>
                <a:off x="9167243" y="2941601"/>
                <a:ext cx="1252330" cy="57647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C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394ACEF-5F57-58BF-4C27-38A2DE6FBBC9}"/>
                  </a:ext>
                </a:extLst>
              </p:cNvPr>
              <p:cNvSpPr/>
              <p:nvPr/>
            </p:nvSpPr>
            <p:spPr>
              <a:xfrm>
                <a:off x="11898433" y="366853"/>
                <a:ext cx="1997765" cy="3506008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D321CB4-A656-09CA-0943-787564B81E6C}"/>
                  </a:ext>
                </a:extLst>
              </p:cNvPr>
              <p:cNvSpPr/>
              <p:nvPr/>
            </p:nvSpPr>
            <p:spPr>
              <a:xfrm>
                <a:off x="9167243" y="1773736"/>
                <a:ext cx="1252330" cy="57647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B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1F0A6F9-551D-55E1-95CD-AD541428DE1A}"/>
                  </a:ext>
                </a:extLst>
              </p:cNvPr>
              <p:cNvSpPr/>
              <p:nvPr/>
            </p:nvSpPr>
            <p:spPr>
              <a:xfrm>
                <a:off x="9167243" y="613465"/>
                <a:ext cx="1252330" cy="5764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Source A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487BEA5-F302-A58D-BF1D-EA274F80BD11}"/>
                  </a:ext>
                </a:extLst>
              </p:cNvPr>
              <p:cNvCxnSpPr>
                <a:cxnSpLocks/>
                <a:stCxn id="43" idx="3"/>
                <a:endCxn id="19" idx="1"/>
              </p:cNvCxnSpPr>
              <p:nvPr/>
            </p:nvCxnSpPr>
            <p:spPr>
              <a:xfrm>
                <a:off x="10419573" y="901700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C63505E-AAD3-3139-382E-E6FF15C9F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2061971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B00EF28-0167-1016-68DF-BB60EFB5C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573" y="3229836"/>
                <a:ext cx="1836668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506666-C26E-75F7-86F5-8CDC52011C03}"/>
                  </a:ext>
                </a:extLst>
              </p:cNvPr>
              <p:cNvSpPr txBox="1"/>
              <p:nvPr/>
            </p:nvSpPr>
            <p:spPr>
              <a:xfrm>
                <a:off x="10697549" y="654517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4E074D-14F4-4E55-1F75-3FD13573A53E}"/>
                  </a:ext>
                </a:extLst>
              </p:cNvPr>
              <p:cNvSpPr txBox="1"/>
              <p:nvPr/>
            </p:nvSpPr>
            <p:spPr>
              <a:xfrm>
                <a:off x="10735102" y="1822382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9518632-50E7-5101-DF47-48D3A9DF0EE9}"/>
                  </a:ext>
                </a:extLst>
              </p:cNvPr>
              <p:cNvSpPr txBox="1"/>
              <p:nvPr/>
            </p:nvSpPr>
            <p:spPr>
              <a:xfrm>
                <a:off x="10774336" y="2974529"/>
                <a:ext cx="1166959" cy="355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Active Push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BE8CEB-F2BD-064F-2131-14A6970FFDE1}"/>
                </a:ext>
              </a:extLst>
            </p:cNvPr>
            <p:cNvSpPr txBox="1"/>
            <p:nvPr/>
          </p:nvSpPr>
          <p:spPr>
            <a:xfrm>
              <a:off x="11369180" y="950281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126F63-34EA-A5B0-4A57-D4956DF83E98}"/>
                </a:ext>
              </a:extLst>
            </p:cNvPr>
            <p:cNvSpPr txBox="1"/>
            <p:nvPr/>
          </p:nvSpPr>
          <p:spPr>
            <a:xfrm>
              <a:off x="11362490" y="1760309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DA55D9-9E7E-9B29-43F1-82E705E4106A}"/>
                </a:ext>
              </a:extLst>
            </p:cNvPr>
            <p:cNvSpPr txBox="1"/>
            <p:nvPr/>
          </p:nvSpPr>
          <p:spPr>
            <a:xfrm>
              <a:off x="11363659" y="2594675"/>
              <a:ext cx="683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/Object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5DC19F-B1C7-50BE-954A-677C743CB9E6}"/>
                </a:ext>
              </a:extLst>
            </p:cNvPr>
            <p:cNvSpPr txBox="1"/>
            <p:nvPr/>
          </p:nvSpPr>
          <p:spPr>
            <a:xfrm>
              <a:off x="11493405" y="76416"/>
              <a:ext cx="9934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Server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8C5B8D-ADCB-83A8-8C2F-5C3B5FED95A9}"/>
                </a:ext>
              </a:extLst>
            </p:cNvPr>
            <p:cNvSpPr txBox="1"/>
            <p:nvPr/>
          </p:nvSpPr>
          <p:spPr>
            <a:xfrm>
              <a:off x="9144240" y="270655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5ECDDD-6F75-0458-E445-97699B27E5A8}"/>
                </a:ext>
              </a:extLst>
            </p:cNvPr>
            <p:cNvSpPr txBox="1"/>
            <p:nvPr/>
          </p:nvSpPr>
          <p:spPr>
            <a:xfrm>
              <a:off x="9123171" y="1125189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FEA0DC-229F-CE6E-C7F3-341F3238A87B}"/>
                </a:ext>
              </a:extLst>
            </p:cNvPr>
            <p:cNvSpPr txBox="1"/>
            <p:nvPr/>
          </p:nvSpPr>
          <p:spPr>
            <a:xfrm>
              <a:off x="9131204" y="1952873"/>
              <a:ext cx="970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SCIM Client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F76910F-0385-F7D6-4992-5C616AFFFCD5}"/>
              </a:ext>
            </a:extLst>
          </p:cNvPr>
          <p:cNvGrpSpPr/>
          <p:nvPr/>
        </p:nvGrpSpPr>
        <p:grpSpPr>
          <a:xfrm>
            <a:off x="8064034" y="4240357"/>
            <a:ext cx="3489632" cy="2504821"/>
            <a:chOff x="9167243" y="366853"/>
            <a:chExt cx="4728955" cy="350600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68689B-CD1E-7CA5-1E1F-585C279DB571}"/>
                </a:ext>
              </a:extLst>
            </p:cNvPr>
            <p:cNvSpPr/>
            <p:nvPr/>
          </p:nvSpPr>
          <p:spPr>
            <a:xfrm>
              <a:off x="12256241" y="613465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54162A-D86D-1A79-EC91-9B597FD41131}"/>
                </a:ext>
              </a:extLst>
            </p:cNvPr>
            <p:cNvSpPr/>
            <p:nvPr/>
          </p:nvSpPr>
          <p:spPr>
            <a:xfrm>
              <a:off x="12256241" y="1773736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3EA3F5-CFCF-B8E1-1088-E9B40ED18564}"/>
                </a:ext>
              </a:extLst>
            </p:cNvPr>
            <p:cNvSpPr/>
            <p:nvPr/>
          </p:nvSpPr>
          <p:spPr>
            <a:xfrm>
              <a:off x="12256241" y="2941601"/>
              <a:ext cx="1252330" cy="5764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Tenant C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8B6E87-5BAE-D630-5466-A0D00E8FA355}"/>
                </a:ext>
              </a:extLst>
            </p:cNvPr>
            <p:cNvSpPr/>
            <p:nvPr/>
          </p:nvSpPr>
          <p:spPr>
            <a:xfrm>
              <a:off x="9167243" y="2941601"/>
              <a:ext cx="1252330" cy="5764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C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FFD7F71-8AA1-0346-7431-7CBBB0397D86}"/>
                </a:ext>
              </a:extLst>
            </p:cNvPr>
            <p:cNvSpPr/>
            <p:nvPr/>
          </p:nvSpPr>
          <p:spPr>
            <a:xfrm>
              <a:off x="11898433" y="366853"/>
              <a:ext cx="1997765" cy="3506008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E62A33-7838-3DF3-82BB-374B1CB5305E}"/>
                </a:ext>
              </a:extLst>
            </p:cNvPr>
            <p:cNvSpPr/>
            <p:nvPr/>
          </p:nvSpPr>
          <p:spPr>
            <a:xfrm>
              <a:off x="9167243" y="1773736"/>
              <a:ext cx="1252330" cy="57647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B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9D769CD-D99A-B226-F175-84963007A4D8}"/>
                </a:ext>
              </a:extLst>
            </p:cNvPr>
            <p:cNvSpPr/>
            <p:nvPr/>
          </p:nvSpPr>
          <p:spPr>
            <a:xfrm>
              <a:off x="9167243" y="613465"/>
              <a:ext cx="1252330" cy="5764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Source A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45DF522-5A8E-1582-BC0B-AEE8EDF20E63}"/>
                </a:ext>
              </a:extLst>
            </p:cNvPr>
            <p:cNvCxnSpPr>
              <a:cxnSpLocks/>
              <a:stCxn id="74" idx="3"/>
              <a:endCxn id="68" idx="1"/>
            </p:cNvCxnSpPr>
            <p:nvPr/>
          </p:nvCxnSpPr>
          <p:spPr>
            <a:xfrm>
              <a:off x="10419573" y="901700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BD457D1-4E6B-7033-26FA-F51812518AA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2061971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304EFF0-9C81-36BD-0EC8-020C595570B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573" y="3229836"/>
              <a:ext cx="183666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55BFB1-32C1-36E7-2D4B-81F16815D95E}"/>
                </a:ext>
              </a:extLst>
            </p:cNvPr>
            <p:cNvSpPr txBox="1"/>
            <p:nvPr/>
          </p:nvSpPr>
          <p:spPr>
            <a:xfrm>
              <a:off x="10625172" y="624933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DD29DCA-05EB-2C6E-EA6C-345AC4FEF7DE}"/>
                </a:ext>
              </a:extLst>
            </p:cNvPr>
            <p:cNvSpPr txBox="1"/>
            <p:nvPr/>
          </p:nvSpPr>
          <p:spPr>
            <a:xfrm>
              <a:off x="10594797" y="179279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4C36EE2-BCC6-FD92-D5E9-9976355EAFB1}"/>
                </a:ext>
              </a:extLst>
            </p:cNvPr>
            <p:cNvSpPr txBox="1"/>
            <p:nvPr/>
          </p:nvSpPr>
          <p:spPr>
            <a:xfrm>
              <a:off x="10594797" y="2936316"/>
              <a:ext cx="1562319" cy="3554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Active/Delta Pull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79312" y="47975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8027994" y="415377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297487" y="400217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9585730" y="373321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Subscriber (RS) 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9253765" y="3377195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F9E704-01DE-CB62-449D-F8DCB939EEA6}"/>
              </a:ext>
            </a:extLst>
          </p:cNvPr>
          <p:cNvSpPr txBox="1"/>
          <p:nvPr/>
        </p:nvSpPr>
        <p:spPr>
          <a:xfrm>
            <a:off x="8028628" y="5003241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F7DEA6-9642-D923-4D69-4E94A73BDC4A}"/>
              </a:ext>
            </a:extLst>
          </p:cNvPr>
          <p:cNvSpPr txBox="1"/>
          <p:nvPr/>
        </p:nvSpPr>
        <p:spPr>
          <a:xfrm>
            <a:off x="8035339" y="5833370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79312" y="562258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975319" y="646817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950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UC2.1: Simple Provision Domain Objects Creator </a:t>
            </a:r>
            <a:br>
              <a:rPr lang="en-US" sz="4000" dirty="0"/>
            </a:br>
            <a:r>
              <a:rPr lang="en-US" sz="2400" dirty="0"/>
              <a:t>Single-tenant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255350" y="2075415"/>
            <a:ext cx="4387805" cy="3745952"/>
          </a:xfrm>
        </p:spPr>
        <p:txBody>
          <a:bodyPr>
            <a:normAutofit fontScale="85000" lnSpcReduction="20000"/>
          </a:bodyPr>
          <a:lstStyle/>
          <a:p>
            <a:r>
              <a:rPr lang="en-GB" sz="2000" dirty="0"/>
              <a:t>Single-Tenant Resource Creator/Updater (RC/RU) </a:t>
            </a:r>
            <a:r>
              <a:rPr lang="en-US" sz="2000" dirty="0"/>
              <a:t>sends data to consumer</a:t>
            </a:r>
          </a:p>
          <a:p>
            <a:r>
              <a:rPr lang="en-US" sz="2000" dirty="0"/>
              <a:t>R</a:t>
            </a:r>
            <a:r>
              <a:rPr lang="en-GB" sz="2000" dirty="0"/>
              <a:t>C/RU</a:t>
            </a:r>
            <a:r>
              <a:rPr lang="en-US" sz="2000" dirty="0"/>
              <a:t> can be a Single-Tenant SCIM Server or Client</a:t>
            </a:r>
          </a:p>
          <a:p>
            <a:r>
              <a:rPr lang="en-US" sz="2000" dirty="0"/>
              <a:t>Implementer Considerations</a:t>
            </a:r>
          </a:p>
          <a:p>
            <a:pPr lvl="1"/>
            <a:r>
              <a:rPr lang="en-US" sz="1700" dirty="0"/>
              <a:t>Matching conventions with existing API infrastructure</a:t>
            </a:r>
          </a:p>
          <a:p>
            <a:pPr lvl="2"/>
            <a:r>
              <a:rPr lang="en-US" sz="1700" dirty="0"/>
              <a:t>Cursor vs. Index pagination</a:t>
            </a:r>
          </a:p>
          <a:p>
            <a:pPr lvl="1"/>
            <a:r>
              <a:rPr lang="en-US" sz="1700" dirty="0"/>
              <a:t>Using existing API security </a:t>
            </a:r>
          </a:p>
          <a:p>
            <a:pPr lvl="1"/>
            <a:r>
              <a:rPr lang="en-US" sz="1700" dirty="0"/>
              <a:t>Least Privilege/authorization</a:t>
            </a:r>
          </a:p>
          <a:p>
            <a:r>
              <a:rPr lang="en-US" sz="2100" dirty="0"/>
              <a:t>Option 1 it a common implementation today</a:t>
            </a:r>
          </a:p>
          <a:p>
            <a:r>
              <a:rPr lang="en-US" sz="2100" dirty="0"/>
              <a:t>Option 2 is a good option for when the Resource Subscriber is not reached from remote corporate data store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561273" y="3373335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1472275" y="3373335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724605" y="3661570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3002581" y="3414388"/>
            <a:ext cx="986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1212899" y="3030864"/>
            <a:ext cx="1997765" cy="109943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76109" y="3948391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1C4CA6-4446-8BC8-29B5-AA754CA73F20}"/>
              </a:ext>
            </a:extLst>
          </p:cNvPr>
          <p:cNvSpPr txBox="1"/>
          <p:nvPr/>
        </p:nvSpPr>
        <p:spPr>
          <a:xfrm>
            <a:off x="1366889" y="3034781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63E82-3727-9A9A-38A6-03777442DCF8}"/>
              </a:ext>
            </a:extLst>
          </p:cNvPr>
          <p:cNvSpPr txBox="1"/>
          <p:nvPr/>
        </p:nvSpPr>
        <p:spPr>
          <a:xfrm>
            <a:off x="4561273" y="2962637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B11023-9941-0D60-EA15-F364190A3AD1}"/>
              </a:ext>
            </a:extLst>
          </p:cNvPr>
          <p:cNvSpPr/>
          <p:nvPr/>
        </p:nvSpPr>
        <p:spPr>
          <a:xfrm>
            <a:off x="4643370" y="5068604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 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140FF1-6230-B0FA-5702-41A217228735}"/>
              </a:ext>
            </a:extLst>
          </p:cNvPr>
          <p:cNvSpPr/>
          <p:nvPr/>
        </p:nvSpPr>
        <p:spPr>
          <a:xfrm>
            <a:off x="1554372" y="506860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X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0D23-6463-25E5-B042-661CF64C4047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2806702" y="5356839"/>
            <a:ext cx="183666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F3F776-54E1-5BB2-6923-F91698F766E3}"/>
              </a:ext>
            </a:extLst>
          </p:cNvPr>
          <p:cNvSpPr txBox="1"/>
          <p:nvPr/>
        </p:nvSpPr>
        <p:spPr>
          <a:xfrm>
            <a:off x="2994732" y="5068085"/>
            <a:ext cx="1285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5EA142-8DC2-4D57-6BBE-23E56F23509E}"/>
              </a:ext>
            </a:extLst>
          </p:cNvPr>
          <p:cNvSpPr/>
          <p:nvPr/>
        </p:nvSpPr>
        <p:spPr>
          <a:xfrm>
            <a:off x="1212899" y="4683888"/>
            <a:ext cx="1997765" cy="1367339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E9A7C-6EEC-B95D-DB06-3ABBBA7C0546}"/>
              </a:ext>
            </a:extLst>
          </p:cNvPr>
          <p:cNvSpPr txBox="1"/>
          <p:nvPr/>
        </p:nvSpPr>
        <p:spPr>
          <a:xfrm>
            <a:off x="1450251" y="4755039"/>
            <a:ext cx="1261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959F75-6B36-3528-F594-F1A4A034F0BF}"/>
              </a:ext>
            </a:extLst>
          </p:cNvPr>
          <p:cNvSpPr txBox="1"/>
          <p:nvPr/>
        </p:nvSpPr>
        <p:spPr>
          <a:xfrm>
            <a:off x="4643370" y="4698337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SCIM Client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02D58-5CB6-3E3B-8206-F405AD079B2C}"/>
              </a:ext>
            </a:extLst>
          </p:cNvPr>
          <p:cNvSpPr txBox="1"/>
          <p:nvPr/>
        </p:nvSpPr>
        <p:spPr>
          <a:xfrm>
            <a:off x="1507418" y="5643898"/>
            <a:ext cx="848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/Object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053413" y="2303012"/>
            <a:ext cx="2442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rgbClr val="FFC000"/>
                </a:solidFill>
              </a:rPr>
              <a:t>Resource Creator/</a:t>
            </a:r>
          </a:p>
          <a:p>
            <a:pPr algn="ctr"/>
            <a:r>
              <a:rPr lang="en-GB" sz="1800" b="1" dirty="0">
                <a:solidFill>
                  <a:srgbClr val="FFC000"/>
                </a:solidFill>
              </a:rPr>
              <a:t>Updater (RC/RU)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46638" y="3469805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870627" y="1779130"/>
            <a:ext cx="2806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Implementer’s</a:t>
            </a:r>
          </a:p>
          <a:p>
            <a:pPr algn="ctr"/>
            <a:r>
              <a:rPr lang="en-US" sz="16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8728" y="5159083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284294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UC2.2: Simple Provision Domain Objects Creator </a:t>
            </a:r>
            <a:br>
              <a:rPr lang="en-US" sz="4000" dirty="0"/>
            </a:br>
            <a:r>
              <a:rPr lang="en-US" sz="2400" dirty="0"/>
              <a:t>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030737" y="1465007"/>
            <a:ext cx="6796352" cy="2388482"/>
          </a:xfrm>
        </p:spPr>
        <p:txBody>
          <a:bodyPr>
            <a:normAutofit/>
          </a:bodyPr>
          <a:lstStyle/>
          <a:p>
            <a:r>
              <a:rPr lang="en-GB" sz="1600" dirty="0"/>
              <a:t>Multi-Tenant Resource Creator/Updater (RC/RU) </a:t>
            </a:r>
            <a:r>
              <a:rPr lang="en-US" sz="1600" dirty="0"/>
              <a:t>sends data to consumers</a:t>
            </a:r>
          </a:p>
          <a:p>
            <a:r>
              <a:rPr lang="en-US" sz="1600" dirty="0"/>
              <a:t>RC/RU can be a Multi-Tenant SCIM Server or Client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B823E-E373-0DF4-A069-20AA75010554}"/>
              </a:ext>
            </a:extLst>
          </p:cNvPr>
          <p:cNvSpPr txBox="1"/>
          <p:nvPr/>
        </p:nvSpPr>
        <p:spPr>
          <a:xfrm>
            <a:off x="134719" y="1745745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9DC9FC-29C4-F21A-D468-042328AAF1F2}"/>
              </a:ext>
            </a:extLst>
          </p:cNvPr>
          <p:cNvSpPr txBox="1"/>
          <p:nvPr/>
        </p:nvSpPr>
        <p:spPr>
          <a:xfrm>
            <a:off x="-151375" y="3375426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D8F104-3719-9654-3600-1A6377868A48}"/>
              </a:ext>
            </a:extLst>
          </p:cNvPr>
          <p:cNvSpPr txBox="1"/>
          <p:nvPr/>
        </p:nvSpPr>
        <p:spPr>
          <a:xfrm>
            <a:off x="233373" y="1388238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7720F4-C7A4-9DB8-94C6-7D3A7B299240}"/>
              </a:ext>
            </a:extLst>
          </p:cNvPr>
          <p:cNvSpPr txBox="1"/>
          <p:nvPr/>
        </p:nvSpPr>
        <p:spPr>
          <a:xfrm>
            <a:off x="6566011" y="537891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BC20C1-FC97-5BF7-2293-B80C10E3B19A}"/>
              </a:ext>
            </a:extLst>
          </p:cNvPr>
          <p:cNvSpPr/>
          <p:nvPr/>
        </p:nvSpPr>
        <p:spPr>
          <a:xfrm>
            <a:off x="3388143" y="2449900"/>
            <a:ext cx="1164907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B033E9-3382-9372-E8C0-997B22ED41B0}"/>
              </a:ext>
            </a:extLst>
          </p:cNvPr>
          <p:cNvSpPr/>
          <p:nvPr/>
        </p:nvSpPr>
        <p:spPr>
          <a:xfrm>
            <a:off x="3388143" y="3278840"/>
            <a:ext cx="1234059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FD65B2-7797-02F4-14F9-16FE05977791}"/>
              </a:ext>
            </a:extLst>
          </p:cNvPr>
          <p:cNvSpPr/>
          <p:nvPr/>
        </p:nvSpPr>
        <p:spPr>
          <a:xfrm>
            <a:off x="3388143" y="4113206"/>
            <a:ext cx="1179825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AA2457-DA27-2A5A-EDDF-270F395BED7A}"/>
              </a:ext>
            </a:extLst>
          </p:cNvPr>
          <p:cNvSpPr/>
          <p:nvPr/>
        </p:nvSpPr>
        <p:spPr>
          <a:xfrm>
            <a:off x="1108683" y="411320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94ACEF-5F57-58BF-4C27-38A2DE6FBBC9}"/>
              </a:ext>
            </a:extLst>
          </p:cNvPr>
          <p:cNvSpPr/>
          <p:nvPr/>
        </p:nvSpPr>
        <p:spPr>
          <a:xfrm>
            <a:off x="939831" y="2177513"/>
            <a:ext cx="1474208" cy="250482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321CB4-A656-09CA-0943-787564B81E6C}"/>
              </a:ext>
            </a:extLst>
          </p:cNvPr>
          <p:cNvSpPr/>
          <p:nvPr/>
        </p:nvSpPr>
        <p:spPr>
          <a:xfrm>
            <a:off x="1108683" y="327884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F0A6F9-551D-55E1-95CD-AD541428DE1A}"/>
              </a:ext>
            </a:extLst>
          </p:cNvPr>
          <p:cNvSpPr/>
          <p:nvPr/>
        </p:nvSpPr>
        <p:spPr>
          <a:xfrm>
            <a:off x="1108683" y="244990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87BEA5-F302-A58D-BF1D-EA274F80BD11}"/>
              </a:ext>
            </a:extLst>
          </p:cNvPr>
          <p:cNvCxnSpPr>
            <a:cxnSpLocks/>
            <a:stCxn id="43" idx="3"/>
            <a:endCxn id="19" idx="1"/>
          </p:cNvCxnSpPr>
          <p:nvPr/>
        </p:nvCxnSpPr>
        <p:spPr>
          <a:xfrm>
            <a:off x="2032813" y="265582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3505E-AAD3-3139-382E-E6FF15C9FCAC}"/>
              </a:ext>
            </a:extLst>
          </p:cNvPr>
          <p:cNvCxnSpPr>
            <a:cxnSpLocks/>
          </p:cNvCxnSpPr>
          <p:nvPr/>
        </p:nvCxnSpPr>
        <p:spPr>
          <a:xfrm>
            <a:off x="2032813" y="348476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0EF28-0167-1016-68DF-BB60EFB5C5E6}"/>
              </a:ext>
            </a:extLst>
          </p:cNvPr>
          <p:cNvCxnSpPr>
            <a:cxnSpLocks/>
          </p:cNvCxnSpPr>
          <p:nvPr/>
        </p:nvCxnSpPr>
        <p:spPr>
          <a:xfrm>
            <a:off x="2032813" y="431913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8506666-C26E-75F7-86F5-8CDC52011C03}"/>
              </a:ext>
            </a:extLst>
          </p:cNvPr>
          <p:cNvSpPr txBox="1"/>
          <p:nvPr/>
        </p:nvSpPr>
        <p:spPr>
          <a:xfrm>
            <a:off x="2237940" y="2479229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4E074D-14F4-4E55-1F75-3FD13573A53E}"/>
              </a:ext>
            </a:extLst>
          </p:cNvPr>
          <p:cNvSpPr txBox="1"/>
          <p:nvPr/>
        </p:nvSpPr>
        <p:spPr>
          <a:xfrm>
            <a:off x="2265651" y="3313594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518632-50E7-5101-DF47-48D3A9DF0EE9}"/>
              </a:ext>
            </a:extLst>
          </p:cNvPr>
          <p:cNvSpPr txBox="1"/>
          <p:nvPr/>
        </p:nvSpPr>
        <p:spPr>
          <a:xfrm>
            <a:off x="2294603" y="4136731"/>
            <a:ext cx="8611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 Push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BE8CEB-F2BD-064F-2131-14A6970FFDE1}"/>
              </a:ext>
            </a:extLst>
          </p:cNvPr>
          <p:cNvSpPr txBox="1"/>
          <p:nvPr/>
        </p:nvSpPr>
        <p:spPr>
          <a:xfrm>
            <a:off x="3310619" y="2824249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126F63-34EA-A5B0-4A57-D4956DF83E98}"/>
              </a:ext>
            </a:extLst>
          </p:cNvPr>
          <p:cNvSpPr txBox="1"/>
          <p:nvPr/>
        </p:nvSpPr>
        <p:spPr>
          <a:xfrm>
            <a:off x="3303929" y="366716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DA55D9-9E7E-9B29-43F1-82E705E4106A}"/>
              </a:ext>
            </a:extLst>
          </p:cNvPr>
          <p:cNvSpPr txBox="1"/>
          <p:nvPr/>
        </p:nvSpPr>
        <p:spPr>
          <a:xfrm>
            <a:off x="3305098" y="450153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DC19F-B1C7-50BE-954A-677C743CB9E6}"/>
              </a:ext>
            </a:extLst>
          </p:cNvPr>
          <p:cNvSpPr txBox="1"/>
          <p:nvPr/>
        </p:nvSpPr>
        <p:spPr>
          <a:xfrm>
            <a:off x="3490871" y="2222304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8C5B8D-ADCB-83A8-8C2F-5C3B5FED95A9}"/>
              </a:ext>
            </a:extLst>
          </p:cNvPr>
          <p:cNvSpPr txBox="1"/>
          <p:nvPr/>
        </p:nvSpPr>
        <p:spPr>
          <a:xfrm>
            <a:off x="1232059" y="1933827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68689B-CD1E-7CA5-1E1F-585C279DB571}"/>
              </a:ext>
            </a:extLst>
          </p:cNvPr>
          <p:cNvSpPr/>
          <p:nvPr/>
        </p:nvSpPr>
        <p:spPr>
          <a:xfrm>
            <a:off x="10264556" y="4515220"/>
            <a:ext cx="1208204" cy="4118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54162A-D86D-1A79-EC91-9B597FD41131}"/>
              </a:ext>
            </a:extLst>
          </p:cNvPr>
          <p:cNvSpPr/>
          <p:nvPr/>
        </p:nvSpPr>
        <p:spPr>
          <a:xfrm>
            <a:off x="10264556" y="5344160"/>
            <a:ext cx="1208204" cy="4118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 </a:t>
            </a:r>
            <a:r>
              <a:rPr lang="en-US" sz="1400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3EA3F5-CFCF-B8E1-1088-E9B40ED18564}"/>
              </a:ext>
            </a:extLst>
          </p:cNvPr>
          <p:cNvSpPr/>
          <p:nvPr/>
        </p:nvSpPr>
        <p:spPr>
          <a:xfrm>
            <a:off x="10264555" y="6178526"/>
            <a:ext cx="1208203" cy="411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Consumer </a:t>
            </a:r>
            <a:r>
              <a:rPr lang="en-US" sz="1400" dirty="0"/>
              <a:t>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58B6E87-5BAE-D630-5466-A0D00E8FA355}"/>
              </a:ext>
            </a:extLst>
          </p:cNvPr>
          <p:cNvSpPr/>
          <p:nvPr/>
        </p:nvSpPr>
        <p:spPr>
          <a:xfrm>
            <a:off x="7985095" y="6178526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Tenant </a:t>
            </a:r>
            <a:r>
              <a:rPr lang="en-US" sz="1400" dirty="0"/>
              <a:t>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FFD7F71-8AA1-0346-7431-7CBBB0397D86}"/>
              </a:ext>
            </a:extLst>
          </p:cNvPr>
          <p:cNvSpPr/>
          <p:nvPr/>
        </p:nvSpPr>
        <p:spPr>
          <a:xfrm>
            <a:off x="7716002" y="4443504"/>
            <a:ext cx="1474208" cy="235372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E62A33-7838-3DF3-82BB-374B1CB5305E}"/>
              </a:ext>
            </a:extLst>
          </p:cNvPr>
          <p:cNvSpPr/>
          <p:nvPr/>
        </p:nvSpPr>
        <p:spPr>
          <a:xfrm>
            <a:off x="7985095" y="534416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B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D769CD-D99A-B226-F175-84963007A4D8}"/>
              </a:ext>
            </a:extLst>
          </p:cNvPr>
          <p:cNvSpPr/>
          <p:nvPr/>
        </p:nvSpPr>
        <p:spPr>
          <a:xfrm>
            <a:off x="7985095" y="4515220"/>
            <a:ext cx="924130" cy="411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Tenant 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5DF522-5A8E-1582-BC0B-AEE8EDF20E63}"/>
              </a:ext>
            </a:extLst>
          </p:cNvPr>
          <p:cNvCxnSpPr>
            <a:cxnSpLocks/>
            <a:stCxn id="74" idx="3"/>
            <a:endCxn id="68" idx="1"/>
          </p:cNvCxnSpPr>
          <p:nvPr/>
        </p:nvCxnSpPr>
        <p:spPr>
          <a:xfrm>
            <a:off x="8909225" y="4721146"/>
            <a:ext cx="135533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BD457D1-4E6B-7033-26FA-F51812518AAA}"/>
              </a:ext>
            </a:extLst>
          </p:cNvPr>
          <p:cNvCxnSpPr>
            <a:cxnSpLocks/>
          </p:cNvCxnSpPr>
          <p:nvPr/>
        </p:nvCxnSpPr>
        <p:spPr>
          <a:xfrm>
            <a:off x="8909225" y="5550086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04EFF0-9C81-36BD-0EC8-020C595570B0}"/>
              </a:ext>
            </a:extLst>
          </p:cNvPr>
          <p:cNvCxnSpPr>
            <a:cxnSpLocks/>
          </p:cNvCxnSpPr>
          <p:nvPr/>
        </p:nvCxnSpPr>
        <p:spPr>
          <a:xfrm>
            <a:off x="8909225" y="6384451"/>
            <a:ext cx="135533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255BFB1-32C1-36E7-2D4B-81F16815D95E}"/>
              </a:ext>
            </a:extLst>
          </p:cNvPr>
          <p:cNvSpPr txBox="1"/>
          <p:nvPr/>
        </p:nvSpPr>
        <p:spPr>
          <a:xfrm>
            <a:off x="9060943" y="4523413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D29DCA-05EB-2C6E-EA6C-345AC4FEF7DE}"/>
              </a:ext>
            </a:extLst>
          </p:cNvPr>
          <p:cNvSpPr txBox="1"/>
          <p:nvPr/>
        </p:nvSpPr>
        <p:spPr>
          <a:xfrm>
            <a:off x="9038528" y="5357777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C36EE2-BCC6-FD92-D5E9-9976355EAFB1}"/>
              </a:ext>
            </a:extLst>
          </p:cNvPr>
          <p:cNvSpPr txBox="1"/>
          <p:nvPr/>
        </p:nvSpPr>
        <p:spPr>
          <a:xfrm>
            <a:off x="9038528" y="6174750"/>
            <a:ext cx="1152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Active/Delta Pull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2C6A4E-65AA-4266-C010-AEE5F6EA0175}"/>
              </a:ext>
            </a:extLst>
          </p:cNvPr>
          <p:cNvSpPr txBox="1"/>
          <p:nvPr/>
        </p:nvSpPr>
        <p:spPr>
          <a:xfrm>
            <a:off x="7900373" y="489622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9D846-7762-1D80-ABC4-FF8AB56D6A58}"/>
              </a:ext>
            </a:extLst>
          </p:cNvPr>
          <p:cNvSpPr txBox="1"/>
          <p:nvPr/>
        </p:nvSpPr>
        <p:spPr>
          <a:xfrm>
            <a:off x="7953976" y="419939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DF8FF5-B9F2-77EA-A407-24E8A2CB20E2}"/>
              </a:ext>
            </a:extLst>
          </p:cNvPr>
          <p:cNvSpPr txBox="1"/>
          <p:nvPr/>
        </p:nvSpPr>
        <p:spPr>
          <a:xfrm>
            <a:off x="10365541" y="4270578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54B33D-7F56-D231-7E20-BDA788F7A122}"/>
              </a:ext>
            </a:extLst>
          </p:cNvPr>
          <p:cNvSpPr txBox="1"/>
          <p:nvPr/>
        </p:nvSpPr>
        <p:spPr>
          <a:xfrm>
            <a:off x="6844179" y="397827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Creator/Updater (RC/RU)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50C52F-95CA-DE3B-DC7D-F7BB336EB684}"/>
              </a:ext>
            </a:extLst>
          </p:cNvPr>
          <p:cNvSpPr txBox="1"/>
          <p:nvPr/>
        </p:nvSpPr>
        <p:spPr>
          <a:xfrm>
            <a:off x="6828795" y="3608389"/>
            <a:ext cx="280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Implementer’s</a:t>
            </a:r>
          </a:p>
          <a:p>
            <a:pPr algn="ctr"/>
            <a:r>
              <a:rPr lang="en-US" sz="1200" b="1" dirty="0"/>
              <a:t>Provisioning Domain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4A8AEB2-34F6-D9A2-D399-1C32486DDAC9}"/>
              </a:ext>
            </a:extLst>
          </p:cNvPr>
          <p:cNvSpPr txBox="1"/>
          <p:nvPr/>
        </p:nvSpPr>
        <p:spPr>
          <a:xfrm>
            <a:off x="7900373" y="5721257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200A48-64CE-206E-E07A-7CD1116EB060}"/>
              </a:ext>
            </a:extLst>
          </p:cNvPr>
          <p:cNvSpPr txBox="1"/>
          <p:nvPr/>
        </p:nvSpPr>
        <p:spPr>
          <a:xfrm>
            <a:off x="7896380" y="6566853"/>
            <a:ext cx="683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/Object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DA202F82-839B-ED05-1199-D10F073A6286}"/>
              </a:ext>
            </a:extLst>
          </p:cNvPr>
          <p:cNvSpPr txBox="1">
            <a:spLocks/>
          </p:cNvSpPr>
          <p:nvPr/>
        </p:nvSpPr>
        <p:spPr>
          <a:xfrm>
            <a:off x="397377" y="5206306"/>
            <a:ext cx="6796352" cy="1433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Option 1 it is almost 100% of the implementations today</a:t>
            </a:r>
          </a:p>
          <a:p>
            <a:r>
              <a:rPr lang="en-US" sz="1600" dirty="0"/>
              <a:t>Option 2 is a good option for when the Resource Subscriber is not reached from remote corporate data store</a:t>
            </a:r>
          </a:p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54293-962A-5424-E07D-D5C4080FEB22}"/>
              </a:ext>
            </a:extLst>
          </p:cNvPr>
          <p:cNvSpPr txBox="1"/>
          <p:nvPr/>
        </p:nvSpPr>
        <p:spPr>
          <a:xfrm>
            <a:off x="10365541" y="5115994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21898-1816-E0EE-2FB8-F186E833FE84}"/>
              </a:ext>
            </a:extLst>
          </p:cNvPr>
          <p:cNvSpPr txBox="1"/>
          <p:nvPr/>
        </p:nvSpPr>
        <p:spPr>
          <a:xfrm>
            <a:off x="10365541" y="5928156"/>
            <a:ext cx="97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0AEAD-1A01-2334-37FA-9584FE768A2E}"/>
              </a:ext>
            </a:extLst>
          </p:cNvPr>
          <p:cNvSpPr txBox="1"/>
          <p:nvPr/>
        </p:nvSpPr>
        <p:spPr>
          <a:xfrm>
            <a:off x="3505245" y="3063063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1FF27-6592-174D-83FD-9F61E8B4A612}"/>
              </a:ext>
            </a:extLst>
          </p:cNvPr>
          <p:cNvSpPr txBox="1"/>
          <p:nvPr/>
        </p:nvSpPr>
        <p:spPr>
          <a:xfrm>
            <a:off x="3481348" y="3898975"/>
            <a:ext cx="993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Server</a:t>
            </a:r>
          </a:p>
        </p:txBody>
      </p:sp>
    </p:spTree>
    <p:extLst>
      <p:ext uri="{BB962C8B-B14F-4D97-AF65-F5344CB8AC3E}">
        <p14:creationId xmlns:p14="http://schemas.microsoft.com/office/powerpoint/2010/main" val="813284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UC3.1: Provisioning Domain Identity and Access Management (IAM)</a:t>
            </a:r>
            <a:br>
              <a:rPr lang="en-US" sz="4000" dirty="0"/>
            </a:br>
            <a:r>
              <a:rPr lang="en-US" sz="2400" dirty="0"/>
              <a:t>Single-Tenant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7168" y="2301341"/>
            <a:ext cx="4046632" cy="387562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Normally one or more upstream object database that populates the Resource Manager that after provides that resource information to downstream services that requires a specific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Option 1 and 2 are most common to see in the Implementers Provision Domain</a:t>
            </a:r>
          </a:p>
          <a:p>
            <a:r>
              <a:rPr lang="en-US" sz="1600" dirty="0"/>
              <a:t>Option 3 and 4 will make sense when upstream or downstream services can’t be directly reach.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05122" y="1499880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35E8C3-A559-161C-983A-F91BE25BD49C}"/>
              </a:ext>
            </a:extLst>
          </p:cNvPr>
          <p:cNvSpPr txBox="1"/>
          <p:nvPr/>
        </p:nvSpPr>
        <p:spPr>
          <a:xfrm>
            <a:off x="2766819" y="1766842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3CFC28F-0877-5980-C4A9-9244CA26117A}"/>
              </a:ext>
            </a:extLst>
          </p:cNvPr>
          <p:cNvGrpSpPr/>
          <p:nvPr/>
        </p:nvGrpSpPr>
        <p:grpSpPr>
          <a:xfrm>
            <a:off x="1288941" y="2074620"/>
            <a:ext cx="5162294" cy="2164875"/>
            <a:chOff x="933706" y="2068648"/>
            <a:chExt cx="5844830" cy="26181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1529BE-A249-61DD-9AAF-9527DB22E7A4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850B02-D917-0C43-4562-819C25D9CC3E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5A598C1-9599-FDA1-0F96-A706E160157E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6B3580-F584-1DD0-DEEB-2D288EF45873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A5D550-AB6D-FCFB-BE53-1A4ABCDA813D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2DBE428-04A9-BFC8-0ECD-69582D92CBC2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5F965E-BCC6-94C1-3406-CA8512151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71E238-CFAE-0D7B-C2F5-3FB923328998}"/>
                </a:ext>
              </a:extLst>
            </p:cNvPr>
            <p:cNvSpPr txBox="1"/>
            <p:nvPr/>
          </p:nvSpPr>
          <p:spPr>
            <a:xfrm>
              <a:off x="4465329" y="2531522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80D98D-23C5-1633-31B0-8EBA20D72593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7E983E-8F3F-7CB5-8BEC-0D6937938E2C}"/>
                </a:ext>
              </a:extLst>
            </p:cNvPr>
            <p:cNvSpPr txBox="1"/>
            <p:nvPr/>
          </p:nvSpPr>
          <p:spPr>
            <a:xfrm>
              <a:off x="2314711" y="2639740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CCFAE85-D41E-7484-6756-C10AB9B50ECB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BEAE604-BF6E-900C-D6A6-D96039191926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43D6A46B-8CA0-0DF8-80D6-F635EBC4688F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BE9194A-BD70-F7EC-C316-3385258C81B4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8051DF-001D-2B1E-2357-F46095DCA510}"/>
                </a:ext>
              </a:extLst>
            </p:cNvPr>
            <p:cNvSpPr txBox="1"/>
            <p:nvPr/>
          </p:nvSpPr>
          <p:spPr>
            <a:xfrm>
              <a:off x="5502438" y="235963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DCE8C3E-2D18-0BA7-36E2-AE0D99DFA198}"/>
                </a:ext>
              </a:extLst>
            </p:cNvPr>
            <p:cNvSpPr txBox="1"/>
            <p:nvPr/>
          </p:nvSpPr>
          <p:spPr>
            <a:xfrm>
              <a:off x="5519336" y="2756469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4DFCAC-F248-CFB8-186C-B84D4E761AAA}"/>
                </a:ext>
              </a:extLst>
            </p:cNvPr>
            <p:cNvSpPr txBox="1"/>
            <p:nvPr/>
          </p:nvSpPr>
          <p:spPr>
            <a:xfrm>
              <a:off x="3791933" y="2894532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163D28-2B47-FE7E-570B-C6FA5AB9394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A2B6B21-F484-20A8-5910-9B4F7F70946E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2ACC5D3-8E90-3B94-672E-0EF1D168FE1A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2790C6E-552F-F2E7-AFD8-10E21DF926AB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1F5792E-3EC5-4E05-13F4-9A0787E6C3B9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A82CB5E-CC94-5589-B5A9-FB07B9F01E10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0DD417-AB73-1D80-405D-11138558191C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66E5CD-D80A-BA21-5DE5-EB886B70DCDA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AED4EEF-06F1-D718-E905-0E0DF4642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9B6EFE9-FDDC-AA92-E8AE-4B2447DF875A}"/>
                </a:ext>
              </a:extLst>
            </p:cNvPr>
            <p:cNvSpPr txBox="1"/>
            <p:nvPr/>
          </p:nvSpPr>
          <p:spPr>
            <a:xfrm>
              <a:off x="4465329" y="3891874"/>
              <a:ext cx="646484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BFD0537-5271-C0DB-A5EF-58586B217767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7DF0AC0-BCD2-9D90-2183-7A862AE40F3A}"/>
                </a:ext>
              </a:extLst>
            </p:cNvPr>
            <p:cNvSpPr txBox="1"/>
            <p:nvPr/>
          </p:nvSpPr>
          <p:spPr>
            <a:xfrm>
              <a:off x="2267984" y="4015018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8E2269-EFC1-9591-6DA2-D0086D40A6BB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0DCA9-3D39-DF89-7A23-BD83F27BBBF7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6139940-F984-6D19-F23B-E9446BA90C23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01C0244-EC18-F83E-CB21-70BCC5BB77CB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5317BE8-3354-940C-2E45-C02E30A5F393}"/>
                </a:ext>
              </a:extLst>
            </p:cNvPr>
            <p:cNvSpPr txBox="1"/>
            <p:nvPr/>
          </p:nvSpPr>
          <p:spPr>
            <a:xfrm>
              <a:off x="5502438" y="3719987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0919CC-0AF3-1D99-F629-00405B806C68}"/>
                </a:ext>
              </a:extLst>
            </p:cNvPr>
            <p:cNvSpPr txBox="1"/>
            <p:nvPr/>
          </p:nvSpPr>
          <p:spPr>
            <a:xfrm>
              <a:off x="5519336" y="4116821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421ACAD-B877-A63F-F707-65DA804442DF}"/>
                </a:ext>
              </a:extLst>
            </p:cNvPr>
            <p:cNvSpPr txBox="1"/>
            <p:nvPr/>
          </p:nvSpPr>
          <p:spPr>
            <a:xfrm>
              <a:off x="3791933" y="4254884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D373C6-4E5E-99F7-9613-465733867575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400478D-D74D-755D-4AF4-23B0DB8A9EBD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D7A6941-A41F-19DE-8817-F74298B79FF1}"/>
              </a:ext>
            </a:extLst>
          </p:cNvPr>
          <p:cNvGrpSpPr/>
          <p:nvPr/>
        </p:nvGrpSpPr>
        <p:grpSpPr>
          <a:xfrm>
            <a:off x="1288941" y="4318517"/>
            <a:ext cx="5162294" cy="2164875"/>
            <a:chOff x="933706" y="2068648"/>
            <a:chExt cx="5844830" cy="261816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8887784-FFC2-519D-EAAC-188BF5E9D1E0}"/>
                </a:ext>
              </a:extLst>
            </p:cNvPr>
            <p:cNvSpPr/>
            <p:nvPr/>
          </p:nvSpPr>
          <p:spPr>
            <a:xfrm>
              <a:off x="933706" y="2068648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78487A5-743E-8D13-AE70-CAB2ACE49633}"/>
                </a:ext>
              </a:extLst>
            </p:cNvPr>
            <p:cNvSpPr/>
            <p:nvPr/>
          </p:nvSpPr>
          <p:spPr>
            <a:xfrm>
              <a:off x="5559073" y="2556382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A8907C3-1589-00A7-9531-252E188BC9AC}"/>
                </a:ext>
              </a:extLst>
            </p:cNvPr>
            <p:cNvSpPr/>
            <p:nvPr/>
          </p:nvSpPr>
          <p:spPr>
            <a:xfrm>
              <a:off x="1290265" y="2746966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C6DDD1A-4568-CD40-717E-CF9E294AC500}"/>
                </a:ext>
              </a:extLst>
            </p:cNvPr>
            <p:cNvSpPr/>
            <p:nvPr/>
          </p:nvSpPr>
          <p:spPr>
            <a:xfrm>
              <a:off x="3769008" y="2205942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0B6028D-9404-22D6-78F9-EC2C3317C12F}"/>
                </a:ext>
              </a:extLst>
            </p:cNvPr>
            <p:cNvSpPr/>
            <p:nvPr/>
          </p:nvSpPr>
          <p:spPr>
            <a:xfrm>
              <a:off x="3186853" y="2205943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1EB5594-5623-80EC-2778-7F03292F9781}"/>
                </a:ext>
              </a:extLst>
            </p:cNvPr>
            <p:cNvSpPr txBox="1"/>
            <p:nvPr/>
          </p:nvSpPr>
          <p:spPr>
            <a:xfrm>
              <a:off x="3086065" y="3064328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6FDC42D-6817-5906-418E-025F3B0C3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2690510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D4E4B59-6AD8-DFA9-C9C4-85D0514DFC92}"/>
                </a:ext>
              </a:extLst>
            </p:cNvPr>
            <p:cNvSpPr txBox="1"/>
            <p:nvPr/>
          </p:nvSpPr>
          <p:spPr>
            <a:xfrm>
              <a:off x="4465329" y="2531522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817A0A6-9D82-B4C4-794A-994D11C63EFA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2856124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74AFF9-56D6-38A5-8E84-B266CEFBD6B2}"/>
                </a:ext>
              </a:extLst>
            </p:cNvPr>
            <p:cNvSpPr txBox="1"/>
            <p:nvPr/>
          </p:nvSpPr>
          <p:spPr>
            <a:xfrm>
              <a:off x="2290756" y="2644962"/>
              <a:ext cx="795309" cy="260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Active Push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22B3C02-E136-5D13-B6E8-AB293AA4ACCD}"/>
                </a:ext>
              </a:extLst>
            </p:cNvPr>
            <p:cNvSpPr/>
            <p:nvPr/>
          </p:nvSpPr>
          <p:spPr>
            <a:xfrm>
              <a:off x="3062314" y="2087898"/>
              <a:ext cx="1344641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D776A3-0546-6717-7EC7-F738CFFE5214}"/>
                </a:ext>
              </a:extLst>
            </p:cNvPr>
            <p:cNvSpPr/>
            <p:nvPr/>
          </p:nvSpPr>
          <p:spPr>
            <a:xfrm>
              <a:off x="1290265" y="2309671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D33451A6-8CD5-81B1-F67F-7FF48E5D53ED}"/>
                </a:ext>
              </a:extLst>
            </p:cNvPr>
            <p:cNvCxnSpPr>
              <a:cxnSpLocks/>
              <a:stCxn id="160" idx="3"/>
            </p:cNvCxnSpPr>
            <p:nvPr/>
          </p:nvCxnSpPr>
          <p:spPr>
            <a:xfrm>
              <a:off x="2307931" y="2427062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585B6FE-4DAA-9BEC-C134-0ACC6CF85415}"/>
                </a:ext>
              </a:extLst>
            </p:cNvPr>
            <p:cNvSpPr txBox="1"/>
            <p:nvPr/>
          </p:nvSpPr>
          <p:spPr>
            <a:xfrm>
              <a:off x="2458547" y="2238338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3C7CB81-3744-0FF5-FE3C-E332103326ED}"/>
                </a:ext>
              </a:extLst>
            </p:cNvPr>
            <p:cNvSpPr txBox="1"/>
            <p:nvPr/>
          </p:nvSpPr>
          <p:spPr>
            <a:xfrm>
              <a:off x="3924387" y="2894532"/>
              <a:ext cx="209155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00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B908412-BCEF-42FE-0209-EBCF0A955355}"/>
                </a:ext>
              </a:extLst>
            </p:cNvPr>
            <p:cNvSpPr txBox="1"/>
            <p:nvPr/>
          </p:nvSpPr>
          <p:spPr>
            <a:xfrm>
              <a:off x="3079766" y="2892583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B813E04-60CD-4B93-E012-72818445B52D}"/>
                </a:ext>
              </a:extLst>
            </p:cNvPr>
            <p:cNvSpPr txBox="1"/>
            <p:nvPr/>
          </p:nvSpPr>
          <p:spPr>
            <a:xfrm>
              <a:off x="1498893" y="2982397"/>
              <a:ext cx="729971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BA756F7-0506-B922-7741-395FCDFE0FBB}"/>
                </a:ext>
              </a:extLst>
            </p:cNvPr>
            <p:cNvSpPr/>
            <p:nvPr/>
          </p:nvSpPr>
          <p:spPr>
            <a:xfrm>
              <a:off x="933706" y="3429000"/>
              <a:ext cx="5844830" cy="125345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6C2CF59-CFA4-6B23-EB01-08AABE7E8FA2}"/>
                </a:ext>
              </a:extLst>
            </p:cNvPr>
            <p:cNvSpPr/>
            <p:nvPr/>
          </p:nvSpPr>
          <p:spPr>
            <a:xfrm>
              <a:off x="5559073" y="3916734"/>
              <a:ext cx="929075" cy="22669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Consumer Z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523651F-6320-8BF2-0A97-AA6AB73E911E}"/>
                </a:ext>
              </a:extLst>
            </p:cNvPr>
            <p:cNvSpPr/>
            <p:nvPr/>
          </p:nvSpPr>
          <p:spPr>
            <a:xfrm>
              <a:off x="1290265" y="4107318"/>
              <a:ext cx="929075" cy="2271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B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AF18DC98-2385-8CD1-7A02-42D7C6ED3CD2}"/>
                </a:ext>
              </a:extLst>
            </p:cNvPr>
            <p:cNvSpPr/>
            <p:nvPr/>
          </p:nvSpPr>
          <p:spPr>
            <a:xfrm>
              <a:off x="3769008" y="3566294"/>
              <a:ext cx="506350" cy="731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Source Z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DED6814-04D5-B788-7EA2-E4619F0B56C1}"/>
                </a:ext>
              </a:extLst>
            </p:cNvPr>
            <p:cNvSpPr/>
            <p:nvPr/>
          </p:nvSpPr>
          <p:spPr>
            <a:xfrm>
              <a:off x="3186853" y="3566295"/>
              <a:ext cx="509709" cy="7317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Consumer A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3F72016-2910-AEA3-33AE-AABDDF9ECA6F}"/>
                </a:ext>
              </a:extLst>
            </p:cNvPr>
            <p:cNvSpPr txBox="1"/>
            <p:nvPr/>
          </p:nvSpPr>
          <p:spPr>
            <a:xfrm>
              <a:off x="1415668" y="4444865"/>
              <a:ext cx="74630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Server</a:t>
              </a: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35EB1C42-0E91-A499-2D4B-49A5381A0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5299" y="4050862"/>
              <a:ext cx="1245500" cy="17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61DC519-B897-496C-B3BB-2A805E2A0EF4}"/>
                </a:ext>
              </a:extLst>
            </p:cNvPr>
            <p:cNvSpPr txBox="1"/>
            <p:nvPr/>
          </p:nvSpPr>
          <p:spPr>
            <a:xfrm>
              <a:off x="4465329" y="3891874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3009666D-EED8-F9AC-064B-66F67462B7D6}"/>
                </a:ext>
              </a:extLst>
            </p:cNvPr>
            <p:cNvCxnSpPr>
              <a:cxnSpLocks/>
            </p:cNvCxnSpPr>
            <p:nvPr/>
          </p:nvCxnSpPr>
          <p:spPr>
            <a:xfrm>
              <a:off x="2239634" y="4216476"/>
              <a:ext cx="941888" cy="44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2733FE6-0E02-54B6-9D9B-205E1359B7FB}"/>
                </a:ext>
              </a:extLst>
            </p:cNvPr>
            <p:cNvSpPr txBox="1"/>
            <p:nvPr/>
          </p:nvSpPr>
          <p:spPr>
            <a:xfrm>
              <a:off x="2291786" y="4031766"/>
              <a:ext cx="833423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Active/Delta Pull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E51AB88-D9B0-83B7-1B6C-4020F04632D1}"/>
                </a:ext>
              </a:extLst>
            </p:cNvPr>
            <p:cNvSpPr/>
            <p:nvPr/>
          </p:nvSpPr>
          <p:spPr>
            <a:xfrm>
              <a:off x="3076234" y="3448250"/>
              <a:ext cx="1330722" cy="11759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5EEF8B6-3939-F32C-CC64-F08FFFBA3C04}"/>
                </a:ext>
              </a:extLst>
            </p:cNvPr>
            <p:cNvSpPr/>
            <p:nvPr/>
          </p:nvSpPr>
          <p:spPr>
            <a:xfrm>
              <a:off x="1290265" y="3670023"/>
              <a:ext cx="1017666" cy="2347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Source A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87BE63E-AFC6-67C6-7FD2-35BAA3923B28}"/>
                </a:ext>
              </a:extLst>
            </p:cNvPr>
            <p:cNvCxnSpPr>
              <a:cxnSpLocks/>
              <a:stCxn id="179" idx="3"/>
            </p:cNvCxnSpPr>
            <p:nvPr/>
          </p:nvCxnSpPr>
          <p:spPr>
            <a:xfrm>
              <a:off x="2307931" y="3787414"/>
              <a:ext cx="836042" cy="380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1D855B4-647F-64B2-AEB7-AFFB17FC03D2}"/>
                </a:ext>
              </a:extLst>
            </p:cNvPr>
            <p:cNvSpPr txBox="1"/>
            <p:nvPr/>
          </p:nvSpPr>
          <p:spPr>
            <a:xfrm>
              <a:off x="2458547" y="3598690"/>
              <a:ext cx="593850" cy="223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Non-SCIM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7A39721-C871-AB0E-B278-E43E4645BAD8}"/>
                </a:ext>
              </a:extLst>
            </p:cNvPr>
            <p:cNvSpPr txBox="1"/>
            <p:nvPr/>
          </p:nvSpPr>
          <p:spPr>
            <a:xfrm>
              <a:off x="5651155" y="2351359"/>
              <a:ext cx="811532" cy="241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SCIM Client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36B3FCE-A80C-998B-7CEB-5B5D2EACA4FA}"/>
                </a:ext>
              </a:extLst>
            </p:cNvPr>
            <p:cNvSpPr txBox="1"/>
            <p:nvPr/>
          </p:nvSpPr>
          <p:spPr>
            <a:xfrm>
              <a:off x="1507203" y="4334436"/>
              <a:ext cx="537586" cy="24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/Object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899DD56-E58B-86C7-5D6D-E7697F42F7B3}"/>
                </a:ext>
              </a:extLst>
            </p:cNvPr>
            <p:cNvSpPr txBox="1"/>
            <p:nvPr/>
          </p:nvSpPr>
          <p:spPr>
            <a:xfrm>
              <a:off x="3231389" y="4286299"/>
              <a:ext cx="474063" cy="372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SCIM </a:t>
              </a:r>
            </a:p>
            <a:p>
              <a:pPr algn="ctr"/>
              <a:r>
                <a:rPr lang="en-US" sz="700" dirty="0"/>
                <a:t>Client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45441BCD-247E-0E93-2746-5A2C2269AE8C}"/>
              </a:ext>
            </a:extLst>
          </p:cNvPr>
          <p:cNvSpPr txBox="1"/>
          <p:nvPr/>
        </p:nvSpPr>
        <p:spPr>
          <a:xfrm>
            <a:off x="3712749" y="5148542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F55F25D-0645-63C0-FC50-9B09C7F6B877}"/>
              </a:ext>
            </a:extLst>
          </p:cNvPr>
          <p:cNvSpPr txBox="1"/>
          <p:nvPr/>
        </p:nvSpPr>
        <p:spPr>
          <a:xfrm>
            <a:off x="3844376" y="50008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D95B226-9B90-20F2-CE00-5ED27823DA1D}"/>
              </a:ext>
            </a:extLst>
          </p:cNvPr>
          <p:cNvSpPr txBox="1"/>
          <p:nvPr/>
        </p:nvSpPr>
        <p:spPr>
          <a:xfrm>
            <a:off x="5473501" y="5663182"/>
            <a:ext cx="716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SCIM Client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FFD0C34-7FBF-162E-6200-BB3C12686AD6}"/>
              </a:ext>
            </a:extLst>
          </p:cNvPr>
          <p:cNvSpPr txBox="1"/>
          <p:nvPr/>
        </p:nvSpPr>
        <p:spPr>
          <a:xfrm>
            <a:off x="3712747" y="6264330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SCIM Server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9DDB4ED-CDC8-D37F-3F75-7D00E8B22C92}"/>
              </a:ext>
            </a:extLst>
          </p:cNvPr>
          <p:cNvSpPr txBox="1"/>
          <p:nvPr/>
        </p:nvSpPr>
        <p:spPr>
          <a:xfrm>
            <a:off x="3844374" y="6116632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71BFE14-1606-01BE-C21A-AE7BDCCC3B0D}"/>
              </a:ext>
            </a:extLst>
          </p:cNvPr>
          <p:cNvSpPr txBox="1"/>
          <p:nvPr/>
        </p:nvSpPr>
        <p:spPr>
          <a:xfrm>
            <a:off x="-57041" y="241735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CD00F72-6FD4-BB96-3352-7CB2820932F2}"/>
              </a:ext>
            </a:extLst>
          </p:cNvPr>
          <p:cNvSpPr txBox="1"/>
          <p:nvPr/>
        </p:nvSpPr>
        <p:spPr>
          <a:xfrm>
            <a:off x="-75140" y="3527192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BE0D458-A376-1CE6-6BF7-B334097BE91A}"/>
              </a:ext>
            </a:extLst>
          </p:cNvPr>
          <p:cNvSpPr txBox="1"/>
          <p:nvPr/>
        </p:nvSpPr>
        <p:spPr>
          <a:xfrm>
            <a:off x="-67667" y="4707224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 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BD57EFC-B44C-475A-7BD3-9AF01323E5EB}"/>
              </a:ext>
            </a:extLst>
          </p:cNvPr>
          <p:cNvSpPr txBox="1"/>
          <p:nvPr/>
        </p:nvSpPr>
        <p:spPr>
          <a:xfrm>
            <a:off x="-79870" y="5787870"/>
            <a:ext cx="1286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Option4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2310D-CC27-ED84-1902-29443F148E94}"/>
              </a:ext>
            </a:extLst>
          </p:cNvPr>
          <p:cNvSpPr txBox="1"/>
          <p:nvPr/>
        </p:nvSpPr>
        <p:spPr>
          <a:xfrm>
            <a:off x="838200" y="1807798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56760-5E35-ABAA-12D1-3DB1A3F8231E}"/>
              </a:ext>
            </a:extLst>
          </p:cNvPr>
          <p:cNvSpPr txBox="1"/>
          <p:nvPr/>
        </p:nvSpPr>
        <p:spPr>
          <a:xfrm>
            <a:off x="5291780" y="1841594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UC3.2: Provisioning Domain Identity and Access Management (IAM)</a:t>
            </a:r>
            <a:br>
              <a:rPr lang="en-US" sz="4000" dirty="0"/>
            </a:br>
            <a:r>
              <a:rPr lang="en-US" sz="2400" dirty="0"/>
              <a:t>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1316837" y="4426457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1311909" y="3476080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1311909" y="2538127"/>
            <a:ext cx="5844830" cy="815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5920419" y="2980703"/>
            <a:ext cx="929075" cy="2019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5926743" y="3882421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5942204" y="4778128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4156143" y="2590812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5942204" y="275021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6001542" y="3666417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B</a:t>
            </a:r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5962298" y="4539909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1628299" y="2968808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1653210" y="3882548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1668670" y="4829746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573987" y="2590813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4156144" y="3528705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573989" y="3528705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4157007" y="4478409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574851" y="4478410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727699" y="3090008"/>
            <a:ext cx="754308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745785" y="2885243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1347677" y="2555768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1322766" y="3505892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1318255" y="4478409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1311909" y="5346928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5937276" y="5698599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5957369" y="5460380"/>
            <a:ext cx="8370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Consumer 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1663743" y="5750217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4152079" y="5398880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569924" y="5398881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1313328" y="539888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487127" y="2495127"/>
            <a:ext cx="1266489" cy="36800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72DF84-3E2B-0516-5C60-EB4F897FFE0B}"/>
              </a:ext>
            </a:extLst>
          </p:cNvPr>
          <p:cNvCxnSpPr>
            <a:cxnSpLocks/>
          </p:cNvCxnSpPr>
          <p:nvPr/>
        </p:nvCxnSpPr>
        <p:spPr>
          <a:xfrm flipV="1">
            <a:off x="4773353" y="5806171"/>
            <a:ext cx="1100055" cy="14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4C6B43-F26D-B217-3219-318CAAD46781}"/>
              </a:ext>
            </a:extLst>
          </p:cNvPr>
          <p:cNvSpPr txBox="1"/>
          <p:nvPr/>
        </p:nvSpPr>
        <p:spPr>
          <a:xfrm>
            <a:off x="4941192" y="5674709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1CA0B0-D748-9D67-1A83-3706A6AB8EE2}"/>
              </a:ext>
            </a:extLst>
          </p:cNvPr>
          <p:cNvGrpSpPr/>
          <p:nvPr/>
        </p:nvGrpSpPr>
        <p:grpSpPr>
          <a:xfrm>
            <a:off x="4752575" y="3869283"/>
            <a:ext cx="1100055" cy="184666"/>
            <a:chOff x="7286123" y="6417563"/>
            <a:chExt cx="1100055" cy="18466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E0A151-4855-CB59-1571-F8F1BF614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C4D07A-F765-A4B5-93D7-4A10AF12E833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A85AD0-9276-D8B5-38B1-B6E7134C6ECC}"/>
              </a:ext>
            </a:extLst>
          </p:cNvPr>
          <p:cNvGrpSpPr/>
          <p:nvPr/>
        </p:nvGrpSpPr>
        <p:grpSpPr>
          <a:xfrm>
            <a:off x="4731175" y="2956983"/>
            <a:ext cx="1100055" cy="184666"/>
            <a:chOff x="7286123" y="6417563"/>
            <a:chExt cx="1100055" cy="18466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A60AEAD-CF94-3C17-E74B-C4054D9F8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6D0DE2-B3DF-67A3-9CF7-1232D11C8189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2780E5-D468-A58A-1257-8EC59D2D783F}"/>
              </a:ext>
            </a:extLst>
          </p:cNvPr>
          <p:cNvGrpSpPr/>
          <p:nvPr/>
        </p:nvGrpSpPr>
        <p:grpSpPr>
          <a:xfrm>
            <a:off x="4753101" y="4771767"/>
            <a:ext cx="1100055" cy="184666"/>
            <a:chOff x="7286123" y="6417563"/>
            <a:chExt cx="1100055" cy="184666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B2A9189-C831-BDE1-2E39-8A7CC7121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123" y="6549025"/>
              <a:ext cx="1100055" cy="147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DB2189B-D41B-C505-F395-FEBC2E7324D8}"/>
                </a:ext>
              </a:extLst>
            </p:cNvPr>
            <p:cNvSpPr txBox="1"/>
            <p:nvPr/>
          </p:nvSpPr>
          <p:spPr>
            <a:xfrm>
              <a:off x="7453962" y="6417563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Active Push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9F564B-5D83-7C02-6D60-88F1FD5DDD1C}"/>
              </a:ext>
            </a:extLst>
          </p:cNvPr>
          <p:cNvCxnSpPr>
            <a:cxnSpLocks/>
          </p:cNvCxnSpPr>
          <p:nvPr/>
        </p:nvCxnSpPr>
        <p:spPr>
          <a:xfrm>
            <a:off x="2597745" y="4004510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4E2D464-ABB8-7566-FBDB-1AE3CEB2B590}"/>
              </a:ext>
            </a:extLst>
          </p:cNvPr>
          <p:cNvSpPr txBox="1"/>
          <p:nvPr/>
        </p:nvSpPr>
        <p:spPr>
          <a:xfrm>
            <a:off x="2605630" y="3873048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766B5C-302A-A196-6C88-D3FA25DDFF47}"/>
              </a:ext>
            </a:extLst>
          </p:cNvPr>
          <p:cNvCxnSpPr>
            <a:cxnSpLocks/>
          </p:cNvCxnSpPr>
          <p:nvPr/>
        </p:nvCxnSpPr>
        <p:spPr>
          <a:xfrm>
            <a:off x="2613150" y="5872092"/>
            <a:ext cx="94010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96B128-56F5-BE58-D5D1-F26481E9884E}"/>
              </a:ext>
            </a:extLst>
          </p:cNvPr>
          <p:cNvSpPr txBox="1"/>
          <p:nvPr/>
        </p:nvSpPr>
        <p:spPr>
          <a:xfrm>
            <a:off x="2621035" y="5740630"/>
            <a:ext cx="7360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Active/Delta Pull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9CB0C0-5F93-5F12-75A3-A6B7BFA5FAD4}"/>
              </a:ext>
            </a:extLst>
          </p:cNvPr>
          <p:cNvCxnSpPr>
            <a:cxnSpLocks/>
          </p:cNvCxnSpPr>
          <p:nvPr/>
        </p:nvCxnSpPr>
        <p:spPr>
          <a:xfrm>
            <a:off x="2639547" y="4938134"/>
            <a:ext cx="90308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97F33EB-48D0-3ED9-FAD8-196FC6AA5B8E}"/>
              </a:ext>
            </a:extLst>
          </p:cNvPr>
          <p:cNvSpPr txBox="1"/>
          <p:nvPr/>
        </p:nvSpPr>
        <p:spPr>
          <a:xfrm>
            <a:off x="2786144" y="4771767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Active Push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1A2449A-2A79-2485-06B3-DC0DF49F5E9A}"/>
              </a:ext>
            </a:extLst>
          </p:cNvPr>
          <p:cNvSpPr txBox="1"/>
          <p:nvPr/>
        </p:nvSpPr>
        <p:spPr>
          <a:xfrm>
            <a:off x="3342732" y="1927478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349FC6-2540-F21E-E8CD-4980A0ABE595}"/>
              </a:ext>
            </a:extLst>
          </p:cNvPr>
          <p:cNvSpPr txBox="1"/>
          <p:nvPr/>
        </p:nvSpPr>
        <p:spPr>
          <a:xfrm>
            <a:off x="3104429" y="2194440"/>
            <a:ext cx="3127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Resource Manager (RM)</a:t>
            </a:r>
            <a:endParaRPr lang="en-GB" sz="1400" b="1" dirty="0">
              <a:solidFill>
                <a:srgbClr val="FFC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F95BDD-B86A-ACC2-80CD-715C9F7B8D20}"/>
              </a:ext>
            </a:extLst>
          </p:cNvPr>
          <p:cNvSpPr txBox="1"/>
          <p:nvPr/>
        </p:nvSpPr>
        <p:spPr>
          <a:xfrm>
            <a:off x="1812187" y="2756790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7C1A19-6F78-25C6-2E9D-BA05F2BF3CF4}"/>
              </a:ext>
            </a:extLst>
          </p:cNvPr>
          <p:cNvSpPr txBox="1"/>
          <p:nvPr/>
        </p:nvSpPr>
        <p:spPr>
          <a:xfrm>
            <a:off x="1830312" y="3681480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B010C5-C319-1AB0-2B21-7C124BC3FC7E}"/>
              </a:ext>
            </a:extLst>
          </p:cNvPr>
          <p:cNvSpPr txBox="1"/>
          <p:nvPr/>
        </p:nvSpPr>
        <p:spPr>
          <a:xfrm>
            <a:off x="1812186" y="4630119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AB8FF0-D207-103E-AC6E-4CC3CEA7BD96}"/>
              </a:ext>
            </a:extLst>
          </p:cNvPr>
          <p:cNvSpPr txBox="1"/>
          <p:nvPr/>
        </p:nvSpPr>
        <p:spPr>
          <a:xfrm>
            <a:off x="1794559" y="5574549"/>
            <a:ext cx="6952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Source 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7B4390-4196-F6C1-7292-A8CC5D0CBC98}"/>
              </a:ext>
            </a:extLst>
          </p:cNvPr>
          <p:cNvSpPr txBox="1"/>
          <p:nvPr/>
        </p:nvSpPr>
        <p:spPr>
          <a:xfrm>
            <a:off x="838200" y="2296490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UpStream</a:t>
            </a:r>
            <a:endParaRPr 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D3BF482-A026-EE88-EFDE-1024A5D2DB1B}"/>
              </a:ext>
            </a:extLst>
          </p:cNvPr>
          <p:cNvSpPr txBox="1"/>
          <p:nvPr/>
        </p:nvSpPr>
        <p:spPr>
          <a:xfrm>
            <a:off x="6010434" y="2300819"/>
            <a:ext cx="15421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DownStream</a:t>
            </a:r>
            <a:endParaRPr lang="en-US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072815-9BFA-553E-E2B4-11EF8D1D728F}"/>
              </a:ext>
            </a:extLst>
          </p:cNvPr>
          <p:cNvSpPr txBox="1"/>
          <p:nvPr/>
        </p:nvSpPr>
        <p:spPr>
          <a:xfrm>
            <a:off x="1591297" y="5962857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F2A65A-1560-8FB2-1D90-78D06224E789}"/>
              </a:ext>
            </a:extLst>
          </p:cNvPr>
          <p:cNvSpPr txBox="1"/>
          <p:nvPr/>
        </p:nvSpPr>
        <p:spPr>
          <a:xfrm>
            <a:off x="1580764" y="410928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1C43CD1-CCF0-C8C4-CD3E-F3B7DA5A294B}"/>
              </a:ext>
            </a:extLst>
          </p:cNvPr>
          <p:cNvSpPr txBox="1"/>
          <p:nvPr/>
        </p:nvSpPr>
        <p:spPr>
          <a:xfrm>
            <a:off x="3534469" y="5043848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8EF5576-5612-A682-E9BD-7CCAA2E3EE1B}"/>
              </a:ext>
            </a:extLst>
          </p:cNvPr>
          <p:cNvSpPr txBox="1"/>
          <p:nvPr/>
        </p:nvSpPr>
        <p:spPr>
          <a:xfrm>
            <a:off x="4221831" y="5975118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/Object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AFCAC0D-F103-9937-DDF3-F55D6FC3B10F}"/>
              </a:ext>
            </a:extLst>
          </p:cNvPr>
          <p:cNvSpPr txBox="1"/>
          <p:nvPr/>
        </p:nvSpPr>
        <p:spPr>
          <a:xfrm>
            <a:off x="6452780" y="3161744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1BBE3-6D9E-1273-8DB3-B421CFDC476F}"/>
              </a:ext>
            </a:extLst>
          </p:cNvPr>
          <p:cNvSpPr txBox="1"/>
          <p:nvPr/>
        </p:nvSpPr>
        <p:spPr>
          <a:xfrm>
            <a:off x="6473209" y="4115450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67D1ECC-3F5E-3D10-D197-32BD2C304734}"/>
              </a:ext>
            </a:extLst>
          </p:cNvPr>
          <p:cNvSpPr txBox="1"/>
          <p:nvPr/>
        </p:nvSpPr>
        <p:spPr>
          <a:xfrm>
            <a:off x="6448196" y="5012212"/>
            <a:ext cx="4748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/Object</a:t>
            </a:r>
          </a:p>
        </p:txBody>
      </p:sp>
      <p:sp>
        <p:nvSpPr>
          <p:cNvPr id="101" name="Content Placeholder 3">
            <a:extLst>
              <a:ext uri="{FF2B5EF4-FFF2-40B4-BE49-F238E27FC236}">
                <a16:creationId xmlns:a16="http://schemas.microsoft.com/office/drawing/2014/main" id="{E91AE36E-5FBB-14D9-B349-30151EBB13AF}"/>
              </a:ext>
            </a:extLst>
          </p:cNvPr>
          <p:cNvSpPr txBox="1">
            <a:spLocks/>
          </p:cNvSpPr>
          <p:nvPr/>
        </p:nvSpPr>
        <p:spPr>
          <a:xfrm>
            <a:off x="7430522" y="2488646"/>
            <a:ext cx="4046632" cy="3875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Normally one or more upstream object database that populates the Multi-Tenant Resource Manager, that after provides that resource information to downstream services that requires a specific sets of the populated objects.</a:t>
            </a:r>
          </a:p>
          <a:p>
            <a:r>
              <a:rPr lang="en-US" sz="1600" dirty="0"/>
              <a:t>Implementer Considerations</a:t>
            </a:r>
          </a:p>
          <a:p>
            <a:pPr lvl="1"/>
            <a:r>
              <a:rPr lang="en-US" sz="1400" dirty="0"/>
              <a:t>Matching conventions with existing API infrastructure</a:t>
            </a:r>
          </a:p>
          <a:p>
            <a:pPr lvl="2"/>
            <a:r>
              <a:rPr lang="en-US" sz="1400" dirty="0"/>
              <a:t>Cursor vs. Index pagination</a:t>
            </a:r>
          </a:p>
          <a:p>
            <a:pPr lvl="1"/>
            <a:r>
              <a:rPr lang="en-US" sz="1400" dirty="0"/>
              <a:t>Using existing API security </a:t>
            </a:r>
          </a:p>
          <a:p>
            <a:pPr lvl="1"/>
            <a:r>
              <a:rPr lang="en-US" sz="1400" dirty="0"/>
              <a:t>Least Privilege/authorization</a:t>
            </a:r>
            <a:endParaRPr lang="en-US" sz="1800" dirty="0"/>
          </a:p>
          <a:p>
            <a:r>
              <a:rPr lang="en-US" sz="1600" dirty="0"/>
              <a:t>Typically, we see SCIM Clients functions in the Resource Manager.</a:t>
            </a:r>
          </a:p>
          <a:p>
            <a:r>
              <a:rPr lang="en-US" sz="1600" dirty="0"/>
              <a:t>To address issues of upstream or downstream services not be reachable we might also fin in the Resources Manager the SCIM server role.</a:t>
            </a:r>
          </a:p>
        </p:txBody>
      </p:sp>
    </p:spTree>
    <p:extLst>
      <p:ext uri="{BB962C8B-B14F-4D97-AF65-F5344CB8AC3E}">
        <p14:creationId xmlns:p14="http://schemas.microsoft.com/office/powerpoint/2010/main" val="1781769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6931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Maybe or may not be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UC5: Device identity Creation</a:t>
            </a:r>
            <a:br>
              <a:rPr lang="en-US" sz="4000" dirty="0"/>
            </a:br>
            <a:r>
              <a:rPr lang="en-US" sz="2400" dirty="0"/>
              <a:t>Customer uses Client App to provide specific centric customer attributes of the IOT device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823997" y="38729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IOT devices using Matter or other protocol provide the Client App (Mobile App, Web Application) information about itself</a:t>
            </a:r>
          </a:p>
          <a:p>
            <a:r>
              <a:rPr lang="en-US" sz="2000" dirty="0"/>
              <a:t>Client App fill up information about the IOT device</a:t>
            </a:r>
          </a:p>
          <a:p>
            <a:r>
              <a:rPr lang="en-US" sz="2000" dirty="0"/>
              <a:t>Typically, the communication between IOT Device and Client App is using protocols like Bluetooth, Zigbee, Thread, etc.</a:t>
            </a:r>
          </a:p>
          <a:p>
            <a:r>
              <a:rPr lang="en-US" sz="1600" dirty="0"/>
              <a:t>SCIM clients should only be able to access to devices that they manage  </a:t>
            </a:r>
            <a:endParaRPr lang="en-US" sz="12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682973" y="3559576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F102-E920-20A7-9842-A5CAD016E184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2A77B-9291-6159-0E3E-644C9083B599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BFC12-8D7C-BB14-5803-5E484ED5FA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EC6F08-FAAD-E726-19BB-5A6A1485F7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774B79-D5FB-0D3E-4F2C-038E4AE2934C}"/>
              </a:ext>
            </a:extLst>
          </p:cNvPr>
          <p:cNvSpPr txBox="1"/>
          <p:nvPr/>
        </p:nvSpPr>
        <p:spPr>
          <a:xfrm rot="21158367">
            <a:off x="4469654" y="3732682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5C80-2F3D-BE84-C23B-F7EB8966385F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F0895-3DF1-BCC2-12EC-A0EA2A743960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2B2B7-F61E-0F42-7B58-4B0A9D510FCA}"/>
              </a:ext>
            </a:extLst>
          </p:cNvPr>
          <p:cNvSpPr txBox="1"/>
          <p:nvPr/>
        </p:nvSpPr>
        <p:spPr>
          <a:xfrm rot="247191">
            <a:off x="3727097" y="4323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611B6-C5CD-9453-0681-7C05EBAAE0E8}"/>
              </a:ext>
            </a:extLst>
          </p:cNvPr>
          <p:cNvSpPr/>
          <p:nvPr/>
        </p:nvSpPr>
        <p:spPr>
          <a:xfrm>
            <a:off x="3230077" y="404657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A6C8E-4A2D-F0CF-542A-7074BFE5A344}"/>
              </a:ext>
            </a:extLst>
          </p:cNvPr>
          <p:cNvSpPr/>
          <p:nvPr/>
        </p:nvSpPr>
        <p:spPr>
          <a:xfrm>
            <a:off x="3725749" y="404657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UC6: Client App get directory services</a:t>
            </a:r>
            <a:br>
              <a:rPr lang="en-US" sz="4000" dirty="0"/>
            </a:br>
            <a:r>
              <a:rPr lang="en-US" sz="2400" dirty="0"/>
              <a:t>Client App gets information about all the devices and its attributes in customer environment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09D9-37DD-2517-C70F-9AE144034E20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22EFB-A921-5CA0-E588-02810E9AEE9B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90EB0-2AC8-8C23-5C24-08EA4203E696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7C7241-E001-616E-7024-028985017E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85FCD-AD72-3E0A-ECF7-435F71EAE59D}"/>
              </a:ext>
            </a:extLst>
          </p:cNvPr>
          <p:cNvSpPr txBox="1"/>
          <p:nvPr/>
        </p:nvSpPr>
        <p:spPr>
          <a:xfrm>
            <a:off x="2111053" y="3769576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Client App gets from device manager information about all devices and its attributes from their environments</a:t>
            </a:r>
          </a:p>
          <a:p>
            <a:r>
              <a:rPr lang="en-US" sz="2000" dirty="0"/>
              <a:t>Client App does the operation of downloading the full list of devices typically every day in non working hours, optionally with on-demand sync</a:t>
            </a:r>
          </a:p>
          <a:p>
            <a:r>
              <a:rPr lang="en-US" sz="2000" dirty="0"/>
              <a:t>SCIM clients should only be able to access to devices that they manage  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EEEC9-6FB3-F686-3DBA-30DEFDA77714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1C97-688D-F76D-116B-D771A2F4A2F3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515-7568-416A-90C9-D0656364056D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9C1DE-EE1F-B03D-ECA5-09FE75C91925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4AB67-27F7-23B8-6222-FB9650D209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CC1951-D681-5893-AEFC-2A26F4B8B54E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F3EC6-2B26-D871-E76E-BDDC806DAA9C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41B1B-2BC1-A178-6BD0-29B8C4A5DAD1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C5D5-F3C1-EACD-78BF-7A158BBB8C1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494DE9-FC88-A651-AFFF-CA3230A8C9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059945" y="4376763"/>
            <a:ext cx="3321828" cy="223705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CA2292-B2E9-184F-98D4-C7536312E2D5}"/>
              </a:ext>
            </a:extLst>
          </p:cNvPr>
          <p:cNvSpPr txBox="1"/>
          <p:nvPr/>
        </p:nvSpPr>
        <p:spPr>
          <a:xfrm>
            <a:off x="5160964" y="4707813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DA203-82ED-DCDF-5051-2AC09E20A4E1}"/>
              </a:ext>
            </a:extLst>
          </p:cNvPr>
          <p:cNvSpPr txBox="1"/>
          <p:nvPr/>
        </p:nvSpPr>
        <p:spPr>
          <a:xfrm rot="247191">
            <a:off x="3767172" y="4323468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</p:spTree>
    <p:extLst>
      <p:ext uri="{BB962C8B-B14F-4D97-AF65-F5344CB8AC3E}">
        <p14:creationId xmlns:p14="http://schemas.microsoft.com/office/powerpoint/2010/main" val="3521206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other device use cases</a:t>
            </a:r>
            <a:br>
              <a:rPr lang="en-US" sz="4000" dirty="0"/>
            </a:br>
            <a:r>
              <a:rPr lang="en-US" sz="2400" dirty="0"/>
              <a:t>Provide credentials to manage device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6697690" y="1677566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Device manager provides certificate and application details to the Devices gateway to allow  it to establish trust.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EF90B4-5B26-2031-8CC5-7781A91ED4A6}"/>
              </a:ext>
            </a:extLst>
          </p:cNvPr>
          <p:cNvSpPr/>
          <p:nvPr/>
        </p:nvSpPr>
        <p:spPr>
          <a:xfrm>
            <a:off x="817556" y="389621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9FD68-AE77-A68E-CC18-9963F93BC937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9BD0FB-58C2-01E1-87E5-C25248CB1AAF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D1AD5B-5C4D-A993-BEA1-CC9921DF0B9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B3863A-F445-D4C7-C359-6380DEC6935E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728DB-93B0-B1E4-D14F-026C738E2F23}"/>
              </a:ext>
            </a:extLst>
          </p:cNvPr>
          <p:cNvSpPr txBox="1"/>
          <p:nvPr/>
        </p:nvSpPr>
        <p:spPr>
          <a:xfrm>
            <a:off x="676530" y="3582818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C0D6D-75A9-A022-0FDB-19443CD82F5F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752CD-EE1B-7CE2-7D79-9E20286D3DE7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6BA97-8800-04EE-7027-B982356B2D84}"/>
              </a:ext>
            </a:extLst>
          </p:cNvPr>
          <p:cNvSpPr txBox="1"/>
          <p:nvPr/>
        </p:nvSpPr>
        <p:spPr>
          <a:xfrm>
            <a:off x="3239131" y="3402110"/>
            <a:ext cx="958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Gateway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D3125-6D99-88E0-902A-A8DF7147CA7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57A77C-72F2-0B5C-8478-112DF2CC45EF}"/>
              </a:ext>
            </a:extLst>
          </p:cNvPr>
          <p:cNvSpPr txBox="1"/>
          <p:nvPr/>
        </p:nvSpPr>
        <p:spPr>
          <a:xfrm rot="20881721">
            <a:off x="4493577" y="3747506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089C0A-9415-18B9-0431-916E7A197F26}"/>
              </a:ext>
            </a:extLst>
          </p:cNvPr>
          <p:cNvSpPr/>
          <p:nvPr/>
        </p:nvSpPr>
        <p:spPr>
          <a:xfrm>
            <a:off x="661326" y="3429000"/>
            <a:ext cx="1615257" cy="1325563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49E4A-6A09-665E-FF1A-12C87AF10737}"/>
              </a:ext>
            </a:extLst>
          </p:cNvPr>
          <p:cNvSpPr txBox="1"/>
          <p:nvPr/>
        </p:nvSpPr>
        <p:spPr>
          <a:xfrm>
            <a:off x="4837559" y="2823266"/>
            <a:ext cx="158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Commissioner tool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990841-B3AF-5DCF-F84F-17CB782A4DE4}"/>
              </a:ext>
            </a:extLst>
          </p:cNvPr>
          <p:cNvSpPr txBox="1"/>
          <p:nvPr/>
        </p:nvSpPr>
        <p:spPr>
          <a:xfrm>
            <a:off x="466307" y="2793276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</p:spTree>
    <p:extLst>
      <p:ext uri="{BB962C8B-B14F-4D97-AF65-F5344CB8AC3E}">
        <p14:creationId xmlns:p14="http://schemas.microsoft.com/office/powerpoint/2010/main" val="1516894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UC8: Enterprise Simple Apps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Some apps can’t run fancy SCIM </a:t>
            </a:r>
            <a:r>
              <a:rPr lang="en-US" dirty="0" err="1"/>
              <a:t>implementions</a:t>
            </a:r>
            <a:endParaRPr lang="en-US" dirty="0"/>
          </a:p>
          <a:p>
            <a:pPr lvl="1"/>
            <a:r>
              <a:rPr lang="en-US" dirty="0"/>
              <a:t>Homegrown apps with local databases</a:t>
            </a:r>
          </a:p>
          <a:p>
            <a:pPr lvl="1"/>
            <a:r>
              <a:rPr lang="en-US" dirty="0"/>
              <a:t>Small line of business applications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No ability to be SCIM Server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866580"/>
            <a:ext cx="1252330" cy="65056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A </a:t>
            </a:r>
            <a:r>
              <a:rPr lang="en-US" sz="1400" dirty="0"/>
              <a:t>(SQL-based)</a:t>
            </a:r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0"/>
            <a:ext cx="1252330" cy="643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B</a:t>
            </a:r>
          </a:p>
          <a:p>
            <a:pPr algn="ctr"/>
            <a:r>
              <a:rPr lang="en-US" sz="1400" dirty="0"/>
              <a:t>(SCIM Client)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783333"/>
            <a:ext cx="1252330" cy="724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App C</a:t>
            </a:r>
          </a:p>
          <a:p>
            <a:pPr algn="ctr"/>
            <a:r>
              <a:rPr lang="en-US" sz="1400" dirty="0"/>
              <a:t>(Proprietary API/library)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90160" y="2345922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2866580"/>
            <a:ext cx="1252330" cy="264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In-Domain Provisioning Tool</a:t>
            </a:r>
          </a:p>
          <a:p>
            <a:pPr algn="ctr"/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</p:cNvCxnSpPr>
          <p:nvPr/>
        </p:nvCxnSpPr>
        <p:spPr>
          <a:xfrm>
            <a:off x="2158862" y="3290499"/>
            <a:ext cx="18366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</p:cNvCxnSpPr>
          <p:nvPr/>
        </p:nvCxnSpPr>
        <p:spPr>
          <a:xfrm>
            <a:off x="2158862" y="5014019"/>
            <a:ext cx="183666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300835" y="2877922"/>
            <a:ext cx="1694695" cy="44627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Non-SCIM</a:t>
            </a:r>
          </a:p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(Direct database update)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46926" y="3866970"/>
            <a:ext cx="1260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Active Pull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158862" y="5006387"/>
            <a:ext cx="1719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Non-SCIM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(Proprietary connector)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2206D-9082-3142-B2F9-CCEE78C721D5}"/>
              </a:ext>
            </a:extLst>
          </p:cNvPr>
          <p:cNvSpPr/>
          <p:nvPr/>
        </p:nvSpPr>
        <p:spPr>
          <a:xfrm>
            <a:off x="1013904" y="3866970"/>
            <a:ext cx="1071326" cy="452039"/>
          </a:xfrm>
          <a:prstGeom prst="rect">
            <a:avLst/>
          </a:prstGeom>
          <a:ln w="95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SCIM Server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UC9: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62D0B-940D-E1F1-8BF6-E96ED629401C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5B28-5AF6-2B94-6A44-875291B4E836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UC10: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Applications</a:t>
            </a:r>
            <a:endParaRPr lang="en-US" sz="2800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97002" y="1647565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r>
              <a:rPr lang="en-US" sz="2000" dirty="0"/>
              <a:t>If there is a new attributes from SCIM Server in the Delta Pull, the SCIM client will do a push to fix it and make again synchronize</a:t>
            </a:r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605285" y="365856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1271081" y="341195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1516287" y="365856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1139805" y="284790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768617" y="394680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745752" y="433612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3046593" y="369961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3061281" y="409653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648090" y="334517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ED78E8-1765-35E4-F639-32299782B37D}"/>
              </a:ext>
            </a:extLst>
          </p:cNvPr>
          <p:cNvSpPr/>
          <p:nvPr/>
        </p:nvSpPr>
        <p:spPr>
          <a:xfrm>
            <a:off x="3719838" y="3523016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52B094-0DFD-D947-A2CA-ABC1D62367DD}"/>
              </a:ext>
            </a:extLst>
          </p:cNvPr>
          <p:cNvSpPr/>
          <p:nvPr/>
        </p:nvSpPr>
        <p:spPr>
          <a:xfrm>
            <a:off x="3734661" y="4381264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A7B2F-EF1C-24F8-DFEE-2620F92F0536}"/>
              </a:ext>
            </a:extLst>
          </p:cNvPr>
          <p:cNvSpPr/>
          <p:nvPr/>
        </p:nvSpPr>
        <p:spPr>
          <a:xfrm>
            <a:off x="3994417" y="3517820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UC11: HR Application 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Provision domain  (Typically the IdP)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98C-3684-E62C-76F4-6B7AB79C75F0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38FDD-465C-C02D-7350-DFEEAFD296F0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7A96-310A-703C-3690-8CC748E3E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A1EB3-FD3E-9872-2E49-4A5A40F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A9F3-C82E-49F0-D271-661BE018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6715-3835-EDD6-9760-8E5B1280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85CA3-224E-3B10-BFE9-25EEA287342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31133-FBDD-3CE1-9C26-02B3359066A2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ACDE4A-F97B-E0D9-9E8B-CCA1B32F1C2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373FE-0894-6E9D-63F4-F0338BC12E13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4A92A8E-3FE1-BEAE-BF02-506125F2163A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A1EE49-EF97-B447-BE89-A8B2A04922B1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0E8B5-18DC-AECC-ACAE-9D5A2C103FA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6375E-F2F8-0772-B9C8-8F67B8977A09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F1DCA-E5CB-08DA-7140-D79C6BC602C6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9CB09C-3729-5FE5-71E9-56D39598282B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9C01C7-BCEC-F4FF-04A2-F6A2F67466EF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6616E0D-61A4-FF58-62E2-7114D6BE202B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F7C4C-8BDD-B230-0579-70240D18EEF3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14543EF4-47F2-6548-873D-2D97337BF836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448DA9-DB2C-91BB-3238-297B17F99969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47791F-7592-4E33-C211-C062DB3BF4ED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81A252-E22C-1398-367F-CC4F8EBC1F0A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1C92A-20B8-7C93-5B32-B8F41255E379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17B990-107B-E93E-9299-416DDD8CD74F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5F47DF-E2E0-75FD-7453-CC8F07819089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07B3F3-E321-6BE0-AFCA-6401563E954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2C0D84C-FEDB-B860-21A6-1C3DB0E9368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105E14E-ACB2-6729-5E4B-822FAABCABA8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7C96E8-BF56-A91F-6C62-35441854C31A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B000A2-AF62-C004-7820-A5A066D82172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573794-4670-3605-646A-6A4659A4199B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8B0FFD-D755-9167-0F31-B4BDBEE629A7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6A5B63-ACAB-C937-96E4-9905F5BB3ED3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4D6DBE-5685-44DD-F145-722E91AD9023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3627ED7-ADD2-A3FC-43BC-D7A0B3D6310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E25683-773C-E153-8B25-70754A38B10B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973E19A1-CC78-800F-6B98-6ACDADC5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F91A38-A4C9-D56A-8A0A-1CB82D9AAD5E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CAFF87-ED25-0D76-3061-EB4F137CA780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CC0B2661-7C39-EE12-234B-2AC3B6102162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46043CC-DEBE-1357-BCE6-55F6FF99FDBF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7769342-DDCA-A64C-8D25-B24672A3D818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BE5A9-C535-EEED-E8BC-B3B1C95F6730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301161-ABE4-448D-57AA-2E43C0B9B682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E96BD-C095-8DB8-0EC4-64CF82C50594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BE01D-05BD-2B15-EDEE-C3FADE41EF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0FFDE5-75D6-C1EE-CB79-361249656AE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F77CACC-E817-7DE6-81F0-8E3FF14077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6FEB80-3303-FC41-A425-9220B5F4DB7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DF708C-581E-CBA3-1CD0-61A5258F8E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EF899DE6-7B02-BDAD-3389-FFBCF9D6A39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E8AB55A1-9664-B605-DCBD-5F9B21F365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C2C0A-7CFC-9710-8958-6955C05A4C7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A6646-B318-6AE0-52A7-B2394656C4F3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9B671D-1E57-6169-67DE-2A771D480B77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20822-2B33-76D4-C224-49F9C220A8D8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52D1E-04BF-3045-5011-52996C367269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2E9DAC-DDE4-F180-E50D-77A10C6BC114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EA8930-FB96-E1C0-79E3-5A910629FB0E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BE42A2-AF6C-E783-6536-A7003E1EB031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CE05D658-41A4-101F-6112-C62798DAB765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75A8D-E18E-51BC-2C24-296E685661FA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C93D17-3450-9DFE-908B-2D4D9E4CBC33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F5D32148-7DE1-64A7-D910-4668D69215B5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0C145FB2-D3AE-C3EE-C2D8-734DC7A0861E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AC3798-BE8D-21AD-CE76-5F518A638B69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F7C842-7DE6-EED6-775B-FBDB0BEA027B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0F43E3-BFD9-E040-7BBB-DE6D540E5535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9B1F77-FFE9-61E2-5B90-F6E732C3E6B1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9BBD5-8213-5AC7-A82B-EFD4BEC36C0F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82F725-6B06-6C52-930B-2C3A31535F3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B025F0-B17E-CD03-FCEB-77BBD3E69BDB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BED141-FF4B-32A6-7C6E-04E9162F5A1F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B0ECC2-1C6C-C258-2BF7-7F6AACBF8A3F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E476DA-37F8-3ADB-2BA8-820584900776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2917352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F68A-45C3-D7D6-F12C-3998287D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A3587-C04F-8B7D-AB3C-865410EE0F7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C1CBE-B662-8D5E-30A1-5FA790C0CE47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D9A5A-9C6D-1E9B-CDD9-72FDC8BA5C3D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4E4F1-D758-3165-5474-1F3B933780E8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998BAB3-CA8B-A555-47E8-191942FDD750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C81DA6-1232-B1CB-4920-AEC3DEBB2332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12A9-80B5-C64A-81B5-1A4825C6541D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1E77D2-A1B1-8EAD-A7B3-AA1854046512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B7408-C3E8-9984-EB58-5B353DE64C43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C5AFE-E797-938D-0EA6-3EE3B66A39EC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BACEDE-CD40-7D48-5BAC-256861EABD24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4E5DA-2030-890A-F327-63B32F2F5BBE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BDF99-46F4-CCC1-7ABE-C6EF2CD2BB1E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A88AEC14-724C-6168-EA5C-9453B17EFE94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363767-0097-2413-38E8-D24D3577967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24E326-3C22-6436-AEAF-7D847CFF43A9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DE0721-DB03-FBA6-4875-880FE52F446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19CA5A-597B-B66F-EEBA-B3419F6451E6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0053E-396A-3D7B-278C-2AE8B1A95112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BAADAE-CFCB-5260-B2F4-77B306B4C35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6878218-6EF6-6158-7350-FBB69BCEDA3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06FB75A-E745-5701-D2EF-2A253D94351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0A1F42B2-E497-DE9B-095A-0BB8069184F7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FD6B10-B404-2B3B-C490-5D9ABAAE6831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3D43F5-F2C5-13C7-6C6A-A8D82D38AFD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C319F3-5A46-8042-F3F9-C6EF2B242D7A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628A8D-CEC0-DED2-1E15-2F94C711DAD6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5AE7F6-406A-E083-382C-BFDDF0DFF8CE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333C4F-888B-E406-69DA-939FCF5C8BDD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99DA20B-8694-5E1C-8B44-3068DBFC345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0BCE6E-6A46-1138-E84F-1138938B8271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1F5D77E-ABB2-8771-50E7-2F4E2F8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1E2E03-DC9D-095B-8BA6-B1BECF4BBA11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14336-6655-BA4C-8F2B-4DC1C411314E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59A96EF5-3C8F-C2C5-0DDC-2AFF4FF86F3D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8477535-B6F5-1BF3-DDB7-90954318A9C6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C56AA12-702C-D8B0-19F5-179BE1226401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020A2C-B8D7-369A-2042-D419485EC89B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B82C50-7307-6812-5716-4B3CE657ACB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7878-89DC-943B-5897-81196399DCB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C5E6C-1480-5CFE-81F3-F444D8C95BD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31BE50-88F9-D662-BF96-775676FCB74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62F7B96A-16AC-91AC-CC87-1D9DFBFC9EF3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BA1B39-C0B1-7CAD-5B6A-BBAEEFD3375E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14F92D-1629-CCDD-B523-9917594B48F5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F8F69F4F-379F-6741-665D-0DBCA3C83D3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91F788DB-22BD-C4C2-0151-E44B5746E3DC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8DBB5B-19E2-039D-2E2F-E9ADAC0B9D8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9BDCE-3946-3388-48A8-0B40095A6102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F624E-C523-4928-3E05-C483351FBB20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4BE70-7C77-7CCD-E623-A31370EDB317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F4D38-F079-A01D-DA59-09277733C3D7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7BC992-118D-8ABF-4158-DE08B6FBA2C1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83A80-3049-2C43-F598-58602DAF75EC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B4CE24-0B09-DADF-131D-1E536FBA2330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10B15FB9-984E-2DEF-9839-C5F69D51DE5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6F576D-DDD4-578D-10BB-F6F53095186F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5A3F04-D371-0CCA-A848-CB658F3E4A58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4754C6B9-F93D-5B4B-327E-087AF45605B8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75E308BD-30A5-1CFC-AAD6-096E7BAA7493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94B3B-FB09-35ED-E4C8-F7F3A36DD0B7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E2F12-C3E5-701B-0328-E4E568E6508B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CA74AD-3B84-DD97-CB8D-F91A3BB29D80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D0F9FA-2CE5-2244-032A-037501DE6F5C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AC3687-5340-EB0C-FDC0-0477296CBB2F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6AFB46-5553-2AD7-5727-6D6E330D378D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0C6463-5345-DC40-2CAB-C87745629216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62686A-1B7A-43A2-C088-D6FD13C094EF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5677D6-6844-87D9-7F55-9031BEC9E27B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D25902-C7B2-3004-5ECE-136B272E78C2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8BF48F-B70C-2B2E-8458-BAF90578D59A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E239EE-E828-5488-06FC-EB55EA230E19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7E2ECF-B82C-3124-6A3B-981F2D3A6ED9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0966DE6-12E9-7821-CD0C-5E7435D103AD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A2023C-FA97-7B8B-F8A1-6A4B310107AD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130B6-4983-EFEC-36E3-F499C3EB22F3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69018E-F685-92F4-E69B-43579DBF0456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108F8E-3413-A39E-0622-50EF852F4C2F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7D0C2-E7AA-DC40-6D89-8FA563501657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04E7E5-99E4-72E1-E28A-0C28EFCF6206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17050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6">
            <a:extLst>
              <a:ext uri="{FF2B5EF4-FFF2-40B4-BE49-F238E27FC236}">
                <a16:creationId xmlns:a16="http://schemas.microsoft.com/office/drawing/2014/main" id="{53EA4839-DEBC-F7EF-58A3-6E3CA573D567}"/>
              </a:ext>
            </a:extLst>
          </p:cNvPr>
          <p:cNvSpPr/>
          <p:nvPr/>
        </p:nvSpPr>
        <p:spPr>
          <a:xfrm>
            <a:off x="1835955" y="486415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25234</TotalTime>
  <Words>3028</Words>
  <Application>Microsoft Office PowerPoint</Application>
  <PresentationFormat>Widescreen</PresentationFormat>
  <Paragraphs>1016</Paragraphs>
  <Slides>43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-apple-system</vt:lpstr>
      <vt:lpstr>Aptos</vt:lpstr>
      <vt:lpstr>Aptos Display</vt:lpstr>
      <vt:lpstr>Arial</vt:lpstr>
      <vt:lpstr>Calibri</vt:lpstr>
      <vt:lpstr>Courier New</vt:lpstr>
      <vt:lpstr>Office Theme</vt:lpstr>
      <vt:lpstr>SCIM Use Cases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Delta Pull</vt:lpstr>
      <vt:lpstr>Trigger : Application</vt:lpstr>
      <vt:lpstr>Application Active Push</vt:lpstr>
      <vt:lpstr>Application Active Pull</vt:lpstr>
      <vt:lpstr>Application Delta Pull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Use Cases</vt:lpstr>
      <vt:lpstr>UC1.1: Simple Provision Domain Objects Consumer  Single-tenant Resource Subscriber (RS)</vt:lpstr>
      <vt:lpstr>UC1.2: Simple Provision Domain Objects Consumer  Multi-tenant Resource Subscriber (RS)</vt:lpstr>
      <vt:lpstr>UC2.1: Simple Provision Domain Objects Creator  Single-tenant Resource Creator/Updater (RC/RU)</vt:lpstr>
      <vt:lpstr>UC2.2: Simple Provision Domain Objects Creator  Multi-tenant Resource Creator/Updater (RC/RU)</vt:lpstr>
      <vt:lpstr>UC3.1: Provisioning Domain Identity and Access Management (IAM) Single-Tenant Resource Manager (RM)</vt:lpstr>
      <vt:lpstr>UC3.2: Provisioning Domain Identity and Access Management (IAM) Multi-tenant Resource Manager (RM)</vt:lpstr>
      <vt:lpstr>Use Cases</vt:lpstr>
      <vt:lpstr>UC4: Partner Device Registry Manufacturer details pushed to customers at time of device sale</vt:lpstr>
      <vt:lpstr>UC5: Device identity Creation Customer uses Client App to provide specific centric customer attributes of the IOT device</vt:lpstr>
      <vt:lpstr>UC6: Client App get directory services Client App gets information about all the devices and its attributes in customer environment </vt:lpstr>
      <vt:lpstr>UC7: other device use cases Provide credentials to manage device</vt:lpstr>
      <vt:lpstr>UC8: Enterprise Simple Apps Single-tenant Resource Creators &amp; Subscribers</vt:lpstr>
      <vt:lpstr>UC9: RA authority in SaaS App Creation and Updating of attributes resides in SaaS App and Resource Creators/Updaters</vt:lpstr>
      <vt:lpstr>UC10: Reconciliation Bringing consistency between the IdM and the Enterprise Applications</vt:lpstr>
      <vt:lpstr>UC11: HR Application  </vt:lpstr>
      <vt:lpstr>Extra</vt:lpstr>
      <vt:lpstr>UC3: Multi-tenant IAM Provisioning Platform Multi-tenant Resource Manager</vt:lpstr>
      <vt:lpstr>Trigger : Events</vt:lpstr>
      <vt:lpstr>UC5: SCIM Events Combined actions/triggers</vt:lpstr>
      <vt:lpstr>Event with Domain Replication Mode</vt:lpstr>
      <vt:lpstr>Event with Co-Ordinated Provision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Paulo Jorge N. Correia (paucorre)</cp:lastModifiedBy>
  <cp:revision>87</cp:revision>
  <dcterms:created xsi:type="dcterms:W3CDTF">2024-01-05T13:39:15Z</dcterms:created>
  <dcterms:modified xsi:type="dcterms:W3CDTF">2024-09-29T16:54:21Z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2024-09-29T10:26:48Z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8b483d67-fa93-4f39-bdd5-3819afb59456</vt:lpwstr>
  </property>
  <property fmtid="{D5CDD505-2E9C-101B-9397-08002B2CF9AE}" pid="8" name="MSIP_Label_c8f49a32-fde3-48a5-9266-b5b0972a22dc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Cisco Confidential</vt:lpwstr>
  </property>
</Properties>
</file>