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3306" r:id="rId2"/>
    <p:sldId id="3307" r:id="rId3"/>
    <p:sldId id="3308" r:id="rId4"/>
    <p:sldId id="3228" r:id="rId5"/>
    <p:sldId id="3309" r:id="rId6"/>
    <p:sldId id="3310" r:id="rId7"/>
    <p:sldId id="3208" r:id="rId8"/>
    <p:sldId id="3279" r:id="rId9"/>
    <p:sldId id="258" r:id="rId10"/>
    <p:sldId id="3269" r:id="rId11"/>
    <p:sldId id="256" r:id="rId12"/>
    <p:sldId id="263" r:id="rId13"/>
    <p:sldId id="260" r:id="rId14"/>
    <p:sldId id="259" r:id="rId15"/>
    <p:sldId id="3270" r:id="rId16"/>
    <p:sldId id="3271" r:id="rId17"/>
    <p:sldId id="3274" r:id="rId18"/>
    <p:sldId id="3264" r:id="rId19"/>
    <p:sldId id="3218" r:id="rId20"/>
    <p:sldId id="3223" r:id="rId21"/>
    <p:sldId id="3265" r:id="rId22"/>
    <p:sldId id="3314" r:id="rId23"/>
    <p:sldId id="3311" r:id="rId24"/>
    <p:sldId id="3312" r:id="rId25"/>
    <p:sldId id="3302" r:id="rId26"/>
    <p:sldId id="3317" r:id="rId27"/>
    <p:sldId id="3313" r:id="rId28"/>
    <p:sldId id="3322" r:id="rId29"/>
    <p:sldId id="3325" r:id="rId30"/>
    <p:sldId id="3303" r:id="rId31"/>
    <p:sldId id="3299" r:id="rId32"/>
    <p:sldId id="3319" r:id="rId33"/>
    <p:sldId id="3321" r:id="rId34"/>
    <p:sldId id="3324" r:id="rId35"/>
    <p:sldId id="3316" r:id="rId36"/>
    <p:sldId id="3315" r:id="rId37"/>
    <p:sldId id="264" r:id="rId38"/>
    <p:sldId id="3272" r:id="rId39"/>
    <p:sldId id="327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4C4C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9" autoAdjust="0"/>
    <p:restoredTop sz="95644" autoAdjust="0"/>
  </p:normalViewPr>
  <p:slideViewPr>
    <p:cSldViewPr snapToGrid="0">
      <p:cViewPr varScale="1">
        <p:scale>
          <a:sx n="116" d="100"/>
          <a:sy n="116" d="100"/>
        </p:scale>
        <p:origin x="23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F805-FCA6-C740-8987-B76A5293F29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D8236-AD80-EF45-A6F2-8A98F4DE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9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D982-3033-3215-83C2-357DEFE5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C04B-90FE-E61A-C4F9-61DB443DA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8384D-4FE8-5A2F-ED6B-B5C17E540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DF48-37BF-A8D9-8ED1-2C7F0F0A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3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D95E-BFF3-0EA6-58C3-678EE8BB7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2E6B57-3D24-E762-01AD-B7DCF09DF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A1E6FA-E309-8CFE-1C31-D18C3F1C9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76986-EB65-D8AB-50FF-AC58E739C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81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B29E-CA3A-A879-8AB0-1A1C348DA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7C30CB-035C-4967-AB24-D38CFFAB07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684B08-81BD-9AD0-A4BA-0B533A4FE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B588D-4988-9BC1-2485-8ABDDA182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8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0E6F-A282-FE1F-0334-7844B10F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67B37-0678-F487-5FEB-122A0F10D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A6CA-987B-9EEB-0166-55A0799CF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E1BDA-9210-7A90-8CE5-E18379971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2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18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9256-B322-F083-98F9-FF8AB402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570C9-19A6-549D-BDFD-1D4555652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B487-45DB-BCF9-C2BF-C74187BE8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108C-4E54-E044-EB6A-CE01BE67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1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D8236-AD80-EF45-A6F2-8A98F4DE10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9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A8E2-A0F4-8F60-DD64-617C7CFB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8F169-86FC-79CC-5F5C-58EA65F57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36FA-B43C-124F-6F22-BB8A296F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1891-C81A-3474-0395-29DD5925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DE27-1270-E4CE-EA51-8FF65A35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A4D4-CA5A-BE03-E97A-C3F7C9D4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D316C-D0B7-187D-45B8-13619DBDB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EBA35-20CB-FC4B-94E2-9681C668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217B7-613F-8A08-459C-1AD3AD0F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8749-48D2-1E39-3EB1-36D66E2A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B9C01-3E28-1975-238E-A3E58628E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76219-5B36-7CF4-A0FC-E539F204D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A41F-7B51-4D4E-78F9-C43A4678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91FE-4A43-EF96-CF2C-5EA89523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3DE6D-B1A8-6143-4C58-2C71CBA3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91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E8EC-8700-1747-86A8-89793123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C439-FDA6-5A18-FFA5-9DE81ED6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0810-78FE-FCE4-BDAC-0F44427E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B129-2304-8E62-AAB5-49D0E7A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4500-D101-1CFC-A66A-A531DBD1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D62-D412-3156-28E4-F3A71A03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6CBBF-2712-2128-E686-2C64C6DD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ACC2D-62F6-949D-07E5-0A224066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0EDA3-C273-4B81-CFFD-96FB84C1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8CFF-1FB3-CE7B-3170-437372F1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7126-E4DD-0294-434A-CDEF78AD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FF0-86CB-F741-08BD-546E0617D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997AA-0438-AEFC-5921-F4EFC824C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D2FEF-09C4-C1C2-3034-FA19F772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06879-D722-11D4-3D0B-3723F042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3A02-867C-9541-E5AE-BAB8DC56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6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E222-5086-FF64-CD71-20EFD5F1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B55C-0D22-48FD-7CA9-7FC7FEC93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881B-BE27-299A-D656-3E212015F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6210C-1397-C5F2-C836-D2B91B233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8DE0B-D1C7-B8C5-6622-034D4E61D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B6C20-AF97-2176-1CFE-0622C648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77D9A-7554-FCC8-93C2-53FB96E9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B5590-0664-ED6B-03B8-B3B79C16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0795-D5CA-1871-B26A-8A799724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2F537-7DB6-B46A-CA79-69490427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38925-C842-FFDC-6ED3-2A26381C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CCD8-0A8B-38E2-F22B-D00EFBAF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10D7F-AF5C-FE91-64B0-916E8A9E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88C0C-8A7F-87F9-8C33-E1B90B97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D42F4-2653-0FD1-9C68-BCAD0F49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8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B417-FCD5-3376-28E4-D8DFB11C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2C58-663E-482F-6A71-4F032568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F4502-F208-4D1E-8A1D-66E76E45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CD1CD-AE5F-0AD7-89AC-3257F5C1B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ECD15-7603-43BA-2437-A2C70458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41849-4DCA-C471-CB57-E854DBB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64D5-A1BA-D02C-07E3-100B80DE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DD263-DCBB-85B3-D157-94D8608BF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DE536-EC44-F67E-633A-5344D7495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B9E6D-F53A-A26C-3710-B7EBFF1A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5D22-D2BB-2C46-8255-B49A2F62439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236E-0781-2B94-5DA7-F5121FD0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1FDCF-58CF-09A1-D5DD-BA862972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5EE06-FAA4-1838-CDC2-4E0CE39A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18099-60FC-1AA0-4D3A-7337F4A2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EF9C-603E-6FE1-9781-70FC295DE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75D22-D2BB-2C46-8255-B49A2F624396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2A5D0-44E7-5957-58A0-B7E7E3108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87AB-EB84-96C7-E122-77F1BEE8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9C07D-B0FF-FC4E-A149-193472FA0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4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12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BCDD-FF6A-E997-43F9-157DB68D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SCIM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485D4-C5E7-6D1E-6287-3F8563DBA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1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4384F4-D6AC-566B-4369-37D76A3E996B}"/>
              </a:ext>
            </a:extLst>
          </p:cNvPr>
          <p:cNvCxnSpPr>
            <a:cxnSpLocks/>
          </p:cNvCxnSpPr>
          <p:nvPr/>
        </p:nvCxnSpPr>
        <p:spPr>
          <a:xfrm flipV="1">
            <a:off x="8780276" y="437934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2B5828-CF0D-A9B6-213E-693C64B1B829}"/>
              </a:ext>
            </a:extLst>
          </p:cNvPr>
          <p:cNvCxnSpPr>
            <a:cxnSpLocks/>
          </p:cNvCxnSpPr>
          <p:nvPr/>
        </p:nvCxnSpPr>
        <p:spPr>
          <a:xfrm flipV="1">
            <a:off x="6927048" y="275566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8E4227-FCA8-3C2B-1527-5938DA8DF144}"/>
              </a:ext>
            </a:extLst>
          </p:cNvPr>
          <p:cNvCxnSpPr>
            <a:cxnSpLocks/>
          </p:cNvCxnSpPr>
          <p:nvPr/>
        </p:nvCxnSpPr>
        <p:spPr>
          <a:xfrm flipV="1">
            <a:off x="6458792" y="438568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6301BF-92D0-3FF5-8F51-CB6F0AFB14C1}"/>
              </a:ext>
            </a:extLst>
          </p:cNvPr>
          <p:cNvCxnSpPr>
            <a:cxnSpLocks/>
          </p:cNvCxnSpPr>
          <p:nvPr/>
        </p:nvCxnSpPr>
        <p:spPr>
          <a:xfrm flipV="1">
            <a:off x="9255906" y="27640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88154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88154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44347" y="2337476"/>
            <a:ext cx="139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108306" y="4400534"/>
            <a:ext cx="136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824795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97070" y="4416424"/>
            <a:ext cx="2601982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880615-CBFD-DB2E-9B43-EF3984548FE6}"/>
              </a:ext>
            </a:extLst>
          </p:cNvPr>
          <p:cNvCxnSpPr>
            <a:cxnSpLocks/>
          </p:cNvCxnSpPr>
          <p:nvPr/>
        </p:nvCxnSpPr>
        <p:spPr>
          <a:xfrm flipV="1">
            <a:off x="1911938" y="2741207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AE2122-C4B6-4D23-C3EF-07211C964D76}"/>
              </a:ext>
            </a:extLst>
          </p:cNvPr>
          <p:cNvSpPr txBox="1"/>
          <p:nvPr/>
        </p:nvSpPr>
        <p:spPr>
          <a:xfrm>
            <a:off x="1607209" y="35034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91177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8331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690980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2896849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5520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62674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96459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EBE157B-603A-EFAC-49C9-0D3A7512C933}"/>
              </a:ext>
            </a:extLst>
          </p:cNvPr>
          <p:cNvCxnSpPr>
            <a:cxnSpLocks/>
          </p:cNvCxnSpPr>
          <p:nvPr/>
        </p:nvCxnSpPr>
        <p:spPr>
          <a:xfrm flipV="1">
            <a:off x="2383316" y="272684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3867161" y="350341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8004877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52035" y="54751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23577" y="54698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79642" y="56170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8342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25496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CBB80A-40F8-2452-7B95-CDEBA92F0E8D}"/>
              </a:ext>
            </a:extLst>
          </p:cNvPr>
          <p:cNvSpPr/>
          <p:nvPr/>
        </p:nvSpPr>
        <p:spPr>
          <a:xfrm>
            <a:off x="9259803" y="4415191"/>
            <a:ext cx="121369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9423093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143082" y="353782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A2AE53-9CFE-4D14-F4CB-A7125D3F5303}"/>
              </a:ext>
            </a:extLst>
          </p:cNvPr>
          <p:cNvSpPr txBox="1"/>
          <p:nvPr/>
        </p:nvSpPr>
        <p:spPr>
          <a:xfrm>
            <a:off x="8497563" y="3494458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633863" y="4416424"/>
            <a:ext cx="4614996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26CBF6-C390-4578-F388-E521E0670D8D}"/>
              </a:ext>
            </a:extLst>
          </p:cNvPr>
          <p:cNvCxnSpPr>
            <a:cxnSpLocks/>
          </p:cNvCxnSpPr>
          <p:nvPr/>
        </p:nvCxnSpPr>
        <p:spPr>
          <a:xfrm flipV="1">
            <a:off x="4154562" y="2750666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F02C20-E17E-4897-BF9C-40D05CEDDAB4}"/>
              </a:ext>
            </a:extLst>
          </p:cNvPr>
          <p:cNvCxnSpPr>
            <a:cxnSpLocks/>
          </p:cNvCxnSpPr>
          <p:nvPr/>
        </p:nvCxnSpPr>
        <p:spPr>
          <a:xfrm flipV="1">
            <a:off x="4619115" y="278018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69ED7-1804-C5C3-A511-EEF8A918812B}"/>
              </a:ext>
            </a:extLst>
          </p:cNvPr>
          <p:cNvCxnSpPr>
            <a:cxnSpLocks/>
          </p:cNvCxnSpPr>
          <p:nvPr/>
        </p:nvCxnSpPr>
        <p:spPr>
          <a:xfrm flipV="1">
            <a:off x="4158233" y="4372341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CF67F2-8296-E13B-FD99-98D86154FFF6}"/>
              </a:ext>
            </a:extLst>
          </p:cNvPr>
          <p:cNvCxnSpPr>
            <a:cxnSpLocks/>
          </p:cNvCxnSpPr>
          <p:nvPr/>
        </p:nvCxnSpPr>
        <p:spPr>
          <a:xfrm flipV="1">
            <a:off x="6448736" y="275608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326E5-3CE3-31E0-80DE-0A83FCB7E19B}"/>
              </a:ext>
            </a:extLst>
          </p:cNvPr>
          <p:cNvCxnSpPr>
            <a:cxnSpLocks/>
          </p:cNvCxnSpPr>
          <p:nvPr/>
        </p:nvCxnSpPr>
        <p:spPr>
          <a:xfrm flipV="1">
            <a:off x="8784968" y="2749745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D4715D-2622-927E-953B-BDEAD3723884}"/>
              </a:ext>
            </a:extLst>
          </p:cNvPr>
          <p:cNvGrpSpPr/>
          <p:nvPr/>
        </p:nvGrpSpPr>
        <p:grpSpPr>
          <a:xfrm>
            <a:off x="11216737" y="3280552"/>
            <a:ext cx="640967" cy="517718"/>
            <a:chOff x="6921694" y="4852026"/>
            <a:chExt cx="763433" cy="62556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DF9710-6980-8045-E944-F6087D51196B}"/>
                </a:ext>
              </a:extLst>
            </p:cNvPr>
            <p:cNvSpPr txBox="1"/>
            <p:nvPr/>
          </p:nvSpPr>
          <p:spPr>
            <a:xfrm>
              <a:off x="6921694" y="5170781"/>
              <a:ext cx="763433" cy="306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4" name="5-Point Star 3">
              <a:extLst>
                <a:ext uri="{FF2B5EF4-FFF2-40B4-BE49-F238E27FC236}">
                  <a16:creationId xmlns:a16="http://schemas.microsoft.com/office/drawing/2014/main" id="{69F36BA7-1344-34F3-7DD0-78325D27D56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C138356-DED2-008E-3CAA-C5DBF8F6FF89}"/>
              </a:ext>
            </a:extLst>
          </p:cNvPr>
          <p:cNvSpPr txBox="1"/>
          <p:nvPr/>
        </p:nvSpPr>
        <p:spPr>
          <a:xfrm>
            <a:off x="866154" y="933308"/>
            <a:ext cx="667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server to client on a periodic basis</a:t>
            </a:r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955B8179-04CE-6E3F-763B-22002E9B11A9}"/>
              </a:ext>
            </a:extLst>
          </p:cNvPr>
          <p:cNvSpPr/>
          <p:nvPr/>
        </p:nvSpPr>
        <p:spPr>
          <a:xfrm>
            <a:off x="1554958" y="4416080"/>
            <a:ext cx="829568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6024D9DB-939C-D469-C264-832384A16D70}"/>
              </a:ext>
            </a:extLst>
          </p:cNvPr>
          <p:cNvSpPr/>
          <p:nvPr/>
        </p:nvSpPr>
        <p:spPr>
          <a:xfrm rot="5400000">
            <a:off x="2962865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ket 46">
            <a:extLst>
              <a:ext uri="{FF2B5EF4-FFF2-40B4-BE49-F238E27FC236}">
                <a16:creationId xmlns:a16="http://schemas.microsoft.com/office/drawing/2014/main" id="{C5DAB76D-1E29-7CE7-54D8-F90ACFF3DEF3}"/>
              </a:ext>
            </a:extLst>
          </p:cNvPr>
          <p:cNvSpPr/>
          <p:nvPr/>
        </p:nvSpPr>
        <p:spPr>
          <a:xfrm rot="5400000">
            <a:off x="5253077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89DDEE7F-A8DA-A982-EEA7-878120EABFE2}"/>
              </a:ext>
            </a:extLst>
          </p:cNvPr>
          <p:cNvSpPr/>
          <p:nvPr/>
        </p:nvSpPr>
        <p:spPr>
          <a:xfrm rot="5400000">
            <a:off x="7543289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380B4FF4-F08B-89EC-E18F-A2047047E63D}"/>
              </a:ext>
            </a:extLst>
          </p:cNvPr>
          <p:cNvSpPr/>
          <p:nvPr/>
        </p:nvSpPr>
        <p:spPr>
          <a:xfrm rot="5400000">
            <a:off x="9833501" y="506622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1908786" y="4369156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762334" y="485655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5-Point Star 26">
            <a:extLst>
              <a:ext uri="{FF2B5EF4-FFF2-40B4-BE49-F238E27FC236}">
                <a16:creationId xmlns:a16="http://schemas.microsoft.com/office/drawing/2014/main" id="{F6AB6CE6-7EEF-2AE8-6495-8BBCD6B860EE}"/>
              </a:ext>
            </a:extLst>
          </p:cNvPr>
          <p:cNvSpPr/>
          <p:nvPr/>
        </p:nvSpPr>
        <p:spPr>
          <a:xfrm>
            <a:off x="4009002" y="48614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26">
            <a:extLst>
              <a:ext uri="{FF2B5EF4-FFF2-40B4-BE49-F238E27FC236}">
                <a16:creationId xmlns:a16="http://schemas.microsoft.com/office/drawing/2014/main" id="{F6397DFE-AB18-EBF1-5390-7883D35396FB}"/>
              </a:ext>
            </a:extLst>
          </p:cNvPr>
          <p:cNvSpPr/>
          <p:nvPr/>
        </p:nvSpPr>
        <p:spPr>
          <a:xfrm>
            <a:off x="6314669" y="4866392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26">
            <a:extLst>
              <a:ext uri="{FF2B5EF4-FFF2-40B4-BE49-F238E27FC236}">
                <a16:creationId xmlns:a16="http://schemas.microsoft.com/office/drawing/2014/main" id="{1BA91B22-F882-831C-681D-90F3E763663D}"/>
              </a:ext>
            </a:extLst>
          </p:cNvPr>
          <p:cNvSpPr/>
          <p:nvPr/>
        </p:nvSpPr>
        <p:spPr>
          <a:xfrm>
            <a:off x="8635082" y="48344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696042-769D-0E1B-C2F6-E21654A3B2B6}"/>
              </a:ext>
            </a:extLst>
          </p:cNvPr>
          <p:cNvCxnSpPr>
            <a:cxnSpLocks/>
          </p:cNvCxnSpPr>
          <p:nvPr/>
        </p:nvCxnSpPr>
        <p:spPr>
          <a:xfrm>
            <a:off x="1429037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B18697-518F-CA4D-8E82-B914103F4619}"/>
              </a:ext>
            </a:extLst>
          </p:cNvPr>
          <p:cNvCxnSpPr/>
          <p:nvPr/>
        </p:nvCxnSpPr>
        <p:spPr>
          <a:xfrm>
            <a:off x="1429037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8BE2B3-3129-43FC-F007-CA7192BB829E}"/>
              </a:ext>
            </a:extLst>
          </p:cNvPr>
          <p:cNvSpPr txBox="1"/>
          <p:nvPr/>
        </p:nvSpPr>
        <p:spPr>
          <a:xfrm>
            <a:off x="-2258" y="2388689"/>
            <a:ext cx="13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17E539-613C-4023-8BE1-957EB32FC12B}"/>
              </a:ext>
            </a:extLst>
          </p:cNvPr>
          <p:cNvSpPr txBox="1"/>
          <p:nvPr/>
        </p:nvSpPr>
        <p:spPr>
          <a:xfrm>
            <a:off x="-21314" y="4437360"/>
            <a:ext cx="141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88E3F2-0B09-7DC8-F7F6-DFB09DDA9618}"/>
              </a:ext>
            </a:extLst>
          </p:cNvPr>
          <p:cNvSpPr/>
          <p:nvPr/>
        </p:nvSpPr>
        <p:spPr>
          <a:xfrm>
            <a:off x="1522445" y="2362036"/>
            <a:ext cx="160279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E62B509-E4FC-B988-8193-924C8B021DF3}"/>
              </a:ext>
            </a:extLst>
          </p:cNvPr>
          <p:cNvSpPr/>
          <p:nvPr/>
        </p:nvSpPr>
        <p:spPr>
          <a:xfrm>
            <a:off x="2318897" y="4416423"/>
            <a:ext cx="2272119" cy="364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3AD87F-2600-83AE-75DF-6C8B43B07B4C}"/>
              </a:ext>
            </a:extLst>
          </p:cNvPr>
          <p:cNvCxnSpPr/>
          <p:nvPr/>
        </p:nvCxnSpPr>
        <p:spPr>
          <a:xfrm>
            <a:off x="1848262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BB0AEE-1D4D-65EB-DA71-368D89E6D85E}"/>
              </a:ext>
            </a:extLst>
          </p:cNvPr>
          <p:cNvCxnSpPr>
            <a:cxnSpLocks/>
          </p:cNvCxnSpPr>
          <p:nvPr/>
        </p:nvCxnSpPr>
        <p:spPr>
          <a:xfrm>
            <a:off x="2319802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565A022-9B37-EAFE-90F9-6544F5540E3E}"/>
              </a:ext>
            </a:extLst>
          </p:cNvPr>
          <p:cNvSpPr txBox="1"/>
          <p:nvPr/>
        </p:nvSpPr>
        <p:spPr>
          <a:xfrm>
            <a:off x="1586526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C125CB7-2E90-5E6C-DE56-7B6A0EC3CC2E}"/>
              </a:ext>
            </a:extLst>
          </p:cNvPr>
          <p:cNvSpPr/>
          <p:nvPr/>
        </p:nvSpPr>
        <p:spPr>
          <a:xfrm>
            <a:off x="3130021" y="2362037"/>
            <a:ext cx="1898017" cy="35621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6E3E0A-316F-7A2F-E93B-AE416A4B0174}"/>
              </a:ext>
            </a:extLst>
          </p:cNvPr>
          <p:cNvCxnSpPr/>
          <p:nvPr/>
        </p:nvCxnSpPr>
        <p:spPr>
          <a:xfrm>
            <a:off x="4123497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2620B2-7FD8-59DE-07DB-80260403BEB0}"/>
              </a:ext>
            </a:extLst>
          </p:cNvPr>
          <p:cNvCxnSpPr>
            <a:cxnSpLocks/>
          </p:cNvCxnSpPr>
          <p:nvPr/>
        </p:nvCxnSpPr>
        <p:spPr>
          <a:xfrm>
            <a:off x="4595039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0AABD5-C987-D51A-8A2C-F90C3AEB1C08}"/>
              </a:ext>
            </a:extLst>
          </p:cNvPr>
          <p:cNvSpPr txBox="1"/>
          <p:nvPr/>
        </p:nvSpPr>
        <p:spPr>
          <a:xfrm>
            <a:off x="4151103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705749-CC70-4B48-86A1-B4D37C654296}"/>
              </a:ext>
            </a:extLst>
          </p:cNvPr>
          <p:cNvCxnSpPr>
            <a:cxnSpLocks/>
          </p:cNvCxnSpPr>
          <p:nvPr/>
        </p:nvCxnSpPr>
        <p:spPr>
          <a:xfrm flipV="1">
            <a:off x="2319802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DF8311-6AB1-8652-D3D3-A4BC39181A2D}"/>
              </a:ext>
            </a:extLst>
          </p:cNvPr>
          <p:cNvSpPr txBox="1"/>
          <p:nvPr/>
        </p:nvSpPr>
        <p:spPr>
          <a:xfrm>
            <a:off x="4648477" y="33857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196274C-5888-9036-C1B9-83AEF4A02E3B}"/>
              </a:ext>
            </a:extLst>
          </p:cNvPr>
          <p:cNvSpPr/>
          <p:nvPr/>
        </p:nvSpPr>
        <p:spPr>
          <a:xfrm>
            <a:off x="5033069" y="2362036"/>
            <a:ext cx="1084496" cy="35621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73FAAA-A375-F804-92E3-D4D947AF6157}"/>
              </a:ext>
            </a:extLst>
          </p:cNvPr>
          <p:cNvCxnSpPr/>
          <p:nvPr/>
        </p:nvCxnSpPr>
        <p:spPr>
          <a:xfrm>
            <a:off x="6438004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E64897-5835-8F23-02D3-CF1E237EDC5F}"/>
              </a:ext>
            </a:extLst>
          </p:cNvPr>
          <p:cNvCxnSpPr>
            <a:cxnSpLocks/>
          </p:cNvCxnSpPr>
          <p:nvPr/>
        </p:nvCxnSpPr>
        <p:spPr>
          <a:xfrm>
            <a:off x="6909546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A8D6BF2-D0B0-EEC2-CCDD-83C6C2ECDC57}"/>
              </a:ext>
            </a:extLst>
          </p:cNvPr>
          <p:cNvSpPr txBox="1"/>
          <p:nvPr/>
        </p:nvSpPr>
        <p:spPr>
          <a:xfrm>
            <a:off x="6465611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8DA452-0C08-EBB0-131D-E827A410D36F}"/>
              </a:ext>
            </a:extLst>
          </p:cNvPr>
          <p:cNvCxnSpPr/>
          <p:nvPr/>
        </p:nvCxnSpPr>
        <p:spPr>
          <a:xfrm>
            <a:off x="87011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FD7DEB-5306-FBDC-A7C2-B084CE695BB6}"/>
              </a:ext>
            </a:extLst>
          </p:cNvPr>
          <p:cNvCxnSpPr>
            <a:cxnSpLocks/>
          </p:cNvCxnSpPr>
          <p:nvPr/>
        </p:nvCxnSpPr>
        <p:spPr>
          <a:xfrm>
            <a:off x="913227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E0CE41-C92A-C99C-6B44-35F07BF4CD4C}"/>
              </a:ext>
            </a:extLst>
          </p:cNvPr>
          <p:cNvSpPr txBox="1"/>
          <p:nvPr/>
        </p:nvSpPr>
        <p:spPr>
          <a:xfrm>
            <a:off x="87288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9A13F91-73D6-F1FB-611D-71E4ABC8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Delta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4D1452-A174-A3B7-93B3-C308073B171B}"/>
              </a:ext>
            </a:extLst>
          </p:cNvPr>
          <p:cNvSpPr txBox="1"/>
          <p:nvPr/>
        </p:nvSpPr>
        <p:spPr>
          <a:xfrm>
            <a:off x="6925898" y="3324976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630FC4-0DCA-EE1F-F0A3-AD30DAD35912}"/>
              </a:ext>
            </a:extLst>
          </p:cNvPr>
          <p:cNvSpPr/>
          <p:nvPr/>
        </p:nvSpPr>
        <p:spPr>
          <a:xfrm>
            <a:off x="4591016" y="4416423"/>
            <a:ext cx="2302836" cy="3699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574D18-237E-B136-A6A8-6C4EDB541912}"/>
              </a:ext>
            </a:extLst>
          </p:cNvPr>
          <p:cNvGrpSpPr/>
          <p:nvPr/>
        </p:nvGrpSpPr>
        <p:grpSpPr>
          <a:xfrm>
            <a:off x="11264129" y="3270664"/>
            <a:ext cx="572593" cy="470760"/>
            <a:chOff x="6992029" y="4852026"/>
            <a:chExt cx="681993" cy="56882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E1650B-A6A7-0926-D55A-9B5C3FAFC86F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9" name="5-Point Star 3">
              <a:extLst>
                <a:ext uri="{FF2B5EF4-FFF2-40B4-BE49-F238E27FC236}">
                  <a16:creationId xmlns:a16="http://schemas.microsoft.com/office/drawing/2014/main" id="{00925DFA-1E2C-E7AE-28C4-AA4B2510A15A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DCF15EF-0A96-3856-648E-E4289ED8AED2}"/>
              </a:ext>
            </a:extLst>
          </p:cNvPr>
          <p:cNvCxnSpPr>
            <a:cxnSpLocks/>
          </p:cNvCxnSpPr>
          <p:nvPr/>
        </p:nvCxnSpPr>
        <p:spPr>
          <a:xfrm flipV="1">
            <a:off x="4114828" y="2758021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682AC0-330D-EF86-0B43-A8D45DBDAC8B}"/>
              </a:ext>
            </a:extLst>
          </p:cNvPr>
          <p:cNvCxnSpPr>
            <a:cxnSpLocks/>
          </p:cNvCxnSpPr>
          <p:nvPr/>
        </p:nvCxnSpPr>
        <p:spPr>
          <a:xfrm flipV="1">
            <a:off x="4593027" y="2791823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076385C-3D46-6E2A-4E23-6F0C00431C6E}"/>
              </a:ext>
            </a:extLst>
          </p:cNvPr>
          <p:cNvCxnSpPr>
            <a:cxnSpLocks/>
          </p:cNvCxnSpPr>
          <p:nvPr/>
        </p:nvCxnSpPr>
        <p:spPr>
          <a:xfrm flipV="1">
            <a:off x="4115961" y="4372872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E661344-31AC-8BA5-86A8-700B11C0C83E}"/>
              </a:ext>
            </a:extLst>
          </p:cNvPr>
          <p:cNvSpPr txBox="1"/>
          <p:nvPr/>
        </p:nvSpPr>
        <p:spPr>
          <a:xfrm>
            <a:off x="2255986" y="3277327"/>
            <a:ext cx="6046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(initial)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FE889C1E-2881-C9CF-135B-D9FCEDB48253}"/>
              </a:ext>
            </a:extLst>
          </p:cNvPr>
          <p:cNvSpPr/>
          <p:nvPr/>
        </p:nvSpPr>
        <p:spPr>
          <a:xfrm>
            <a:off x="11416084" y="2698896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C6F145-AE7E-98CF-6BE1-F02F03AC8512}"/>
              </a:ext>
            </a:extLst>
          </p:cNvPr>
          <p:cNvSpPr txBox="1"/>
          <p:nvPr/>
        </p:nvSpPr>
        <p:spPr>
          <a:xfrm>
            <a:off x="11220214" y="2877932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F0F1D5E8-CB87-966C-0C48-0DC619FA23B3}"/>
              </a:ext>
            </a:extLst>
          </p:cNvPr>
          <p:cNvSpPr/>
          <p:nvPr/>
        </p:nvSpPr>
        <p:spPr>
          <a:xfrm>
            <a:off x="2261656" y="2091624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5770AD6-9D3A-16B1-0428-98734DCE39A9}"/>
              </a:ext>
            </a:extLst>
          </p:cNvPr>
          <p:cNvCxnSpPr>
            <a:cxnSpLocks/>
          </p:cNvCxnSpPr>
          <p:nvPr/>
        </p:nvCxnSpPr>
        <p:spPr>
          <a:xfrm flipV="1">
            <a:off x="1840910" y="2749383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7B621DC-19F9-0846-0BB7-5B5D797DD0C5}"/>
              </a:ext>
            </a:extLst>
          </p:cNvPr>
          <p:cNvCxnSpPr>
            <a:cxnSpLocks/>
          </p:cNvCxnSpPr>
          <p:nvPr/>
        </p:nvCxnSpPr>
        <p:spPr>
          <a:xfrm flipV="1">
            <a:off x="1842761" y="436423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ADBEBD-6725-94BF-8A34-25B641BD4E2D}"/>
              </a:ext>
            </a:extLst>
          </p:cNvPr>
          <p:cNvCxnSpPr>
            <a:cxnSpLocks/>
          </p:cNvCxnSpPr>
          <p:nvPr/>
        </p:nvCxnSpPr>
        <p:spPr>
          <a:xfrm flipV="1">
            <a:off x="6415865" y="272665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BBA2D04-33CF-6627-5C3D-4DC4A363D09E}"/>
              </a:ext>
            </a:extLst>
          </p:cNvPr>
          <p:cNvCxnSpPr>
            <a:cxnSpLocks/>
          </p:cNvCxnSpPr>
          <p:nvPr/>
        </p:nvCxnSpPr>
        <p:spPr>
          <a:xfrm flipV="1">
            <a:off x="6894064" y="255589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D6933E3-A63F-0E94-D956-CC696D9864A9}"/>
              </a:ext>
            </a:extLst>
          </p:cNvPr>
          <p:cNvCxnSpPr>
            <a:cxnSpLocks/>
          </p:cNvCxnSpPr>
          <p:nvPr/>
        </p:nvCxnSpPr>
        <p:spPr>
          <a:xfrm flipV="1">
            <a:off x="6433182" y="434150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F59A57-79A6-24EC-F980-0A8B6D6009FC}"/>
              </a:ext>
            </a:extLst>
          </p:cNvPr>
          <p:cNvCxnSpPr>
            <a:cxnSpLocks/>
          </p:cNvCxnSpPr>
          <p:nvPr/>
        </p:nvCxnSpPr>
        <p:spPr>
          <a:xfrm flipV="1">
            <a:off x="8675361" y="2774828"/>
            <a:ext cx="477987" cy="1622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B7DD99F-83BB-6CAF-9713-4D42C188F7EE}"/>
              </a:ext>
            </a:extLst>
          </p:cNvPr>
          <p:cNvCxnSpPr>
            <a:cxnSpLocks/>
          </p:cNvCxnSpPr>
          <p:nvPr/>
        </p:nvCxnSpPr>
        <p:spPr>
          <a:xfrm flipV="1">
            <a:off x="9137376" y="276590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316151-F430-4EC6-7714-537C9C3F6172}"/>
              </a:ext>
            </a:extLst>
          </p:cNvPr>
          <p:cNvCxnSpPr>
            <a:cxnSpLocks/>
          </p:cNvCxnSpPr>
          <p:nvPr/>
        </p:nvCxnSpPr>
        <p:spPr>
          <a:xfrm flipV="1">
            <a:off x="8692678" y="4389679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BC5C76E-71BC-429D-EC0D-10BB04C12876}"/>
              </a:ext>
            </a:extLst>
          </p:cNvPr>
          <p:cNvSpPr txBox="1"/>
          <p:nvPr/>
        </p:nvSpPr>
        <p:spPr>
          <a:xfrm>
            <a:off x="9186472" y="3344514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E5E33F34-5FF3-FD96-90B3-F663983C7996}"/>
              </a:ext>
            </a:extLst>
          </p:cNvPr>
          <p:cNvSpPr/>
          <p:nvPr/>
        </p:nvSpPr>
        <p:spPr>
          <a:xfrm>
            <a:off x="1566944" y="4416523"/>
            <a:ext cx="770999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A1D2630E-5C0E-A2D6-73E4-22DCC0822B37}"/>
              </a:ext>
            </a:extLst>
          </p:cNvPr>
          <p:cNvSpPr/>
          <p:nvPr/>
        </p:nvSpPr>
        <p:spPr>
          <a:xfrm rot="5400000">
            <a:off x="2910792" y="5082862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4E56EE1F-188F-3004-91B2-D106F195B84E}"/>
              </a:ext>
            </a:extLst>
          </p:cNvPr>
          <p:cNvSpPr/>
          <p:nvPr/>
        </p:nvSpPr>
        <p:spPr>
          <a:xfrm rot="5400000">
            <a:off x="5201004" y="5079356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B93928BC-8335-A391-7FF1-E3A33C06DB6B}"/>
              </a:ext>
            </a:extLst>
          </p:cNvPr>
          <p:cNvSpPr/>
          <p:nvPr/>
        </p:nvSpPr>
        <p:spPr>
          <a:xfrm rot="5400000">
            <a:off x="7491216" y="5075850"/>
            <a:ext cx="167306" cy="2275464"/>
          </a:xfrm>
          <a:prstGeom prst="rightBracke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1F817DF-0F68-5584-C40C-5041819DDB90}"/>
              </a:ext>
            </a:extLst>
          </p:cNvPr>
          <p:cNvSpPr/>
          <p:nvPr/>
        </p:nvSpPr>
        <p:spPr>
          <a:xfrm>
            <a:off x="4192213" y="3560545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DE447A6-4BE9-8377-4603-3D0461C3DCF7}"/>
              </a:ext>
            </a:extLst>
          </p:cNvPr>
          <p:cNvSpPr/>
          <p:nvPr/>
        </p:nvSpPr>
        <p:spPr>
          <a:xfrm>
            <a:off x="4495048" y="2091624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E79DC84-5366-CB4D-880B-0EBE78B6E581}"/>
              </a:ext>
            </a:extLst>
          </p:cNvPr>
          <p:cNvSpPr/>
          <p:nvPr/>
        </p:nvSpPr>
        <p:spPr>
          <a:xfrm>
            <a:off x="1695499" y="4875775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6">
            <a:extLst>
              <a:ext uri="{FF2B5EF4-FFF2-40B4-BE49-F238E27FC236}">
                <a16:creationId xmlns:a16="http://schemas.microsoft.com/office/drawing/2014/main" id="{D35632DF-CCEA-A035-A917-C5295191F4F6}"/>
              </a:ext>
            </a:extLst>
          </p:cNvPr>
          <p:cNvSpPr/>
          <p:nvPr/>
        </p:nvSpPr>
        <p:spPr>
          <a:xfrm>
            <a:off x="3959911" y="487442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31">
            <a:extLst>
              <a:ext uri="{FF2B5EF4-FFF2-40B4-BE49-F238E27FC236}">
                <a16:creationId xmlns:a16="http://schemas.microsoft.com/office/drawing/2014/main" id="{E527B0C3-0313-08D0-F1D7-DD40D9084326}"/>
              </a:ext>
            </a:extLst>
          </p:cNvPr>
          <p:cNvSpPr/>
          <p:nvPr/>
        </p:nvSpPr>
        <p:spPr>
          <a:xfrm>
            <a:off x="6132391" y="2352227"/>
            <a:ext cx="4549354" cy="37746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B0D7F9-2DEF-522A-E326-4D38FE4C16DF}"/>
              </a:ext>
            </a:extLst>
          </p:cNvPr>
          <p:cNvSpPr/>
          <p:nvPr/>
        </p:nvSpPr>
        <p:spPr>
          <a:xfrm>
            <a:off x="6469324" y="357585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78830026-5565-C9BE-F8E9-D4507683B242}"/>
              </a:ext>
            </a:extLst>
          </p:cNvPr>
          <p:cNvSpPr/>
          <p:nvPr/>
        </p:nvSpPr>
        <p:spPr>
          <a:xfrm>
            <a:off x="6808065" y="2069483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FC9F846-5831-1755-C1C7-4ADC46644E1D}"/>
              </a:ext>
            </a:extLst>
          </p:cNvPr>
          <p:cNvSpPr/>
          <p:nvPr/>
        </p:nvSpPr>
        <p:spPr>
          <a:xfrm>
            <a:off x="6288688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31">
            <a:extLst>
              <a:ext uri="{FF2B5EF4-FFF2-40B4-BE49-F238E27FC236}">
                <a16:creationId xmlns:a16="http://schemas.microsoft.com/office/drawing/2014/main" id="{94DFCB8B-A480-9D2C-B639-86DE7BDFFB42}"/>
              </a:ext>
            </a:extLst>
          </p:cNvPr>
          <p:cNvSpPr/>
          <p:nvPr/>
        </p:nvSpPr>
        <p:spPr>
          <a:xfrm>
            <a:off x="6879559" y="4406512"/>
            <a:ext cx="3830098" cy="38737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A4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93945A32-ED25-CEAC-C8DD-5873C57725A4}"/>
              </a:ext>
            </a:extLst>
          </p:cNvPr>
          <p:cNvSpPr/>
          <p:nvPr/>
        </p:nvSpPr>
        <p:spPr>
          <a:xfrm>
            <a:off x="8732613" y="3589431"/>
            <a:ext cx="255907" cy="206615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1" name="5-Point Star 52">
            <a:extLst>
              <a:ext uri="{FF2B5EF4-FFF2-40B4-BE49-F238E27FC236}">
                <a16:creationId xmlns:a16="http://schemas.microsoft.com/office/drawing/2014/main" id="{3887A992-21DD-C36A-87A0-3CEE1C78039B}"/>
              </a:ext>
            </a:extLst>
          </p:cNvPr>
          <p:cNvSpPr/>
          <p:nvPr/>
        </p:nvSpPr>
        <p:spPr>
          <a:xfrm>
            <a:off x="8548797" y="4861333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7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Application triggers occur when administrative or end-user interfaces are manipulated.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53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FB051-D29B-8845-86C4-8567FC2CA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99687E-EBF8-0CF8-D0AA-29ED4F750A09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1B5AB6-4C86-F2D5-C05C-B3668DD464AC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CF67C-2519-C41B-2B47-FDDA70152B3C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9012B-F74C-C210-FA14-68912411EFE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F754662-0A38-0062-A13C-3DC7BE7C21D4}"/>
              </a:ext>
            </a:extLst>
          </p:cNvPr>
          <p:cNvSpPr/>
          <p:nvPr/>
        </p:nvSpPr>
        <p:spPr>
          <a:xfrm>
            <a:off x="1884702" y="2362036"/>
            <a:ext cx="369308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F0BDCFB-F102-4093-F2D1-484D738422DE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D10A537-3BBD-C4C8-997F-5DA15EA66987}"/>
              </a:ext>
            </a:extLst>
          </p:cNvPr>
          <p:cNvSpPr/>
          <p:nvPr/>
        </p:nvSpPr>
        <p:spPr>
          <a:xfrm>
            <a:off x="5588541" y="2362036"/>
            <a:ext cx="1140326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39BE14-1AAA-93C6-3D64-B151EFCB77E1}"/>
              </a:ext>
            </a:extLst>
          </p:cNvPr>
          <p:cNvCxnSpPr/>
          <p:nvPr/>
        </p:nvCxnSpPr>
        <p:spPr>
          <a:xfrm>
            <a:off x="5098726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3F65BA-6008-CDA1-33F3-78AA89BE1FE3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35AB9D-93AD-59BC-975D-A4BB8A705A80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6C4347-966B-7BA0-659C-05C183823181}"/>
              </a:ext>
            </a:extLst>
          </p:cNvPr>
          <p:cNvCxnSpPr>
            <a:cxnSpLocks/>
          </p:cNvCxnSpPr>
          <p:nvPr/>
        </p:nvCxnSpPr>
        <p:spPr>
          <a:xfrm flipV="1">
            <a:off x="5078415" y="2787815"/>
            <a:ext cx="537733" cy="1627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F520770-E16C-13AA-54D6-318C8C59EA28}"/>
              </a:ext>
            </a:extLst>
          </p:cNvPr>
          <p:cNvCxnSpPr>
            <a:cxnSpLocks/>
          </p:cNvCxnSpPr>
          <p:nvPr/>
        </p:nvCxnSpPr>
        <p:spPr>
          <a:xfrm flipV="1">
            <a:off x="5643776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A2EA45-70DF-1A9B-F2B7-1587BBE4CFDF}"/>
              </a:ext>
            </a:extLst>
          </p:cNvPr>
          <p:cNvCxnSpPr>
            <a:cxnSpLocks/>
          </p:cNvCxnSpPr>
          <p:nvPr/>
        </p:nvCxnSpPr>
        <p:spPr>
          <a:xfrm flipV="1">
            <a:off x="5077398" y="4467120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54812BE-C77C-1F58-0AA6-8FB1D2E46345}"/>
              </a:ext>
            </a:extLst>
          </p:cNvPr>
          <p:cNvSpPr txBox="1"/>
          <p:nvPr/>
        </p:nvSpPr>
        <p:spPr>
          <a:xfrm>
            <a:off x="4727198" y="343443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B31FBA8-6BFC-9A64-BC85-E46FB8C4BDBF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2AE69F5-F14F-9CE2-F2FC-8D07832F0924}"/>
              </a:ext>
            </a:extLst>
          </p:cNvPr>
          <p:cNvSpPr/>
          <p:nvPr/>
        </p:nvSpPr>
        <p:spPr>
          <a:xfrm>
            <a:off x="8897933" y="2362036"/>
            <a:ext cx="2464914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C3FC8AF-3F70-A147-B1F9-E31020DC97A0}"/>
              </a:ext>
            </a:extLst>
          </p:cNvPr>
          <p:cNvCxnSpPr/>
          <p:nvPr/>
        </p:nvCxnSpPr>
        <p:spPr>
          <a:xfrm>
            <a:off x="8415251" y="541976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E36A1B0-7D46-056F-526F-ECF45ADE6C04}"/>
              </a:ext>
            </a:extLst>
          </p:cNvPr>
          <p:cNvCxnSpPr>
            <a:cxnSpLocks/>
          </p:cNvCxnSpPr>
          <p:nvPr/>
        </p:nvCxnSpPr>
        <p:spPr>
          <a:xfrm>
            <a:off x="8906527" y="541451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FD41D5-E40F-07FE-C0DB-F028E9C44869}"/>
              </a:ext>
            </a:extLst>
          </p:cNvPr>
          <p:cNvCxnSpPr>
            <a:cxnSpLocks/>
          </p:cNvCxnSpPr>
          <p:nvPr/>
        </p:nvCxnSpPr>
        <p:spPr>
          <a:xfrm flipV="1">
            <a:off x="8451011" y="2736032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4E15BC-70DC-2612-52FD-EFF23673C7F3}"/>
              </a:ext>
            </a:extLst>
          </p:cNvPr>
          <p:cNvCxnSpPr>
            <a:cxnSpLocks/>
          </p:cNvCxnSpPr>
          <p:nvPr/>
        </p:nvCxnSpPr>
        <p:spPr>
          <a:xfrm flipV="1">
            <a:off x="8907675" y="2757595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0FA4AC4-650A-556C-99A6-80BFE440630B}"/>
              </a:ext>
            </a:extLst>
          </p:cNvPr>
          <p:cNvCxnSpPr>
            <a:cxnSpLocks/>
          </p:cNvCxnSpPr>
          <p:nvPr/>
        </p:nvCxnSpPr>
        <p:spPr>
          <a:xfrm flipV="1">
            <a:off x="8402508" y="4367112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36F42FF-DF0D-FA08-06CF-C379A59E2761}"/>
              </a:ext>
            </a:extLst>
          </p:cNvPr>
          <p:cNvSpPr txBox="1"/>
          <p:nvPr/>
        </p:nvSpPr>
        <p:spPr>
          <a:xfrm>
            <a:off x="8478618" y="5638914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76722A7-B4B3-9BA5-C99E-C2D7B343C47B}"/>
              </a:ext>
            </a:extLst>
          </p:cNvPr>
          <p:cNvCxnSpPr/>
          <p:nvPr/>
        </p:nvCxnSpPr>
        <p:spPr>
          <a:xfrm>
            <a:off x="6232397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4B5395D-7AEE-5105-8D3C-CC4A54EB3525}"/>
              </a:ext>
            </a:extLst>
          </p:cNvPr>
          <p:cNvCxnSpPr>
            <a:cxnSpLocks/>
          </p:cNvCxnSpPr>
          <p:nvPr/>
        </p:nvCxnSpPr>
        <p:spPr>
          <a:xfrm>
            <a:off x="6703939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46DBC86-875C-E7A5-F19D-49D4A461BCCE}"/>
              </a:ext>
            </a:extLst>
          </p:cNvPr>
          <p:cNvCxnSpPr>
            <a:cxnSpLocks/>
          </p:cNvCxnSpPr>
          <p:nvPr/>
        </p:nvCxnSpPr>
        <p:spPr>
          <a:xfrm flipV="1">
            <a:off x="6261517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6C8057-850B-4631-E585-73D7E7E20E5F}"/>
              </a:ext>
            </a:extLst>
          </p:cNvPr>
          <p:cNvCxnSpPr>
            <a:cxnSpLocks/>
          </p:cNvCxnSpPr>
          <p:nvPr/>
        </p:nvCxnSpPr>
        <p:spPr>
          <a:xfrm flipV="1">
            <a:off x="6705089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E2250BB-FA3A-9AAC-11E1-8F2996D51DA1}"/>
              </a:ext>
            </a:extLst>
          </p:cNvPr>
          <p:cNvCxnSpPr>
            <a:cxnSpLocks/>
          </p:cNvCxnSpPr>
          <p:nvPr/>
        </p:nvCxnSpPr>
        <p:spPr>
          <a:xfrm flipV="1">
            <a:off x="6237511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D12438D-807E-3149-9BB6-CBAE6F09E802}"/>
              </a:ext>
            </a:extLst>
          </p:cNvPr>
          <p:cNvSpPr/>
          <p:nvPr/>
        </p:nvSpPr>
        <p:spPr>
          <a:xfrm>
            <a:off x="6221581" y="4415191"/>
            <a:ext cx="2180936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F03A7E-C4F0-E886-F934-74856BE05AA3}"/>
              </a:ext>
            </a:extLst>
          </p:cNvPr>
          <p:cNvSpPr txBox="1"/>
          <p:nvPr/>
        </p:nvSpPr>
        <p:spPr>
          <a:xfrm>
            <a:off x="6260004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2843ADEF-24DD-2769-3A62-985FBA34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E51826-CCB0-D274-7E8C-F7AE1EA503D1}"/>
              </a:ext>
            </a:extLst>
          </p:cNvPr>
          <p:cNvSpPr txBox="1"/>
          <p:nvPr/>
        </p:nvSpPr>
        <p:spPr>
          <a:xfrm>
            <a:off x="8154725" y="3436717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4BAEF1-097E-5498-DE21-06C74DBABDAD}"/>
              </a:ext>
            </a:extLst>
          </p:cNvPr>
          <p:cNvSpPr txBox="1"/>
          <p:nvPr/>
        </p:nvSpPr>
        <p:spPr>
          <a:xfrm>
            <a:off x="5945577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F42EAFD-5F48-BC34-44F5-F33B3115D0B1}"/>
              </a:ext>
            </a:extLst>
          </p:cNvPr>
          <p:cNvSpPr/>
          <p:nvPr/>
        </p:nvSpPr>
        <p:spPr>
          <a:xfrm>
            <a:off x="8402517" y="4419530"/>
            <a:ext cx="295127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3122A48-CE42-3C37-E982-5C3A447D5419}"/>
              </a:ext>
            </a:extLst>
          </p:cNvPr>
          <p:cNvSpPr/>
          <p:nvPr/>
        </p:nvSpPr>
        <p:spPr>
          <a:xfrm>
            <a:off x="6707085" y="2356440"/>
            <a:ext cx="2199441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3CECF5-B481-05BF-0BD7-549B4B057A02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260117-5CEE-B89A-E42D-722EF344FF6F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8" name="5-Point Star 3">
              <a:extLst>
                <a:ext uri="{FF2B5EF4-FFF2-40B4-BE49-F238E27FC236}">
                  <a16:creationId xmlns:a16="http://schemas.microsoft.com/office/drawing/2014/main" id="{1CE5F8EB-6ADC-E0E2-C82F-4F3BD8F63C69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961393-0AA5-FAAE-B557-F8D5FD6942AC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most common deployments today</a:t>
            </a:r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55DBDD9E-6E6E-7ABC-B849-78237B7A4F19}"/>
              </a:ext>
            </a:extLst>
          </p:cNvPr>
          <p:cNvSpPr/>
          <p:nvPr/>
        </p:nvSpPr>
        <p:spPr>
          <a:xfrm>
            <a:off x="4946405" y="4855198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3">
            <a:extLst>
              <a:ext uri="{FF2B5EF4-FFF2-40B4-BE49-F238E27FC236}">
                <a16:creationId xmlns:a16="http://schemas.microsoft.com/office/drawing/2014/main" id="{B8F8B8B0-AB61-5F61-D79F-0092EEC8633A}"/>
              </a:ext>
            </a:extLst>
          </p:cNvPr>
          <p:cNvSpPr/>
          <p:nvPr/>
        </p:nvSpPr>
        <p:spPr>
          <a:xfrm>
            <a:off x="6117194" y="4869435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">
            <a:extLst>
              <a:ext uri="{FF2B5EF4-FFF2-40B4-BE49-F238E27FC236}">
                <a16:creationId xmlns:a16="http://schemas.microsoft.com/office/drawing/2014/main" id="{80AA45AD-5F8F-66BB-38BB-6E4CFDFF6B1F}"/>
              </a:ext>
            </a:extLst>
          </p:cNvPr>
          <p:cNvSpPr/>
          <p:nvPr/>
        </p:nvSpPr>
        <p:spPr>
          <a:xfrm>
            <a:off x="8274564" y="4907495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3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3712001" y="2715381"/>
            <a:ext cx="478794" cy="1733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3956374" y="3421106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1200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18354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47462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47958" y="2362036"/>
            <a:ext cx="4242543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183541" y="2844550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3704714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01238" y="2362036"/>
            <a:ext cx="3583459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54743" y="547307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26285" y="546782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82350" y="561497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Active Pull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6E7B78-01EF-C5E1-B61C-5B043034FD88}"/>
              </a:ext>
            </a:extLst>
          </p:cNvPr>
          <p:cNvSpPr txBox="1"/>
          <p:nvPr/>
        </p:nvSpPr>
        <p:spPr>
          <a:xfrm>
            <a:off x="8268950" y="3522370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850131-67D6-79D5-CF3F-C2BB39FDE3E0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2925178" y="336970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20459" y="4416424"/>
            <a:ext cx="27499" cy="10975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192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251249" y="3429000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893365" y="271538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90501" y="4356254"/>
            <a:ext cx="10737" cy="11156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0686" y="547194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56321D8-5551-4240-29C3-90120C8F64AC}"/>
              </a:ext>
            </a:extLst>
          </p:cNvPr>
          <p:cNvCxnSpPr>
            <a:cxnSpLocks/>
          </p:cNvCxnSpPr>
          <p:nvPr/>
        </p:nvCxnSpPr>
        <p:spPr>
          <a:xfrm flipV="1">
            <a:off x="7962626" y="2750689"/>
            <a:ext cx="445064" cy="163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C6E56C-57FE-9C97-9C4D-3222738A5129}"/>
              </a:ext>
            </a:extLst>
          </p:cNvPr>
          <p:cNvCxnSpPr>
            <a:cxnSpLocks/>
          </p:cNvCxnSpPr>
          <p:nvPr/>
        </p:nvCxnSpPr>
        <p:spPr>
          <a:xfrm flipV="1">
            <a:off x="8434166" y="277610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214460-E074-B81E-577F-56E233A7A272}"/>
              </a:ext>
            </a:extLst>
          </p:cNvPr>
          <p:cNvCxnSpPr>
            <a:cxnSpLocks/>
          </p:cNvCxnSpPr>
          <p:nvPr/>
        </p:nvCxnSpPr>
        <p:spPr>
          <a:xfrm flipV="1">
            <a:off x="7955339" y="434089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5-Point Star 3">
            <a:extLst>
              <a:ext uri="{FF2B5EF4-FFF2-40B4-BE49-F238E27FC236}">
                <a16:creationId xmlns:a16="http://schemas.microsoft.com/office/drawing/2014/main" id="{A071731A-3693-C497-B1FA-0B5F9875ADC5}"/>
              </a:ext>
            </a:extLst>
          </p:cNvPr>
          <p:cNvSpPr/>
          <p:nvPr/>
        </p:nvSpPr>
        <p:spPr>
          <a:xfrm>
            <a:off x="3485268" y="3504502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3">
            <a:extLst>
              <a:ext uri="{FF2B5EF4-FFF2-40B4-BE49-F238E27FC236}">
                <a16:creationId xmlns:a16="http://schemas.microsoft.com/office/drawing/2014/main" id="{D5779EA2-F01E-50D6-4391-CFB231A38FDC}"/>
              </a:ext>
            </a:extLst>
          </p:cNvPr>
          <p:cNvSpPr/>
          <p:nvPr/>
        </p:nvSpPr>
        <p:spPr>
          <a:xfrm>
            <a:off x="7760340" y="3531198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3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1938804" y="2362036"/>
            <a:ext cx="173527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1938805" y="4416424"/>
            <a:ext cx="2235595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F147C-52B3-0735-BBE0-48EB702A2F3C}"/>
              </a:ext>
            </a:extLst>
          </p:cNvPr>
          <p:cNvCxnSpPr/>
          <p:nvPr/>
        </p:nvCxnSpPr>
        <p:spPr>
          <a:xfrm>
            <a:off x="3743531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215071" y="550387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506153" y="556434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3684820" y="2362036"/>
            <a:ext cx="4229138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7943128" y="2362036"/>
            <a:ext cx="342508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B21CD2-9BC8-2BFD-7C7C-F18A6E0DD899}"/>
              </a:ext>
            </a:extLst>
          </p:cNvPr>
          <p:cNvCxnSpPr/>
          <p:nvPr/>
        </p:nvCxnSpPr>
        <p:spPr>
          <a:xfrm>
            <a:off x="7943128" y="548852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23104A-778F-3B88-4AB4-FB546BE8D015}"/>
              </a:ext>
            </a:extLst>
          </p:cNvPr>
          <p:cNvCxnSpPr>
            <a:cxnSpLocks/>
          </p:cNvCxnSpPr>
          <p:nvPr/>
        </p:nvCxnSpPr>
        <p:spPr>
          <a:xfrm>
            <a:off x="8414670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FA3077-EF88-83ED-6F70-872089D3DC5E}"/>
              </a:ext>
            </a:extLst>
          </p:cNvPr>
          <p:cNvSpPr txBox="1"/>
          <p:nvPr/>
        </p:nvSpPr>
        <p:spPr>
          <a:xfrm>
            <a:off x="7970735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 </a:t>
            </a:r>
            <a:r>
              <a:rPr lang="en-US" b="1" dirty="0">
                <a:solidFill>
                  <a:schemeClr val="accent2"/>
                </a:solidFill>
              </a:rPr>
              <a:t>Delta Pull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91D9A-58B6-3972-0C30-40AC30D5074A}"/>
              </a:ext>
            </a:extLst>
          </p:cNvPr>
          <p:cNvCxnSpPr>
            <a:cxnSpLocks/>
          </p:cNvCxnSpPr>
          <p:nvPr/>
        </p:nvCxnSpPr>
        <p:spPr>
          <a:xfrm flipV="1">
            <a:off x="3651989" y="4410428"/>
            <a:ext cx="0" cy="11035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365077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4EF9A8-37A0-453F-AD7B-75F909CBD571}"/>
              </a:ext>
            </a:extLst>
          </p:cNvPr>
          <p:cNvSpPr txBox="1"/>
          <p:nvPr/>
        </p:nvSpPr>
        <p:spPr>
          <a:xfrm>
            <a:off x="7235067" y="337183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880D32-554D-0FA8-D9D4-8481502E5BE3}"/>
              </a:ext>
            </a:extLst>
          </p:cNvPr>
          <p:cNvCxnSpPr>
            <a:cxnSpLocks/>
          </p:cNvCxnSpPr>
          <p:nvPr/>
        </p:nvCxnSpPr>
        <p:spPr>
          <a:xfrm>
            <a:off x="7900709" y="2730831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C8782-B18B-3F9C-94E4-3FC727E12AE5}"/>
              </a:ext>
            </a:extLst>
          </p:cNvPr>
          <p:cNvCxnSpPr>
            <a:cxnSpLocks/>
          </p:cNvCxnSpPr>
          <p:nvPr/>
        </p:nvCxnSpPr>
        <p:spPr>
          <a:xfrm flipV="1">
            <a:off x="7871944" y="4391868"/>
            <a:ext cx="42014" cy="118421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4D0E05-1C30-168C-C285-A15FBF688529}"/>
              </a:ext>
            </a:extLst>
          </p:cNvPr>
          <p:cNvCxnSpPr>
            <a:cxnSpLocks/>
          </p:cNvCxnSpPr>
          <p:nvPr/>
        </p:nvCxnSpPr>
        <p:spPr>
          <a:xfrm>
            <a:off x="7888030" y="548739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3E6609-5069-984A-1BBE-DD148A51A8D9}"/>
              </a:ext>
            </a:extLst>
          </p:cNvPr>
          <p:cNvCxnSpPr>
            <a:cxnSpLocks/>
          </p:cNvCxnSpPr>
          <p:nvPr/>
        </p:nvCxnSpPr>
        <p:spPr>
          <a:xfrm flipV="1">
            <a:off x="2124634" y="2727380"/>
            <a:ext cx="569551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E7BD270-0137-19A7-08EF-6A67E6661BE0}"/>
              </a:ext>
            </a:extLst>
          </p:cNvPr>
          <p:cNvSpPr txBox="1"/>
          <p:nvPr/>
        </p:nvSpPr>
        <p:spPr>
          <a:xfrm>
            <a:off x="2483823" y="340460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12B9E3-D19D-3D58-BF1F-BC7C0857C449}"/>
              </a:ext>
            </a:extLst>
          </p:cNvPr>
          <p:cNvCxnSpPr/>
          <p:nvPr/>
        </p:nvCxnSpPr>
        <p:spPr>
          <a:xfrm>
            <a:off x="2239450" y="548027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F164AA-85DC-5309-BB58-829569042C3A}"/>
              </a:ext>
            </a:extLst>
          </p:cNvPr>
          <p:cNvCxnSpPr>
            <a:cxnSpLocks/>
          </p:cNvCxnSpPr>
          <p:nvPr/>
        </p:nvCxnSpPr>
        <p:spPr>
          <a:xfrm>
            <a:off x="2710990" y="5487376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0FCC19E-EF29-797C-3443-0A0730B6FBA6}"/>
              </a:ext>
            </a:extLst>
          </p:cNvPr>
          <p:cNvSpPr txBox="1"/>
          <p:nvPr/>
        </p:nvSpPr>
        <p:spPr>
          <a:xfrm>
            <a:off x="2002072" y="5547846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BCDD7A-022D-CD7E-BF62-1135D183BFA1}"/>
              </a:ext>
            </a:extLst>
          </p:cNvPr>
          <p:cNvCxnSpPr>
            <a:cxnSpLocks/>
          </p:cNvCxnSpPr>
          <p:nvPr/>
        </p:nvCxnSpPr>
        <p:spPr>
          <a:xfrm flipV="1">
            <a:off x="2706916" y="2689295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DD3CE09-3863-992F-AE4F-08C57EE3A36B}"/>
              </a:ext>
            </a:extLst>
          </p:cNvPr>
          <p:cNvCxnSpPr>
            <a:cxnSpLocks/>
          </p:cNvCxnSpPr>
          <p:nvPr/>
        </p:nvCxnSpPr>
        <p:spPr>
          <a:xfrm flipV="1">
            <a:off x="2236892" y="441042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30EB27-24DE-183A-0965-A1E34B98B10E}"/>
              </a:ext>
            </a:extLst>
          </p:cNvPr>
          <p:cNvCxnSpPr>
            <a:cxnSpLocks/>
          </p:cNvCxnSpPr>
          <p:nvPr/>
        </p:nvCxnSpPr>
        <p:spPr>
          <a:xfrm>
            <a:off x="2159374" y="2734930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44F819-8D05-B0F3-B244-1013AC723B99}"/>
              </a:ext>
            </a:extLst>
          </p:cNvPr>
          <p:cNvCxnSpPr>
            <a:cxnSpLocks/>
          </p:cNvCxnSpPr>
          <p:nvPr/>
        </p:nvCxnSpPr>
        <p:spPr>
          <a:xfrm flipV="1">
            <a:off x="2147908" y="4410428"/>
            <a:ext cx="11466" cy="10870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A50BFC-BCE4-E365-9F1C-7E0E7C256D50}"/>
              </a:ext>
            </a:extLst>
          </p:cNvPr>
          <p:cNvCxnSpPr>
            <a:cxnSpLocks/>
          </p:cNvCxnSpPr>
          <p:nvPr/>
        </p:nvCxnSpPr>
        <p:spPr>
          <a:xfrm>
            <a:off x="2146695" y="5491492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912205-A805-1248-0A1C-1DCC4D14A650}"/>
              </a:ext>
            </a:extLst>
          </p:cNvPr>
          <p:cNvCxnSpPr>
            <a:cxnSpLocks/>
          </p:cNvCxnSpPr>
          <p:nvPr/>
        </p:nvCxnSpPr>
        <p:spPr>
          <a:xfrm flipV="1">
            <a:off x="3731816" y="2751428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F1FECF6-6881-E7D3-7A57-AB30D1B75474}"/>
              </a:ext>
            </a:extLst>
          </p:cNvPr>
          <p:cNvCxnSpPr>
            <a:cxnSpLocks/>
          </p:cNvCxnSpPr>
          <p:nvPr/>
        </p:nvCxnSpPr>
        <p:spPr>
          <a:xfrm flipV="1">
            <a:off x="4218955" y="2777764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1B4164-BBD7-9205-382D-522B9833157A}"/>
              </a:ext>
            </a:extLst>
          </p:cNvPr>
          <p:cNvCxnSpPr>
            <a:cxnSpLocks/>
          </p:cNvCxnSpPr>
          <p:nvPr/>
        </p:nvCxnSpPr>
        <p:spPr>
          <a:xfrm flipV="1">
            <a:off x="3748931" y="449889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316A863-A15B-9B63-C32A-CC74F873B77B}"/>
              </a:ext>
            </a:extLst>
          </p:cNvPr>
          <p:cNvSpPr txBox="1"/>
          <p:nvPr/>
        </p:nvSpPr>
        <p:spPr>
          <a:xfrm>
            <a:off x="4137807" y="3429000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D77343-0342-BD8F-EBFD-7A839848D612}"/>
              </a:ext>
            </a:extLst>
          </p:cNvPr>
          <p:cNvCxnSpPr>
            <a:cxnSpLocks/>
          </p:cNvCxnSpPr>
          <p:nvPr/>
        </p:nvCxnSpPr>
        <p:spPr>
          <a:xfrm flipV="1">
            <a:off x="7935090" y="2722872"/>
            <a:ext cx="490365" cy="166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CD0B6E8-14B4-2440-4AA9-D87F6D7428B9}"/>
              </a:ext>
            </a:extLst>
          </p:cNvPr>
          <p:cNvCxnSpPr>
            <a:cxnSpLocks/>
          </p:cNvCxnSpPr>
          <p:nvPr/>
        </p:nvCxnSpPr>
        <p:spPr>
          <a:xfrm flipV="1">
            <a:off x="8405114" y="26913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129CE3-73F3-FBEE-28AE-DB48D3CA378D}"/>
              </a:ext>
            </a:extLst>
          </p:cNvPr>
          <p:cNvCxnSpPr>
            <a:cxnSpLocks/>
          </p:cNvCxnSpPr>
          <p:nvPr/>
        </p:nvCxnSpPr>
        <p:spPr>
          <a:xfrm flipV="1">
            <a:off x="7935090" y="4412505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3EA1EEF-5CD3-2759-04B2-E4BE8355537B}"/>
              </a:ext>
            </a:extLst>
          </p:cNvPr>
          <p:cNvSpPr txBox="1"/>
          <p:nvPr/>
        </p:nvSpPr>
        <p:spPr>
          <a:xfrm>
            <a:off x="8368346" y="3350277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Delta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F6BC1E-EB50-841B-ABA5-180134A8026A}"/>
              </a:ext>
            </a:extLst>
          </p:cNvPr>
          <p:cNvCxnSpPr>
            <a:cxnSpLocks/>
          </p:cNvCxnSpPr>
          <p:nvPr/>
        </p:nvCxnSpPr>
        <p:spPr>
          <a:xfrm>
            <a:off x="3631925" y="2751429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542ED2-286A-94CF-3E58-6858DC7B97B4}"/>
              </a:ext>
            </a:extLst>
          </p:cNvPr>
          <p:cNvSpPr txBox="1"/>
          <p:nvPr/>
        </p:nvSpPr>
        <p:spPr>
          <a:xfrm>
            <a:off x="2989740" y="3369703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9F4C66A7-DE38-AF22-8F98-B3AF7663DBCC}"/>
              </a:ext>
            </a:extLst>
          </p:cNvPr>
          <p:cNvSpPr/>
          <p:nvPr/>
        </p:nvSpPr>
        <p:spPr>
          <a:xfrm>
            <a:off x="2678488" y="2075881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5088E37D-24DA-F895-6058-535073E20046}"/>
              </a:ext>
            </a:extLst>
          </p:cNvPr>
          <p:cNvSpPr/>
          <p:nvPr/>
        </p:nvSpPr>
        <p:spPr>
          <a:xfrm>
            <a:off x="3871334" y="3478638"/>
            <a:ext cx="255907" cy="206615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759D54EE-E6BF-365A-E7DF-6E4EC0829F73}"/>
              </a:ext>
            </a:extLst>
          </p:cNvPr>
          <p:cNvSpPr/>
          <p:nvPr/>
        </p:nvSpPr>
        <p:spPr>
          <a:xfrm>
            <a:off x="4093747" y="2085165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2" name="Hexagon 51">
            <a:extLst>
              <a:ext uri="{FF2B5EF4-FFF2-40B4-BE49-F238E27FC236}">
                <a16:creationId xmlns:a16="http://schemas.microsoft.com/office/drawing/2014/main" id="{0E511077-D515-8D2A-4324-EF0734CCD9FF}"/>
              </a:ext>
            </a:extLst>
          </p:cNvPr>
          <p:cNvSpPr/>
          <p:nvPr/>
        </p:nvSpPr>
        <p:spPr>
          <a:xfrm>
            <a:off x="8072449" y="3499666"/>
            <a:ext cx="255907" cy="206615"/>
          </a:xfrm>
          <a:prstGeom prst="hex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5AB298CB-CCDD-5AC4-5154-158309189767}"/>
              </a:ext>
            </a:extLst>
          </p:cNvPr>
          <p:cNvSpPr/>
          <p:nvPr/>
        </p:nvSpPr>
        <p:spPr>
          <a:xfrm>
            <a:off x="8347447" y="2049116"/>
            <a:ext cx="255907" cy="206615"/>
          </a:xfrm>
          <a:prstGeom prst="hexag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FA057CA-83AA-E58C-DC27-56BBDBE02A49}"/>
              </a:ext>
            </a:extLst>
          </p:cNvPr>
          <p:cNvSpPr txBox="1"/>
          <p:nvPr/>
        </p:nvSpPr>
        <p:spPr>
          <a:xfrm>
            <a:off x="1510693" y="3370801"/>
            <a:ext cx="5677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some</a:t>
            </a:r>
          </a:p>
          <a:p>
            <a:pPr algn="ctr"/>
            <a:r>
              <a:rPr lang="en-US" sz="1100" dirty="0"/>
              <a:t>trigger</a:t>
            </a:r>
          </a:p>
        </p:txBody>
      </p:sp>
      <p:sp>
        <p:nvSpPr>
          <p:cNvPr id="79" name="5-Point Star 3">
            <a:extLst>
              <a:ext uri="{FF2B5EF4-FFF2-40B4-BE49-F238E27FC236}">
                <a16:creationId xmlns:a16="http://schemas.microsoft.com/office/drawing/2014/main" id="{D9EF9F48-4E80-8859-EE55-27131D47B88D}"/>
              </a:ext>
            </a:extLst>
          </p:cNvPr>
          <p:cNvSpPr/>
          <p:nvPr/>
        </p:nvSpPr>
        <p:spPr>
          <a:xfrm>
            <a:off x="2018046" y="3467224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5-Point Star 3">
            <a:extLst>
              <a:ext uri="{FF2B5EF4-FFF2-40B4-BE49-F238E27FC236}">
                <a16:creationId xmlns:a16="http://schemas.microsoft.com/office/drawing/2014/main" id="{873E7370-AA7E-84FA-F976-89C3AC6C7E75}"/>
              </a:ext>
            </a:extLst>
          </p:cNvPr>
          <p:cNvSpPr/>
          <p:nvPr/>
        </p:nvSpPr>
        <p:spPr>
          <a:xfrm>
            <a:off x="3491935" y="3476724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5-Point Star 3">
            <a:extLst>
              <a:ext uri="{FF2B5EF4-FFF2-40B4-BE49-F238E27FC236}">
                <a16:creationId xmlns:a16="http://schemas.microsoft.com/office/drawing/2014/main" id="{C13714AA-0462-6EB5-6272-B1C162C338EE}"/>
              </a:ext>
            </a:extLst>
          </p:cNvPr>
          <p:cNvSpPr/>
          <p:nvPr/>
        </p:nvSpPr>
        <p:spPr>
          <a:xfrm>
            <a:off x="7762290" y="3499666"/>
            <a:ext cx="255906" cy="20661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SSO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683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76B-3D27-609B-BD34-349700BC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524D90-8744-974A-6DF0-D7F78FF4D1A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41029E-3F51-2B15-33EA-D639B4F70AF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277D0D-F1D2-939E-8CE5-8307E1884FE6}"/>
              </a:ext>
            </a:extLst>
          </p:cNvPr>
          <p:cNvSpPr txBox="1"/>
          <p:nvPr/>
        </p:nvSpPr>
        <p:spPr>
          <a:xfrm>
            <a:off x="641131" y="2172804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0B22A-C34B-0A77-F3F6-A4E4E77B1DFF}"/>
              </a:ext>
            </a:extLst>
          </p:cNvPr>
          <p:cNvSpPr txBox="1"/>
          <p:nvPr/>
        </p:nvSpPr>
        <p:spPr>
          <a:xfrm>
            <a:off x="637925" y="4285099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80D4DA-4553-D5D7-A5B2-340D95B04647}"/>
              </a:ext>
            </a:extLst>
          </p:cNvPr>
          <p:cNvSpPr/>
          <p:nvPr/>
        </p:nvSpPr>
        <p:spPr>
          <a:xfrm>
            <a:off x="2575902" y="2362036"/>
            <a:ext cx="19440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B094AA7-36AE-97DA-4610-3FD4F983C14B}"/>
              </a:ext>
            </a:extLst>
          </p:cNvPr>
          <p:cNvSpPr/>
          <p:nvPr/>
        </p:nvSpPr>
        <p:spPr>
          <a:xfrm>
            <a:off x="2496492" y="4416424"/>
            <a:ext cx="167790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C60073-FFC5-CEE2-09D8-10DC6DBBB26D}"/>
              </a:ext>
            </a:extLst>
          </p:cNvPr>
          <p:cNvCxnSpPr>
            <a:cxnSpLocks/>
          </p:cNvCxnSpPr>
          <p:nvPr/>
        </p:nvCxnSpPr>
        <p:spPr>
          <a:xfrm flipV="1">
            <a:off x="4445849" y="2766139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3BB599-20BE-6DC4-6E40-C7A840C8A3EB}"/>
              </a:ext>
            </a:extLst>
          </p:cNvPr>
          <p:cNvSpPr txBox="1"/>
          <p:nvPr/>
        </p:nvSpPr>
        <p:spPr>
          <a:xfrm>
            <a:off x="4416837" y="3077314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0A930E-F39D-409B-D17C-3B9141BE341E}"/>
              </a:ext>
            </a:extLst>
          </p:cNvPr>
          <p:cNvCxnSpPr>
            <a:cxnSpLocks/>
          </p:cNvCxnSpPr>
          <p:nvPr/>
        </p:nvCxnSpPr>
        <p:spPr>
          <a:xfrm>
            <a:off x="4570534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BB9FC-28B8-8397-01A9-919A7E8A2B7A}"/>
              </a:ext>
            </a:extLst>
          </p:cNvPr>
          <p:cNvSpPr txBox="1"/>
          <p:nvPr/>
        </p:nvSpPr>
        <p:spPr>
          <a:xfrm>
            <a:off x="3963430" y="561274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339253FE-8AFE-DBB0-4132-2FEB16D16F6E}"/>
              </a:ext>
            </a:extLst>
          </p:cNvPr>
          <p:cNvSpPr/>
          <p:nvPr/>
        </p:nvSpPr>
        <p:spPr>
          <a:xfrm>
            <a:off x="3963430" y="4917369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ED0C5DA-1944-1D39-3E45-4EE3F54D0127}"/>
              </a:ext>
            </a:extLst>
          </p:cNvPr>
          <p:cNvSpPr/>
          <p:nvPr/>
        </p:nvSpPr>
        <p:spPr>
          <a:xfrm>
            <a:off x="4530679" y="2362036"/>
            <a:ext cx="441479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35B2B4-D05D-D9E3-0094-A4669E891E48}"/>
              </a:ext>
            </a:extLst>
          </p:cNvPr>
          <p:cNvCxnSpPr>
            <a:cxnSpLocks/>
          </p:cNvCxnSpPr>
          <p:nvPr/>
        </p:nvCxnSpPr>
        <p:spPr>
          <a:xfrm flipV="1">
            <a:off x="4570534" y="2766139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D211EF-4282-C899-1E4C-10243E32EE4D}"/>
              </a:ext>
            </a:extLst>
          </p:cNvPr>
          <p:cNvCxnSpPr>
            <a:cxnSpLocks/>
          </p:cNvCxnSpPr>
          <p:nvPr/>
        </p:nvCxnSpPr>
        <p:spPr>
          <a:xfrm flipV="1">
            <a:off x="4438562" y="4409340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C23BA56-0589-38AD-88D3-3821850ED1B1}"/>
              </a:ext>
            </a:extLst>
          </p:cNvPr>
          <p:cNvSpPr/>
          <p:nvPr/>
        </p:nvSpPr>
        <p:spPr>
          <a:xfrm>
            <a:off x="4176288" y="4416424"/>
            <a:ext cx="4279567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D51F5C-BF98-BC18-1853-A44E6D483E22}"/>
              </a:ext>
            </a:extLst>
          </p:cNvPr>
          <p:cNvSpPr/>
          <p:nvPr/>
        </p:nvSpPr>
        <p:spPr>
          <a:xfrm>
            <a:off x="8945480" y="2362036"/>
            <a:ext cx="2539218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BEF688AA-3CB3-BEA0-774D-01BC86BADE9C}"/>
              </a:ext>
            </a:extLst>
          </p:cNvPr>
          <p:cNvSpPr/>
          <p:nvPr/>
        </p:nvSpPr>
        <p:spPr>
          <a:xfrm>
            <a:off x="8251486" y="4941621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3A933210-5ECC-903E-7D47-2BFFCE3C0A8F}"/>
              </a:ext>
            </a:extLst>
          </p:cNvPr>
          <p:cNvSpPr/>
          <p:nvPr/>
        </p:nvSpPr>
        <p:spPr>
          <a:xfrm>
            <a:off x="8426247" y="4415191"/>
            <a:ext cx="3028464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A3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B074864B-BE4D-7BAC-4872-AC5F176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Triggered </a:t>
            </a:r>
            <a:r>
              <a:rPr lang="en-US" b="1" dirty="0">
                <a:solidFill>
                  <a:schemeClr val="accent2"/>
                </a:solidFill>
              </a:rPr>
              <a:t>Single Sign-On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3BDE8-898A-ECDF-1FEF-79B9F4FA18F4}"/>
              </a:ext>
            </a:extLst>
          </p:cNvPr>
          <p:cNvSpPr txBox="1"/>
          <p:nvPr/>
        </p:nvSpPr>
        <p:spPr>
          <a:xfrm>
            <a:off x="3631642" y="3248155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7B701E-D21D-3E8D-AC9F-1AFE5367C76C}"/>
              </a:ext>
            </a:extLst>
          </p:cNvPr>
          <p:cNvCxnSpPr>
            <a:cxnSpLocks/>
          </p:cNvCxnSpPr>
          <p:nvPr/>
        </p:nvCxnSpPr>
        <p:spPr>
          <a:xfrm>
            <a:off x="4341446" y="5507991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0B4917F-7AFA-76D9-AAF6-58FD8EE21B33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8F8227-5D6D-B4B6-41E8-EC077ED12DAA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C911CE-578E-30C3-DD9D-7D91CBFED64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D2F9A8-79E5-5CF3-F4D8-A5AED2FA91A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4B89CB-975D-9765-2FA4-BD6FB0D5F09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3E268E91-EB98-6718-3AA1-3A6F19B77D7B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A57CAE-49DC-5B39-9C1A-98940AAF973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6B7EC-AB74-D04E-DEF9-434CF08B7396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5" name="5-Point Star 3">
              <a:extLst>
                <a:ext uri="{FF2B5EF4-FFF2-40B4-BE49-F238E27FC236}">
                  <a16:creationId xmlns:a16="http://schemas.microsoft.com/office/drawing/2014/main" id="{A4CAF044-8450-9071-992A-68E33D010C07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EB11CA47-29B3-5724-5816-DC15F7DBFC6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59148C-4CA5-A962-6EF6-722E83928B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3F7BBD-313B-5C65-C93E-5E7BCDF10684}"/>
              </a:ext>
            </a:extLst>
          </p:cNvPr>
          <p:cNvCxnSpPr>
            <a:cxnSpLocks/>
          </p:cNvCxnSpPr>
          <p:nvPr/>
        </p:nvCxnSpPr>
        <p:spPr>
          <a:xfrm>
            <a:off x="4334215" y="2760185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05E778-36F6-3F25-1FD8-C77D41F50EFF}"/>
              </a:ext>
            </a:extLst>
          </p:cNvPr>
          <p:cNvCxnSpPr>
            <a:cxnSpLocks/>
          </p:cNvCxnSpPr>
          <p:nvPr/>
        </p:nvCxnSpPr>
        <p:spPr>
          <a:xfrm flipV="1">
            <a:off x="4334215" y="4416424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AF3F43-DF78-947B-AA3A-9CAD563BFB93}"/>
              </a:ext>
            </a:extLst>
          </p:cNvPr>
          <p:cNvCxnSpPr>
            <a:cxnSpLocks/>
          </p:cNvCxnSpPr>
          <p:nvPr/>
        </p:nvCxnSpPr>
        <p:spPr>
          <a:xfrm flipV="1">
            <a:off x="8820794" y="2743816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5A46CD-327F-CDD7-DBF4-C5C7EE7604DB}"/>
              </a:ext>
            </a:extLst>
          </p:cNvPr>
          <p:cNvSpPr txBox="1"/>
          <p:nvPr/>
        </p:nvSpPr>
        <p:spPr>
          <a:xfrm>
            <a:off x="8813507" y="3141713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727418F-AC4C-5BBE-0A84-D01539CA9B6A}"/>
              </a:ext>
            </a:extLst>
          </p:cNvPr>
          <p:cNvCxnSpPr>
            <a:cxnSpLocks/>
          </p:cNvCxnSpPr>
          <p:nvPr/>
        </p:nvCxnSpPr>
        <p:spPr>
          <a:xfrm>
            <a:off x="8945479" y="547444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C704727-7ACE-08F7-B67A-1EBFE2FBABA4}"/>
              </a:ext>
            </a:extLst>
          </p:cNvPr>
          <p:cNvSpPr txBox="1"/>
          <p:nvPr/>
        </p:nvSpPr>
        <p:spPr>
          <a:xfrm>
            <a:off x="8336526" y="5564027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885224-BC1A-B9D8-D1FE-29067674C7F5}"/>
              </a:ext>
            </a:extLst>
          </p:cNvPr>
          <p:cNvCxnSpPr>
            <a:cxnSpLocks/>
          </p:cNvCxnSpPr>
          <p:nvPr/>
        </p:nvCxnSpPr>
        <p:spPr>
          <a:xfrm flipV="1">
            <a:off x="8945479" y="2743816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57754F-59C3-1B6E-42E8-6893ED71E183}"/>
              </a:ext>
            </a:extLst>
          </p:cNvPr>
          <p:cNvCxnSpPr>
            <a:cxnSpLocks/>
          </p:cNvCxnSpPr>
          <p:nvPr/>
        </p:nvCxnSpPr>
        <p:spPr>
          <a:xfrm flipV="1">
            <a:off x="8813507" y="4387017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BFB5455-15BE-875B-F51E-6417924DD527}"/>
              </a:ext>
            </a:extLst>
          </p:cNvPr>
          <p:cNvCxnSpPr>
            <a:cxnSpLocks/>
          </p:cNvCxnSpPr>
          <p:nvPr/>
        </p:nvCxnSpPr>
        <p:spPr>
          <a:xfrm>
            <a:off x="8716391" y="548566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273D2E-33B9-BF0A-72AA-386BF78161C8}"/>
              </a:ext>
            </a:extLst>
          </p:cNvPr>
          <p:cNvCxnSpPr>
            <a:cxnSpLocks/>
          </p:cNvCxnSpPr>
          <p:nvPr/>
        </p:nvCxnSpPr>
        <p:spPr>
          <a:xfrm>
            <a:off x="8709160" y="2737862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548456-2E2D-86B9-B8D4-B2B2448D46DA}"/>
              </a:ext>
            </a:extLst>
          </p:cNvPr>
          <p:cNvCxnSpPr>
            <a:cxnSpLocks/>
          </p:cNvCxnSpPr>
          <p:nvPr/>
        </p:nvCxnSpPr>
        <p:spPr>
          <a:xfrm flipV="1">
            <a:off x="8709160" y="4449370"/>
            <a:ext cx="0" cy="10771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740F683-DE8A-A683-0B0B-462F8315DC7E}"/>
              </a:ext>
            </a:extLst>
          </p:cNvPr>
          <p:cNvSpPr txBox="1"/>
          <p:nvPr/>
        </p:nvSpPr>
        <p:spPr>
          <a:xfrm>
            <a:off x="7964429" y="3288900"/>
            <a:ext cx="7649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SSO</a:t>
            </a:r>
          </a:p>
          <a:p>
            <a:pPr algn="ctr"/>
            <a:r>
              <a:rPr lang="en-US" sz="1100" dirty="0"/>
              <a:t>With user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B0962-A723-7B86-3231-223ED0D0991E}"/>
              </a:ext>
            </a:extLst>
          </p:cNvPr>
          <p:cNvCxnSpPr>
            <a:cxnSpLocks/>
          </p:cNvCxnSpPr>
          <p:nvPr/>
        </p:nvCxnSpPr>
        <p:spPr>
          <a:xfrm flipV="1">
            <a:off x="2668552" y="2741967"/>
            <a:ext cx="111274" cy="168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34B67B-5546-4DFE-8CD9-C4769D61F969}"/>
              </a:ext>
            </a:extLst>
          </p:cNvPr>
          <p:cNvSpPr txBox="1"/>
          <p:nvPr/>
        </p:nvSpPr>
        <p:spPr>
          <a:xfrm>
            <a:off x="2639540" y="3053142"/>
            <a:ext cx="82747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SCIM</a:t>
            </a:r>
          </a:p>
          <a:p>
            <a:pPr algn="ctr"/>
            <a:r>
              <a:rPr lang="en-US" sz="1100" dirty="0"/>
              <a:t>Push</a:t>
            </a:r>
          </a:p>
          <a:p>
            <a:pPr algn="ctr"/>
            <a:r>
              <a:rPr lang="en-US" sz="1100" dirty="0"/>
              <a:t>User </a:t>
            </a:r>
          </a:p>
          <a:p>
            <a:pPr algn="ctr"/>
            <a:r>
              <a:rPr lang="en-US" sz="1100" dirty="0"/>
              <a:t>additional </a:t>
            </a:r>
          </a:p>
          <a:p>
            <a:pPr algn="ctr"/>
            <a:r>
              <a:rPr lang="en-US" sz="1100" dirty="0"/>
              <a:t>Details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5B152F-E699-C9DE-C200-D6F1D82AD0A7}"/>
              </a:ext>
            </a:extLst>
          </p:cNvPr>
          <p:cNvCxnSpPr>
            <a:cxnSpLocks/>
          </p:cNvCxnSpPr>
          <p:nvPr/>
        </p:nvCxnSpPr>
        <p:spPr>
          <a:xfrm>
            <a:off x="2793237" y="547259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ABDA30-DE5B-B7C8-7275-EEFFFFB8135B}"/>
              </a:ext>
            </a:extLst>
          </p:cNvPr>
          <p:cNvSpPr txBox="1"/>
          <p:nvPr/>
        </p:nvSpPr>
        <p:spPr>
          <a:xfrm>
            <a:off x="2186133" y="5588575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4" name="5-Point Star 26">
            <a:extLst>
              <a:ext uri="{FF2B5EF4-FFF2-40B4-BE49-F238E27FC236}">
                <a16:creationId xmlns:a16="http://schemas.microsoft.com/office/drawing/2014/main" id="{1E741E32-A4C2-D1C3-E9BD-936124370862}"/>
              </a:ext>
            </a:extLst>
          </p:cNvPr>
          <p:cNvSpPr/>
          <p:nvPr/>
        </p:nvSpPr>
        <p:spPr>
          <a:xfrm>
            <a:off x="2186133" y="4893197"/>
            <a:ext cx="304800" cy="249655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EBF240-8A00-DFE9-A2BB-F322747D108A}"/>
              </a:ext>
            </a:extLst>
          </p:cNvPr>
          <p:cNvCxnSpPr>
            <a:cxnSpLocks/>
          </p:cNvCxnSpPr>
          <p:nvPr/>
        </p:nvCxnSpPr>
        <p:spPr>
          <a:xfrm flipV="1">
            <a:off x="2793237" y="2741967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A9E22E-57ED-A9D9-1533-A9ED67D626B9}"/>
              </a:ext>
            </a:extLst>
          </p:cNvPr>
          <p:cNvCxnSpPr>
            <a:cxnSpLocks/>
          </p:cNvCxnSpPr>
          <p:nvPr/>
        </p:nvCxnSpPr>
        <p:spPr>
          <a:xfrm flipV="1">
            <a:off x="2661265" y="4385168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1B6875-46B0-A6A1-224E-6C7EDB22D3AB}"/>
              </a:ext>
            </a:extLst>
          </p:cNvPr>
          <p:cNvCxnSpPr>
            <a:cxnSpLocks/>
          </p:cNvCxnSpPr>
          <p:nvPr/>
        </p:nvCxnSpPr>
        <p:spPr>
          <a:xfrm>
            <a:off x="2564149" y="5483819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00B04B-8B0C-1C78-C03F-4FC4EFF4A09A}"/>
              </a:ext>
            </a:extLst>
          </p:cNvPr>
          <p:cNvCxnSpPr>
            <a:cxnSpLocks/>
          </p:cNvCxnSpPr>
          <p:nvPr/>
        </p:nvCxnSpPr>
        <p:spPr>
          <a:xfrm>
            <a:off x="2556918" y="2736013"/>
            <a:ext cx="0" cy="1661037"/>
          </a:xfrm>
          <a:prstGeom prst="straightConnector1">
            <a:avLst/>
          </a:prstGeom>
          <a:ln>
            <a:solidFill>
              <a:schemeClr val="accent6"/>
            </a:solidFill>
            <a:prstDash val="lg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0C28F0-5C1D-840C-9F98-1CA8D746E3C5}"/>
              </a:ext>
            </a:extLst>
          </p:cNvPr>
          <p:cNvCxnSpPr>
            <a:cxnSpLocks/>
          </p:cNvCxnSpPr>
          <p:nvPr/>
        </p:nvCxnSpPr>
        <p:spPr>
          <a:xfrm flipV="1">
            <a:off x="2556918" y="4392252"/>
            <a:ext cx="0" cy="11324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B470405-D87A-C34B-0359-3E8A5B6028EA}"/>
              </a:ext>
            </a:extLst>
          </p:cNvPr>
          <p:cNvSpPr txBox="1"/>
          <p:nvPr/>
        </p:nvSpPr>
        <p:spPr>
          <a:xfrm>
            <a:off x="1670896" y="3295390"/>
            <a:ext cx="10002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First Time SSO with User creation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E43F00-AC62-6E8B-3218-D1352DAABEBB}"/>
              </a:ext>
            </a:extLst>
          </p:cNvPr>
          <p:cNvSpPr txBox="1"/>
          <p:nvPr/>
        </p:nvSpPr>
        <p:spPr>
          <a:xfrm>
            <a:off x="866155" y="933308"/>
            <a:ext cx="620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Single User Flow</a:t>
            </a:r>
          </a:p>
        </p:txBody>
      </p:sp>
    </p:spTree>
    <p:extLst>
      <p:ext uri="{BB962C8B-B14F-4D97-AF65-F5344CB8AC3E}">
        <p14:creationId xmlns:p14="http://schemas.microsoft.com/office/powerpoint/2010/main" val="2933672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EAD9-6F6A-F57C-A9E7-F640D580B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44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8395B6-4234-E590-0F05-885576217F64}"/>
              </a:ext>
            </a:extLst>
          </p:cNvPr>
          <p:cNvSpPr txBox="1"/>
          <p:nvPr/>
        </p:nvSpPr>
        <p:spPr>
          <a:xfrm>
            <a:off x="583688" y="1088730"/>
            <a:ext cx="859841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non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BFAC1F2-AC27-D8F3-AB5B-FE253D786A1C}"/>
              </a:ext>
            </a:extLst>
          </p:cNvPr>
          <p:cNvCxnSpPr>
            <a:cxnSpLocks/>
          </p:cNvCxnSpPr>
          <p:nvPr/>
        </p:nvCxnSpPr>
        <p:spPr>
          <a:xfrm>
            <a:off x="2272632" y="1691640"/>
            <a:ext cx="0" cy="477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DB51862-75EA-CD40-3812-08B0FA5C27A9}"/>
              </a:ext>
            </a:extLst>
          </p:cNvPr>
          <p:cNvCxnSpPr>
            <a:cxnSpLocks/>
          </p:cNvCxnSpPr>
          <p:nvPr/>
        </p:nvCxnSpPr>
        <p:spPr>
          <a:xfrm flipV="1">
            <a:off x="2272632" y="6425254"/>
            <a:ext cx="9216957" cy="37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B38F3D5-7314-D9AA-86B4-FADCD69C1553}"/>
              </a:ext>
            </a:extLst>
          </p:cNvPr>
          <p:cNvSpPr txBox="1"/>
          <p:nvPr/>
        </p:nvSpPr>
        <p:spPr>
          <a:xfrm>
            <a:off x="701447" y="1974275"/>
            <a:ext cx="1396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dirty="0"/>
              <a:t>SCIM Server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99D07F7-B53B-CCC7-5C65-B2275439880D}"/>
              </a:ext>
            </a:extLst>
          </p:cNvPr>
          <p:cNvSpPr txBox="1"/>
          <p:nvPr/>
        </p:nvSpPr>
        <p:spPr>
          <a:xfrm>
            <a:off x="707043" y="3722412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IDM</a:t>
            </a:r>
          </a:p>
          <a:p>
            <a:pPr algn="r"/>
            <a:r>
              <a:rPr lang="en-US" dirty="0"/>
              <a:t>SCIM Client</a:t>
            </a:r>
          </a:p>
        </p:txBody>
      </p:sp>
      <p:sp>
        <p:nvSpPr>
          <p:cNvPr id="185" name="Rounded Rectangle 15">
            <a:extLst>
              <a:ext uri="{FF2B5EF4-FFF2-40B4-BE49-F238E27FC236}">
                <a16:creationId xmlns:a16="http://schemas.microsoft.com/office/drawing/2014/main" id="{9201AA0B-3D01-C02F-F4EB-C1937A208C5E}"/>
              </a:ext>
            </a:extLst>
          </p:cNvPr>
          <p:cNvSpPr/>
          <p:nvPr/>
        </p:nvSpPr>
        <p:spPr>
          <a:xfrm>
            <a:off x="3249266" y="213088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86" name="Rounded Rectangle 16">
            <a:extLst>
              <a:ext uri="{FF2B5EF4-FFF2-40B4-BE49-F238E27FC236}">
                <a16:creationId xmlns:a16="http://schemas.microsoft.com/office/drawing/2014/main" id="{3AAAE8D7-61FA-61CA-9D02-9481E7F034FD}"/>
              </a:ext>
            </a:extLst>
          </p:cNvPr>
          <p:cNvSpPr/>
          <p:nvPr/>
        </p:nvSpPr>
        <p:spPr>
          <a:xfrm>
            <a:off x="2737452" y="383109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27E70CC-4E7F-13EB-FDBD-09E5FBA603AF}"/>
              </a:ext>
            </a:extLst>
          </p:cNvPr>
          <p:cNvCxnSpPr>
            <a:cxnSpLocks/>
          </p:cNvCxnSpPr>
          <p:nvPr/>
        </p:nvCxnSpPr>
        <p:spPr>
          <a:xfrm flipV="1">
            <a:off x="3254906" y="24784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4A1B1086-B19F-F24B-0C71-C78E145D7E5A}"/>
              </a:ext>
            </a:extLst>
          </p:cNvPr>
          <p:cNvSpPr txBox="1"/>
          <p:nvPr/>
        </p:nvSpPr>
        <p:spPr>
          <a:xfrm>
            <a:off x="2914178" y="301390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5CC700A-93B0-4D47-75D4-71AE5D1BF8C5}"/>
              </a:ext>
            </a:extLst>
          </p:cNvPr>
          <p:cNvCxnSpPr/>
          <p:nvPr/>
        </p:nvCxnSpPr>
        <p:spPr>
          <a:xfrm>
            <a:off x="3254906" y="640256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83B3AE9-28D2-5FC8-ED2E-9CCFBD46C8C4}"/>
              </a:ext>
            </a:extLst>
          </p:cNvPr>
          <p:cNvCxnSpPr>
            <a:cxnSpLocks/>
          </p:cNvCxnSpPr>
          <p:nvPr/>
        </p:nvCxnSpPr>
        <p:spPr>
          <a:xfrm>
            <a:off x="3650804" y="640404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E112DCA3-D6EB-0541-9911-15C5B916D0A9}"/>
              </a:ext>
            </a:extLst>
          </p:cNvPr>
          <p:cNvSpPr txBox="1"/>
          <p:nvPr/>
        </p:nvSpPr>
        <p:spPr>
          <a:xfrm>
            <a:off x="2838248" y="644858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192" name="Rounded Rectangle 28">
            <a:extLst>
              <a:ext uri="{FF2B5EF4-FFF2-40B4-BE49-F238E27FC236}">
                <a16:creationId xmlns:a16="http://schemas.microsoft.com/office/drawing/2014/main" id="{90B1BF97-9788-60C4-1DC2-EAC1998D0D97}"/>
              </a:ext>
            </a:extLst>
          </p:cNvPr>
          <p:cNvSpPr/>
          <p:nvPr/>
        </p:nvSpPr>
        <p:spPr>
          <a:xfrm>
            <a:off x="5876428" y="2130884"/>
            <a:ext cx="2241674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36" name="5-Point Star 26">
            <a:extLst>
              <a:ext uri="{FF2B5EF4-FFF2-40B4-BE49-F238E27FC236}">
                <a16:creationId xmlns:a16="http://schemas.microsoft.com/office/drawing/2014/main" id="{376572EF-AD86-05B3-8B7E-D48E6BA9F1D0}"/>
              </a:ext>
            </a:extLst>
          </p:cNvPr>
          <p:cNvSpPr/>
          <p:nvPr/>
        </p:nvSpPr>
        <p:spPr>
          <a:xfrm>
            <a:off x="5504534" y="4222642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0B6074D-8298-FBB8-963A-DBDB871FAB0B}"/>
              </a:ext>
            </a:extLst>
          </p:cNvPr>
          <p:cNvCxnSpPr>
            <a:cxnSpLocks/>
          </p:cNvCxnSpPr>
          <p:nvPr/>
        </p:nvCxnSpPr>
        <p:spPr>
          <a:xfrm>
            <a:off x="5921839" y="639238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97E3625-912C-DD6B-2F8B-3A77A47BB5EB}"/>
              </a:ext>
            </a:extLst>
          </p:cNvPr>
          <p:cNvSpPr txBox="1"/>
          <p:nvPr/>
        </p:nvSpPr>
        <p:spPr>
          <a:xfrm>
            <a:off x="5084297" y="645044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5B9638B-866E-52C1-F889-465378BEBF84}"/>
              </a:ext>
            </a:extLst>
          </p:cNvPr>
          <p:cNvCxnSpPr>
            <a:cxnSpLocks/>
          </p:cNvCxnSpPr>
          <p:nvPr/>
        </p:nvCxnSpPr>
        <p:spPr>
          <a:xfrm flipH="1" flipV="1">
            <a:off x="3628575" y="2466912"/>
            <a:ext cx="20564" cy="405208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7BD4F8-2DD1-4AD4-A6DB-BCC24042D10E}"/>
              </a:ext>
            </a:extLst>
          </p:cNvPr>
          <p:cNvCxnSpPr>
            <a:cxnSpLocks/>
          </p:cNvCxnSpPr>
          <p:nvPr/>
        </p:nvCxnSpPr>
        <p:spPr>
          <a:xfrm flipV="1">
            <a:off x="3256567" y="3800653"/>
            <a:ext cx="0" cy="26627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FD5BBDF-D95E-0C78-CB8B-90D6105209C1}"/>
              </a:ext>
            </a:extLst>
          </p:cNvPr>
          <p:cNvCxnSpPr>
            <a:cxnSpLocks/>
          </p:cNvCxnSpPr>
          <p:nvPr/>
        </p:nvCxnSpPr>
        <p:spPr>
          <a:xfrm flipV="1">
            <a:off x="5525939" y="248325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C3D46DA-C473-0AA1-8693-8DC1BAB1E706}"/>
              </a:ext>
            </a:extLst>
          </p:cNvPr>
          <p:cNvCxnSpPr>
            <a:cxnSpLocks/>
          </p:cNvCxnSpPr>
          <p:nvPr/>
        </p:nvCxnSpPr>
        <p:spPr>
          <a:xfrm flipV="1">
            <a:off x="5921839" y="2532206"/>
            <a:ext cx="965" cy="39443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724CB00-4B76-1C95-7C4D-B4DF5391FECC}"/>
              </a:ext>
            </a:extLst>
          </p:cNvPr>
          <p:cNvCxnSpPr>
            <a:cxnSpLocks/>
          </p:cNvCxnSpPr>
          <p:nvPr/>
        </p:nvCxnSpPr>
        <p:spPr>
          <a:xfrm flipH="1" flipV="1">
            <a:off x="5530232" y="3875409"/>
            <a:ext cx="15447" cy="27062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E52B1747-5941-0525-F166-1A7280685D59}"/>
              </a:ext>
            </a:extLst>
          </p:cNvPr>
          <p:cNvSpPr txBox="1"/>
          <p:nvPr/>
        </p:nvSpPr>
        <p:spPr>
          <a:xfrm>
            <a:off x="5261982" y="302661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02" name="Rounded Rectangle 31">
            <a:extLst>
              <a:ext uri="{FF2B5EF4-FFF2-40B4-BE49-F238E27FC236}">
                <a16:creationId xmlns:a16="http://schemas.microsoft.com/office/drawing/2014/main" id="{FDDA98B0-3E2A-6B43-A743-124C29BD8ACD}"/>
              </a:ext>
            </a:extLst>
          </p:cNvPr>
          <p:cNvSpPr/>
          <p:nvPr/>
        </p:nvSpPr>
        <p:spPr>
          <a:xfrm>
            <a:off x="5450520" y="383109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203" name="Rounded Rectangle 50">
            <a:extLst>
              <a:ext uri="{FF2B5EF4-FFF2-40B4-BE49-F238E27FC236}">
                <a16:creationId xmlns:a16="http://schemas.microsoft.com/office/drawing/2014/main" id="{29D3CEDC-306B-C8F3-0BAF-87FC92B04577}"/>
              </a:ext>
            </a:extLst>
          </p:cNvPr>
          <p:cNvSpPr/>
          <p:nvPr/>
        </p:nvSpPr>
        <p:spPr>
          <a:xfrm>
            <a:off x="8119067" y="2112247"/>
            <a:ext cx="3370522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05" name="5-Point Star 52">
            <a:extLst>
              <a:ext uri="{FF2B5EF4-FFF2-40B4-BE49-F238E27FC236}">
                <a16:creationId xmlns:a16="http://schemas.microsoft.com/office/drawing/2014/main" id="{35A2B5BD-6689-7C7E-D372-097A50FF9286}"/>
              </a:ext>
            </a:extLst>
          </p:cNvPr>
          <p:cNvSpPr/>
          <p:nvPr/>
        </p:nvSpPr>
        <p:spPr>
          <a:xfrm>
            <a:off x="6275481" y="4234376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BB5E734-98F4-708B-E7BB-F782379BA626}"/>
              </a:ext>
            </a:extLst>
          </p:cNvPr>
          <p:cNvCxnSpPr>
            <a:cxnSpLocks/>
          </p:cNvCxnSpPr>
          <p:nvPr/>
        </p:nvCxnSpPr>
        <p:spPr>
          <a:xfrm flipV="1">
            <a:off x="7775577" y="247643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A2EE7A9-D7AF-B3B5-5AC9-1BB3B41BF379}"/>
              </a:ext>
            </a:extLst>
          </p:cNvPr>
          <p:cNvCxnSpPr>
            <a:cxnSpLocks/>
          </p:cNvCxnSpPr>
          <p:nvPr/>
        </p:nvCxnSpPr>
        <p:spPr>
          <a:xfrm flipV="1">
            <a:off x="8171477" y="2515159"/>
            <a:ext cx="964" cy="394309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C9DE0CC-2370-9161-47EF-C96D16604140}"/>
              </a:ext>
            </a:extLst>
          </p:cNvPr>
          <p:cNvCxnSpPr>
            <a:cxnSpLocks/>
          </p:cNvCxnSpPr>
          <p:nvPr/>
        </p:nvCxnSpPr>
        <p:spPr>
          <a:xfrm flipH="1" flipV="1">
            <a:off x="7785696" y="3858362"/>
            <a:ext cx="6408" cy="259988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F98FBE9F-DBE6-7738-C341-3E06360C04E3}"/>
              </a:ext>
            </a:extLst>
          </p:cNvPr>
          <p:cNvSpPr txBox="1"/>
          <p:nvPr/>
        </p:nvSpPr>
        <p:spPr>
          <a:xfrm>
            <a:off x="7888801" y="6425254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F45EC7-0024-6A33-F76C-C14745270BB6}"/>
              </a:ext>
            </a:extLst>
          </p:cNvPr>
          <p:cNvCxnSpPr>
            <a:cxnSpLocks/>
          </p:cNvCxnSpPr>
          <p:nvPr/>
        </p:nvCxnSpPr>
        <p:spPr>
          <a:xfrm>
            <a:off x="10040388" y="637072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F77BC55-65A2-D145-1E45-957FF3826B07}"/>
              </a:ext>
            </a:extLst>
          </p:cNvPr>
          <p:cNvCxnSpPr>
            <a:cxnSpLocks/>
          </p:cNvCxnSpPr>
          <p:nvPr/>
        </p:nvCxnSpPr>
        <p:spPr>
          <a:xfrm>
            <a:off x="10436288" y="636637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778A155-A234-7129-07A5-AD81D8782E9D}"/>
              </a:ext>
            </a:extLst>
          </p:cNvPr>
          <p:cNvCxnSpPr>
            <a:cxnSpLocks/>
          </p:cNvCxnSpPr>
          <p:nvPr/>
        </p:nvCxnSpPr>
        <p:spPr>
          <a:xfrm flipV="1">
            <a:off x="10040388" y="2439775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FB03F3A-AC84-30C0-AF01-D2EC7A91FF87}"/>
              </a:ext>
            </a:extLst>
          </p:cNvPr>
          <p:cNvCxnSpPr>
            <a:cxnSpLocks/>
          </p:cNvCxnSpPr>
          <p:nvPr/>
        </p:nvCxnSpPr>
        <p:spPr>
          <a:xfrm flipV="1">
            <a:off x="10437254" y="2488723"/>
            <a:ext cx="0" cy="398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49B1D41-5376-A3BB-E473-27D518DE98A7}"/>
              </a:ext>
            </a:extLst>
          </p:cNvPr>
          <p:cNvCxnSpPr>
            <a:cxnSpLocks/>
          </p:cNvCxnSpPr>
          <p:nvPr/>
        </p:nvCxnSpPr>
        <p:spPr>
          <a:xfrm flipH="1" flipV="1">
            <a:off x="10044682" y="3821700"/>
            <a:ext cx="11269" cy="267504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72">
            <a:extLst>
              <a:ext uri="{FF2B5EF4-FFF2-40B4-BE49-F238E27FC236}">
                <a16:creationId xmlns:a16="http://schemas.microsoft.com/office/drawing/2014/main" id="{A524C06A-2910-7096-62B7-E31CE00382B3}"/>
              </a:ext>
            </a:extLst>
          </p:cNvPr>
          <p:cNvSpPr/>
          <p:nvPr/>
        </p:nvSpPr>
        <p:spPr>
          <a:xfrm>
            <a:off x="6407921" y="3830076"/>
            <a:ext cx="130741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7A82F3A-DCF8-CABD-C381-B7CCFC546B5B}"/>
              </a:ext>
            </a:extLst>
          </p:cNvPr>
          <p:cNvSpPr txBox="1"/>
          <p:nvPr/>
        </p:nvSpPr>
        <p:spPr>
          <a:xfrm>
            <a:off x="9598747" y="6406959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9A6846E-7D46-FC0E-F457-640C95FCFE41}"/>
              </a:ext>
            </a:extLst>
          </p:cNvPr>
          <p:cNvSpPr txBox="1"/>
          <p:nvPr/>
        </p:nvSpPr>
        <p:spPr>
          <a:xfrm>
            <a:off x="7488401" y="307720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FC1F56-45F6-EFD7-5B91-14144737A7D4}"/>
              </a:ext>
            </a:extLst>
          </p:cNvPr>
          <p:cNvSpPr txBox="1"/>
          <p:nvPr/>
        </p:nvSpPr>
        <p:spPr>
          <a:xfrm>
            <a:off x="9799578" y="2977629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20" name="Rounded Rectangle 1">
            <a:extLst>
              <a:ext uri="{FF2B5EF4-FFF2-40B4-BE49-F238E27FC236}">
                <a16:creationId xmlns:a16="http://schemas.microsoft.com/office/drawing/2014/main" id="{FF5C491B-ACF4-308F-A9FB-C6D436506ACF}"/>
              </a:ext>
            </a:extLst>
          </p:cNvPr>
          <p:cNvSpPr/>
          <p:nvPr/>
        </p:nvSpPr>
        <p:spPr>
          <a:xfrm>
            <a:off x="7715333" y="3833667"/>
            <a:ext cx="3001520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4" name="5-Point Star 3">
            <a:extLst>
              <a:ext uri="{FF2B5EF4-FFF2-40B4-BE49-F238E27FC236}">
                <a16:creationId xmlns:a16="http://schemas.microsoft.com/office/drawing/2014/main" id="{09A611B0-1117-00DD-C109-0B202031B7B3}"/>
              </a:ext>
            </a:extLst>
          </p:cNvPr>
          <p:cNvSpPr/>
          <p:nvPr/>
        </p:nvSpPr>
        <p:spPr>
          <a:xfrm>
            <a:off x="7507177" y="4222642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Cylinder 230">
            <a:extLst>
              <a:ext uri="{FF2B5EF4-FFF2-40B4-BE49-F238E27FC236}">
                <a16:creationId xmlns:a16="http://schemas.microsoft.com/office/drawing/2014/main" id="{8EBD8743-6947-1E31-FA99-CA2E399B1FF6}"/>
              </a:ext>
            </a:extLst>
          </p:cNvPr>
          <p:cNvSpPr/>
          <p:nvPr/>
        </p:nvSpPr>
        <p:spPr>
          <a:xfrm>
            <a:off x="5209781" y="418438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Cylinder 228">
            <a:extLst>
              <a:ext uri="{FF2B5EF4-FFF2-40B4-BE49-F238E27FC236}">
                <a16:creationId xmlns:a16="http://schemas.microsoft.com/office/drawing/2014/main" id="{12EA8D52-F792-952C-72D4-E6FE55B12CCE}"/>
              </a:ext>
            </a:extLst>
          </p:cNvPr>
          <p:cNvSpPr/>
          <p:nvPr/>
        </p:nvSpPr>
        <p:spPr>
          <a:xfrm>
            <a:off x="7881706" y="4172135"/>
            <a:ext cx="191929" cy="296909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4760782-D941-EB63-8484-BEAC90E90EE0}"/>
              </a:ext>
            </a:extLst>
          </p:cNvPr>
          <p:cNvCxnSpPr>
            <a:cxnSpLocks/>
          </p:cNvCxnSpPr>
          <p:nvPr/>
        </p:nvCxnSpPr>
        <p:spPr>
          <a:xfrm flipV="1">
            <a:off x="3157420" y="246691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02B24D4-2743-AB9D-201C-8CD8C0E0AFDA}"/>
              </a:ext>
            </a:extLst>
          </p:cNvPr>
          <p:cNvCxnSpPr>
            <a:cxnSpLocks/>
          </p:cNvCxnSpPr>
          <p:nvPr/>
        </p:nvCxnSpPr>
        <p:spPr>
          <a:xfrm flipV="1">
            <a:off x="5421405" y="24480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E712602-22A7-D7B4-478C-26182C6BE07B}"/>
              </a:ext>
            </a:extLst>
          </p:cNvPr>
          <p:cNvCxnSpPr>
            <a:cxnSpLocks/>
          </p:cNvCxnSpPr>
          <p:nvPr/>
        </p:nvCxnSpPr>
        <p:spPr>
          <a:xfrm flipV="1">
            <a:off x="7671040" y="249208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4F8CE59-530B-2B55-D93E-29EA2420E13E}"/>
              </a:ext>
            </a:extLst>
          </p:cNvPr>
          <p:cNvCxnSpPr>
            <a:cxnSpLocks/>
          </p:cNvCxnSpPr>
          <p:nvPr/>
        </p:nvCxnSpPr>
        <p:spPr>
          <a:xfrm flipV="1">
            <a:off x="9945831" y="240915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16">
            <a:extLst>
              <a:ext uri="{FF2B5EF4-FFF2-40B4-BE49-F238E27FC236}">
                <a16:creationId xmlns:a16="http://schemas.microsoft.com/office/drawing/2014/main" id="{A67A15FA-E239-DEB5-2582-D119A8BEE1C8}"/>
              </a:ext>
            </a:extLst>
          </p:cNvPr>
          <p:cNvSpPr/>
          <p:nvPr/>
        </p:nvSpPr>
        <p:spPr>
          <a:xfrm>
            <a:off x="2262236" y="5462974"/>
            <a:ext cx="2713068" cy="2932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T1</a:t>
            </a:r>
          </a:p>
        </p:txBody>
      </p:sp>
      <p:sp>
        <p:nvSpPr>
          <p:cNvPr id="241" name="Rounded Rectangle 31">
            <a:extLst>
              <a:ext uri="{FF2B5EF4-FFF2-40B4-BE49-F238E27FC236}">
                <a16:creationId xmlns:a16="http://schemas.microsoft.com/office/drawing/2014/main" id="{358E7DF9-8B0E-910D-3026-561BCC6B5420}"/>
              </a:ext>
            </a:extLst>
          </p:cNvPr>
          <p:cNvSpPr/>
          <p:nvPr/>
        </p:nvSpPr>
        <p:spPr>
          <a:xfrm>
            <a:off x="4992183" y="5458044"/>
            <a:ext cx="1862981" cy="2932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T2</a:t>
            </a:r>
          </a:p>
        </p:txBody>
      </p:sp>
      <p:sp>
        <p:nvSpPr>
          <p:cNvPr id="242" name="Rounded Rectangle 1">
            <a:extLst>
              <a:ext uri="{FF2B5EF4-FFF2-40B4-BE49-F238E27FC236}">
                <a16:creationId xmlns:a16="http://schemas.microsoft.com/office/drawing/2014/main" id="{2F61B45F-1F51-C0ED-F5E1-69462BAC08A5}"/>
              </a:ext>
            </a:extLst>
          </p:cNvPr>
          <p:cNvSpPr/>
          <p:nvPr/>
        </p:nvSpPr>
        <p:spPr>
          <a:xfrm>
            <a:off x="6878410" y="5472268"/>
            <a:ext cx="3972051" cy="2932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State T3</a:t>
            </a:r>
          </a:p>
        </p:txBody>
      </p: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70E5FDF-684D-EA9F-8B2F-1F01BEFF58B8}"/>
              </a:ext>
            </a:extLst>
          </p:cNvPr>
          <p:cNvCxnSpPr>
            <a:cxnSpLocks/>
          </p:cNvCxnSpPr>
          <p:nvPr/>
        </p:nvCxnSpPr>
        <p:spPr>
          <a:xfrm flipV="1">
            <a:off x="2342378" y="41009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E825212-F571-ACE3-E4CC-64FD77F9109F}"/>
              </a:ext>
            </a:extLst>
          </p:cNvPr>
          <p:cNvCxnSpPr>
            <a:cxnSpLocks/>
          </p:cNvCxnSpPr>
          <p:nvPr/>
        </p:nvCxnSpPr>
        <p:spPr>
          <a:xfrm flipV="1">
            <a:off x="2716047" y="4171631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779F1FA-280A-6C1A-A028-6FDB8A4965F6}"/>
              </a:ext>
            </a:extLst>
          </p:cNvPr>
          <p:cNvCxnSpPr>
            <a:cxnSpLocks/>
          </p:cNvCxnSpPr>
          <p:nvPr/>
        </p:nvCxnSpPr>
        <p:spPr>
          <a:xfrm flipV="1">
            <a:off x="2344039" y="5453545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B5BF696-DEE6-2A3E-DE3A-78100CB97EED}"/>
              </a:ext>
            </a:extLst>
          </p:cNvPr>
          <p:cNvCxnSpPr>
            <a:cxnSpLocks/>
          </p:cNvCxnSpPr>
          <p:nvPr/>
        </p:nvCxnSpPr>
        <p:spPr>
          <a:xfrm flipV="1">
            <a:off x="5032241" y="4131548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C1CE33BF-FCDB-4C26-6C32-8DE7AF92C3E6}"/>
              </a:ext>
            </a:extLst>
          </p:cNvPr>
          <p:cNvSpPr txBox="1"/>
          <p:nvPr/>
        </p:nvSpPr>
        <p:spPr>
          <a:xfrm>
            <a:off x="2330130" y="4701203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052307A2-92B6-AEE6-5495-62C9B34B0BE2}"/>
              </a:ext>
            </a:extLst>
          </p:cNvPr>
          <p:cNvCxnSpPr>
            <a:cxnSpLocks/>
          </p:cNvCxnSpPr>
          <p:nvPr/>
        </p:nvCxnSpPr>
        <p:spPr>
          <a:xfrm flipV="1">
            <a:off x="5429157" y="4189605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6D918F9-D2DB-FB85-CEF0-080F77110AF3}"/>
              </a:ext>
            </a:extLst>
          </p:cNvPr>
          <p:cNvCxnSpPr>
            <a:cxnSpLocks/>
          </p:cNvCxnSpPr>
          <p:nvPr/>
        </p:nvCxnSpPr>
        <p:spPr>
          <a:xfrm flipV="1">
            <a:off x="5036585" y="5522581"/>
            <a:ext cx="0" cy="9549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771AA173-1750-EF30-7F8E-BF6BC78EE151}"/>
              </a:ext>
            </a:extLst>
          </p:cNvPr>
          <p:cNvSpPr txBox="1"/>
          <p:nvPr/>
        </p:nvSpPr>
        <p:spPr>
          <a:xfrm>
            <a:off x="1341534" y="5298618"/>
            <a:ext cx="98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Legacy </a:t>
            </a:r>
            <a:r>
              <a:rPr lang="en-US" dirty="0" err="1"/>
              <a:t>IdM</a:t>
            </a:r>
            <a:endParaRPr lang="en-US" dirty="0"/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ABC03DF-AF4A-AF09-B677-D059A440BF99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FBB3B9B-B606-4619-1CA6-382E3B80275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EF1B460-3881-C1B3-C492-E4F560542C4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51A4DDEE-7F63-9A36-7FA5-EEF00BF2C35B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327EB8C6-EEBB-B254-DC11-D01B3C7F58CA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259" name="Cylinder 258">
              <a:extLst>
                <a:ext uri="{FF2B5EF4-FFF2-40B4-BE49-F238E27FC236}">
                  <a16:creationId xmlns:a16="http://schemas.microsoft.com/office/drawing/2014/main" id="{123264F1-5B5F-E358-F4B9-9214A117E365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5710E22-F235-1D85-F8E2-6BAF30303F6F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88EA1CD-3A29-C19E-7C02-6D9B56134A12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8C841DB3-E113-2C64-C8D2-747D97DE9B8D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263" name="5-Point Star 3">
              <a:extLst>
                <a:ext uri="{FF2B5EF4-FFF2-40B4-BE49-F238E27FC236}">
                  <a16:creationId xmlns:a16="http://schemas.microsoft.com/office/drawing/2014/main" id="{B7E05592-D837-8BEF-0D9B-450FE99836FC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5" name="Picture 264">
            <a:extLst>
              <a:ext uri="{FF2B5EF4-FFF2-40B4-BE49-F238E27FC236}">
                <a16:creationId xmlns:a16="http://schemas.microsoft.com/office/drawing/2014/main" id="{0D8F2897-1A5C-D328-B18C-65BC4DE8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369" y="6855"/>
            <a:ext cx="2272632" cy="1926411"/>
          </a:xfrm>
          <a:prstGeom prst="rect">
            <a:avLst/>
          </a:prstGeom>
        </p:spPr>
      </p:pic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FA42970-9B5D-A081-D759-00DE458EC0D9}"/>
              </a:ext>
            </a:extLst>
          </p:cNvPr>
          <p:cNvCxnSpPr>
            <a:cxnSpLocks/>
          </p:cNvCxnSpPr>
          <p:nvPr/>
        </p:nvCxnSpPr>
        <p:spPr>
          <a:xfrm>
            <a:off x="5037530" y="638753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7F625CDB-F2C3-8BAA-2845-0D927F04CC82}"/>
              </a:ext>
            </a:extLst>
          </p:cNvPr>
          <p:cNvCxnSpPr>
            <a:cxnSpLocks/>
          </p:cNvCxnSpPr>
          <p:nvPr/>
        </p:nvCxnSpPr>
        <p:spPr>
          <a:xfrm>
            <a:off x="2481680" y="640015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008E3B06-2AC2-8990-6057-BE2B3DEF6BC5}"/>
              </a:ext>
            </a:extLst>
          </p:cNvPr>
          <p:cNvSpPr txBox="1"/>
          <p:nvPr/>
        </p:nvSpPr>
        <p:spPr>
          <a:xfrm>
            <a:off x="4782420" y="474281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279" name="5-Point Star 26">
            <a:extLst>
              <a:ext uri="{FF2B5EF4-FFF2-40B4-BE49-F238E27FC236}">
                <a16:creationId xmlns:a16="http://schemas.microsoft.com/office/drawing/2014/main" id="{BAE4C651-5D6C-39F3-977C-01024CD88743}"/>
              </a:ext>
            </a:extLst>
          </p:cNvPr>
          <p:cNvSpPr/>
          <p:nvPr/>
        </p:nvSpPr>
        <p:spPr>
          <a:xfrm>
            <a:off x="4835151" y="5900634"/>
            <a:ext cx="255906" cy="206615"/>
          </a:xfrm>
          <a:prstGeom prst="star5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5-Point Star 26">
            <a:extLst>
              <a:ext uri="{FF2B5EF4-FFF2-40B4-BE49-F238E27FC236}">
                <a16:creationId xmlns:a16="http://schemas.microsoft.com/office/drawing/2014/main" id="{9F07D626-3027-9C4A-54C7-3BC00970C786}"/>
              </a:ext>
            </a:extLst>
          </p:cNvPr>
          <p:cNvSpPr/>
          <p:nvPr/>
        </p:nvSpPr>
        <p:spPr>
          <a:xfrm>
            <a:off x="6695298" y="5901647"/>
            <a:ext cx="255906" cy="206615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B0F78C5-36E6-2383-5421-6B00CF3FF855}"/>
              </a:ext>
            </a:extLst>
          </p:cNvPr>
          <p:cNvCxnSpPr>
            <a:cxnSpLocks/>
          </p:cNvCxnSpPr>
          <p:nvPr/>
        </p:nvCxnSpPr>
        <p:spPr>
          <a:xfrm flipV="1">
            <a:off x="7360841" y="4142715"/>
            <a:ext cx="373669" cy="135259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046B3CE-F102-CEEF-072A-368EAD62736C}"/>
              </a:ext>
            </a:extLst>
          </p:cNvPr>
          <p:cNvCxnSpPr>
            <a:cxnSpLocks/>
          </p:cNvCxnSpPr>
          <p:nvPr/>
        </p:nvCxnSpPr>
        <p:spPr>
          <a:xfrm flipV="1">
            <a:off x="7715333" y="4100339"/>
            <a:ext cx="0" cy="233768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931EF48F-C40E-160C-2AAE-F1FAFDBACC81}"/>
              </a:ext>
            </a:extLst>
          </p:cNvPr>
          <p:cNvCxnSpPr>
            <a:cxnSpLocks/>
          </p:cNvCxnSpPr>
          <p:nvPr/>
        </p:nvCxnSpPr>
        <p:spPr>
          <a:xfrm flipV="1">
            <a:off x="7366665" y="5403478"/>
            <a:ext cx="0" cy="109326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5-Point Star 3">
            <a:extLst>
              <a:ext uri="{FF2B5EF4-FFF2-40B4-BE49-F238E27FC236}">
                <a16:creationId xmlns:a16="http://schemas.microsoft.com/office/drawing/2014/main" id="{9941393F-3198-13E1-C4D1-6D30E7B491A7}"/>
              </a:ext>
            </a:extLst>
          </p:cNvPr>
          <p:cNvSpPr/>
          <p:nvPr/>
        </p:nvSpPr>
        <p:spPr>
          <a:xfrm>
            <a:off x="2673743" y="4185419"/>
            <a:ext cx="255906" cy="206615"/>
          </a:xfrm>
          <a:prstGeom prst="star5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Cylinder 294">
            <a:extLst>
              <a:ext uri="{FF2B5EF4-FFF2-40B4-BE49-F238E27FC236}">
                <a16:creationId xmlns:a16="http://schemas.microsoft.com/office/drawing/2014/main" id="{BE2F41FA-405A-6353-D0B6-60F1D4030938}"/>
              </a:ext>
            </a:extLst>
          </p:cNvPr>
          <p:cNvSpPr/>
          <p:nvPr/>
        </p:nvSpPr>
        <p:spPr>
          <a:xfrm>
            <a:off x="3123966" y="4168911"/>
            <a:ext cx="191929" cy="296909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7E8F40F-746A-79D9-F346-FC65990EEC84}"/>
              </a:ext>
            </a:extLst>
          </p:cNvPr>
          <p:cNvSpPr txBox="1"/>
          <p:nvPr/>
        </p:nvSpPr>
        <p:spPr>
          <a:xfrm>
            <a:off x="7154699" y="4802530"/>
            <a:ext cx="85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Non  SCIM </a:t>
            </a:r>
          </a:p>
          <a:p>
            <a:pPr algn="ctr"/>
            <a:r>
              <a:rPr lang="en-US" sz="1100" dirty="0"/>
              <a:t>update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C65A1F3-2FC8-4847-2F0D-F530A1264DB7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E3BE2-6D3D-6133-E092-DD9EA2C5D8DE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238905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09E07-4962-F12C-1F1C-F5BD4934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SCIM use cases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FE7F-C866-7ECA-6196-F5B89931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Planned to obsolete RFC 7642</a:t>
            </a:r>
          </a:p>
          <a:p>
            <a:r>
              <a:rPr lang="en-US" dirty="0"/>
              <a:t>Places single SCIM actions &amp; triggers into larger context</a:t>
            </a:r>
          </a:p>
          <a:p>
            <a:r>
              <a:rPr lang="en-US" dirty="0"/>
              <a:t>Use cases include historical uses and new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48316" y="3937252"/>
            <a:ext cx="112659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958006" y="625067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4334986" y="6265243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3731681" y="6366245"/>
            <a:ext cx="813168" cy="34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40066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5910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46073" y="625289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977730" y="636810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68125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482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51417" y="2747046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3008620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34" name="5-Point Star 52">
            <a:extLst>
              <a:ext uri="{FF2B5EF4-FFF2-40B4-BE49-F238E27FC236}">
                <a16:creationId xmlns:a16="http://schemas.microsoft.com/office/drawing/2014/main" id="{8A86DC18-DD93-4405-667A-F6230485500C}"/>
              </a:ext>
            </a:extLst>
          </p:cNvPr>
          <p:cNvSpPr/>
          <p:nvPr/>
        </p:nvSpPr>
        <p:spPr>
          <a:xfrm>
            <a:off x="6709114" y="4404445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8365417" y="6258422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292474" y="2750452"/>
            <a:ext cx="63250" cy="36082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  <a:stCxn id="124" idx="1"/>
          </p:cNvCxnSpPr>
          <p:nvPr/>
        </p:nvCxnSpPr>
        <p:spPr>
          <a:xfrm flipH="1" flipV="1">
            <a:off x="7923100" y="4073202"/>
            <a:ext cx="18883" cy="239315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9692867" y="6235064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149717" y="6253521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65636" cy="351457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1177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900289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7748598" y="4048507"/>
            <a:ext cx="3396868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881251" y="4365574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7856779" y="437655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8133FF2-3D36-5BF7-9924-9270C4F1B5DA}"/>
              </a:ext>
            </a:extLst>
          </p:cNvPr>
          <p:cNvCxnSpPr>
            <a:cxnSpLocks/>
          </p:cNvCxnSpPr>
          <p:nvPr/>
        </p:nvCxnSpPr>
        <p:spPr>
          <a:xfrm flipV="1">
            <a:off x="3853945" y="2681752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39D5045-2CBE-3C9A-C2DA-367DB75CE9A9}"/>
              </a:ext>
            </a:extLst>
          </p:cNvPr>
          <p:cNvCxnSpPr>
            <a:cxnSpLocks/>
          </p:cNvCxnSpPr>
          <p:nvPr/>
        </p:nvCxnSpPr>
        <p:spPr>
          <a:xfrm flipV="1">
            <a:off x="7814268" y="270692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B479E37-4292-9710-CA8F-7F726BC2B528}"/>
              </a:ext>
            </a:extLst>
          </p:cNvPr>
          <p:cNvCxnSpPr>
            <a:cxnSpLocks/>
          </p:cNvCxnSpPr>
          <p:nvPr/>
        </p:nvCxnSpPr>
        <p:spPr>
          <a:xfrm flipV="1">
            <a:off x="9583322" y="2693594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V="1">
            <a:off x="2768917" y="434745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428189" y="48828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59" name="5-Point Star 26">
            <a:extLst>
              <a:ext uri="{FF2B5EF4-FFF2-40B4-BE49-F238E27FC236}">
                <a16:creationId xmlns:a16="http://schemas.microsoft.com/office/drawing/2014/main" id="{BD1B11E1-9809-152F-9C8B-19E5C3720504}"/>
              </a:ext>
            </a:extLst>
          </p:cNvPr>
          <p:cNvSpPr/>
          <p:nvPr/>
        </p:nvSpPr>
        <p:spPr>
          <a:xfrm>
            <a:off x="5223066" y="6053135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2915" cy="210309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2768917" y="5700050"/>
            <a:ext cx="1661" cy="77011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7B39451-9E23-91E0-165E-F85365EAA9CF}"/>
              </a:ext>
            </a:extLst>
          </p:cNvPr>
          <p:cNvCxnSpPr>
            <a:cxnSpLocks/>
          </p:cNvCxnSpPr>
          <p:nvPr/>
        </p:nvCxnSpPr>
        <p:spPr>
          <a:xfrm flipV="1">
            <a:off x="5557247" y="4352854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954112" y="4401801"/>
            <a:ext cx="23618" cy="207137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8B667CFB-B679-9BBC-ACDD-372F982C4FBC}"/>
              </a:ext>
            </a:extLst>
          </p:cNvPr>
          <p:cNvCxnSpPr>
            <a:cxnSpLocks/>
          </p:cNvCxnSpPr>
          <p:nvPr/>
        </p:nvCxnSpPr>
        <p:spPr>
          <a:xfrm flipV="1">
            <a:off x="5561540" y="5745004"/>
            <a:ext cx="0" cy="72516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293290" y="4896206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</p:cNvCxnSpPr>
          <p:nvPr/>
        </p:nvCxnSpPr>
        <p:spPr>
          <a:xfrm flipV="1">
            <a:off x="8334554" y="435002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059490" y="4956158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sp>
        <p:nvSpPr>
          <p:cNvPr id="283" name="5-Point Star 3">
            <a:extLst>
              <a:ext uri="{FF2B5EF4-FFF2-40B4-BE49-F238E27FC236}">
                <a16:creationId xmlns:a16="http://schemas.microsoft.com/office/drawing/2014/main" id="{51BF39AD-E5B1-B966-24D7-3F9808694F9A}"/>
              </a:ext>
            </a:extLst>
          </p:cNvPr>
          <p:cNvSpPr/>
          <p:nvPr/>
        </p:nvSpPr>
        <p:spPr>
          <a:xfrm>
            <a:off x="7275202" y="6053135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Cylinder 285">
            <a:extLst>
              <a:ext uri="{FF2B5EF4-FFF2-40B4-BE49-F238E27FC236}">
                <a16:creationId xmlns:a16="http://schemas.microsoft.com/office/drawing/2014/main" id="{25C14EFB-4D4E-6C1A-C3E4-370456BF6546}"/>
              </a:ext>
            </a:extLst>
          </p:cNvPr>
          <p:cNvSpPr/>
          <p:nvPr/>
        </p:nvSpPr>
        <p:spPr>
          <a:xfrm>
            <a:off x="5520844" y="6029086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9" name="Cylinder 288">
            <a:extLst>
              <a:ext uri="{FF2B5EF4-FFF2-40B4-BE49-F238E27FC236}">
                <a16:creationId xmlns:a16="http://schemas.microsoft.com/office/drawing/2014/main" id="{F013CD92-F2AE-B799-DD1E-20DD5E6C12CA}"/>
              </a:ext>
            </a:extLst>
          </p:cNvPr>
          <p:cNvSpPr/>
          <p:nvPr/>
        </p:nvSpPr>
        <p:spPr>
          <a:xfrm>
            <a:off x="8270464" y="6003882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842FCEAA-C61F-4461-3AA3-A67F77A8FEB7}"/>
              </a:ext>
            </a:extLst>
          </p:cNvPr>
          <p:cNvCxnSpPr>
            <a:cxnSpLocks/>
          </p:cNvCxnSpPr>
          <p:nvPr/>
        </p:nvCxnSpPr>
        <p:spPr>
          <a:xfrm flipV="1">
            <a:off x="2671431" y="433586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96EE2740-D2D5-4541-00E9-C7060555668A}"/>
              </a:ext>
            </a:extLst>
          </p:cNvPr>
          <p:cNvCxnSpPr>
            <a:cxnSpLocks/>
          </p:cNvCxnSpPr>
          <p:nvPr/>
        </p:nvCxnSpPr>
        <p:spPr>
          <a:xfrm flipV="1">
            <a:off x="5452713" y="4317651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1C767632-C7C2-2538-A013-40B1361EF181}"/>
              </a:ext>
            </a:extLst>
          </p:cNvPr>
          <p:cNvCxnSpPr>
            <a:cxnSpLocks/>
          </p:cNvCxnSpPr>
          <p:nvPr/>
        </p:nvCxnSpPr>
        <p:spPr>
          <a:xfrm flipV="1">
            <a:off x="8242129" y="4371043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604847" y="5674031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Client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H="1" flipV="1">
            <a:off x="6347572" y="2770940"/>
            <a:ext cx="3845" cy="356698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EECDCD3C-5FBE-77FB-3003-E05C5955A2FF}"/>
              </a:ext>
            </a:extLst>
          </p:cNvPr>
          <p:cNvCxnSpPr>
            <a:cxnSpLocks/>
          </p:cNvCxnSpPr>
          <p:nvPr/>
        </p:nvCxnSpPr>
        <p:spPr>
          <a:xfrm flipV="1">
            <a:off x="5846173" y="2686790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048B903-E078-7D2C-8F67-31F6B9D909ED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96C4683-E6F8-7DE2-AD39-ABB8426E88A3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0491E518-DD7A-3219-0133-212469C7198B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517F551-2B3B-4102-1795-CE43373CD60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15ACDA4-3D29-A253-5549-B4F7DB237BBF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09" name="Cylinder 308">
              <a:extLst>
                <a:ext uri="{FF2B5EF4-FFF2-40B4-BE49-F238E27FC236}">
                  <a16:creationId xmlns:a16="http://schemas.microsoft.com/office/drawing/2014/main" id="{85FEF6F2-E827-BF68-16DA-C1F3F31DB0DE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214FB99-7ADA-47D5-6456-2DEC05968907}"/>
              </a:ext>
            </a:extLst>
          </p:cNvPr>
          <p:cNvGrpSpPr/>
          <p:nvPr/>
        </p:nvGrpSpPr>
        <p:grpSpPr>
          <a:xfrm>
            <a:off x="11431637" y="4622023"/>
            <a:ext cx="690695" cy="648548"/>
            <a:chOff x="6921694" y="4852026"/>
            <a:chExt cx="822662" cy="783648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C1FDE74-0AD9-045F-E051-FDD252227D7C}"/>
                </a:ext>
              </a:extLst>
            </p:cNvPr>
            <p:cNvCxnSpPr/>
            <p:nvPr/>
          </p:nvCxnSpPr>
          <p:spPr>
            <a:xfrm>
              <a:off x="7510635" y="5488529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56824B6A-0E74-2324-4186-62AFC95DDC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313" name="5-Point Star 3">
              <a:extLst>
                <a:ext uri="{FF2B5EF4-FFF2-40B4-BE49-F238E27FC236}">
                  <a16:creationId xmlns:a16="http://schemas.microsoft.com/office/drawing/2014/main" id="{FA36A853-9569-1803-0A38-90DC3C44B75D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5" name="Picture 314">
            <a:extLst>
              <a:ext uri="{FF2B5EF4-FFF2-40B4-BE49-F238E27FC236}">
                <a16:creationId xmlns:a16="http://schemas.microsoft.com/office/drawing/2014/main" id="{B7BF39B4-F883-25C3-CA7A-F5561DAE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726" y="113612"/>
            <a:ext cx="3467168" cy="1800506"/>
          </a:xfrm>
          <a:prstGeom prst="rect">
            <a:avLst/>
          </a:prstGeom>
        </p:spPr>
      </p:pic>
      <p:sp>
        <p:nvSpPr>
          <p:cNvPr id="41" name="Hexagon 40">
            <a:extLst>
              <a:ext uri="{FF2B5EF4-FFF2-40B4-BE49-F238E27FC236}">
                <a16:creationId xmlns:a16="http://schemas.microsoft.com/office/drawing/2014/main" id="{0A331AC1-E692-3C42-EAAE-7FBD65223C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2FCE3E-AA64-8F5C-537A-6BBC10C52C15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115221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42A4-3F89-0FCF-FA0F-B06E3201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SCIM Use Cases 3.2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8ED7-6985-71E5-9069-5BE8BEF25D95}"/>
              </a:ext>
            </a:extLst>
          </p:cNvPr>
          <p:cNvSpPr txBox="1"/>
          <p:nvPr/>
        </p:nvSpPr>
        <p:spPr>
          <a:xfrm>
            <a:off x="583688" y="1088730"/>
            <a:ext cx="828599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IdM</a:t>
            </a:r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doing CRUD operations on SaaS applications, and Objects coming from external SCIM source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C430E3-DACE-B552-33FC-97AE7B92E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1" y="0"/>
            <a:ext cx="3147060" cy="16539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4126E9-52E0-2C07-C648-C76584F60A64}"/>
              </a:ext>
            </a:extLst>
          </p:cNvPr>
          <p:cNvCxnSpPr>
            <a:cxnSpLocks/>
          </p:cNvCxnSpPr>
          <p:nvPr/>
        </p:nvCxnSpPr>
        <p:spPr>
          <a:xfrm>
            <a:off x="1779228" y="1653929"/>
            <a:ext cx="0" cy="470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E83F8-77E7-8D91-7102-45344E3D1372}"/>
              </a:ext>
            </a:extLst>
          </p:cNvPr>
          <p:cNvCxnSpPr>
            <a:cxnSpLocks/>
          </p:cNvCxnSpPr>
          <p:nvPr/>
        </p:nvCxnSpPr>
        <p:spPr>
          <a:xfrm flipV="1">
            <a:off x="1779228" y="6311559"/>
            <a:ext cx="9178725" cy="49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E63445-9950-DE78-B606-9AE73CB328AB}"/>
              </a:ext>
            </a:extLst>
          </p:cNvPr>
          <p:cNvSpPr txBox="1"/>
          <p:nvPr/>
        </p:nvSpPr>
        <p:spPr>
          <a:xfrm>
            <a:off x="470548" y="2189115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SaaS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EC4DA-75D1-D12E-AE38-7341AD1E9C2A}"/>
              </a:ext>
            </a:extLst>
          </p:cNvPr>
          <p:cNvSpPr txBox="1"/>
          <p:nvPr/>
        </p:nvSpPr>
        <p:spPr>
          <a:xfrm>
            <a:off x="473322" y="3937252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IDaaS</a:t>
            </a:r>
            <a:endParaRPr lang="en-US" dirty="0"/>
          </a:p>
          <a:p>
            <a:pPr algn="r"/>
            <a:r>
              <a:rPr lang="en-US" sz="1400" dirty="0"/>
              <a:t>SCIM Client</a:t>
            </a:r>
          </a:p>
        </p:txBody>
      </p:sp>
      <p:sp>
        <p:nvSpPr>
          <p:cNvPr id="14" name="Rounded Rectangle 15">
            <a:extLst>
              <a:ext uri="{FF2B5EF4-FFF2-40B4-BE49-F238E27FC236}">
                <a16:creationId xmlns:a16="http://schemas.microsoft.com/office/drawing/2014/main" id="{0DC5B917-EFAB-CF01-08F9-4DC94D1C0491}"/>
              </a:ext>
            </a:extLst>
          </p:cNvPr>
          <p:cNvSpPr/>
          <p:nvPr/>
        </p:nvSpPr>
        <p:spPr>
          <a:xfrm>
            <a:off x="3677879" y="2345724"/>
            <a:ext cx="2618137" cy="296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5" name="Rounded Rectangle 16">
            <a:extLst>
              <a:ext uri="{FF2B5EF4-FFF2-40B4-BE49-F238E27FC236}">
                <a16:creationId xmlns:a16="http://schemas.microsoft.com/office/drawing/2014/main" id="{8D43699D-1EF9-89E4-27F9-39D2A40CA915}"/>
              </a:ext>
            </a:extLst>
          </p:cNvPr>
          <p:cNvSpPr/>
          <p:nvPr/>
        </p:nvSpPr>
        <p:spPr>
          <a:xfrm>
            <a:off x="3166065" y="4045936"/>
            <a:ext cx="2713068" cy="293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1F3BC5-C46B-399E-9F5F-9E8F786D18C4}"/>
              </a:ext>
            </a:extLst>
          </p:cNvPr>
          <p:cNvCxnSpPr>
            <a:cxnSpLocks/>
          </p:cNvCxnSpPr>
          <p:nvPr/>
        </p:nvCxnSpPr>
        <p:spPr>
          <a:xfrm flipV="1">
            <a:off x="3951431" y="269333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29B909-734A-3AF4-57B7-8C4BDE9727C0}"/>
              </a:ext>
            </a:extLst>
          </p:cNvPr>
          <p:cNvSpPr txBox="1"/>
          <p:nvPr/>
        </p:nvSpPr>
        <p:spPr>
          <a:xfrm>
            <a:off x="3610703" y="3228744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A12B3F-C1C0-879F-9EB3-36F79E346AF4}"/>
              </a:ext>
            </a:extLst>
          </p:cNvPr>
          <p:cNvCxnSpPr/>
          <p:nvPr/>
        </p:nvCxnSpPr>
        <p:spPr>
          <a:xfrm>
            <a:off x="3558607" y="6256977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6D3A26-2DFF-6119-41AF-322D933A8DED}"/>
              </a:ext>
            </a:extLst>
          </p:cNvPr>
          <p:cNvCxnSpPr>
            <a:cxnSpLocks/>
          </p:cNvCxnSpPr>
          <p:nvPr/>
        </p:nvCxnSpPr>
        <p:spPr>
          <a:xfrm>
            <a:off x="3166229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EA6AFE-407E-A605-988A-F939A8D1E0A7}"/>
              </a:ext>
            </a:extLst>
          </p:cNvPr>
          <p:cNvSpPr txBox="1"/>
          <p:nvPr/>
        </p:nvSpPr>
        <p:spPr>
          <a:xfrm>
            <a:off x="2513787" y="6402816"/>
            <a:ext cx="9848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0B400E2B-604F-6E97-D049-E59563B1DD36}"/>
              </a:ext>
            </a:extLst>
          </p:cNvPr>
          <p:cNvSpPr/>
          <p:nvPr/>
        </p:nvSpPr>
        <p:spPr>
          <a:xfrm>
            <a:off x="6305042" y="2345724"/>
            <a:ext cx="1869459" cy="296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B2</a:t>
            </a:r>
          </a:p>
        </p:txBody>
      </p:sp>
      <p:sp>
        <p:nvSpPr>
          <p:cNvPr id="235" name="5-Point Star 26">
            <a:extLst>
              <a:ext uri="{FF2B5EF4-FFF2-40B4-BE49-F238E27FC236}">
                <a16:creationId xmlns:a16="http://schemas.microsoft.com/office/drawing/2014/main" id="{07073E07-A747-D894-839C-85D72B84A917}"/>
              </a:ext>
            </a:extLst>
          </p:cNvPr>
          <p:cNvSpPr/>
          <p:nvPr/>
        </p:nvSpPr>
        <p:spPr>
          <a:xfrm>
            <a:off x="5857772" y="4382474"/>
            <a:ext cx="255906" cy="20661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FE47D8-2C5A-E271-04F0-855E1E0FB9B3}"/>
              </a:ext>
            </a:extLst>
          </p:cNvPr>
          <p:cNvCxnSpPr>
            <a:cxnSpLocks/>
          </p:cNvCxnSpPr>
          <p:nvPr/>
        </p:nvCxnSpPr>
        <p:spPr>
          <a:xfrm>
            <a:off x="7902038" y="624632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B6AA2-E3B5-10BA-8F0C-0DC032A2B0DD}"/>
              </a:ext>
            </a:extLst>
          </p:cNvPr>
          <p:cNvSpPr txBox="1"/>
          <p:nvPr/>
        </p:nvSpPr>
        <p:spPr>
          <a:xfrm>
            <a:off x="5619954" y="6347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87397E-2BE5-049B-5F7C-541E7AD4E0C3}"/>
              </a:ext>
            </a:extLst>
          </p:cNvPr>
          <p:cNvCxnSpPr>
            <a:cxnSpLocks/>
          </p:cNvCxnSpPr>
          <p:nvPr/>
        </p:nvCxnSpPr>
        <p:spPr>
          <a:xfrm flipV="1">
            <a:off x="4325100" y="2712960"/>
            <a:ext cx="20564" cy="370086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6029-DCC6-6A66-97FF-986AB1CFB5C7}"/>
              </a:ext>
            </a:extLst>
          </p:cNvPr>
          <p:cNvCxnSpPr>
            <a:cxnSpLocks/>
          </p:cNvCxnSpPr>
          <p:nvPr/>
        </p:nvCxnSpPr>
        <p:spPr>
          <a:xfrm flipV="1">
            <a:off x="3953092" y="4045936"/>
            <a:ext cx="0" cy="232783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8F8195-4BC0-339E-9AB4-C3049FB95CE9}"/>
              </a:ext>
            </a:extLst>
          </p:cNvPr>
          <p:cNvCxnSpPr>
            <a:cxnSpLocks/>
          </p:cNvCxnSpPr>
          <p:nvPr/>
        </p:nvCxnSpPr>
        <p:spPr>
          <a:xfrm flipV="1">
            <a:off x="5954552" y="2698099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655E-06B2-30F2-5103-BE8E653FA5FD}"/>
              </a:ext>
            </a:extLst>
          </p:cNvPr>
          <p:cNvCxnSpPr>
            <a:cxnSpLocks/>
          </p:cNvCxnSpPr>
          <p:nvPr/>
        </p:nvCxnSpPr>
        <p:spPr>
          <a:xfrm flipV="1">
            <a:off x="6324376" y="2747046"/>
            <a:ext cx="27041" cy="361162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F0BDD3-EC1C-4601-0F6B-C1E5CCDC4861}"/>
              </a:ext>
            </a:extLst>
          </p:cNvPr>
          <p:cNvCxnSpPr>
            <a:cxnSpLocks/>
          </p:cNvCxnSpPr>
          <p:nvPr/>
        </p:nvCxnSpPr>
        <p:spPr>
          <a:xfrm flipV="1">
            <a:off x="5958845" y="4090249"/>
            <a:ext cx="0" cy="92089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8026702-5B9E-25AA-928E-361EDA011287}"/>
              </a:ext>
            </a:extLst>
          </p:cNvPr>
          <p:cNvSpPr txBox="1"/>
          <p:nvPr/>
        </p:nvSpPr>
        <p:spPr>
          <a:xfrm>
            <a:off x="5690595" y="324145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9C1C9984-7BF1-E39F-084D-07274551DE44}"/>
              </a:ext>
            </a:extLst>
          </p:cNvPr>
          <p:cNvSpPr/>
          <p:nvPr/>
        </p:nvSpPr>
        <p:spPr>
          <a:xfrm>
            <a:off x="5879133" y="4045936"/>
            <a:ext cx="957400" cy="29327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32" name="Rounded Rectangle 50">
            <a:extLst>
              <a:ext uri="{FF2B5EF4-FFF2-40B4-BE49-F238E27FC236}">
                <a16:creationId xmlns:a16="http://schemas.microsoft.com/office/drawing/2014/main" id="{2C563045-15E8-0857-B0FE-8F4361694522}"/>
              </a:ext>
            </a:extLst>
          </p:cNvPr>
          <p:cNvSpPr/>
          <p:nvPr/>
        </p:nvSpPr>
        <p:spPr>
          <a:xfrm>
            <a:off x="8148953" y="2345724"/>
            <a:ext cx="1869459" cy="2969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State B3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E2D47A-4AE6-4D8D-84CC-99429A8E88D0}"/>
              </a:ext>
            </a:extLst>
          </p:cNvPr>
          <p:cNvCxnSpPr>
            <a:cxnSpLocks/>
          </p:cNvCxnSpPr>
          <p:nvPr/>
        </p:nvCxnSpPr>
        <p:spPr>
          <a:xfrm>
            <a:off x="9040180" y="6277340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E64F9D-B899-6DC8-3AD3-29057A34E30C}"/>
              </a:ext>
            </a:extLst>
          </p:cNvPr>
          <p:cNvCxnSpPr>
            <a:cxnSpLocks/>
          </p:cNvCxnSpPr>
          <p:nvPr/>
        </p:nvCxnSpPr>
        <p:spPr>
          <a:xfrm flipV="1">
            <a:off x="7918805" y="2691278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43C9D6-CC15-D135-A4FB-0911B320A054}"/>
              </a:ext>
            </a:extLst>
          </p:cNvPr>
          <p:cNvCxnSpPr>
            <a:cxnSpLocks/>
          </p:cNvCxnSpPr>
          <p:nvPr/>
        </p:nvCxnSpPr>
        <p:spPr>
          <a:xfrm flipH="1" flipV="1">
            <a:off x="8315669" y="2729999"/>
            <a:ext cx="18093" cy="36381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F0E453-C929-97C3-C2C5-72955F737664}"/>
              </a:ext>
            </a:extLst>
          </p:cNvPr>
          <p:cNvCxnSpPr>
            <a:cxnSpLocks/>
          </p:cNvCxnSpPr>
          <p:nvPr/>
        </p:nvCxnSpPr>
        <p:spPr>
          <a:xfrm flipV="1">
            <a:off x="7902038" y="4073202"/>
            <a:ext cx="21062" cy="227408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12BA409-13EF-859D-B618-31E43B58F3F5}"/>
              </a:ext>
            </a:extLst>
          </p:cNvPr>
          <p:cNvSpPr txBox="1"/>
          <p:nvPr/>
        </p:nvSpPr>
        <p:spPr>
          <a:xfrm>
            <a:off x="7941983" y="6361282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8AF96B0-F748-F581-6054-AE3899D4099E}"/>
              </a:ext>
            </a:extLst>
          </p:cNvPr>
          <p:cNvCxnSpPr/>
          <p:nvPr/>
        </p:nvCxnSpPr>
        <p:spPr>
          <a:xfrm>
            <a:off x="10447499" y="627678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2369182-6464-E43D-43A0-044F43BD2A2F}"/>
              </a:ext>
            </a:extLst>
          </p:cNvPr>
          <p:cNvCxnSpPr>
            <a:cxnSpLocks/>
          </p:cNvCxnSpPr>
          <p:nvPr/>
        </p:nvCxnSpPr>
        <p:spPr>
          <a:xfrm>
            <a:off x="10843399" y="6272439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CBE33EC-20E7-5ECA-3F23-59A17D214BAE}"/>
              </a:ext>
            </a:extLst>
          </p:cNvPr>
          <p:cNvCxnSpPr>
            <a:cxnSpLocks/>
          </p:cNvCxnSpPr>
          <p:nvPr/>
        </p:nvCxnSpPr>
        <p:spPr>
          <a:xfrm flipV="1">
            <a:off x="9677879" y="272421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35C6E17-3DE0-6CAD-0285-B634ADB577EA}"/>
              </a:ext>
            </a:extLst>
          </p:cNvPr>
          <p:cNvCxnSpPr>
            <a:cxnSpLocks/>
          </p:cNvCxnSpPr>
          <p:nvPr/>
        </p:nvCxnSpPr>
        <p:spPr>
          <a:xfrm flipH="1" flipV="1">
            <a:off x="10074745" y="2773161"/>
            <a:ext cx="53023" cy="357412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28D5055-460E-E387-D304-5DF684C2C1B4}"/>
              </a:ext>
            </a:extLst>
          </p:cNvPr>
          <p:cNvCxnSpPr>
            <a:cxnSpLocks/>
          </p:cNvCxnSpPr>
          <p:nvPr/>
        </p:nvCxnSpPr>
        <p:spPr>
          <a:xfrm flipH="1" flipV="1">
            <a:off x="9682173" y="4106138"/>
            <a:ext cx="18885" cy="2241144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72">
            <a:extLst>
              <a:ext uri="{FF2B5EF4-FFF2-40B4-BE49-F238E27FC236}">
                <a16:creationId xmlns:a16="http://schemas.microsoft.com/office/drawing/2014/main" id="{E3858333-04CD-AFC9-518F-680B57811365}"/>
              </a:ext>
            </a:extLst>
          </p:cNvPr>
          <p:cNvSpPr/>
          <p:nvPr/>
        </p:nvSpPr>
        <p:spPr>
          <a:xfrm>
            <a:off x="6836534" y="4044916"/>
            <a:ext cx="1767772" cy="29327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State B3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11D01D-C1E1-0F2E-A07B-591829D8C877}"/>
              </a:ext>
            </a:extLst>
          </p:cNvPr>
          <p:cNvSpPr txBox="1"/>
          <p:nvPr/>
        </p:nvSpPr>
        <p:spPr>
          <a:xfrm>
            <a:off x="9701058" y="6394217"/>
            <a:ext cx="327312" cy="21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122CDF4-65E0-774D-7EE0-35B36E3F1DBF}"/>
              </a:ext>
            </a:extLst>
          </p:cNvPr>
          <p:cNvSpPr txBox="1"/>
          <p:nvPr/>
        </p:nvSpPr>
        <p:spPr>
          <a:xfrm>
            <a:off x="7631629" y="3292041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7128C40-C612-45CE-6295-16756403C03D}"/>
              </a:ext>
            </a:extLst>
          </p:cNvPr>
          <p:cNvSpPr txBox="1"/>
          <p:nvPr/>
        </p:nvSpPr>
        <p:spPr>
          <a:xfrm>
            <a:off x="9437069" y="3262067"/>
            <a:ext cx="461899" cy="356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181" name="Rounded Rectangle 1">
            <a:extLst>
              <a:ext uri="{FF2B5EF4-FFF2-40B4-BE49-F238E27FC236}">
                <a16:creationId xmlns:a16="http://schemas.microsoft.com/office/drawing/2014/main" id="{8DD77637-993D-1BB6-EFE7-58F54B719DB3}"/>
              </a:ext>
            </a:extLst>
          </p:cNvPr>
          <p:cNvSpPr/>
          <p:nvPr/>
        </p:nvSpPr>
        <p:spPr>
          <a:xfrm>
            <a:off x="8598598" y="4048507"/>
            <a:ext cx="2546867" cy="29327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233" name="5-Point Star 3">
            <a:extLst>
              <a:ext uri="{FF2B5EF4-FFF2-40B4-BE49-F238E27FC236}">
                <a16:creationId xmlns:a16="http://schemas.microsoft.com/office/drawing/2014/main" id="{6088B48D-CD44-1BD5-78EF-731A4247E766}"/>
              </a:ext>
            </a:extLst>
          </p:cNvPr>
          <p:cNvSpPr/>
          <p:nvPr/>
        </p:nvSpPr>
        <p:spPr>
          <a:xfrm>
            <a:off x="8406181" y="4392810"/>
            <a:ext cx="255906" cy="20661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Cylinder 229">
            <a:extLst>
              <a:ext uri="{FF2B5EF4-FFF2-40B4-BE49-F238E27FC236}">
                <a16:creationId xmlns:a16="http://schemas.microsoft.com/office/drawing/2014/main" id="{229F769E-B6F0-454C-C91D-A216E52111E1}"/>
              </a:ext>
            </a:extLst>
          </p:cNvPr>
          <p:cNvSpPr/>
          <p:nvPr/>
        </p:nvSpPr>
        <p:spPr>
          <a:xfrm>
            <a:off x="5687204" y="4345760"/>
            <a:ext cx="191929" cy="29690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Cylinder 227">
            <a:extLst>
              <a:ext uri="{FF2B5EF4-FFF2-40B4-BE49-F238E27FC236}">
                <a16:creationId xmlns:a16="http://schemas.microsoft.com/office/drawing/2014/main" id="{9CD45ACA-5CFB-8EFA-3A6B-FAA25C0AED67}"/>
              </a:ext>
            </a:extLst>
          </p:cNvPr>
          <p:cNvSpPr/>
          <p:nvPr/>
        </p:nvSpPr>
        <p:spPr>
          <a:xfrm>
            <a:off x="9528650" y="4387295"/>
            <a:ext cx="191929" cy="29690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21F8BFEA-911F-FA3C-FBAC-F79AD519E692}"/>
              </a:ext>
            </a:extLst>
          </p:cNvPr>
          <p:cNvCxnSpPr>
            <a:cxnSpLocks/>
          </p:cNvCxnSpPr>
          <p:nvPr/>
        </p:nvCxnSpPr>
        <p:spPr>
          <a:xfrm flipV="1">
            <a:off x="5850018" y="2662896"/>
            <a:ext cx="373669" cy="1352597"/>
          </a:xfrm>
          <a:prstGeom prst="straightConnector1">
            <a:avLst/>
          </a:prstGeom>
          <a:ln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ounded Rectangle 16">
            <a:extLst>
              <a:ext uri="{FF2B5EF4-FFF2-40B4-BE49-F238E27FC236}">
                <a16:creationId xmlns:a16="http://schemas.microsoft.com/office/drawing/2014/main" id="{639D56EF-DB8F-62EA-41B2-5B2F7455E20F}"/>
              </a:ext>
            </a:extLst>
          </p:cNvPr>
          <p:cNvSpPr/>
          <p:nvPr/>
        </p:nvSpPr>
        <p:spPr>
          <a:xfrm>
            <a:off x="2753171" y="5700050"/>
            <a:ext cx="2713068" cy="293275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H1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1F448153-9176-9ED7-5B0E-3AB185E61811}"/>
              </a:ext>
            </a:extLst>
          </p:cNvPr>
          <p:cNvCxnSpPr>
            <a:cxnSpLocks/>
          </p:cNvCxnSpPr>
          <p:nvPr/>
        </p:nvCxnSpPr>
        <p:spPr>
          <a:xfrm flipH="1" flipV="1">
            <a:off x="3182514" y="4345760"/>
            <a:ext cx="345773" cy="129740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04F17F4-ACCC-2270-ECCF-583CF38D9ED7}"/>
              </a:ext>
            </a:extLst>
          </p:cNvPr>
          <p:cNvSpPr txBox="1"/>
          <p:nvPr/>
        </p:nvSpPr>
        <p:spPr>
          <a:xfrm>
            <a:off x="2623603" y="4704009"/>
            <a:ext cx="5501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Initial</a:t>
            </a:r>
          </a:p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31AA852-0FAC-DC7B-D586-43183333D6FE}"/>
              </a:ext>
            </a:extLst>
          </p:cNvPr>
          <p:cNvCxnSpPr>
            <a:cxnSpLocks/>
          </p:cNvCxnSpPr>
          <p:nvPr/>
        </p:nvCxnSpPr>
        <p:spPr>
          <a:xfrm flipH="1" flipV="1">
            <a:off x="3163150" y="4367074"/>
            <a:ext cx="19364" cy="2027142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7E22222-315B-033E-1960-FE00709544DE}"/>
              </a:ext>
            </a:extLst>
          </p:cNvPr>
          <p:cNvCxnSpPr>
            <a:cxnSpLocks/>
          </p:cNvCxnSpPr>
          <p:nvPr/>
        </p:nvCxnSpPr>
        <p:spPr>
          <a:xfrm flipV="1">
            <a:off x="3558854" y="5706356"/>
            <a:ext cx="0" cy="640926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DC3B5D5-58D2-ABBD-907C-B4B81ED322DB}"/>
              </a:ext>
            </a:extLst>
          </p:cNvPr>
          <p:cNvCxnSpPr>
            <a:cxnSpLocks/>
          </p:cNvCxnSpPr>
          <p:nvPr/>
        </p:nvCxnSpPr>
        <p:spPr>
          <a:xfrm flipV="1">
            <a:off x="6214681" y="5674031"/>
            <a:ext cx="9006" cy="72018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B206FAA7-2A62-D2F9-6F6D-4CD33945444B}"/>
              </a:ext>
            </a:extLst>
          </p:cNvPr>
          <p:cNvSpPr txBox="1"/>
          <p:nvPr/>
        </p:nvSpPr>
        <p:spPr>
          <a:xfrm>
            <a:off x="5728305" y="5168429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67" name="Rounded Rectangle 31">
            <a:extLst>
              <a:ext uri="{FF2B5EF4-FFF2-40B4-BE49-F238E27FC236}">
                <a16:creationId xmlns:a16="http://schemas.microsoft.com/office/drawing/2014/main" id="{BF7A50DC-6E1D-28DD-FB0C-DC9C10ABE33D}"/>
              </a:ext>
            </a:extLst>
          </p:cNvPr>
          <p:cNvSpPr/>
          <p:nvPr/>
        </p:nvSpPr>
        <p:spPr>
          <a:xfrm>
            <a:off x="5466238" y="5700050"/>
            <a:ext cx="1869461" cy="2932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A2E1EE-8069-E0F4-371E-D10A492CF640}"/>
              </a:ext>
            </a:extLst>
          </p:cNvPr>
          <p:cNvCxnSpPr>
            <a:cxnSpLocks/>
            <a:stCxn id="279" idx="0"/>
          </p:cNvCxnSpPr>
          <p:nvPr/>
        </p:nvCxnSpPr>
        <p:spPr>
          <a:xfrm flipH="1" flipV="1">
            <a:off x="8581112" y="4298698"/>
            <a:ext cx="453026" cy="140392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E9225B9-3302-5D9F-0CA5-E16C74C4F44F}"/>
              </a:ext>
            </a:extLst>
          </p:cNvPr>
          <p:cNvCxnSpPr>
            <a:cxnSpLocks/>
          </p:cNvCxnSpPr>
          <p:nvPr/>
        </p:nvCxnSpPr>
        <p:spPr>
          <a:xfrm flipV="1">
            <a:off x="8604307" y="4337419"/>
            <a:ext cx="0" cy="206539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E2BCC0E-E8E3-AF7B-4F7C-491E2E3721C0}"/>
              </a:ext>
            </a:extLst>
          </p:cNvPr>
          <p:cNvCxnSpPr>
            <a:cxnSpLocks/>
          </p:cNvCxnSpPr>
          <p:nvPr/>
        </p:nvCxnSpPr>
        <p:spPr>
          <a:xfrm flipV="1">
            <a:off x="9034138" y="5649619"/>
            <a:ext cx="0" cy="76420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159F9EEF-4679-4569-0A72-E99D7D9A1F70}"/>
              </a:ext>
            </a:extLst>
          </p:cNvPr>
          <p:cNvSpPr txBox="1"/>
          <p:nvPr/>
        </p:nvSpPr>
        <p:spPr>
          <a:xfrm>
            <a:off x="8550406" y="51025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pull</a:t>
            </a:r>
          </a:p>
        </p:txBody>
      </p:sp>
      <p:sp>
        <p:nvSpPr>
          <p:cNvPr id="279" name="Rounded Rectangle 1">
            <a:extLst>
              <a:ext uri="{FF2B5EF4-FFF2-40B4-BE49-F238E27FC236}">
                <a16:creationId xmlns:a16="http://schemas.microsoft.com/office/drawing/2014/main" id="{F829ACA9-648E-C6B2-06D7-B1A37D14A88F}"/>
              </a:ext>
            </a:extLst>
          </p:cNvPr>
          <p:cNvSpPr/>
          <p:nvPr/>
        </p:nvSpPr>
        <p:spPr>
          <a:xfrm>
            <a:off x="7335704" y="5702621"/>
            <a:ext cx="3396868" cy="2932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H3</a:t>
            </a:r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ADDE26F-CB0C-21F8-622B-DC5721A900FC}"/>
              </a:ext>
            </a:extLst>
          </p:cNvPr>
          <p:cNvGrpSpPr/>
          <p:nvPr/>
        </p:nvGrpSpPr>
        <p:grpSpPr>
          <a:xfrm>
            <a:off x="9239452" y="6699473"/>
            <a:ext cx="207580" cy="535730"/>
            <a:chOff x="4913432" y="1562487"/>
            <a:chExt cx="247241" cy="647329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7A015F6-673F-8A8D-AB0F-671D018B0870}"/>
                </a:ext>
              </a:extLst>
            </p:cNvPr>
            <p:cNvSpPr txBox="1"/>
            <p:nvPr/>
          </p:nvSpPr>
          <p:spPr>
            <a:xfrm>
              <a:off x="4940647" y="1903006"/>
              <a:ext cx="220026" cy="306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1050" dirty="0"/>
            </a:p>
          </p:txBody>
        </p:sp>
        <p:sp>
          <p:nvSpPr>
            <p:cNvPr id="289" name="Cylinder 288">
              <a:extLst>
                <a:ext uri="{FF2B5EF4-FFF2-40B4-BE49-F238E27FC236}">
                  <a16:creationId xmlns:a16="http://schemas.microsoft.com/office/drawing/2014/main" id="{F013CD92-F2AE-B799-DD1E-20DD5E6C12C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7E81E835-6BF8-90BF-36D7-647597C1298F}"/>
              </a:ext>
            </a:extLst>
          </p:cNvPr>
          <p:cNvSpPr txBox="1"/>
          <p:nvPr/>
        </p:nvSpPr>
        <p:spPr>
          <a:xfrm>
            <a:off x="579840" y="5674031"/>
            <a:ext cx="112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HR App</a:t>
            </a:r>
          </a:p>
          <a:p>
            <a:pPr algn="r"/>
            <a:r>
              <a:rPr lang="en-US" sz="1400" dirty="0"/>
              <a:t>SCIM Server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4511CA81-FA13-A32C-2698-90688A4C006B}"/>
              </a:ext>
            </a:extLst>
          </p:cNvPr>
          <p:cNvCxnSpPr>
            <a:cxnSpLocks/>
          </p:cNvCxnSpPr>
          <p:nvPr/>
        </p:nvCxnSpPr>
        <p:spPr>
          <a:xfrm flipV="1">
            <a:off x="5950707" y="2721993"/>
            <a:ext cx="373669" cy="1352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86E6FF6-CE8B-24D1-8735-8FBCD786A4D1}"/>
              </a:ext>
            </a:extLst>
          </p:cNvPr>
          <p:cNvCxnSpPr>
            <a:cxnSpLocks/>
          </p:cNvCxnSpPr>
          <p:nvPr/>
        </p:nvCxnSpPr>
        <p:spPr>
          <a:xfrm flipV="1">
            <a:off x="5871341" y="4214178"/>
            <a:ext cx="0" cy="2188638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6539E38-5AB9-9AA8-3F94-A1C1510FD371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F38C17E-49E7-8DAD-4537-8A0FB9086FA4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AA6E3B-3A44-A8B3-07C5-2D4FA1492BFA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6625B1-5ADA-4F60-6616-C54E166264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114692-E5C6-F0D4-8074-90CF54925235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36" name="Cylinder 35">
              <a:extLst>
                <a:ext uri="{FF2B5EF4-FFF2-40B4-BE49-F238E27FC236}">
                  <a16:creationId xmlns:a16="http://schemas.microsoft.com/office/drawing/2014/main" id="{9181F4A4-B2FA-BAB7-7965-A24C36159F0A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9BE8DB-D23D-95BC-70D5-CD4CE64FF4D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3488FC-5F62-4D68-6C9A-CD90F43A047B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2" name="5-Point Star 3">
              <a:extLst>
                <a:ext uri="{FF2B5EF4-FFF2-40B4-BE49-F238E27FC236}">
                  <a16:creationId xmlns:a16="http://schemas.microsoft.com/office/drawing/2014/main" id="{DDF00E8C-C45D-F18B-817C-87078341E664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36F3556-FA1B-2956-B09B-6979A6CEBD51}"/>
              </a:ext>
            </a:extLst>
          </p:cNvPr>
          <p:cNvSpPr/>
          <p:nvPr/>
        </p:nvSpPr>
        <p:spPr>
          <a:xfrm>
            <a:off x="6070062" y="4377827"/>
            <a:ext cx="251460" cy="23458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EB6824B-AF93-37C0-0987-D9BB2C1B1AAB}"/>
              </a:ext>
            </a:extLst>
          </p:cNvPr>
          <p:cNvSpPr/>
          <p:nvPr/>
        </p:nvSpPr>
        <p:spPr>
          <a:xfrm>
            <a:off x="8668774" y="4387443"/>
            <a:ext cx="251460" cy="23458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BF2E66-6A13-6EB3-E45F-B4AA28DBFB9C}"/>
              </a:ext>
            </a:extLst>
          </p:cNvPr>
          <p:cNvCxnSpPr/>
          <p:nvPr/>
        </p:nvCxnSpPr>
        <p:spPr>
          <a:xfrm>
            <a:off x="6212997" y="6275895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2409F5-097C-DB67-CCEF-6BD1E7F3D745}"/>
              </a:ext>
            </a:extLst>
          </p:cNvPr>
          <p:cNvCxnSpPr>
            <a:cxnSpLocks/>
          </p:cNvCxnSpPr>
          <p:nvPr/>
        </p:nvCxnSpPr>
        <p:spPr>
          <a:xfrm>
            <a:off x="5864497" y="6278266"/>
            <a:ext cx="0" cy="1217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5-Point Star 26">
            <a:extLst>
              <a:ext uri="{FF2B5EF4-FFF2-40B4-BE49-F238E27FC236}">
                <a16:creationId xmlns:a16="http://schemas.microsoft.com/office/drawing/2014/main" id="{C9C3B3B5-5F4B-0504-F356-4A545B1C6381}"/>
              </a:ext>
            </a:extLst>
          </p:cNvPr>
          <p:cNvSpPr/>
          <p:nvPr/>
        </p:nvSpPr>
        <p:spPr>
          <a:xfrm>
            <a:off x="5348020" y="6004219"/>
            <a:ext cx="255906" cy="206615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F71605C-4376-F764-DEA0-8A1D6E8578A1}"/>
              </a:ext>
            </a:extLst>
          </p:cNvPr>
          <p:cNvCxnSpPr>
            <a:cxnSpLocks/>
          </p:cNvCxnSpPr>
          <p:nvPr/>
        </p:nvCxnSpPr>
        <p:spPr>
          <a:xfrm flipH="1" flipV="1">
            <a:off x="5894670" y="4352216"/>
            <a:ext cx="364567" cy="13218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5-Point Star 26">
            <a:extLst>
              <a:ext uri="{FF2B5EF4-FFF2-40B4-BE49-F238E27FC236}">
                <a16:creationId xmlns:a16="http://schemas.microsoft.com/office/drawing/2014/main" id="{549D321D-2E1B-DA9D-C92F-FF264F173AC4}"/>
              </a:ext>
            </a:extLst>
          </p:cNvPr>
          <p:cNvSpPr/>
          <p:nvPr/>
        </p:nvSpPr>
        <p:spPr>
          <a:xfrm>
            <a:off x="6722770" y="4408754"/>
            <a:ext cx="255906" cy="20661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50">
            <a:extLst>
              <a:ext uri="{FF2B5EF4-FFF2-40B4-BE49-F238E27FC236}">
                <a16:creationId xmlns:a16="http://schemas.microsoft.com/office/drawing/2014/main" id="{A22BFAA5-C537-E54F-E0B7-7ECCAE5725F5}"/>
              </a:ext>
            </a:extLst>
          </p:cNvPr>
          <p:cNvSpPr/>
          <p:nvPr/>
        </p:nvSpPr>
        <p:spPr>
          <a:xfrm>
            <a:off x="10042539" y="2339750"/>
            <a:ext cx="1869459" cy="29690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73" name="5-Point Star 26">
            <a:extLst>
              <a:ext uri="{FF2B5EF4-FFF2-40B4-BE49-F238E27FC236}">
                <a16:creationId xmlns:a16="http://schemas.microsoft.com/office/drawing/2014/main" id="{A1772B58-E464-C4A5-182E-4F1895CBDB20}"/>
              </a:ext>
            </a:extLst>
          </p:cNvPr>
          <p:cNvSpPr/>
          <p:nvPr/>
        </p:nvSpPr>
        <p:spPr>
          <a:xfrm>
            <a:off x="7210177" y="6055366"/>
            <a:ext cx="255906" cy="206615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7AEC6F7E-1B73-4D20-5679-01BC5FE80769}"/>
              </a:ext>
            </a:extLst>
          </p:cNvPr>
          <p:cNvSpPr/>
          <p:nvPr/>
        </p:nvSpPr>
        <p:spPr>
          <a:xfrm>
            <a:off x="7734587" y="4367074"/>
            <a:ext cx="191929" cy="296909"/>
          </a:xfrm>
          <a:prstGeom prst="ca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Hexagon 74">
            <a:extLst>
              <a:ext uri="{FF2B5EF4-FFF2-40B4-BE49-F238E27FC236}">
                <a16:creationId xmlns:a16="http://schemas.microsoft.com/office/drawing/2014/main" id="{C28AE705-E216-DB2E-E148-843A015A6FD5}"/>
              </a:ext>
            </a:extLst>
          </p:cNvPr>
          <p:cNvSpPr/>
          <p:nvPr/>
        </p:nvSpPr>
        <p:spPr>
          <a:xfrm>
            <a:off x="3450588" y="6107526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Hexagon 75">
            <a:extLst>
              <a:ext uri="{FF2B5EF4-FFF2-40B4-BE49-F238E27FC236}">
                <a16:creationId xmlns:a16="http://schemas.microsoft.com/office/drawing/2014/main" id="{7982470A-0D6E-EA4D-66C7-756D1CA424C8}"/>
              </a:ext>
            </a:extLst>
          </p:cNvPr>
          <p:cNvSpPr/>
          <p:nvPr/>
        </p:nvSpPr>
        <p:spPr>
          <a:xfrm>
            <a:off x="5985725" y="4985135"/>
            <a:ext cx="255907" cy="206615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Hexagon 76">
            <a:extLst>
              <a:ext uri="{FF2B5EF4-FFF2-40B4-BE49-F238E27FC236}">
                <a16:creationId xmlns:a16="http://schemas.microsoft.com/office/drawing/2014/main" id="{CBBFD213-4DB7-7B51-DCEE-3A0639070C98}"/>
              </a:ext>
            </a:extLst>
          </p:cNvPr>
          <p:cNvSpPr/>
          <p:nvPr/>
        </p:nvSpPr>
        <p:spPr>
          <a:xfrm>
            <a:off x="6270181" y="6046741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Hexagon 77">
            <a:extLst>
              <a:ext uri="{FF2B5EF4-FFF2-40B4-BE49-F238E27FC236}">
                <a16:creationId xmlns:a16="http://schemas.microsoft.com/office/drawing/2014/main" id="{2FBAB144-0689-B437-E6E2-233CAF457FA1}"/>
              </a:ext>
            </a:extLst>
          </p:cNvPr>
          <p:cNvSpPr/>
          <p:nvPr/>
        </p:nvSpPr>
        <p:spPr>
          <a:xfrm>
            <a:off x="8680465" y="4939787"/>
            <a:ext cx="255907" cy="206615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B7EB3BF1-7D2D-DEED-9228-953D3F572C4B}"/>
              </a:ext>
            </a:extLst>
          </p:cNvPr>
          <p:cNvSpPr/>
          <p:nvPr/>
        </p:nvSpPr>
        <p:spPr>
          <a:xfrm>
            <a:off x="8939983" y="6044208"/>
            <a:ext cx="255907" cy="206615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Hexagon 79">
            <a:extLst>
              <a:ext uri="{FF2B5EF4-FFF2-40B4-BE49-F238E27FC236}">
                <a16:creationId xmlns:a16="http://schemas.microsoft.com/office/drawing/2014/main" id="{00EA28A3-1837-8321-D7DC-C432862C89A0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906A878-325E-F667-73C0-6993A5224BAB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</p:spTree>
    <p:extLst>
      <p:ext uri="{BB962C8B-B14F-4D97-AF65-F5344CB8AC3E}">
        <p14:creationId xmlns:p14="http://schemas.microsoft.com/office/powerpoint/2010/main" val="189460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B4DFA7-9BB5-B392-A61B-7222C329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3C088-DBC0-74D1-9E58-E311F108C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Common Scenarios</a:t>
            </a:r>
          </a:p>
        </p:txBody>
      </p:sp>
    </p:spTree>
    <p:extLst>
      <p:ext uri="{BB962C8B-B14F-4D97-AF65-F5344CB8AC3E}">
        <p14:creationId xmlns:p14="http://schemas.microsoft.com/office/powerpoint/2010/main" val="1331054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UC1: Single/Multi-tenant Enterprise App </a:t>
            </a:r>
            <a:br>
              <a:rPr lang="en-US" sz="4000" dirty="0"/>
            </a:br>
            <a:r>
              <a:rPr lang="en-US" sz="2400" dirty="0"/>
              <a:t>Single/Multi-tenant Resource Subscriber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110" y="2537612"/>
            <a:ext cx="4185886" cy="3117551"/>
          </a:xfrm>
        </p:spPr>
        <p:txBody>
          <a:bodyPr>
            <a:normAutofit/>
          </a:bodyPr>
          <a:lstStyle/>
          <a:p>
            <a:r>
              <a:rPr lang="en-US" sz="2000" dirty="0"/>
              <a:t>Tenants receive data from a remote corporate data store</a:t>
            </a:r>
          </a:p>
          <a:p>
            <a:r>
              <a:rPr lang="en-US" sz="2000" dirty="0"/>
              <a:t>SCIM Server or Client?  </a:t>
            </a:r>
          </a:p>
          <a:p>
            <a:pPr lvl="2"/>
            <a:r>
              <a:rPr lang="en-US" sz="1600" dirty="0"/>
              <a:t>Common pattern: server</a:t>
            </a:r>
          </a:p>
          <a:p>
            <a:r>
              <a:rPr lang="en-US" sz="2000" dirty="0"/>
              <a:t>Implementer Considerations</a:t>
            </a:r>
          </a:p>
          <a:p>
            <a:pPr lvl="2"/>
            <a:r>
              <a:rPr lang="en-US" sz="1600" dirty="0"/>
              <a:t>Matching conventions with existing API infrastructure</a:t>
            </a:r>
          </a:p>
          <a:p>
            <a:pPr lvl="3"/>
            <a:r>
              <a:rPr lang="en-US" sz="1400" dirty="0"/>
              <a:t>Cursor vs. Index pagination</a:t>
            </a:r>
          </a:p>
          <a:p>
            <a:pPr lvl="2"/>
            <a:r>
              <a:rPr lang="en-US" sz="1600" dirty="0"/>
              <a:t>Using existing API security </a:t>
            </a:r>
          </a:p>
          <a:p>
            <a:pPr lvl="2"/>
            <a:r>
              <a:rPr lang="en-US" sz="1600" dirty="0"/>
              <a:t>Least Privilege/authorization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4048157" y="239659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4048157" y="3556862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4048157" y="4724727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59159" y="4724727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3690349" y="2149979"/>
            <a:ext cx="1997765" cy="3418261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59159" y="3556862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59159" y="2396591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3568223" y="1565204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11489" y="2684826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211489" y="3845097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211489" y="5012962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89465" y="243764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527018" y="3605508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66252" y="475765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227974-620C-228B-B0E8-8BBB459402AB}"/>
              </a:ext>
            </a:extLst>
          </p:cNvPr>
          <p:cNvSpPr/>
          <p:nvPr/>
        </p:nvSpPr>
        <p:spPr>
          <a:xfrm>
            <a:off x="4048157" y="5855182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Customer</a:t>
            </a:r>
            <a:r>
              <a:rPr lang="en-US" dirty="0"/>
              <a:t> 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43156-8F20-21AD-1047-7415529B2153}"/>
              </a:ext>
            </a:extLst>
          </p:cNvPr>
          <p:cNvSpPr/>
          <p:nvPr/>
        </p:nvSpPr>
        <p:spPr>
          <a:xfrm>
            <a:off x="959159" y="5855182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X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597F7-8A98-D190-01B3-321B22EE3894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2211489" y="6143417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2129C1-A432-F480-26BA-8300AC7D1E98}"/>
              </a:ext>
            </a:extLst>
          </p:cNvPr>
          <p:cNvSpPr txBox="1"/>
          <p:nvPr/>
        </p:nvSpPr>
        <p:spPr>
          <a:xfrm>
            <a:off x="2489465" y="589623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665B2F-B847-965A-C320-BE22EE1C512B}"/>
              </a:ext>
            </a:extLst>
          </p:cNvPr>
          <p:cNvSpPr/>
          <p:nvPr/>
        </p:nvSpPr>
        <p:spPr>
          <a:xfrm>
            <a:off x="3683615" y="5723225"/>
            <a:ext cx="1997765" cy="815722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92B540-EA50-F62C-CF40-3D03593E9EBF}"/>
              </a:ext>
            </a:extLst>
          </p:cNvPr>
          <p:cNvSpPr txBox="1"/>
          <p:nvPr/>
        </p:nvSpPr>
        <p:spPr>
          <a:xfrm>
            <a:off x="4406459" y="6563609"/>
            <a:ext cx="53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49047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UC2: Single/Multi-tenant HR System </a:t>
            </a:r>
            <a:br>
              <a:rPr lang="en-US" sz="4000" dirty="0"/>
            </a:br>
            <a:r>
              <a:rPr lang="en-US" sz="2400" dirty="0"/>
              <a:t>Single/Multi-tenant Resource Creator/Updater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RC/RU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8110" y="2537612"/>
            <a:ext cx="4185886" cy="3117551"/>
          </a:xfrm>
        </p:spPr>
        <p:txBody>
          <a:bodyPr>
            <a:normAutofit/>
          </a:bodyPr>
          <a:lstStyle/>
          <a:p>
            <a:r>
              <a:rPr lang="en-US" sz="2000" dirty="0"/>
              <a:t>Tenants are the source of record for existence of ROs </a:t>
            </a:r>
          </a:p>
          <a:p>
            <a:r>
              <a:rPr lang="en-US" sz="2000" dirty="0"/>
              <a:t>SCIM Server or Client?  </a:t>
            </a:r>
          </a:p>
          <a:p>
            <a:pPr lvl="2"/>
            <a:r>
              <a:rPr lang="en-US" sz="1600" dirty="0"/>
              <a:t>Common pattern: Server</a:t>
            </a:r>
          </a:p>
          <a:p>
            <a:r>
              <a:rPr lang="en-US" sz="2000" dirty="0"/>
              <a:t>Implementer Considerations</a:t>
            </a:r>
          </a:p>
          <a:p>
            <a:pPr lvl="2"/>
            <a:r>
              <a:rPr lang="en-US" sz="1600" dirty="0"/>
              <a:t>Matching conventions with existing API infrastructure</a:t>
            </a:r>
          </a:p>
          <a:p>
            <a:pPr lvl="3"/>
            <a:r>
              <a:rPr lang="en-US" sz="1400" dirty="0"/>
              <a:t>Cursor vs. Index pagination</a:t>
            </a:r>
          </a:p>
          <a:p>
            <a:pPr lvl="2"/>
            <a:r>
              <a:rPr lang="en-US" sz="1600" dirty="0"/>
              <a:t>Using existing API security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383887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54415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712023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71202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137276"/>
            <a:ext cx="1754083" cy="331623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54415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383887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Tenant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573222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672122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3832393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000258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424940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592804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744951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57012-7FB6-074D-E935-81229994D1A3}"/>
              </a:ext>
            </a:extLst>
          </p:cNvPr>
          <p:cNvSpPr txBox="1"/>
          <p:nvPr/>
        </p:nvSpPr>
        <p:spPr>
          <a:xfrm>
            <a:off x="906532" y="6501760"/>
            <a:ext cx="1149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HR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994169-1E26-7D8D-2A58-52ABC6393D2A}"/>
              </a:ext>
            </a:extLst>
          </p:cNvPr>
          <p:cNvSpPr/>
          <p:nvPr/>
        </p:nvSpPr>
        <p:spPr>
          <a:xfrm>
            <a:off x="3995530" y="5699374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3A99C9-E27A-D079-B6CF-811F1C645A30}"/>
              </a:ext>
            </a:extLst>
          </p:cNvPr>
          <p:cNvSpPr/>
          <p:nvPr/>
        </p:nvSpPr>
        <p:spPr>
          <a:xfrm>
            <a:off x="906532" y="5699374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Customer</a:t>
            </a:r>
            <a:r>
              <a:rPr lang="en-US" dirty="0"/>
              <a:t> Z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04222B-C04B-F5CA-361F-CA549024481B}"/>
              </a:ext>
            </a:extLst>
          </p:cNvPr>
          <p:cNvCxnSpPr>
            <a:cxnSpLocks/>
          </p:cNvCxnSpPr>
          <p:nvPr/>
        </p:nvCxnSpPr>
        <p:spPr>
          <a:xfrm>
            <a:off x="2158862" y="5987609"/>
            <a:ext cx="183666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817A5BC-36CA-373D-AF49-989F8E39A521}"/>
              </a:ext>
            </a:extLst>
          </p:cNvPr>
          <p:cNvSpPr txBox="1"/>
          <p:nvPr/>
        </p:nvSpPr>
        <p:spPr>
          <a:xfrm>
            <a:off x="2513625" y="573230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E26A95-863D-A4D1-C6E9-2F19864777C6}"/>
              </a:ext>
            </a:extLst>
          </p:cNvPr>
          <p:cNvSpPr/>
          <p:nvPr/>
        </p:nvSpPr>
        <p:spPr>
          <a:xfrm>
            <a:off x="661327" y="5588593"/>
            <a:ext cx="1775512" cy="815722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81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FDB3-1974-B9AF-E145-78A4441C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Multi-tenant IAM Provisioning Platform</a:t>
            </a:r>
            <a:br>
              <a:rPr lang="en-US" sz="4000" dirty="0"/>
            </a:br>
            <a:r>
              <a:rPr lang="en-US" sz="2400" dirty="0"/>
              <a:t>Single/Multi-tenant Resource Manager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en-US" sz="2400" dirty="0"/>
              <a:t>)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69A45-207D-1762-361B-126FA8A7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52" y="2301341"/>
            <a:ext cx="2730148" cy="3875621"/>
          </a:xfrm>
        </p:spPr>
        <p:txBody>
          <a:bodyPr>
            <a:normAutofit/>
          </a:bodyPr>
          <a:lstStyle/>
          <a:p>
            <a:r>
              <a:rPr lang="en-US" sz="1800" dirty="0"/>
              <a:t>Multiple situations and requirements</a:t>
            </a:r>
            <a:endParaRPr lang="en-US" sz="1800" u="sng" dirty="0"/>
          </a:p>
          <a:p>
            <a:r>
              <a:rPr lang="en-US" sz="1800" dirty="0"/>
              <a:t>Resource objects and attributes can be transformed between actions</a:t>
            </a:r>
          </a:p>
          <a:p>
            <a:r>
              <a:rPr lang="en-US" sz="1800" dirty="0"/>
              <a:t>Resource objects and Attributes can be created in IMA provision platform</a:t>
            </a:r>
          </a:p>
          <a:p>
            <a:endParaRPr lang="en-US" sz="1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E14C20-25E2-A699-DFB6-EB76B6DEE477}"/>
              </a:ext>
            </a:extLst>
          </p:cNvPr>
          <p:cNvSpPr/>
          <p:nvPr/>
        </p:nvSpPr>
        <p:spPr>
          <a:xfrm>
            <a:off x="972649" y="3801508"/>
            <a:ext cx="5844830" cy="8300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FAE8E-4999-EC50-ED49-545D94757E88}"/>
              </a:ext>
            </a:extLst>
          </p:cNvPr>
          <p:cNvSpPr/>
          <p:nvPr/>
        </p:nvSpPr>
        <p:spPr>
          <a:xfrm>
            <a:off x="967721" y="2851131"/>
            <a:ext cx="5844830" cy="83003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4F90C2-D58C-E0E8-F257-3F4DEFF98AF1}"/>
              </a:ext>
            </a:extLst>
          </p:cNvPr>
          <p:cNvSpPr/>
          <p:nvPr/>
        </p:nvSpPr>
        <p:spPr>
          <a:xfrm>
            <a:off x="967721" y="1913178"/>
            <a:ext cx="5844830" cy="81522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86891-90CC-7812-3D86-C2EE75199C53}"/>
              </a:ext>
            </a:extLst>
          </p:cNvPr>
          <p:cNvSpPr/>
          <p:nvPr/>
        </p:nvSpPr>
        <p:spPr>
          <a:xfrm>
            <a:off x="5576231" y="2355754"/>
            <a:ext cx="929075" cy="2019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9DA34-0544-4F2D-2D10-81E21AD902E1}"/>
              </a:ext>
            </a:extLst>
          </p:cNvPr>
          <p:cNvSpPr/>
          <p:nvPr/>
        </p:nvSpPr>
        <p:spPr>
          <a:xfrm>
            <a:off x="5582555" y="3257472"/>
            <a:ext cx="929075" cy="2426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31FD5-87B7-F907-AB30-D3764F8A98C6}"/>
              </a:ext>
            </a:extLst>
          </p:cNvPr>
          <p:cNvSpPr/>
          <p:nvPr/>
        </p:nvSpPr>
        <p:spPr>
          <a:xfrm>
            <a:off x="5598016" y="4153179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F50BE-B992-91B9-F591-AD86A624BFD8}"/>
              </a:ext>
            </a:extLst>
          </p:cNvPr>
          <p:cNvSpPr/>
          <p:nvPr/>
        </p:nvSpPr>
        <p:spPr>
          <a:xfrm>
            <a:off x="3811955" y="1965863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5C7C3-6331-6C06-DB4F-4B12EBA548F8}"/>
              </a:ext>
            </a:extLst>
          </p:cNvPr>
          <p:cNvSpPr txBox="1"/>
          <p:nvPr/>
        </p:nvSpPr>
        <p:spPr>
          <a:xfrm>
            <a:off x="3005122" y="1499880"/>
            <a:ext cx="154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Implementer’s Provisioning Domain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51C82-5343-8DFD-5DCF-BF241B51D992}"/>
              </a:ext>
            </a:extLst>
          </p:cNvPr>
          <p:cNvSpPr txBox="1"/>
          <p:nvPr/>
        </p:nvSpPr>
        <p:spPr>
          <a:xfrm>
            <a:off x="5598016" y="2125262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FFA24C-2B3E-C671-D532-862788902A6A}"/>
              </a:ext>
            </a:extLst>
          </p:cNvPr>
          <p:cNvSpPr txBox="1"/>
          <p:nvPr/>
        </p:nvSpPr>
        <p:spPr>
          <a:xfrm>
            <a:off x="5657354" y="3041468"/>
            <a:ext cx="7505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B</a:t>
            </a:r>
            <a:endParaRPr lang="en-US" sz="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B7F37F-07D6-959E-513D-58E5C2D89FBF}"/>
              </a:ext>
            </a:extLst>
          </p:cNvPr>
          <p:cNvSpPr txBox="1"/>
          <p:nvPr/>
        </p:nvSpPr>
        <p:spPr>
          <a:xfrm>
            <a:off x="5618110" y="3914960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C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E9738E-2EAD-8335-6FDD-ABEB47519C7F}"/>
              </a:ext>
            </a:extLst>
          </p:cNvPr>
          <p:cNvSpPr/>
          <p:nvPr/>
        </p:nvSpPr>
        <p:spPr>
          <a:xfrm>
            <a:off x="1284111" y="2343859"/>
            <a:ext cx="1017666" cy="234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E2962D-2C63-11F1-B77F-C8B1DA594B33}"/>
              </a:ext>
            </a:extLst>
          </p:cNvPr>
          <p:cNvSpPr/>
          <p:nvPr/>
        </p:nvSpPr>
        <p:spPr>
          <a:xfrm>
            <a:off x="1309022" y="3257599"/>
            <a:ext cx="929075" cy="2423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9F069-89CF-6475-887C-DAE5CCCFBD55}"/>
              </a:ext>
            </a:extLst>
          </p:cNvPr>
          <p:cNvSpPr/>
          <p:nvPr/>
        </p:nvSpPr>
        <p:spPr>
          <a:xfrm>
            <a:off x="1324482" y="4204797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AED3C-9028-AF2B-72AE-6E7E2ED48E46}"/>
              </a:ext>
            </a:extLst>
          </p:cNvPr>
          <p:cNvSpPr txBox="1"/>
          <p:nvPr/>
        </p:nvSpPr>
        <p:spPr>
          <a:xfrm>
            <a:off x="1385727" y="2129765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7EA39A-8960-2B5B-2A22-FC52F4795FFD}"/>
              </a:ext>
            </a:extLst>
          </p:cNvPr>
          <p:cNvSpPr txBox="1"/>
          <p:nvPr/>
        </p:nvSpPr>
        <p:spPr>
          <a:xfrm>
            <a:off x="1347377" y="3063210"/>
            <a:ext cx="817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HR System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ECEAD2-B275-202B-0996-E714690A491D}"/>
              </a:ext>
            </a:extLst>
          </p:cNvPr>
          <p:cNvSpPr/>
          <p:nvPr/>
        </p:nvSpPr>
        <p:spPr>
          <a:xfrm>
            <a:off x="3229799" y="1965864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2370C3-53EB-4B19-55FF-57273106EB83}"/>
              </a:ext>
            </a:extLst>
          </p:cNvPr>
          <p:cNvSpPr/>
          <p:nvPr/>
        </p:nvSpPr>
        <p:spPr>
          <a:xfrm>
            <a:off x="3811956" y="2903756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37076F-4104-F46C-E2D1-E6711C3C18CF}"/>
              </a:ext>
            </a:extLst>
          </p:cNvPr>
          <p:cNvSpPr/>
          <p:nvPr/>
        </p:nvSpPr>
        <p:spPr>
          <a:xfrm>
            <a:off x="3229801" y="2903756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DB8B6A-913A-9F9F-13AB-B8655CD9C941}"/>
              </a:ext>
            </a:extLst>
          </p:cNvPr>
          <p:cNvSpPr/>
          <p:nvPr/>
        </p:nvSpPr>
        <p:spPr>
          <a:xfrm>
            <a:off x="3812819" y="3853460"/>
            <a:ext cx="486499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88D1B7F-7346-1893-B100-087C389AC452}"/>
              </a:ext>
            </a:extLst>
          </p:cNvPr>
          <p:cNvSpPr/>
          <p:nvPr/>
        </p:nvSpPr>
        <p:spPr>
          <a:xfrm>
            <a:off x="3230663" y="3853461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9F5B5B3-6075-E55A-670E-1FC49AA147CB}"/>
              </a:ext>
            </a:extLst>
          </p:cNvPr>
          <p:cNvCxnSpPr>
            <a:cxnSpLocks/>
          </p:cNvCxnSpPr>
          <p:nvPr/>
        </p:nvCxnSpPr>
        <p:spPr>
          <a:xfrm>
            <a:off x="2383511" y="2465059"/>
            <a:ext cx="7543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EB185FA-487E-D6A6-AC46-8FC17DBCE57F}"/>
              </a:ext>
            </a:extLst>
          </p:cNvPr>
          <p:cNvSpPr txBox="1"/>
          <p:nvPr/>
        </p:nvSpPr>
        <p:spPr>
          <a:xfrm>
            <a:off x="2382475" y="2308268"/>
            <a:ext cx="641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Non-SCIM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0F0263-A60E-CD7F-0079-056AB99DA8F5}"/>
              </a:ext>
            </a:extLst>
          </p:cNvPr>
          <p:cNvSpPr txBox="1"/>
          <p:nvPr/>
        </p:nvSpPr>
        <p:spPr>
          <a:xfrm>
            <a:off x="1400486" y="3983468"/>
            <a:ext cx="8146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Z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741F8F1-512D-BCDA-20A0-4838DBAFA81F}"/>
              </a:ext>
            </a:extLst>
          </p:cNvPr>
          <p:cNvGrpSpPr/>
          <p:nvPr/>
        </p:nvGrpSpPr>
        <p:grpSpPr>
          <a:xfrm>
            <a:off x="4298453" y="2446918"/>
            <a:ext cx="1245500" cy="302836"/>
            <a:chOff x="4842943" y="2552866"/>
            <a:chExt cx="1678849" cy="46148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2FA0E9-6AC8-1E6C-2911-6121E2E49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2943" y="2552866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5A6E48-B186-A210-9705-26AE058219FE}"/>
                </a:ext>
              </a:extLst>
            </p:cNvPr>
            <p:cNvSpPr txBox="1"/>
            <p:nvPr/>
          </p:nvSpPr>
          <p:spPr>
            <a:xfrm>
              <a:off x="5099090" y="2686040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F16625-2102-031B-C064-C8A9E3051EE5}"/>
              </a:ext>
            </a:extLst>
          </p:cNvPr>
          <p:cNvGrpSpPr/>
          <p:nvPr/>
        </p:nvGrpSpPr>
        <p:grpSpPr>
          <a:xfrm>
            <a:off x="4314241" y="3219793"/>
            <a:ext cx="1245500" cy="215444"/>
            <a:chOff x="4864224" y="4284333"/>
            <a:chExt cx="1678849" cy="3283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DB468E4-6E25-3C36-4E9A-9DC1556CEE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36B29F-C4F7-79A6-EFB6-AF0BDC82436C}"/>
                </a:ext>
              </a:extLst>
            </p:cNvPr>
            <p:cNvSpPr txBox="1"/>
            <p:nvPr/>
          </p:nvSpPr>
          <p:spPr>
            <a:xfrm>
              <a:off x="5120371" y="4284333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A52FAD2-FDAA-910D-2983-3C4F5051DA43}"/>
              </a:ext>
            </a:extLst>
          </p:cNvPr>
          <p:cNvGrpSpPr/>
          <p:nvPr/>
        </p:nvGrpSpPr>
        <p:grpSpPr>
          <a:xfrm>
            <a:off x="4314241" y="4128319"/>
            <a:ext cx="1245500" cy="215444"/>
            <a:chOff x="4864224" y="4284333"/>
            <a:chExt cx="1678849" cy="32830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BE034-DDA9-E000-0C2A-BCC2BB7A9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365DA-EBD6-164A-CB34-392C9593E118}"/>
                </a:ext>
              </a:extLst>
            </p:cNvPr>
            <p:cNvSpPr txBox="1"/>
            <p:nvPr/>
          </p:nvSpPr>
          <p:spPr>
            <a:xfrm>
              <a:off x="5120371" y="4284333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C6A1AF-709B-E2C9-335E-319635E2EC45}"/>
              </a:ext>
            </a:extLst>
          </p:cNvPr>
          <p:cNvGrpSpPr/>
          <p:nvPr/>
        </p:nvGrpSpPr>
        <p:grpSpPr>
          <a:xfrm>
            <a:off x="2273852" y="4153179"/>
            <a:ext cx="941888" cy="215444"/>
            <a:chOff x="4864224" y="4284333"/>
            <a:chExt cx="1269601" cy="328308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24DD7FE-4901-4DE8-8ACD-AA6946CA2164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645899B-4C9F-F017-4DFE-E4CDB404BEB6}"/>
                </a:ext>
              </a:extLst>
            </p:cNvPr>
            <p:cNvSpPr txBox="1"/>
            <p:nvPr/>
          </p:nvSpPr>
          <p:spPr>
            <a:xfrm>
              <a:off x="4984185" y="4284333"/>
              <a:ext cx="1048391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89D206-A03C-100C-FA7C-73C468116228}"/>
              </a:ext>
            </a:extLst>
          </p:cNvPr>
          <p:cNvGrpSpPr/>
          <p:nvPr/>
        </p:nvGrpSpPr>
        <p:grpSpPr>
          <a:xfrm>
            <a:off x="2259152" y="3219792"/>
            <a:ext cx="941888" cy="215444"/>
            <a:chOff x="4864224" y="4284333"/>
            <a:chExt cx="1269601" cy="328308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4599928-776F-4269-1D4C-7BA4ED66274F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E8A4A9-168B-F121-E157-4C77DF200C19}"/>
                </a:ext>
              </a:extLst>
            </p:cNvPr>
            <p:cNvSpPr txBox="1"/>
            <p:nvPr/>
          </p:nvSpPr>
          <p:spPr>
            <a:xfrm>
              <a:off x="4984185" y="4284333"/>
              <a:ext cx="1048391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29B666-0C85-50A3-B58B-F63D7996F36C}"/>
              </a:ext>
            </a:extLst>
          </p:cNvPr>
          <p:cNvSpPr txBox="1"/>
          <p:nvPr/>
        </p:nvSpPr>
        <p:spPr>
          <a:xfrm>
            <a:off x="1003489" y="1930819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8AB99A-BD8A-2FBB-4581-26B535CCB58D}"/>
              </a:ext>
            </a:extLst>
          </p:cNvPr>
          <p:cNvSpPr txBox="1"/>
          <p:nvPr/>
        </p:nvSpPr>
        <p:spPr>
          <a:xfrm>
            <a:off x="978578" y="2880943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CB9CF6-E0F3-B7F7-4E13-2562E79F89BF}"/>
              </a:ext>
            </a:extLst>
          </p:cNvPr>
          <p:cNvSpPr txBox="1"/>
          <p:nvPr/>
        </p:nvSpPr>
        <p:spPr>
          <a:xfrm>
            <a:off x="974067" y="3853460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E9C301-A252-CE60-B362-61A1F9F6CCE1}"/>
              </a:ext>
            </a:extLst>
          </p:cNvPr>
          <p:cNvSpPr/>
          <p:nvPr/>
        </p:nvSpPr>
        <p:spPr>
          <a:xfrm>
            <a:off x="967721" y="4721979"/>
            <a:ext cx="5844830" cy="8300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610C8C-F252-DAB0-2310-DED10E32A713}"/>
              </a:ext>
            </a:extLst>
          </p:cNvPr>
          <p:cNvSpPr/>
          <p:nvPr/>
        </p:nvSpPr>
        <p:spPr>
          <a:xfrm>
            <a:off x="5593088" y="5073650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7EA73E-F7C4-3A3B-B417-028D4D9C11EB}"/>
              </a:ext>
            </a:extLst>
          </p:cNvPr>
          <p:cNvSpPr txBox="1"/>
          <p:nvPr/>
        </p:nvSpPr>
        <p:spPr>
          <a:xfrm>
            <a:off x="5613181" y="4835431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D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CE41F4-2ED7-A845-C6BB-FE1BD34AF3A8}"/>
              </a:ext>
            </a:extLst>
          </p:cNvPr>
          <p:cNvSpPr/>
          <p:nvPr/>
        </p:nvSpPr>
        <p:spPr>
          <a:xfrm>
            <a:off x="1319555" y="5125268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295CFB-3AC2-6B29-C47E-252E4036CDBB}"/>
              </a:ext>
            </a:extLst>
          </p:cNvPr>
          <p:cNvSpPr/>
          <p:nvPr/>
        </p:nvSpPr>
        <p:spPr>
          <a:xfrm>
            <a:off x="3807891" y="4773931"/>
            <a:ext cx="506350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75B351-773F-3BA8-7432-B85E2852429E}"/>
              </a:ext>
            </a:extLst>
          </p:cNvPr>
          <p:cNvSpPr/>
          <p:nvPr/>
        </p:nvSpPr>
        <p:spPr>
          <a:xfrm>
            <a:off x="3225736" y="4773932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CE990A-938D-36E3-EB60-FB2E64425131}"/>
              </a:ext>
            </a:extLst>
          </p:cNvPr>
          <p:cNvSpPr txBox="1"/>
          <p:nvPr/>
        </p:nvSpPr>
        <p:spPr>
          <a:xfrm>
            <a:off x="1395559" y="4903939"/>
            <a:ext cx="8146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Z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50EA35-6255-4E0E-AC2D-F3C4DF5D2FD6}"/>
              </a:ext>
            </a:extLst>
          </p:cNvPr>
          <p:cNvGrpSpPr/>
          <p:nvPr/>
        </p:nvGrpSpPr>
        <p:grpSpPr>
          <a:xfrm>
            <a:off x="4309314" y="5048790"/>
            <a:ext cx="1245500" cy="215444"/>
            <a:chOff x="4864224" y="4284333"/>
            <a:chExt cx="1678849" cy="328308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193A892-4671-A2D8-0839-9975FCAA7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9676302-7E46-E750-9AB4-F8E13A489174}"/>
                </a:ext>
              </a:extLst>
            </p:cNvPr>
            <p:cNvSpPr txBox="1"/>
            <p:nvPr/>
          </p:nvSpPr>
          <p:spPr>
            <a:xfrm>
              <a:off x="5120371" y="4284333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8AA5821-3757-E2A6-8884-C3B9B39C6990}"/>
              </a:ext>
            </a:extLst>
          </p:cNvPr>
          <p:cNvGrpSpPr/>
          <p:nvPr/>
        </p:nvGrpSpPr>
        <p:grpSpPr>
          <a:xfrm>
            <a:off x="2268924" y="5073650"/>
            <a:ext cx="941888" cy="215444"/>
            <a:chOff x="4864224" y="4284333"/>
            <a:chExt cx="1269601" cy="328308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F38122E-1301-C882-61B5-ADC24AE72C90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33E773-74AC-A69C-EC0D-798DA14B8B85}"/>
                </a:ext>
              </a:extLst>
            </p:cNvPr>
            <p:cNvSpPr txBox="1"/>
            <p:nvPr/>
          </p:nvSpPr>
          <p:spPr>
            <a:xfrm>
              <a:off x="4984185" y="4284333"/>
              <a:ext cx="1048391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9B533B2-8DE4-E600-9351-CC1C614888BF}"/>
              </a:ext>
            </a:extLst>
          </p:cNvPr>
          <p:cNvSpPr txBox="1"/>
          <p:nvPr/>
        </p:nvSpPr>
        <p:spPr>
          <a:xfrm>
            <a:off x="969140" y="4773931"/>
            <a:ext cx="6110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Tenant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0F046-B8F4-4DAB-8F56-F0A68D4537DD}"/>
              </a:ext>
            </a:extLst>
          </p:cNvPr>
          <p:cNvSpPr/>
          <p:nvPr/>
        </p:nvSpPr>
        <p:spPr>
          <a:xfrm>
            <a:off x="3142939" y="1870178"/>
            <a:ext cx="1266489" cy="36800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3C36EE-9637-A993-8E0E-15E03FB69675}"/>
              </a:ext>
            </a:extLst>
          </p:cNvPr>
          <p:cNvSpPr/>
          <p:nvPr/>
        </p:nvSpPr>
        <p:spPr>
          <a:xfrm>
            <a:off x="10311906" y="185635"/>
            <a:ext cx="1713439" cy="576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1529BE-A249-61DD-9AAF-9527DB22E7A4}"/>
              </a:ext>
            </a:extLst>
          </p:cNvPr>
          <p:cNvSpPr/>
          <p:nvPr/>
        </p:nvSpPr>
        <p:spPr>
          <a:xfrm>
            <a:off x="1012647" y="5722013"/>
            <a:ext cx="5844830" cy="96609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850B02-D917-0C43-4562-819C25D9CC3E}"/>
              </a:ext>
            </a:extLst>
          </p:cNvPr>
          <p:cNvSpPr/>
          <p:nvPr/>
        </p:nvSpPr>
        <p:spPr>
          <a:xfrm>
            <a:off x="5638014" y="6209746"/>
            <a:ext cx="929075" cy="2266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Client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7DAAD7-DE56-03C1-1DA7-E5F7C4ED0FB5}"/>
              </a:ext>
            </a:extLst>
          </p:cNvPr>
          <p:cNvSpPr txBox="1"/>
          <p:nvPr/>
        </p:nvSpPr>
        <p:spPr>
          <a:xfrm>
            <a:off x="5658107" y="5971527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SaaS App C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A598C1-9599-FDA1-0F96-A706E160157E}"/>
              </a:ext>
            </a:extLst>
          </p:cNvPr>
          <p:cNvSpPr/>
          <p:nvPr/>
        </p:nvSpPr>
        <p:spPr>
          <a:xfrm>
            <a:off x="1369206" y="6400330"/>
            <a:ext cx="929075" cy="2271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SCIM Server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6B3580-F584-1DD0-DEEB-2D288EF45873}"/>
              </a:ext>
            </a:extLst>
          </p:cNvPr>
          <p:cNvSpPr/>
          <p:nvPr/>
        </p:nvSpPr>
        <p:spPr>
          <a:xfrm>
            <a:off x="3847949" y="5859306"/>
            <a:ext cx="506350" cy="73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Server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A5D550-AB6D-FCFB-BE53-1A4ABCDA813D}"/>
              </a:ext>
            </a:extLst>
          </p:cNvPr>
          <p:cNvSpPr/>
          <p:nvPr/>
        </p:nvSpPr>
        <p:spPr>
          <a:xfrm>
            <a:off x="3265794" y="5859307"/>
            <a:ext cx="509709" cy="73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SCIM Client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DBE428-04A9-BFC8-0ECD-69582D92CBC2}"/>
              </a:ext>
            </a:extLst>
          </p:cNvPr>
          <p:cNvSpPr txBox="1"/>
          <p:nvPr/>
        </p:nvSpPr>
        <p:spPr>
          <a:xfrm>
            <a:off x="1445210" y="6179001"/>
            <a:ext cx="8146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Z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FC42A03-9B4C-523E-8634-845B2546A19B}"/>
              </a:ext>
            </a:extLst>
          </p:cNvPr>
          <p:cNvGrpSpPr/>
          <p:nvPr/>
        </p:nvGrpSpPr>
        <p:grpSpPr>
          <a:xfrm>
            <a:off x="4354240" y="6184886"/>
            <a:ext cx="1245500" cy="215444"/>
            <a:chOff x="4864224" y="4284333"/>
            <a:chExt cx="1678849" cy="328308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15F965E-BCC6-94C1-3406-CA8512151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224" y="4526610"/>
              <a:ext cx="1678849" cy="27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71E238-CFAE-0D7B-C2F5-3FB923328998}"/>
                </a:ext>
              </a:extLst>
            </p:cNvPr>
            <p:cNvSpPr txBox="1"/>
            <p:nvPr/>
          </p:nvSpPr>
          <p:spPr>
            <a:xfrm>
              <a:off x="5120371" y="4284333"/>
              <a:ext cx="1048390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F57C8D8-7D1A-A007-94F4-E720B7E0CCF7}"/>
              </a:ext>
            </a:extLst>
          </p:cNvPr>
          <p:cNvGrpSpPr/>
          <p:nvPr/>
        </p:nvGrpSpPr>
        <p:grpSpPr>
          <a:xfrm>
            <a:off x="2318575" y="6348712"/>
            <a:ext cx="941888" cy="215444"/>
            <a:chOff x="4864224" y="4284333"/>
            <a:chExt cx="1269601" cy="328308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B80D98D-23C5-1633-31B0-8EBA20D72593}"/>
                </a:ext>
              </a:extLst>
            </p:cNvPr>
            <p:cNvCxnSpPr>
              <a:cxnSpLocks/>
            </p:cNvCxnSpPr>
            <p:nvPr/>
          </p:nvCxnSpPr>
          <p:spPr>
            <a:xfrm>
              <a:off x="4864224" y="4529335"/>
              <a:ext cx="1269601" cy="670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7E983E-8F3F-7CB5-8BEC-0D6937938E2C}"/>
                </a:ext>
              </a:extLst>
            </p:cNvPr>
            <p:cNvSpPr txBox="1"/>
            <p:nvPr/>
          </p:nvSpPr>
          <p:spPr>
            <a:xfrm>
              <a:off x="4984185" y="4284333"/>
              <a:ext cx="1048391" cy="328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SCIM Actions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5CCFAE85-D41E-7484-6756-C10AB9B50ECB}"/>
              </a:ext>
            </a:extLst>
          </p:cNvPr>
          <p:cNvSpPr/>
          <p:nvPr/>
        </p:nvSpPr>
        <p:spPr>
          <a:xfrm>
            <a:off x="3219407" y="5741263"/>
            <a:ext cx="1266489" cy="95699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BEAE604-BF6E-900C-D6A6-D96039191926}"/>
              </a:ext>
            </a:extLst>
          </p:cNvPr>
          <p:cNvSpPr/>
          <p:nvPr/>
        </p:nvSpPr>
        <p:spPr>
          <a:xfrm>
            <a:off x="1369206" y="5963035"/>
            <a:ext cx="1017666" cy="2347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Homegrown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E7EED02-950C-B495-1B7C-545966499BC8}"/>
              </a:ext>
            </a:extLst>
          </p:cNvPr>
          <p:cNvSpPr txBox="1"/>
          <p:nvPr/>
        </p:nvSpPr>
        <p:spPr>
          <a:xfrm>
            <a:off x="1445210" y="5740695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HR System X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D6A46B-8CA0-0DF8-80D6-F635EBC4688F}"/>
              </a:ext>
            </a:extLst>
          </p:cNvPr>
          <p:cNvCxnSpPr>
            <a:cxnSpLocks/>
          </p:cNvCxnSpPr>
          <p:nvPr/>
        </p:nvCxnSpPr>
        <p:spPr>
          <a:xfrm>
            <a:off x="2468606" y="6084235"/>
            <a:ext cx="7543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BE9194A-BD70-F7EC-C316-3385258C81B4}"/>
              </a:ext>
            </a:extLst>
          </p:cNvPr>
          <p:cNvSpPr txBox="1"/>
          <p:nvPr/>
        </p:nvSpPr>
        <p:spPr>
          <a:xfrm>
            <a:off x="2467570" y="5927444"/>
            <a:ext cx="6415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Non-SCIM</a:t>
            </a:r>
          </a:p>
        </p:txBody>
      </p:sp>
    </p:spTree>
    <p:extLst>
      <p:ext uri="{BB962C8B-B14F-4D97-AF65-F5344CB8AC3E}">
        <p14:creationId xmlns:p14="http://schemas.microsoft.com/office/powerpoint/2010/main" val="1839936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BFEDF5-F063-CCEE-15E7-A674D12B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2BD3BB-7E6D-F45F-9471-6BDCCE167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639483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UC4: Partner Device Registry</a:t>
            </a:r>
            <a:br>
              <a:rPr lang="en-US" sz="4000" dirty="0"/>
            </a:br>
            <a:r>
              <a:rPr lang="en-US" sz="2400" dirty="0"/>
              <a:t>Manufacturer details pushed to customers at time of device sale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0803C-CE57-63EB-59CB-44CCC03077F0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8C4EA-76A0-0A07-3687-86E876770135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52811-A2F4-9EE0-1A00-CA549E787038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22BB7-69BD-07D4-8BE3-2C3744F355C6}"/>
              </a:ext>
            </a:extLst>
          </p:cNvPr>
          <p:cNvSpPr/>
          <p:nvPr/>
        </p:nvSpPr>
        <p:spPr>
          <a:xfrm>
            <a:off x="906532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DE8F4-8723-DCFE-40B7-E06C8F460B51}"/>
              </a:ext>
            </a:extLst>
          </p:cNvPr>
          <p:cNvSpPr/>
          <p:nvPr/>
        </p:nvSpPr>
        <p:spPr>
          <a:xfrm>
            <a:off x="661326" y="2387258"/>
            <a:ext cx="1754083" cy="386625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33E7E-6E84-F858-D216-6DB9638D2318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6FE9A-C3E4-E755-E235-D5C13CD642EE}"/>
              </a:ext>
            </a:extLst>
          </p:cNvPr>
          <p:cNvSpPr/>
          <p:nvPr/>
        </p:nvSpPr>
        <p:spPr>
          <a:xfrm>
            <a:off x="906532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D7F24-2B50-E162-4BD8-F7884D3C12F2}"/>
              </a:ext>
            </a:extLst>
          </p:cNvPr>
          <p:cNvSpPr txBox="1"/>
          <p:nvPr/>
        </p:nvSpPr>
        <p:spPr>
          <a:xfrm>
            <a:off x="530050" y="1823205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548116-EDB1-A8F4-6A86-EF196F7E5C55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158862" y="2922105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F6399-D393-3C03-E22B-7FA1ED0E4BD1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F9EA2-9925-236A-2FB0-64FC265B1343}"/>
              </a:ext>
            </a:extLst>
          </p:cNvPr>
          <p:cNvCxnSpPr>
            <a:cxnSpLocks/>
          </p:cNvCxnSpPr>
          <p:nvPr/>
        </p:nvCxnSpPr>
        <p:spPr>
          <a:xfrm>
            <a:off x="2158862" y="5250241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C7830-17CB-8BDE-7926-DF9CC39B2400}"/>
              </a:ext>
            </a:extLst>
          </p:cNvPr>
          <p:cNvSpPr txBox="1"/>
          <p:nvPr/>
        </p:nvSpPr>
        <p:spPr>
          <a:xfrm>
            <a:off x="2436838" y="2674923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F59771-3AB7-F043-C854-D12ACE0399A7}"/>
              </a:ext>
            </a:extLst>
          </p:cNvPr>
          <p:cNvSpPr txBox="1"/>
          <p:nvPr/>
        </p:nvSpPr>
        <p:spPr>
          <a:xfrm>
            <a:off x="2474391" y="3842787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5A949-261F-30A8-5812-8AF43629533E}"/>
              </a:ext>
            </a:extLst>
          </p:cNvPr>
          <p:cNvSpPr txBox="1"/>
          <p:nvPr/>
        </p:nvSpPr>
        <p:spPr>
          <a:xfrm>
            <a:off x="2513625" y="49949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ACE5855F-C40D-1F24-D277-66AAFB4058CA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Specification:</a:t>
            </a:r>
          </a:p>
          <a:p>
            <a:r>
              <a:rPr lang="en-US" sz="2000" dirty="0"/>
              <a:t>ROs representing devices purchased by a customer are pushed only to that customer</a:t>
            </a:r>
          </a:p>
          <a:p>
            <a:r>
              <a:rPr lang="en-US" sz="2000" dirty="0"/>
              <a:t>Not necessarily Multi-tenant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A46F36-6D53-1BD8-D28E-B4F5175DED80}"/>
              </a:ext>
            </a:extLst>
          </p:cNvPr>
          <p:cNvSpPr txBox="1"/>
          <p:nvPr/>
        </p:nvSpPr>
        <p:spPr>
          <a:xfrm>
            <a:off x="838200" y="5914960"/>
            <a:ext cx="138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Manufacturer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BA1E29-3215-DF45-9B6C-1912696AE349}"/>
              </a:ext>
            </a:extLst>
          </p:cNvPr>
          <p:cNvSpPr txBox="1"/>
          <p:nvPr/>
        </p:nvSpPr>
        <p:spPr>
          <a:xfrm>
            <a:off x="4038335" y="2320476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8A24B0-6EBF-2A54-0E3B-C89D38884F6C}"/>
              </a:ext>
            </a:extLst>
          </p:cNvPr>
          <p:cNvSpPr txBox="1"/>
          <p:nvPr/>
        </p:nvSpPr>
        <p:spPr>
          <a:xfrm>
            <a:off x="4018898" y="4682331"/>
            <a:ext cx="1254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A50A2-D952-3744-7B5B-CFF52AF69910}"/>
              </a:ext>
            </a:extLst>
          </p:cNvPr>
          <p:cNvSpPr txBox="1"/>
          <p:nvPr/>
        </p:nvSpPr>
        <p:spPr>
          <a:xfrm>
            <a:off x="4038335" y="3504624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</p:spTree>
    <p:extLst>
      <p:ext uri="{BB962C8B-B14F-4D97-AF65-F5344CB8AC3E}">
        <p14:creationId xmlns:p14="http://schemas.microsoft.com/office/powerpoint/2010/main" val="4250807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5A95B-9CA2-AEAB-AE79-B9DBBC503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8BFC-67DA-AB95-4712-D8FB6EF2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UC5: Device identity Creation</a:t>
            </a:r>
            <a:br>
              <a:rPr lang="en-US" sz="4000" dirty="0"/>
            </a:br>
            <a:r>
              <a:rPr lang="en-US" sz="2400" dirty="0"/>
              <a:t>Customer uses Client App to provide specific centric customer attributes of the IOT device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9749A-F98F-31C8-E390-086D818F3CD6}"/>
              </a:ext>
            </a:extLst>
          </p:cNvPr>
          <p:cNvSpPr/>
          <p:nvPr/>
        </p:nvSpPr>
        <p:spPr>
          <a:xfrm>
            <a:off x="838200" y="3749316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692E8-A326-9AE6-5547-759F2243394C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106ADD-DFC3-085A-56BC-CEA9EB1C2272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DFF45B-B217-06D0-E104-4F250D73FC3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1D8428-14BE-C69E-284E-10D7E13C83AD}"/>
              </a:ext>
            </a:extLst>
          </p:cNvPr>
          <p:cNvSpPr txBox="1"/>
          <p:nvPr/>
        </p:nvSpPr>
        <p:spPr>
          <a:xfrm>
            <a:off x="2111053" y="376957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93D1C58-6A75-C5F5-68DC-FD0E52EF5EA9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IOT devices using Matter or other protocol provide the Client App (Mobile App, Web Application) information about itself</a:t>
            </a:r>
          </a:p>
          <a:p>
            <a:r>
              <a:rPr lang="en-US" sz="2000" dirty="0"/>
              <a:t>Client App fill up information about the IOT device</a:t>
            </a:r>
          </a:p>
          <a:p>
            <a:r>
              <a:rPr lang="en-US" sz="2000" dirty="0"/>
              <a:t>Typically, the communication between IOT Device and Client App is using protocols like Bluetooth, Zigbee, Thread, etc.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BE64F4-3C3D-BA2E-886F-30D4440C2A99}"/>
              </a:ext>
            </a:extLst>
          </p:cNvPr>
          <p:cNvSpPr txBox="1"/>
          <p:nvPr/>
        </p:nvSpPr>
        <p:spPr>
          <a:xfrm>
            <a:off x="697176" y="3435922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C019AF-AB47-6783-AAFD-4EFDF63FF678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94076E-21E3-8C59-F21C-013FB13E4D28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775A2-C9D6-6C46-6632-343CB0E3679C}"/>
              </a:ext>
            </a:extLst>
          </p:cNvPr>
          <p:cNvSpPr/>
          <p:nvPr/>
        </p:nvSpPr>
        <p:spPr>
          <a:xfrm>
            <a:off x="5381773" y="4485837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B3F102-E920-20A7-9842-A5CAD016E184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52A77B-9291-6159-0E3E-644C9083B599}"/>
              </a:ext>
            </a:extLst>
          </p:cNvPr>
          <p:cNvSpPr txBox="1"/>
          <p:nvPr/>
        </p:nvSpPr>
        <p:spPr>
          <a:xfrm>
            <a:off x="4972110" y="3078916"/>
            <a:ext cx="1227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IOT Devices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4BFC12-8D7C-BB14-5803-5E484ED5FA2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EC6F08-FAAD-E726-19BB-5A6A1485F7F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331731" y="4224592"/>
            <a:ext cx="1050042" cy="3758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8774B79-D5FB-0D3E-4F2C-038E4AE2934C}"/>
              </a:ext>
            </a:extLst>
          </p:cNvPr>
          <p:cNvSpPr txBox="1"/>
          <p:nvPr/>
        </p:nvSpPr>
        <p:spPr>
          <a:xfrm rot="20232943">
            <a:off x="4396956" y="3477314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F5C80-2F3D-BE84-C23B-F7EB8966385F}"/>
              </a:ext>
            </a:extLst>
          </p:cNvPr>
          <p:cNvSpPr/>
          <p:nvPr/>
        </p:nvSpPr>
        <p:spPr>
          <a:xfrm>
            <a:off x="661326" y="2894504"/>
            <a:ext cx="5732896" cy="21182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96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54B3-D53A-5047-BEC4-E1EA7A05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9F26-8870-C038-B6E8-0CD2BAE7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UC6: Client App get directory services</a:t>
            </a:r>
            <a:br>
              <a:rPr lang="en-US" sz="4000" dirty="0"/>
            </a:br>
            <a:r>
              <a:rPr lang="en-US" sz="2400" dirty="0"/>
              <a:t>Client App gets information about all the devices and its attributes in customer environment 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E09D9-37DD-2517-C70F-9AE144034E20}"/>
              </a:ext>
            </a:extLst>
          </p:cNvPr>
          <p:cNvSpPr/>
          <p:nvPr/>
        </p:nvSpPr>
        <p:spPr>
          <a:xfrm>
            <a:off x="838200" y="3749316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022EFB-A921-5CA0-E588-02810E9AEE9B}"/>
              </a:ext>
            </a:extLst>
          </p:cNvPr>
          <p:cNvSpPr/>
          <p:nvPr/>
        </p:nvSpPr>
        <p:spPr>
          <a:xfrm>
            <a:off x="3079401" y="3769576"/>
            <a:ext cx="1252330" cy="535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C90EB0-2AC8-8C23-5C24-08EA4203E696}"/>
              </a:ext>
            </a:extLst>
          </p:cNvPr>
          <p:cNvCxnSpPr>
            <a:cxnSpLocks/>
          </p:cNvCxnSpPr>
          <p:nvPr/>
        </p:nvCxnSpPr>
        <p:spPr>
          <a:xfrm flipV="1">
            <a:off x="2110759" y="4046575"/>
            <a:ext cx="923894" cy="470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7C7241-E001-616E-7024-028985017EE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324752" y="3492682"/>
            <a:ext cx="1057021" cy="4542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985FCD-AD72-3E0A-ECF7-435F71EAE59D}"/>
              </a:ext>
            </a:extLst>
          </p:cNvPr>
          <p:cNvSpPr txBox="1"/>
          <p:nvPr/>
        </p:nvSpPr>
        <p:spPr>
          <a:xfrm>
            <a:off x="2111053" y="3769576"/>
            <a:ext cx="867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pull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6DB30F6E-2D78-1A0B-139C-E3910420E078}"/>
              </a:ext>
            </a:extLst>
          </p:cNvPr>
          <p:cNvSpPr txBox="1">
            <a:spLocks/>
          </p:cNvSpPr>
          <p:nvPr/>
        </p:nvSpPr>
        <p:spPr>
          <a:xfrm>
            <a:off x="7359987" y="2466038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Specification:</a:t>
            </a:r>
          </a:p>
          <a:p>
            <a:r>
              <a:rPr lang="en-US" sz="2000" dirty="0"/>
              <a:t>Client App gets from device manager information about all devices and its attributes from their environments</a:t>
            </a:r>
          </a:p>
          <a:p>
            <a:r>
              <a:rPr lang="en-US" sz="2000" dirty="0"/>
              <a:t>Client App does the operation of downloading the full list of devices typically every day in non working hours, optionally with on-demand sync</a:t>
            </a:r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BEEEC9-6FB3-F686-3DBA-30DEFDA77714}"/>
              </a:ext>
            </a:extLst>
          </p:cNvPr>
          <p:cNvSpPr txBox="1"/>
          <p:nvPr/>
        </p:nvSpPr>
        <p:spPr>
          <a:xfrm>
            <a:off x="697174" y="3435922"/>
            <a:ext cx="1600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Device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61C97-688D-F76D-116B-D771A2F4A2F3}"/>
              </a:ext>
            </a:extLst>
          </p:cNvPr>
          <p:cNvSpPr/>
          <p:nvPr/>
        </p:nvSpPr>
        <p:spPr>
          <a:xfrm>
            <a:off x="5381773" y="3378051"/>
            <a:ext cx="407862" cy="229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F33515-7568-416A-90C9-D0656364056D}"/>
              </a:ext>
            </a:extLst>
          </p:cNvPr>
          <p:cNvSpPr/>
          <p:nvPr/>
        </p:nvSpPr>
        <p:spPr>
          <a:xfrm>
            <a:off x="5387357" y="3931944"/>
            <a:ext cx="407862" cy="2292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EEF42B-A6B7-5A1F-3344-7718ED553F82}"/>
              </a:ext>
            </a:extLst>
          </p:cNvPr>
          <p:cNvSpPr/>
          <p:nvPr/>
        </p:nvSpPr>
        <p:spPr>
          <a:xfrm>
            <a:off x="5381773" y="4485837"/>
            <a:ext cx="407862" cy="22926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69C1DE-EE1F-B03D-ECA5-09FE75C91925}"/>
              </a:ext>
            </a:extLst>
          </p:cNvPr>
          <p:cNvSpPr txBox="1"/>
          <p:nvPr/>
        </p:nvSpPr>
        <p:spPr>
          <a:xfrm>
            <a:off x="3163437" y="340211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Client App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C3A999-6C16-05BC-8C62-903672142CAE}"/>
              </a:ext>
            </a:extLst>
          </p:cNvPr>
          <p:cNvSpPr txBox="1"/>
          <p:nvPr/>
        </p:nvSpPr>
        <p:spPr>
          <a:xfrm>
            <a:off x="4972110" y="3078916"/>
            <a:ext cx="1227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IOT Devices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A4AB67-27F7-23B8-6222-FB9650D20959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324752" y="4046575"/>
            <a:ext cx="1062605" cy="4302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F58B55-D5FD-5CA1-BCEB-1C4CE273249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331731" y="4224592"/>
            <a:ext cx="1050042" cy="3758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CC1951-D681-5893-AEFC-2A26F4B8B54E}"/>
              </a:ext>
            </a:extLst>
          </p:cNvPr>
          <p:cNvSpPr txBox="1"/>
          <p:nvPr/>
        </p:nvSpPr>
        <p:spPr>
          <a:xfrm rot="20232943">
            <a:off x="4396956" y="3477314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Non SCIM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F3EC6-2B26-D871-E76E-BDDC806DAA9C}"/>
              </a:ext>
            </a:extLst>
          </p:cNvPr>
          <p:cNvSpPr/>
          <p:nvPr/>
        </p:nvSpPr>
        <p:spPr>
          <a:xfrm>
            <a:off x="661326" y="2894504"/>
            <a:ext cx="5732896" cy="211825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0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4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6FB92CA-BB23-3E6D-96BF-A509DCE64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0505" y="2380776"/>
            <a:ext cx="2345160" cy="1357199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4652289" y="4465736"/>
            <a:ext cx="300989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Object(RO)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8235731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Attribute (RA)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4652288" y="5022994"/>
            <a:ext cx="3009900" cy="543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Set of attributes for a </a:t>
            </a:r>
            <a:r>
              <a:rPr lang="en-GB" sz="1467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specific</a:t>
            </a:r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 resource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8348220" y="4992969"/>
            <a:ext cx="3388171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defRPr>
            </a:lvl1pPr>
          </a:lstStyle>
          <a:p>
            <a:r>
              <a:rPr lang="en-US" altLang="en-US" sz="1467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name-value pair containing at least one simple or complex value, either of which may be multi-valued.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72303A-F26C-1463-94D7-9AE7DAF23B81}"/>
              </a:ext>
            </a:extLst>
          </p:cNvPr>
          <p:cNvSpPr txBox="1"/>
          <p:nvPr/>
        </p:nvSpPr>
        <p:spPr>
          <a:xfrm>
            <a:off x="646435" y="4465736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67" b="1" dirty="0">
                <a:latin typeface="Courier New" panose="02070309020205020404" pitchFamily="49" charset="0"/>
                <a:cs typeface="Courier New" panose="02070309020205020404" pitchFamily="49" charset="0"/>
              </a:rPr>
              <a:t>Resource Type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E5AA62-5958-B2DA-4B6A-F3A88DC6D429}"/>
              </a:ext>
            </a:extLst>
          </p:cNvPr>
          <p:cNvGrpSpPr/>
          <p:nvPr/>
        </p:nvGrpSpPr>
        <p:grpSpPr>
          <a:xfrm>
            <a:off x="1625233" y="1620245"/>
            <a:ext cx="1479894" cy="852393"/>
            <a:chOff x="1252678" y="1734244"/>
            <a:chExt cx="1726051" cy="994175"/>
          </a:xfrm>
        </p:grpSpPr>
        <p:pic>
          <p:nvPicPr>
            <p:cNvPr id="33" name="Picture 32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CFECA77D-7F2E-176F-F759-9EFE59428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2678" y="1734244"/>
              <a:ext cx="1726051" cy="994175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9C98D0-1DB2-4D2E-2296-8149DA8C6A4E}"/>
                </a:ext>
              </a:extLst>
            </p:cNvPr>
            <p:cNvSpPr/>
            <p:nvPr/>
          </p:nvSpPr>
          <p:spPr>
            <a:xfrm>
              <a:off x="1465891" y="1961106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User with solid fill">
              <a:extLst>
                <a:ext uri="{FF2B5EF4-FFF2-40B4-BE49-F238E27FC236}">
                  <a16:creationId xmlns:a16="http://schemas.microsoft.com/office/drawing/2014/main" id="{88C180FE-59DB-7D26-AE60-BE4B22CD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88095" y="1950130"/>
              <a:ext cx="520461" cy="52046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E56C2A-7009-725D-1FAF-DA54A84B1F3D}"/>
              </a:ext>
            </a:extLst>
          </p:cNvPr>
          <p:cNvGrpSpPr/>
          <p:nvPr/>
        </p:nvGrpSpPr>
        <p:grpSpPr>
          <a:xfrm>
            <a:off x="1609845" y="2519611"/>
            <a:ext cx="1479894" cy="852393"/>
            <a:chOff x="1255909" y="2895949"/>
            <a:chExt cx="1726051" cy="994175"/>
          </a:xfrm>
        </p:grpSpPr>
        <p:pic>
          <p:nvPicPr>
            <p:cNvPr id="36" name="Picture 35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D406D4DF-B9E2-E399-13FE-EBED007D0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5909" y="2895949"/>
              <a:ext cx="1726051" cy="994175"/>
            </a:xfrm>
            <a:prstGeom prst="rect">
              <a:avLst/>
            </a:prstGeom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A5C8596-ECF9-0294-D913-C0C05863F29F}"/>
                </a:ext>
              </a:extLst>
            </p:cNvPr>
            <p:cNvSpPr/>
            <p:nvPr/>
          </p:nvSpPr>
          <p:spPr>
            <a:xfrm>
              <a:off x="1465891" y="3099957"/>
              <a:ext cx="530719" cy="556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Users with solid fill">
              <a:extLst>
                <a:ext uri="{FF2B5EF4-FFF2-40B4-BE49-F238E27FC236}">
                  <a16:creationId xmlns:a16="http://schemas.microsoft.com/office/drawing/2014/main" id="{F8D8AA66-D48F-01DD-4DCA-5385245E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83203" y="3120257"/>
              <a:ext cx="549162" cy="54916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CB0AA51-C579-E736-00F4-CE90D743759F}"/>
              </a:ext>
            </a:extLst>
          </p:cNvPr>
          <p:cNvGrpSpPr/>
          <p:nvPr/>
        </p:nvGrpSpPr>
        <p:grpSpPr>
          <a:xfrm>
            <a:off x="1609845" y="3426696"/>
            <a:ext cx="1479894" cy="852393"/>
            <a:chOff x="686440" y="3144751"/>
            <a:chExt cx="1479894" cy="852393"/>
          </a:xfrm>
        </p:grpSpPr>
        <p:pic>
          <p:nvPicPr>
            <p:cNvPr id="50" name="Picture 49" descr="A blue and white logo with a purple umbrella&#10;&#10;Description automatically generated">
              <a:extLst>
                <a:ext uri="{FF2B5EF4-FFF2-40B4-BE49-F238E27FC236}">
                  <a16:creationId xmlns:a16="http://schemas.microsoft.com/office/drawing/2014/main" id="{7F69B5FE-36C9-18FE-8677-B8FDD2DBE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6440" y="3144751"/>
              <a:ext cx="1479894" cy="852393"/>
            </a:xfrm>
            <a:prstGeom prst="rect">
              <a:avLst/>
            </a:prstGeom>
          </p:spPr>
        </p:pic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017D037-1470-39CE-608A-5004937D899A}"/>
                </a:ext>
              </a:extLst>
            </p:cNvPr>
            <p:cNvSpPr/>
            <p:nvPr/>
          </p:nvSpPr>
          <p:spPr>
            <a:xfrm>
              <a:off x="866476" y="3319665"/>
              <a:ext cx="455032" cy="4771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 descr="Stream with solid fill">
              <a:extLst>
                <a:ext uri="{FF2B5EF4-FFF2-40B4-BE49-F238E27FC236}">
                  <a16:creationId xmlns:a16="http://schemas.microsoft.com/office/drawing/2014/main" id="{4615373A-FB20-26B6-9D69-5C5D6170C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1319" y="3344555"/>
              <a:ext cx="439380" cy="439380"/>
            </a:xfrm>
            <a:prstGeom prst="rect">
              <a:avLst/>
            </a:prstGeom>
          </p:spPr>
        </p:pic>
      </p:grp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B7F6DBE8-8185-5A71-EF6A-12295C1D6917}"/>
              </a:ext>
            </a:extLst>
          </p:cNvPr>
          <p:cNvSpPr/>
          <p:nvPr/>
        </p:nvSpPr>
        <p:spPr>
          <a:xfrm>
            <a:off x="1277275" y="1680073"/>
            <a:ext cx="228599" cy="167907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83D896-EF08-0B91-BC12-F2E6CB62AE6F}"/>
              </a:ext>
            </a:extLst>
          </p:cNvPr>
          <p:cNvSpPr txBox="1"/>
          <p:nvPr/>
        </p:nvSpPr>
        <p:spPr>
          <a:xfrm>
            <a:off x="65885" y="2249779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Standardized</a:t>
            </a:r>
          </a:p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 RFC7643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CF1A4AA-ECF3-1A0C-60D3-16A154EE89E6}"/>
              </a:ext>
            </a:extLst>
          </p:cNvPr>
          <p:cNvSpPr txBox="1"/>
          <p:nvPr/>
        </p:nvSpPr>
        <p:spPr>
          <a:xfrm>
            <a:off x="3191315" y="1869411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/Users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2CAC055-C790-05E8-1DCE-41D33B427DCB}"/>
              </a:ext>
            </a:extLst>
          </p:cNvPr>
          <p:cNvSpPr txBox="1"/>
          <p:nvPr/>
        </p:nvSpPr>
        <p:spPr>
          <a:xfrm>
            <a:off x="3191315" y="2786757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/Groups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BCECA68-0E04-3664-35F8-6E8D20ADB331}"/>
              </a:ext>
            </a:extLst>
          </p:cNvPr>
          <p:cNvSpPr txBox="1"/>
          <p:nvPr/>
        </p:nvSpPr>
        <p:spPr>
          <a:xfrm>
            <a:off x="3170260" y="3608829"/>
            <a:ext cx="1262889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/device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64985EB-E3E7-7D50-78F2-9D6352923074}"/>
              </a:ext>
            </a:extLst>
          </p:cNvPr>
          <p:cNvSpPr txBox="1"/>
          <p:nvPr/>
        </p:nvSpPr>
        <p:spPr>
          <a:xfrm>
            <a:off x="514350" y="5022994"/>
            <a:ext cx="3661501" cy="122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of a resource name, endpoint URL, schema, and other metadata that indicate where a resource is managed and how it is composed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781C91C-8395-49B5-6C6A-580F338983DE}"/>
              </a:ext>
            </a:extLst>
          </p:cNvPr>
          <p:cNvSpPr txBox="1"/>
          <p:nvPr/>
        </p:nvSpPr>
        <p:spPr>
          <a:xfrm>
            <a:off x="65564" y="3617988"/>
            <a:ext cx="11731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New Draft Extension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F1D15D7-2F8A-7283-976A-26F12ACC3AAB}"/>
              </a:ext>
            </a:extLst>
          </p:cNvPr>
          <p:cNvSpPr txBox="1"/>
          <p:nvPr/>
        </p:nvSpPr>
        <p:spPr>
          <a:xfrm>
            <a:off x="1740895" y="2249971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3911EF6-7C54-4825-D5CD-016B83C01A33}"/>
              </a:ext>
            </a:extLst>
          </p:cNvPr>
          <p:cNvSpPr txBox="1"/>
          <p:nvPr/>
        </p:nvSpPr>
        <p:spPr>
          <a:xfrm>
            <a:off x="1742042" y="3144537"/>
            <a:ext cx="634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40257C1-9355-170D-DE32-F7EEB49222E8}"/>
              </a:ext>
            </a:extLst>
          </p:cNvPr>
          <p:cNvSpPr txBox="1"/>
          <p:nvPr/>
        </p:nvSpPr>
        <p:spPr>
          <a:xfrm>
            <a:off x="1637322" y="4042369"/>
            <a:ext cx="807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device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3BE59123-C28C-EE9F-8C61-5A840FE232FD}"/>
              </a:ext>
            </a:extLst>
          </p:cNvPr>
          <p:cNvGrpSpPr/>
          <p:nvPr/>
        </p:nvGrpSpPr>
        <p:grpSpPr>
          <a:xfrm>
            <a:off x="4836259" y="2124991"/>
            <a:ext cx="2606413" cy="1501152"/>
            <a:chOff x="4836259" y="2124991"/>
            <a:chExt cx="2606413" cy="1501152"/>
          </a:xfrm>
        </p:grpSpPr>
        <p:grpSp>
          <p:nvGrpSpPr>
            <p:cNvPr id="12" name="Group 107">
              <a:extLst>
                <a:ext uri="{FF2B5EF4-FFF2-40B4-BE49-F238E27FC236}">
                  <a16:creationId xmlns:a16="http://schemas.microsoft.com/office/drawing/2014/main" id="{FBE5A77C-6C8E-B629-FF68-7948424C62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37180" y="2125224"/>
              <a:ext cx="2605492" cy="1500919"/>
              <a:chOff x="980" y="1435"/>
              <a:chExt cx="602" cy="346"/>
            </a:xfrm>
          </p:grpSpPr>
          <p:sp>
            <p:nvSpPr>
              <p:cNvPr id="13" name="AutoShape 106">
                <a:extLst>
                  <a:ext uri="{FF2B5EF4-FFF2-40B4-BE49-F238E27FC236}">
                    <a16:creationId xmlns:a16="http://schemas.microsoft.com/office/drawing/2014/main" id="{B8C3899C-845D-57F0-BEFA-14ECA05FCA9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80" y="1435"/>
                <a:ext cx="602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4" name="Freeform 108">
                <a:extLst>
                  <a:ext uri="{FF2B5EF4-FFF2-40B4-BE49-F238E27FC236}">
                    <a16:creationId xmlns:a16="http://schemas.microsoft.com/office/drawing/2014/main" id="{A94BDDA9-26E2-3C0C-77FC-0BAE88C8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0" y="1435"/>
                <a:ext cx="602" cy="346"/>
              </a:xfrm>
              <a:custGeom>
                <a:avLst/>
                <a:gdLst>
                  <a:gd name="T0" fmla="*/ 5 w 2989"/>
                  <a:gd name="T1" fmla="*/ 2 h 1759"/>
                  <a:gd name="T2" fmla="*/ 5 w 2989"/>
                  <a:gd name="T3" fmla="*/ 3 h 1759"/>
                  <a:gd name="T4" fmla="*/ 0 w 2989"/>
                  <a:gd name="T5" fmla="*/ 3 h 1759"/>
                  <a:gd name="T6" fmla="*/ 0 w 2989"/>
                  <a:gd name="T7" fmla="*/ 2 h 1759"/>
                  <a:gd name="T8" fmla="*/ 0 w 2989"/>
                  <a:gd name="T9" fmla="*/ 0 h 1759"/>
                  <a:gd name="T10" fmla="*/ 0 w 2989"/>
                  <a:gd name="T11" fmla="*/ 0 h 1759"/>
                  <a:gd name="T12" fmla="*/ 5 w 2989"/>
                  <a:gd name="T13" fmla="*/ 0 h 1759"/>
                  <a:gd name="T14" fmla="*/ 5 w 2989"/>
                  <a:gd name="T15" fmla="*/ 0 h 1759"/>
                  <a:gd name="T16" fmla="*/ 5 w 2989"/>
                  <a:gd name="T17" fmla="*/ 2 h 175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989" h="1759">
                    <a:moveTo>
                      <a:pt x="2989" y="1628"/>
                    </a:moveTo>
                    <a:cubicBezTo>
                      <a:pt x="2989" y="1700"/>
                      <a:pt x="2930" y="1759"/>
                      <a:pt x="2858" y="1759"/>
                    </a:cubicBezTo>
                    <a:cubicBezTo>
                      <a:pt x="131" y="1759"/>
                      <a:pt x="131" y="1759"/>
                      <a:pt x="131" y="1759"/>
                    </a:cubicBezTo>
                    <a:cubicBezTo>
                      <a:pt x="59" y="1759"/>
                      <a:pt x="0" y="1700"/>
                      <a:pt x="0" y="1628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2858" y="0"/>
                      <a:pt x="2858" y="0"/>
                      <a:pt x="2858" y="0"/>
                    </a:cubicBezTo>
                    <a:cubicBezTo>
                      <a:pt x="2930" y="0"/>
                      <a:pt x="2989" y="59"/>
                      <a:pt x="2989" y="131"/>
                    </a:cubicBezTo>
                    <a:lnTo>
                      <a:pt x="2989" y="1628"/>
                    </a:lnTo>
                    <a:close/>
                  </a:path>
                </a:pathLst>
              </a:custGeom>
              <a:solidFill>
                <a:srgbClr val="B2EB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5" name="Freeform 109">
                <a:extLst>
                  <a:ext uri="{FF2B5EF4-FFF2-40B4-BE49-F238E27FC236}">
                    <a16:creationId xmlns:a16="http://schemas.microsoft.com/office/drawing/2014/main" id="{23463F6E-C63C-A4C4-9BE8-7A9440CFD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39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7"/>
                      <a:pt x="1086" y="60"/>
                    </a:cubicBezTo>
                    <a:cubicBezTo>
                      <a:pt x="1086" y="93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6" name="Freeform 110">
                <a:extLst>
                  <a:ext uri="{FF2B5EF4-FFF2-40B4-BE49-F238E27FC236}">
                    <a16:creationId xmlns:a16="http://schemas.microsoft.com/office/drawing/2014/main" id="{4DE7E2B0-629B-E70A-763F-5672A79A5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96"/>
                <a:ext cx="218" cy="24"/>
              </a:xfrm>
              <a:custGeom>
                <a:avLst/>
                <a:gdLst>
                  <a:gd name="T0" fmla="*/ 2 w 1086"/>
                  <a:gd name="T1" fmla="*/ 0 h 121"/>
                  <a:gd name="T2" fmla="*/ 0 w 1086"/>
                  <a:gd name="T3" fmla="*/ 0 h 121"/>
                  <a:gd name="T4" fmla="*/ 0 w 1086"/>
                  <a:gd name="T5" fmla="*/ 0 h 121"/>
                  <a:gd name="T6" fmla="*/ 0 w 1086"/>
                  <a:gd name="T7" fmla="*/ 0 h 121"/>
                  <a:gd name="T8" fmla="*/ 2 w 1086"/>
                  <a:gd name="T9" fmla="*/ 0 h 121"/>
                  <a:gd name="T10" fmla="*/ 2 w 1086"/>
                  <a:gd name="T11" fmla="*/ 0 h 121"/>
                  <a:gd name="T12" fmla="*/ 2 w 1086"/>
                  <a:gd name="T13" fmla="*/ 0 h 1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86" h="121">
                    <a:moveTo>
                      <a:pt x="1026" y="121"/>
                    </a:moveTo>
                    <a:cubicBezTo>
                      <a:pt x="60" y="121"/>
                      <a:pt x="60" y="121"/>
                      <a:pt x="60" y="121"/>
                    </a:cubicBezTo>
                    <a:cubicBezTo>
                      <a:pt x="27" y="121"/>
                      <a:pt x="0" y="94"/>
                      <a:pt x="0" y="61"/>
                    </a:cubicBezTo>
                    <a:cubicBezTo>
                      <a:pt x="0" y="28"/>
                      <a:pt x="27" y="0"/>
                      <a:pt x="60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59" y="0"/>
                      <a:pt x="1086" y="28"/>
                      <a:pt x="1086" y="61"/>
                    </a:cubicBezTo>
                    <a:cubicBezTo>
                      <a:pt x="1086" y="94"/>
                      <a:pt x="1059" y="121"/>
                      <a:pt x="1026" y="1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7" name="Freeform 111">
                <a:extLst>
                  <a:ext uri="{FF2B5EF4-FFF2-40B4-BE49-F238E27FC236}">
                    <a16:creationId xmlns:a16="http://schemas.microsoft.com/office/drawing/2014/main" id="{6CE269E2-BBFC-454F-EFAA-E19FDE4C5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653"/>
                <a:ext cx="115" cy="24"/>
              </a:xfrm>
              <a:custGeom>
                <a:avLst/>
                <a:gdLst>
                  <a:gd name="T0" fmla="*/ 1 w 571"/>
                  <a:gd name="T1" fmla="*/ 0 h 120"/>
                  <a:gd name="T2" fmla="*/ 0 w 571"/>
                  <a:gd name="T3" fmla="*/ 0 h 120"/>
                  <a:gd name="T4" fmla="*/ 0 w 571"/>
                  <a:gd name="T5" fmla="*/ 0 h 120"/>
                  <a:gd name="T6" fmla="*/ 0 w 571"/>
                  <a:gd name="T7" fmla="*/ 0 h 120"/>
                  <a:gd name="T8" fmla="*/ 1 w 571"/>
                  <a:gd name="T9" fmla="*/ 0 h 120"/>
                  <a:gd name="T10" fmla="*/ 1 w 571"/>
                  <a:gd name="T11" fmla="*/ 0 h 120"/>
                  <a:gd name="T12" fmla="*/ 1 w 571"/>
                  <a:gd name="T13" fmla="*/ 0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1" h="120">
                    <a:moveTo>
                      <a:pt x="511" y="120"/>
                    </a:moveTo>
                    <a:cubicBezTo>
                      <a:pt x="60" y="120"/>
                      <a:pt x="60" y="120"/>
                      <a:pt x="60" y="120"/>
                    </a:cubicBezTo>
                    <a:cubicBezTo>
                      <a:pt x="27" y="120"/>
                      <a:pt x="0" y="93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511" y="0"/>
                      <a:pt x="511" y="0"/>
                      <a:pt x="511" y="0"/>
                    </a:cubicBezTo>
                    <a:cubicBezTo>
                      <a:pt x="544" y="0"/>
                      <a:pt x="571" y="27"/>
                      <a:pt x="571" y="60"/>
                    </a:cubicBezTo>
                    <a:cubicBezTo>
                      <a:pt x="571" y="93"/>
                      <a:pt x="544" y="120"/>
                      <a:pt x="511" y="1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  <p:sp>
            <p:nvSpPr>
              <p:cNvPr id="18" name="Oval 112">
                <a:extLst>
                  <a:ext uri="{FF2B5EF4-FFF2-40B4-BE49-F238E27FC236}">
                    <a16:creationId xmlns:a16="http://schemas.microsoft.com/office/drawing/2014/main" id="{D34A573B-E4CE-5631-120E-EC78AC226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506"/>
                <a:ext cx="208" cy="2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19" name="Freeform 113">
                <a:extLst>
                  <a:ext uri="{FF2B5EF4-FFF2-40B4-BE49-F238E27FC236}">
                    <a16:creationId xmlns:a16="http://schemas.microsoft.com/office/drawing/2014/main" id="{F707344C-86E2-7083-125A-8BE03A93F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4" y="1601"/>
                <a:ext cx="41" cy="81"/>
              </a:xfrm>
              <a:custGeom>
                <a:avLst/>
                <a:gdLst>
                  <a:gd name="T0" fmla="*/ 139 w 204"/>
                  <a:gd name="T1" fmla="*/ 3 h 416"/>
                  <a:gd name="T2" fmla="*/ 139 w 204"/>
                  <a:gd name="T3" fmla="*/ 314 h 416"/>
                  <a:gd name="T4" fmla="*/ 102 w 204"/>
                  <a:gd name="T5" fmla="*/ 351 h 416"/>
                  <a:gd name="T6" fmla="*/ 65 w 204"/>
                  <a:gd name="T7" fmla="*/ 314 h 416"/>
                  <a:gd name="T8" fmla="*/ 65 w 204"/>
                  <a:gd name="T9" fmla="*/ 288 h 416"/>
                  <a:gd name="T10" fmla="*/ 33 w 204"/>
                  <a:gd name="T11" fmla="*/ 255 h 416"/>
                  <a:gd name="T12" fmla="*/ 0 w 204"/>
                  <a:gd name="T13" fmla="*/ 288 h 416"/>
                  <a:gd name="T14" fmla="*/ 0 w 204"/>
                  <a:gd name="T15" fmla="*/ 314 h 416"/>
                  <a:gd name="T16" fmla="*/ 102 w 204"/>
                  <a:gd name="T17" fmla="*/ 416 h 416"/>
                  <a:gd name="T18" fmla="*/ 204 w 204"/>
                  <a:gd name="T19" fmla="*/ 314 h 416"/>
                  <a:gd name="T20" fmla="*/ 204 w 204"/>
                  <a:gd name="T21" fmla="*/ 3 h 416"/>
                  <a:gd name="T22" fmla="*/ 172 w 204"/>
                  <a:gd name="T23" fmla="*/ 0 h 416"/>
                  <a:gd name="T24" fmla="*/ 139 w 204"/>
                  <a:gd name="T25" fmla="*/ 3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4" h="416">
                    <a:moveTo>
                      <a:pt x="139" y="3"/>
                    </a:moveTo>
                    <a:cubicBezTo>
                      <a:pt x="139" y="314"/>
                      <a:pt x="139" y="314"/>
                      <a:pt x="139" y="314"/>
                    </a:cubicBezTo>
                    <a:cubicBezTo>
                      <a:pt x="139" y="335"/>
                      <a:pt x="122" y="351"/>
                      <a:pt x="102" y="351"/>
                    </a:cubicBezTo>
                    <a:cubicBezTo>
                      <a:pt x="82" y="351"/>
                      <a:pt x="65" y="335"/>
                      <a:pt x="65" y="314"/>
                    </a:cubicBezTo>
                    <a:cubicBezTo>
                      <a:pt x="65" y="288"/>
                      <a:pt x="65" y="288"/>
                      <a:pt x="65" y="288"/>
                    </a:cubicBezTo>
                    <a:cubicBezTo>
                      <a:pt x="65" y="270"/>
                      <a:pt x="51" y="255"/>
                      <a:pt x="33" y="255"/>
                    </a:cubicBezTo>
                    <a:cubicBezTo>
                      <a:pt x="15" y="255"/>
                      <a:pt x="0" y="270"/>
                      <a:pt x="0" y="288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0" y="370"/>
                      <a:pt x="46" y="416"/>
                      <a:pt x="102" y="416"/>
                    </a:cubicBezTo>
                    <a:cubicBezTo>
                      <a:pt x="158" y="416"/>
                      <a:pt x="204" y="370"/>
                      <a:pt x="204" y="31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193" y="1"/>
                      <a:pt x="183" y="0"/>
                      <a:pt x="172" y="0"/>
                    </a:cubicBezTo>
                    <a:cubicBezTo>
                      <a:pt x="161" y="0"/>
                      <a:pt x="150" y="1"/>
                      <a:pt x="139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0" name="Freeform 114">
                <a:extLst>
                  <a:ext uri="{FF2B5EF4-FFF2-40B4-BE49-F238E27FC236}">
                    <a16:creationId xmlns:a16="http://schemas.microsoft.com/office/drawing/2014/main" id="{C1CD7C4E-17C0-760E-6181-0B250F84F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2" y="1535"/>
                <a:ext cx="13" cy="12"/>
              </a:xfrm>
              <a:custGeom>
                <a:avLst/>
                <a:gdLst>
                  <a:gd name="T0" fmla="*/ 33 w 65"/>
                  <a:gd name="T1" fmla="*/ 57 h 58"/>
                  <a:gd name="T2" fmla="*/ 34 w 65"/>
                  <a:gd name="T3" fmla="*/ 57 h 58"/>
                  <a:gd name="T4" fmla="*/ 65 w 65"/>
                  <a:gd name="T5" fmla="*/ 58 h 58"/>
                  <a:gd name="T6" fmla="*/ 65 w 65"/>
                  <a:gd name="T7" fmla="*/ 32 h 58"/>
                  <a:gd name="T8" fmla="*/ 32 w 65"/>
                  <a:gd name="T9" fmla="*/ 0 h 58"/>
                  <a:gd name="T10" fmla="*/ 0 w 65"/>
                  <a:gd name="T11" fmla="*/ 32 h 58"/>
                  <a:gd name="T12" fmla="*/ 0 w 65"/>
                  <a:gd name="T13" fmla="*/ 58 h 58"/>
                  <a:gd name="T14" fmla="*/ 32 w 65"/>
                  <a:gd name="T15" fmla="*/ 57 h 58"/>
                  <a:gd name="T16" fmla="*/ 33 w 65"/>
                  <a:gd name="T17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58">
                    <a:moveTo>
                      <a:pt x="33" y="57"/>
                    </a:moveTo>
                    <a:cubicBezTo>
                      <a:pt x="34" y="57"/>
                      <a:pt x="34" y="57"/>
                      <a:pt x="34" y="57"/>
                    </a:cubicBezTo>
                    <a:cubicBezTo>
                      <a:pt x="44" y="57"/>
                      <a:pt x="54" y="58"/>
                      <a:pt x="65" y="58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5" y="14"/>
                      <a:pt x="50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11" y="58"/>
                      <a:pt x="21" y="57"/>
                      <a:pt x="32" y="57"/>
                    </a:cubicBezTo>
                    <a:lnTo>
                      <a:pt x="33" y="5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2400"/>
              </a:p>
            </p:txBody>
          </p:sp>
          <p:sp>
            <p:nvSpPr>
              <p:cNvPr id="21" name="Freeform 115">
                <a:extLst>
                  <a:ext uri="{FF2B5EF4-FFF2-40B4-BE49-F238E27FC236}">
                    <a16:creationId xmlns:a16="http://schemas.microsoft.com/office/drawing/2014/main" id="{7B0630A3-2352-0BDF-04B7-FC9CD0B41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1546"/>
                <a:ext cx="176" cy="75"/>
              </a:xfrm>
              <a:custGeom>
                <a:avLst/>
                <a:gdLst>
                  <a:gd name="T0" fmla="*/ 1 w 872"/>
                  <a:gd name="T1" fmla="*/ 0 h 378"/>
                  <a:gd name="T2" fmla="*/ 1 w 872"/>
                  <a:gd name="T3" fmla="*/ 0 h 378"/>
                  <a:gd name="T4" fmla="*/ 1 w 872"/>
                  <a:gd name="T5" fmla="*/ 0 h 378"/>
                  <a:gd name="T6" fmla="*/ 1 w 872"/>
                  <a:gd name="T7" fmla="*/ 0 h 378"/>
                  <a:gd name="T8" fmla="*/ 0 w 872"/>
                  <a:gd name="T9" fmla="*/ 0 h 378"/>
                  <a:gd name="T10" fmla="*/ 0 w 872"/>
                  <a:gd name="T11" fmla="*/ 0 h 378"/>
                  <a:gd name="T12" fmla="*/ 0 w 872"/>
                  <a:gd name="T13" fmla="*/ 0 h 378"/>
                  <a:gd name="T14" fmla="*/ 0 w 872"/>
                  <a:gd name="T15" fmla="*/ 0 h 378"/>
                  <a:gd name="T16" fmla="*/ 0 w 872"/>
                  <a:gd name="T17" fmla="*/ 1 h 378"/>
                  <a:gd name="T18" fmla="*/ 0 w 872"/>
                  <a:gd name="T19" fmla="*/ 1 h 378"/>
                  <a:gd name="T20" fmla="*/ 0 w 872"/>
                  <a:gd name="T21" fmla="*/ 1 h 378"/>
                  <a:gd name="T22" fmla="*/ 0 w 872"/>
                  <a:gd name="T23" fmla="*/ 1 h 378"/>
                  <a:gd name="T24" fmla="*/ 1 w 872"/>
                  <a:gd name="T25" fmla="*/ 0 h 378"/>
                  <a:gd name="T26" fmla="*/ 1 w 872"/>
                  <a:gd name="T27" fmla="*/ 1 h 378"/>
                  <a:gd name="T28" fmla="*/ 1 w 872"/>
                  <a:gd name="T29" fmla="*/ 1 h 378"/>
                  <a:gd name="T30" fmla="*/ 1 w 872"/>
                  <a:gd name="T31" fmla="*/ 1 h 378"/>
                  <a:gd name="T32" fmla="*/ 1 w 872"/>
                  <a:gd name="T33" fmla="*/ 1 h 378"/>
                  <a:gd name="T34" fmla="*/ 1 w 872"/>
                  <a:gd name="T35" fmla="*/ 0 h 378"/>
                  <a:gd name="T36" fmla="*/ 1 w 872"/>
                  <a:gd name="T37" fmla="*/ 0 h 378"/>
                  <a:gd name="T38" fmla="*/ 1 w 872"/>
                  <a:gd name="T39" fmla="*/ 0 h 378"/>
                  <a:gd name="T40" fmla="*/ 1 w 872"/>
                  <a:gd name="T41" fmla="*/ 0 h 37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872" h="378">
                    <a:moveTo>
                      <a:pt x="868" y="281"/>
                    </a:moveTo>
                    <a:cubicBezTo>
                      <a:pt x="792" y="111"/>
                      <a:pt x="622" y="0"/>
                      <a:pt x="437" y="0"/>
                    </a:cubicBezTo>
                    <a:cubicBezTo>
                      <a:pt x="436" y="0"/>
                      <a:pt x="436" y="0"/>
                      <a:pt x="436" y="0"/>
                    </a:cubicBezTo>
                    <a:cubicBezTo>
                      <a:pt x="435" y="0"/>
                      <a:pt x="435" y="0"/>
                      <a:pt x="435" y="0"/>
                    </a:cubicBezTo>
                    <a:cubicBezTo>
                      <a:pt x="250" y="0"/>
                      <a:pt x="81" y="110"/>
                      <a:pt x="4" y="280"/>
                    </a:cubicBezTo>
                    <a:cubicBezTo>
                      <a:pt x="0" y="289"/>
                      <a:pt x="3" y="300"/>
                      <a:pt x="10" y="306"/>
                    </a:cubicBezTo>
                    <a:cubicBezTo>
                      <a:pt x="18" y="312"/>
                      <a:pt x="29" y="312"/>
                      <a:pt x="37" y="306"/>
                    </a:cubicBezTo>
                    <a:cubicBezTo>
                      <a:pt x="63" y="286"/>
                      <a:pt x="93" y="276"/>
                      <a:pt x="126" y="276"/>
                    </a:cubicBezTo>
                    <a:cubicBezTo>
                      <a:pt x="184" y="276"/>
                      <a:pt x="237" y="311"/>
                      <a:pt x="261" y="365"/>
                    </a:cubicBezTo>
                    <a:cubicBezTo>
                      <a:pt x="264" y="372"/>
                      <a:pt x="272" y="378"/>
                      <a:pt x="280" y="378"/>
                    </a:cubicBezTo>
                    <a:cubicBezTo>
                      <a:pt x="281" y="378"/>
                      <a:pt x="281" y="378"/>
                      <a:pt x="281" y="378"/>
                    </a:cubicBezTo>
                    <a:cubicBezTo>
                      <a:pt x="289" y="378"/>
                      <a:pt x="297" y="373"/>
                      <a:pt x="301" y="365"/>
                    </a:cubicBezTo>
                    <a:cubicBezTo>
                      <a:pt x="324" y="311"/>
                      <a:pt x="377" y="276"/>
                      <a:pt x="436" y="276"/>
                    </a:cubicBezTo>
                    <a:cubicBezTo>
                      <a:pt x="494" y="276"/>
                      <a:pt x="547" y="311"/>
                      <a:pt x="571" y="365"/>
                    </a:cubicBezTo>
                    <a:cubicBezTo>
                      <a:pt x="574" y="373"/>
                      <a:pt x="582" y="378"/>
                      <a:pt x="591" y="378"/>
                    </a:cubicBezTo>
                    <a:cubicBezTo>
                      <a:pt x="591" y="378"/>
                      <a:pt x="592" y="378"/>
                      <a:pt x="592" y="378"/>
                    </a:cubicBezTo>
                    <a:cubicBezTo>
                      <a:pt x="600" y="377"/>
                      <a:pt x="607" y="372"/>
                      <a:pt x="611" y="365"/>
                    </a:cubicBezTo>
                    <a:cubicBezTo>
                      <a:pt x="634" y="311"/>
                      <a:pt x="687" y="276"/>
                      <a:pt x="746" y="276"/>
                    </a:cubicBezTo>
                    <a:cubicBezTo>
                      <a:pt x="779" y="276"/>
                      <a:pt x="810" y="286"/>
                      <a:pt x="836" y="307"/>
                    </a:cubicBezTo>
                    <a:cubicBezTo>
                      <a:pt x="843" y="313"/>
                      <a:pt x="854" y="313"/>
                      <a:pt x="862" y="307"/>
                    </a:cubicBezTo>
                    <a:cubicBezTo>
                      <a:pt x="870" y="300"/>
                      <a:pt x="872" y="290"/>
                      <a:pt x="868" y="28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2400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9CC0413-9EB6-2A04-A506-FF5133DC881A}"/>
                </a:ext>
              </a:extLst>
            </p:cNvPr>
            <p:cNvSpPr txBox="1"/>
            <p:nvPr/>
          </p:nvSpPr>
          <p:spPr>
            <a:xfrm>
              <a:off x="5087353" y="2135094"/>
              <a:ext cx="13534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err="1">
                  <a:solidFill>
                    <a:srgbClr val="4C4C4C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janesmith</a:t>
              </a:r>
              <a:endParaRPr lang="en-GB" sz="2000" b="1" dirty="0">
                <a:solidFill>
                  <a:srgbClr val="4C4C4C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05" name="Picture 204" descr="Smiling woman">
              <a:extLst>
                <a:ext uri="{FF2B5EF4-FFF2-40B4-BE49-F238E27FC236}">
                  <a16:creationId xmlns:a16="http://schemas.microsoft.com/office/drawing/2014/main" id="{8B6E1709-0C83-6CEC-7EA3-BD2ED69AA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33563"/>
            <a:stretch/>
          </p:blipFill>
          <p:spPr>
            <a:xfrm>
              <a:off x="5122164" y="2429702"/>
              <a:ext cx="888287" cy="891362"/>
            </a:xfrm>
            <a:prstGeom prst="flowChartConnector">
              <a:avLst/>
            </a:prstGeom>
          </p:spPr>
        </p:pic>
        <p:pic>
          <p:nvPicPr>
            <p:cNvPr id="209" name="Graphic 208" descr="User with solid fill">
              <a:extLst>
                <a:ext uri="{FF2B5EF4-FFF2-40B4-BE49-F238E27FC236}">
                  <a16:creationId xmlns:a16="http://schemas.microsoft.com/office/drawing/2014/main" id="{91E63AC4-10F8-BBA6-B9D6-DBFDEE872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6259" y="2124991"/>
              <a:ext cx="351319" cy="351319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35C2C38B-A279-9F8F-2DC1-61F103ACA212}"/>
              </a:ext>
            </a:extLst>
          </p:cNvPr>
          <p:cNvGrpSpPr/>
          <p:nvPr/>
        </p:nvGrpSpPr>
        <p:grpSpPr>
          <a:xfrm>
            <a:off x="9244261" y="1511191"/>
            <a:ext cx="2383971" cy="487804"/>
            <a:chOff x="8439830" y="1647290"/>
            <a:chExt cx="2383971" cy="487804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7D188FC-D8F5-B145-C349-991B0F6ADDA2}"/>
                </a:ext>
              </a:extLst>
            </p:cNvPr>
            <p:cNvSpPr/>
            <p:nvPr/>
          </p:nvSpPr>
          <p:spPr>
            <a:xfrm>
              <a:off x="8439830" y="1647290"/>
              <a:ext cx="2383971" cy="48780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4">
              <a:extLst>
                <a:ext uri="{FF2B5EF4-FFF2-40B4-BE49-F238E27FC236}">
                  <a16:creationId xmlns:a16="http://schemas.microsoft.com/office/drawing/2014/main" id="{C1C7C021-54C2-2089-EE74-73EEC152D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8404" y="1780618"/>
              <a:ext cx="2296206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0" rIns="9144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tel</a:t>
              </a:r>
              <a:r>
                <a:rPr lang="en-US" altLang="en-US" sz="1400" b="1" dirty="0">
                  <a:solidFill>
                    <a:srgbClr val="4C4C4C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:+1-201-555-0123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endParaRPr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C94DCA6-8C0A-D14F-2DCA-C249ADB26162}"/>
              </a:ext>
            </a:extLst>
          </p:cNvPr>
          <p:cNvCxnSpPr>
            <a:cxnSpLocks/>
            <a:stCxn id="240" idx="2"/>
          </p:cNvCxnSpPr>
          <p:nvPr/>
        </p:nvCxnSpPr>
        <p:spPr>
          <a:xfrm flipH="1">
            <a:off x="10152093" y="1998995"/>
            <a:ext cx="284154" cy="842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841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C8CB-0F34-A861-C024-508BFB1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17" y="1954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UC5: SCIM Events</a:t>
            </a:r>
            <a:br>
              <a:rPr lang="en-US" sz="4000" dirty="0"/>
            </a:br>
            <a:r>
              <a:rPr lang="en-US" sz="2400" dirty="0"/>
              <a:t>Combined actions/triggers</a:t>
            </a:r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584E63-7947-A1A0-72B7-3617A601F6A0}"/>
              </a:ext>
            </a:extLst>
          </p:cNvPr>
          <p:cNvSpPr/>
          <p:nvPr/>
        </p:nvSpPr>
        <p:spPr>
          <a:xfrm>
            <a:off x="500366" y="2110591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370A62-8093-C9DE-31B3-2C2EF4EC1E74}"/>
              </a:ext>
            </a:extLst>
          </p:cNvPr>
          <p:cNvSpPr/>
          <p:nvPr/>
        </p:nvSpPr>
        <p:spPr>
          <a:xfrm>
            <a:off x="485698" y="3768664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FF543F-A493-1475-8BBA-5481C3D5286A}"/>
              </a:ext>
            </a:extLst>
          </p:cNvPr>
          <p:cNvSpPr/>
          <p:nvPr/>
        </p:nvSpPr>
        <p:spPr>
          <a:xfrm>
            <a:off x="525050" y="5397518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0992D-4141-A647-E2B5-A64169CB4A86}"/>
              </a:ext>
            </a:extLst>
          </p:cNvPr>
          <p:cNvSpPr txBox="1"/>
          <p:nvPr/>
        </p:nvSpPr>
        <p:spPr>
          <a:xfrm>
            <a:off x="485698" y="1463036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AC0CDC-D43C-B2A9-FC05-B92C1A463BD5}"/>
              </a:ext>
            </a:extLst>
          </p:cNvPr>
          <p:cNvSpPr/>
          <p:nvPr/>
        </p:nvSpPr>
        <p:spPr>
          <a:xfrm>
            <a:off x="378017" y="1866923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CEF6FA1-110C-1BB1-24D6-E7702561BE49}"/>
              </a:ext>
            </a:extLst>
          </p:cNvPr>
          <p:cNvCxnSpPr>
            <a:cxnSpLocks/>
          </p:cNvCxnSpPr>
          <p:nvPr/>
        </p:nvCxnSpPr>
        <p:spPr>
          <a:xfrm>
            <a:off x="3596678" y="4200638"/>
            <a:ext cx="1234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F1D5AE-DE03-4BCB-C2BB-93EBD917E54A}"/>
              </a:ext>
            </a:extLst>
          </p:cNvPr>
          <p:cNvSpPr txBox="1"/>
          <p:nvPr/>
        </p:nvSpPr>
        <p:spPr>
          <a:xfrm>
            <a:off x="954450" y="298440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BD99AB-B993-367F-1349-F7E01F05C49A}"/>
              </a:ext>
            </a:extLst>
          </p:cNvPr>
          <p:cNvSpPr/>
          <p:nvPr/>
        </p:nvSpPr>
        <p:spPr>
          <a:xfrm>
            <a:off x="2457818" y="3413457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Transmitter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173893D5-0D07-5D25-AD0E-63CBFC9C7073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 flipV="1">
            <a:off x="1620993" y="4177333"/>
            <a:ext cx="836825" cy="15084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970EC6-C5B7-53C0-B0FE-BC87B1646D44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>
            <a:off x="1588044" y="2408551"/>
            <a:ext cx="869774" cy="17687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E4FF623-0315-3BD8-8006-B63A383F9CA4}"/>
              </a:ext>
            </a:extLst>
          </p:cNvPr>
          <p:cNvCxnSpPr>
            <a:cxnSpLocks/>
            <a:stCxn id="24" idx="3"/>
            <a:endCxn id="46" idx="1"/>
          </p:cNvCxnSpPr>
          <p:nvPr/>
        </p:nvCxnSpPr>
        <p:spPr>
          <a:xfrm>
            <a:off x="1595776" y="4076249"/>
            <a:ext cx="862042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B336C75-B236-DB26-A0FE-1ECBC9547665}"/>
              </a:ext>
            </a:extLst>
          </p:cNvPr>
          <p:cNvSpPr txBox="1"/>
          <p:nvPr/>
        </p:nvSpPr>
        <p:spPr>
          <a:xfrm>
            <a:off x="982915" y="475217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05035B-F3D1-5CB7-FE87-22BA0A622B1A}"/>
              </a:ext>
            </a:extLst>
          </p:cNvPr>
          <p:cNvSpPr/>
          <p:nvPr/>
        </p:nvSpPr>
        <p:spPr>
          <a:xfrm>
            <a:off x="6673064" y="2280295"/>
            <a:ext cx="1087678" cy="5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X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37C8CF-CD7F-B26A-F100-C8F18A7DF084}"/>
              </a:ext>
            </a:extLst>
          </p:cNvPr>
          <p:cNvSpPr/>
          <p:nvPr/>
        </p:nvSpPr>
        <p:spPr>
          <a:xfrm>
            <a:off x="6673064" y="3768663"/>
            <a:ext cx="1110078" cy="61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D7FBBDD-167A-B997-32D5-0C829114DFCB}"/>
              </a:ext>
            </a:extLst>
          </p:cNvPr>
          <p:cNvSpPr/>
          <p:nvPr/>
        </p:nvSpPr>
        <p:spPr>
          <a:xfrm>
            <a:off x="6668931" y="5356516"/>
            <a:ext cx="1095943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Entity 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403103-F297-5DF7-EE0B-FA3BAE4C500C}"/>
              </a:ext>
            </a:extLst>
          </p:cNvPr>
          <p:cNvSpPr txBox="1"/>
          <p:nvPr/>
        </p:nvSpPr>
        <p:spPr>
          <a:xfrm>
            <a:off x="4826099" y="1472944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Provisioning Domain B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93343EB-F848-CAEE-59A9-2CD1DA0C6941}"/>
              </a:ext>
            </a:extLst>
          </p:cNvPr>
          <p:cNvSpPr/>
          <p:nvPr/>
        </p:nvSpPr>
        <p:spPr>
          <a:xfrm>
            <a:off x="4718418" y="1876831"/>
            <a:ext cx="3285329" cy="44535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BC3722-86FF-15FE-4A8A-CB48FC17938E}"/>
              </a:ext>
            </a:extLst>
          </p:cNvPr>
          <p:cNvSpPr txBox="1"/>
          <p:nvPr/>
        </p:nvSpPr>
        <p:spPr>
          <a:xfrm>
            <a:off x="6325046" y="3194426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0E0713-DAE5-7AEB-4B02-474AF5A32072}"/>
              </a:ext>
            </a:extLst>
          </p:cNvPr>
          <p:cNvSpPr/>
          <p:nvPr/>
        </p:nvSpPr>
        <p:spPr>
          <a:xfrm>
            <a:off x="4917023" y="3413456"/>
            <a:ext cx="1110078" cy="1527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</a:t>
            </a:r>
          </a:p>
          <a:p>
            <a:pPr algn="ctr"/>
            <a:r>
              <a:rPr lang="en-US" sz="1400" dirty="0"/>
              <a:t>Signals</a:t>
            </a:r>
          </a:p>
          <a:p>
            <a:pPr algn="ctr"/>
            <a:r>
              <a:rPr lang="en-US" sz="1400" dirty="0"/>
              <a:t>Framework</a:t>
            </a:r>
          </a:p>
          <a:p>
            <a:pPr algn="ctr"/>
            <a:r>
              <a:rPr lang="en-US" sz="1400" dirty="0"/>
              <a:t>Receiver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DBBDEF4-A6A5-BD61-25B2-08534D208A5F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>
            <a:off x="6027101" y="4177332"/>
            <a:ext cx="641830" cy="14674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DB3F7BC-A5E7-0943-BD3B-08AD9B7B9C14}"/>
              </a:ext>
            </a:extLst>
          </p:cNvPr>
          <p:cNvCxnSpPr>
            <a:cxnSpLocks/>
            <a:stCxn id="78" idx="3"/>
            <a:endCxn id="70" idx="1"/>
          </p:cNvCxnSpPr>
          <p:nvPr/>
        </p:nvCxnSpPr>
        <p:spPr>
          <a:xfrm flipV="1">
            <a:off x="6027101" y="4076248"/>
            <a:ext cx="645963" cy="101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8A183B6E-EDF9-E87D-A205-D7B70ACC567A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6027101" y="2578255"/>
            <a:ext cx="645963" cy="1599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40AE10F-8E1F-F660-AB75-B3995F734BF3}"/>
              </a:ext>
            </a:extLst>
          </p:cNvPr>
          <p:cNvSpPr txBox="1"/>
          <p:nvPr/>
        </p:nvSpPr>
        <p:spPr>
          <a:xfrm>
            <a:off x="6394314" y="4791282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SCIM Actions</a:t>
            </a:r>
          </a:p>
        </p:txBody>
      </p:sp>
      <p:sp>
        <p:nvSpPr>
          <p:cNvPr id="106" name="Content Placeholder 3">
            <a:extLst>
              <a:ext uri="{FF2B5EF4-FFF2-40B4-BE49-F238E27FC236}">
                <a16:creationId xmlns:a16="http://schemas.microsoft.com/office/drawing/2014/main" id="{C613C3A3-B8EF-317C-CB4E-09520AFD9F69}"/>
              </a:ext>
            </a:extLst>
          </p:cNvPr>
          <p:cNvSpPr txBox="1">
            <a:spLocks/>
          </p:cNvSpPr>
          <p:nvPr/>
        </p:nvSpPr>
        <p:spPr>
          <a:xfrm>
            <a:off x="8429105" y="1876831"/>
            <a:ext cx="3303104" cy="4749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SCIM data can be aggregated, sorted, routed</a:t>
            </a:r>
          </a:p>
          <a:p>
            <a:r>
              <a:rPr lang="en-US" dirty="0"/>
              <a:t>Uses SSF pub/sub mechanism instead of 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99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257E-DD9B-90E3-5CC4-3895B951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UC6: Enterprise Last Mile App Integration</a:t>
            </a:r>
            <a:br>
              <a:rPr lang="en-US" sz="4000" dirty="0"/>
            </a:br>
            <a:r>
              <a:rPr lang="en-US" sz="2000" dirty="0"/>
              <a:t>Single-tenant Resource Creators &amp; Subscribers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E5B5-DD3C-424E-65BE-0F58D102B2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Off the shelf &amp; homegrown resources</a:t>
            </a:r>
          </a:p>
          <a:p>
            <a:pPr lvl="1"/>
            <a:r>
              <a:rPr lang="en-US" dirty="0"/>
              <a:t>Sophistication: low</a:t>
            </a:r>
          </a:p>
          <a:p>
            <a:pPr lvl="1"/>
            <a:r>
              <a:rPr lang="en-US" dirty="0"/>
              <a:t>Population:  subsection</a:t>
            </a:r>
          </a:p>
          <a:p>
            <a:r>
              <a:rPr lang="en-US" dirty="0"/>
              <a:t>If no native provisioning capabilities</a:t>
            </a:r>
          </a:p>
          <a:p>
            <a:pPr lvl="1"/>
            <a:r>
              <a:rPr lang="en-US" dirty="0"/>
              <a:t>HTTP Headers</a:t>
            </a:r>
          </a:p>
          <a:p>
            <a:pPr lvl="1"/>
            <a:r>
              <a:rPr lang="en-US" dirty="0"/>
              <a:t>Libraries / framework modules</a:t>
            </a:r>
          </a:p>
          <a:p>
            <a:pPr lvl="1"/>
            <a:r>
              <a:rPr lang="en-US" dirty="0"/>
              <a:t>Proxies</a:t>
            </a:r>
          </a:p>
          <a:p>
            <a:r>
              <a:rPr lang="en-US" dirty="0"/>
              <a:t>SCIM Client or Server?</a:t>
            </a:r>
          </a:p>
          <a:p>
            <a:pPr lvl="1"/>
            <a:r>
              <a:rPr lang="en-US" dirty="0"/>
              <a:t>Often must be client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569CFF-386A-16C5-C30B-52ECA605B9CA}"/>
              </a:ext>
            </a:extLst>
          </p:cNvPr>
          <p:cNvSpPr/>
          <p:nvPr/>
        </p:nvSpPr>
        <p:spPr>
          <a:xfrm>
            <a:off x="3995530" y="2633870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21FE2A-C546-366F-36CB-B30D74E1BA5F}"/>
              </a:ext>
            </a:extLst>
          </p:cNvPr>
          <p:cNvSpPr/>
          <p:nvPr/>
        </p:nvSpPr>
        <p:spPr>
          <a:xfrm>
            <a:off x="3995530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8127B-D37E-D945-B7EC-3A11C9BCD99C}"/>
              </a:ext>
            </a:extLst>
          </p:cNvPr>
          <p:cNvSpPr/>
          <p:nvPr/>
        </p:nvSpPr>
        <p:spPr>
          <a:xfrm>
            <a:off x="3995530" y="4962006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App 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65C062-9070-78CB-A97B-B0E3DA4B6DEF}"/>
              </a:ext>
            </a:extLst>
          </p:cNvPr>
          <p:cNvSpPr/>
          <p:nvPr/>
        </p:nvSpPr>
        <p:spPr>
          <a:xfrm>
            <a:off x="715618" y="2295206"/>
            <a:ext cx="4919870" cy="368214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26B5C-BB70-1F91-E174-79412451214C}"/>
              </a:ext>
            </a:extLst>
          </p:cNvPr>
          <p:cNvSpPr/>
          <p:nvPr/>
        </p:nvSpPr>
        <p:spPr>
          <a:xfrm>
            <a:off x="906532" y="3794141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8249D-2104-190B-56D4-A4D0B8E9EC87}"/>
              </a:ext>
            </a:extLst>
          </p:cNvPr>
          <p:cNvSpPr txBox="1"/>
          <p:nvPr/>
        </p:nvSpPr>
        <p:spPr>
          <a:xfrm>
            <a:off x="1400884" y="1910643"/>
            <a:ext cx="371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Implementer’s Provisioning Domain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3AB325-AC8F-AB9C-ED93-31972AE55AB0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2158862" y="2922105"/>
            <a:ext cx="1836668" cy="1160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7C16EB-438D-1A11-A1F5-64111AD7981A}"/>
              </a:ext>
            </a:extLst>
          </p:cNvPr>
          <p:cNvCxnSpPr>
            <a:cxnSpLocks/>
          </p:cNvCxnSpPr>
          <p:nvPr/>
        </p:nvCxnSpPr>
        <p:spPr>
          <a:xfrm>
            <a:off x="2158862" y="4082376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E86E82-6EB0-2508-44F3-C31A83159C8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158862" y="4082376"/>
            <a:ext cx="1836668" cy="1167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43A667-5A82-82DE-87EF-896168EDB265}"/>
              </a:ext>
            </a:extLst>
          </p:cNvPr>
          <p:cNvSpPr txBox="1"/>
          <p:nvPr/>
        </p:nvSpPr>
        <p:spPr>
          <a:xfrm>
            <a:off x="2474391" y="3023083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4FD91D-3D30-44A9-C497-60086EDE13F1}"/>
              </a:ext>
            </a:extLst>
          </p:cNvPr>
          <p:cNvSpPr txBox="1"/>
          <p:nvPr/>
        </p:nvSpPr>
        <p:spPr>
          <a:xfrm>
            <a:off x="2474391" y="3842787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0A79AE-2E17-801B-7336-13FCDF4D9B93}"/>
              </a:ext>
            </a:extLst>
          </p:cNvPr>
          <p:cNvSpPr txBox="1"/>
          <p:nvPr/>
        </p:nvSpPr>
        <p:spPr>
          <a:xfrm>
            <a:off x="2474390" y="486668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SCIM Actions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5390D-742E-197D-97CC-83F55BF103C7}"/>
              </a:ext>
            </a:extLst>
          </p:cNvPr>
          <p:cNvSpPr/>
          <p:nvPr/>
        </p:nvSpPr>
        <p:spPr>
          <a:xfrm>
            <a:off x="10653985" y="145170"/>
            <a:ext cx="1252330" cy="5764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Pam</a:t>
            </a:r>
          </a:p>
        </p:txBody>
      </p:sp>
    </p:spTree>
    <p:extLst>
      <p:ext uri="{BB962C8B-B14F-4D97-AF65-F5344CB8AC3E}">
        <p14:creationId xmlns:p14="http://schemas.microsoft.com/office/powerpoint/2010/main" val="1685024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B7485-CA94-6E8A-3762-9E3B10938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E705-6F31-0825-698F-F1227CB0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UC7: RA authority in SaaS App</a:t>
            </a:r>
            <a:br>
              <a:rPr lang="en-US" sz="4000" dirty="0"/>
            </a:br>
            <a:r>
              <a:rPr lang="en-US" sz="2400" dirty="0"/>
              <a:t>Creation and Updating of attributes resides in SaaS App and Resource Creators/Updaters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02D54-1A6A-6A15-D4D1-F18939A381C5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D56E6-7AC0-0AD1-3249-0B9B39BAF0E4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F0139-8981-0388-241F-361587F21211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C3D8D-403D-3AD2-B1DC-903010ADD692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CA86E-C5EF-D902-293E-8FF65E5B3853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6A181A-2BF8-A1E5-82BE-C82E5A31F4CA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6EDDF-C99F-B628-6A36-F3DBC1FB86DC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6684DB-1C56-FDC5-CC3A-CDDF4AE42380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4DE75E-3600-A323-5E89-80FE2224283B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41770-A438-17BF-404F-1A215A74D2FA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8019307-82D6-B284-84DB-A8DA444CCBF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</a:t>
            </a:r>
            <a:r>
              <a:rPr lang="en-US" sz="2000" dirty="0" err="1"/>
              <a:t>IdM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E83939-E276-FB28-CBEA-FB12BAC59991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33C969-C5C1-A038-7523-004E2FFAC11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2318E3-4BDF-2A90-21C0-2E2CB828B19E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BA5A98-FC14-9C3D-9FA1-3C9EDA086696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16F2E8-626E-6C2B-A19E-ED1C3B76AF5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128D95-16B3-3C50-F7DE-5089707DAB50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005B04-C304-FC65-6A40-8CFFCED7C469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5B2066-A3CF-2ED6-456A-8A64861DC59C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6D193-2118-69B9-4D66-5110D21A0180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FFF006-50EC-2DD4-09B7-1E1FBAB5ABFA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162D0B-940D-E1F1-8BF6-E96ED629401C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35B28-5AF6-2B94-6A44-875291B4E836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3140229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DCCB7-D720-C4E2-1103-EDF4D6A26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3391-2EC4-CF8D-4705-C3CC80A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UC8: Reconciliation</a:t>
            </a:r>
            <a:br>
              <a:rPr lang="en-US" sz="4000" dirty="0"/>
            </a:br>
            <a:r>
              <a:rPr lang="en-US" sz="2400" dirty="0"/>
              <a:t>Bringing consistency between the </a:t>
            </a:r>
            <a:r>
              <a:rPr lang="en-US" sz="2400" dirty="0" err="1"/>
              <a:t>IdM</a:t>
            </a:r>
            <a:r>
              <a:rPr lang="en-US" sz="2400" dirty="0"/>
              <a:t> and the Enterprise Applications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91303C-43C7-C73A-6E32-D0789EA4AD6B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9E10C-5DCB-CE05-9DDC-E462A32E146D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EFDE70-4311-9691-2674-1A66EC284205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280F6-A0F9-0407-2212-99216F5CEFF2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A62C43-34E6-6121-E561-5047723BCC11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3E5F2-27F2-C7E5-9B2E-A54AD6B23BF3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DD2538-B660-6E94-17A4-579652F48E62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4ED0D4-793A-52F3-1FCF-40F0B7A1D5CF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D6B19B-B400-F10E-5195-8C90A6206711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31DDC2-59EC-2623-AF2F-27CCF63ECDDD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FEB3D4-05FA-C89E-27EB-E7DBA9AAC66D}"/>
              </a:ext>
            </a:extLst>
          </p:cNvPr>
          <p:cNvSpPr txBox="1">
            <a:spLocks/>
          </p:cNvSpPr>
          <p:nvPr/>
        </p:nvSpPr>
        <p:spPr>
          <a:xfrm>
            <a:off x="6897002" y="1647565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Because of inconsistencies or mistakes in the SaaS App Resource Objects and it attributes might change and there is no visibility of the </a:t>
            </a:r>
            <a:r>
              <a:rPr lang="en-US" sz="2000" dirty="0" err="1"/>
              <a:t>IdM</a:t>
            </a:r>
            <a:r>
              <a:rPr lang="en-US" sz="2000" dirty="0"/>
              <a:t> that it happens.</a:t>
            </a:r>
          </a:p>
          <a:p>
            <a:r>
              <a:rPr lang="en-US" sz="2000" dirty="0"/>
              <a:t>System will do reconciliation to make sure that Resource Objects and its Attributes are consistent across different systems </a:t>
            </a:r>
          </a:p>
          <a:p>
            <a:r>
              <a:rPr lang="en-US" sz="2000" dirty="0"/>
              <a:t>If there is a new attributes from SCIM Server in the Delta Pull, the SCIM client will do a push to fix it and make again synchronize</a:t>
            </a:r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34855A-0C91-406A-4E6C-41DF42167828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1E6CE8-F9C7-9E8E-89DC-644FE7313FC1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E942C-F29F-F9F3-8F92-303D6EA4FDEA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373C7-F480-BC78-C894-1858250D3D1E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0A6844-A6CF-52DD-0BF2-6AD98F454159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449BB8-83D0-9CBE-8976-F10363CD518F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6E4833-BCB6-26FF-1E86-550257D7AECA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8E93842-10FB-0DF8-6F19-BB81F6706077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045FC3-7C62-C743-A43E-518AB10288A7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004FD-7204-00B8-CDD2-0E05F9007271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AC115-190A-098C-DF63-3B5AA85DCAAF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3B0B0-649A-5886-D116-BD9658784C93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EF4688-BC38-C970-AF06-833A3DC0E47C}"/>
              </a:ext>
            </a:extLst>
          </p:cNvPr>
          <p:cNvSpPr txBox="1"/>
          <p:nvPr/>
        </p:nvSpPr>
        <p:spPr>
          <a:xfrm>
            <a:off x="2431416" y="1440756"/>
            <a:ext cx="340762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900" dirty="0"/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ED78E8-1765-35E4-F639-32299782B37D}"/>
              </a:ext>
            </a:extLst>
          </p:cNvPr>
          <p:cNvSpPr/>
          <p:nvPr/>
        </p:nvSpPr>
        <p:spPr>
          <a:xfrm>
            <a:off x="3180088" y="5243866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52B094-0DFD-D947-A2CA-ABC1D62367DD}"/>
              </a:ext>
            </a:extLst>
          </p:cNvPr>
          <p:cNvSpPr/>
          <p:nvPr/>
        </p:nvSpPr>
        <p:spPr>
          <a:xfrm>
            <a:off x="3194911" y="6102114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5A7B2F-EF1C-24F8-DFEE-2620F92F0536}"/>
              </a:ext>
            </a:extLst>
          </p:cNvPr>
          <p:cNvSpPr/>
          <p:nvPr/>
        </p:nvSpPr>
        <p:spPr>
          <a:xfrm>
            <a:off x="3454667" y="5238670"/>
            <a:ext cx="203931" cy="184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1418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037A1-0589-AD35-63AF-693218E02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59BE-2816-D20F-051F-7A22DA7F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UC9: HR Application </a:t>
            </a:r>
            <a:br>
              <a:rPr lang="en-US" sz="4000" dirty="0"/>
            </a:b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C2E957-D152-39BD-0597-DCF198B50DAD}"/>
              </a:ext>
            </a:extLst>
          </p:cNvPr>
          <p:cNvSpPr/>
          <p:nvPr/>
        </p:nvSpPr>
        <p:spPr>
          <a:xfrm>
            <a:off x="4042670" y="2615883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341A3E-20FC-1403-8E83-2D6A619ED2F5}"/>
              </a:ext>
            </a:extLst>
          </p:cNvPr>
          <p:cNvSpPr/>
          <p:nvPr/>
        </p:nvSpPr>
        <p:spPr>
          <a:xfrm>
            <a:off x="4042670" y="3480588"/>
            <a:ext cx="1252330" cy="5764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A79CF-0B75-8A2F-0F21-D2C07623FBE8}"/>
              </a:ext>
            </a:extLst>
          </p:cNvPr>
          <p:cNvSpPr/>
          <p:nvPr/>
        </p:nvSpPr>
        <p:spPr>
          <a:xfrm>
            <a:off x="708466" y="2369271"/>
            <a:ext cx="1754083" cy="199396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C7365-BC08-CB30-264B-311E0B91120B}"/>
              </a:ext>
            </a:extLst>
          </p:cNvPr>
          <p:cNvSpPr/>
          <p:nvPr/>
        </p:nvSpPr>
        <p:spPr>
          <a:xfrm>
            <a:off x="953672" y="3480588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A957B-C30F-4039-644B-118D9DCC20AA}"/>
              </a:ext>
            </a:extLst>
          </p:cNvPr>
          <p:cNvSpPr/>
          <p:nvPr/>
        </p:nvSpPr>
        <p:spPr>
          <a:xfrm>
            <a:off x="953672" y="2615883"/>
            <a:ext cx="1252330" cy="576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BD9C2-8A24-9995-427C-0B32598D06F5}"/>
              </a:ext>
            </a:extLst>
          </p:cNvPr>
          <p:cNvSpPr txBox="1"/>
          <p:nvPr/>
        </p:nvSpPr>
        <p:spPr>
          <a:xfrm>
            <a:off x="577190" y="1788079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D684F3-72BF-E81E-428D-430CBA725078}"/>
              </a:ext>
            </a:extLst>
          </p:cNvPr>
          <p:cNvCxnSpPr>
            <a:cxnSpLocks/>
            <a:stCxn id="11" idx="3"/>
            <a:endCxn id="3" idx="1"/>
          </p:cNvCxnSpPr>
          <p:nvPr/>
        </p:nvCxnSpPr>
        <p:spPr>
          <a:xfrm>
            <a:off x="2206002" y="2904118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AF0DCF-F426-E490-1F27-72A4A41DF8CF}"/>
              </a:ext>
            </a:extLst>
          </p:cNvPr>
          <p:cNvCxnSpPr>
            <a:cxnSpLocks/>
          </p:cNvCxnSpPr>
          <p:nvPr/>
        </p:nvCxnSpPr>
        <p:spPr>
          <a:xfrm>
            <a:off x="2206002" y="3768823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FFE6B-00B4-EE34-10E1-D0013EF338AC}"/>
              </a:ext>
            </a:extLst>
          </p:cNvPr>
          <p:cNvSpPr txBox="1"/>
          <p:nvPr/>
        </p:nvSpPr>
        <p:spPr>
          <a:xfrm>
            <a:off x="2483978" y="2656936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5634A-4257-A581-6CF5-84AF66A1AD45}"/>
              </a:ext>
            </a:extLst>
          </p:cNvPr>
          <p:cNvSpPr txBox="1"/>
          <p:nvPr/>
        </p:nvSpPr>
        <p:spPr>
          <a:xfrm>
            <a:off x="2521531" y="3529234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A7D549A-5DC4-89E0-8F5A-C30A35CEF8E2}"/>
              </a:ext>
            </a:extLst>
          </p:cNvPr>
          <p:cNvSpPr txBox="1">
            <a:spLocks/>
          </p:cNvSpPr>
          <p:nvPr/>
        </p:nvSpPr>
        <p:spPr>
          <a:xfrm>
            <a:off x="6888765" y="2516134"/>
            <a:ext cx="4641909" cy="324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Some Attributes are own by the SaaS Application while the Resource Object and the other attributes are own by the Provision domain  (Typically the IdP)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14776-7528-309E-E945-26FBD09A3A34}"/>
              </a:ext>
            </a:extLst>
          </p:cNvPr>
          <p:cNvSpPr txBox="1"/>
          <p:nvPr/>
        </p:nvSpPr>
        <p:spPr>
          <a:xfrm>
            <a:off x="4085475" y="2302489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2A764-795F-5782-30A6-F10305095CB2}"/>
              </a:ext>
            </a:extLst>
          </p:cNvPr>
          <p:cNvSpPr/>
          <p:nvPr/>
        </p:nvSpPr>
        <p:spPr>
          <a:xfrm>
            <a:off x="4065535" y="5379414"/>
            <a:ext cx="1252330" cy="10308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CE58F8-5C5B-4966-BCE1-E26388FE7C51}"/>
              </a:ext>
            </a:extLst>
          </p:cNvPr>
          <p:cNvSpPr/>
          <p:nvPr/>
        </p:nvSpPr>
        <p:spPr>
          <a:xfrm>
            <a:off x="731331" y="5132803"/>
            <a:ext cx="1754083" cy="1552746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188479-5B98-BF12-D065-9BA2CFE9ABA4}"/>
              </a:ext>
            </a:extLst>
          </p:cNvPr>
          <p:cNvSpPr/>
          <p:nvPr/>
        </p:nvSpPr>
        <p:spPr>
          <a:xfrm>
            <a:off x="976537" y="5379415"/>
            <a:ext cx="1252330" cy="10308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EDA9B-9D27-8839-2CF7-26579850790B}"/>
              </a:ext>
            </a:extLst>
          </p:cNvPr>
          <p:cNvSpPr txBox="1"/>
          <p:nvPr/>
        </p:nvSpPr>
        <p:spPr>
          <a:xfrm>
            <a:off x="600055" y="4568750"/>
            <a:ext cx="2005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Implementer’s</a:t>
            </a:r>
          </a:p>
          <a:p>
            <a:pPr algn="ctr"/>
            <a:r>
              <a:rPr lang="en-US" sz="1600" dirty="0"/>
              <a:t>Provisioning Domain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61069B-4A1E-6264-C62B-29C7131AC646}"/>
              </a:ext>
            </a:extLst>
          </p:cNvPr>
          <p:cNvCxnSpPr>
            <a:cxnSpLocks/>
          </p:cNvCxnSpPr>
          <p:nvPr/>
        </p:nvCxnSpPr>
        <p:spPr>
          <a:xfrm>
            <a:off x="2228867" y="5667650"/>
            <a:ext cx="1836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C040E3-A662-1811-AFFA-2EF630D84A76}"/>
              </a:ext>
            </a:extLst>
          </p:cNvPr>
          <p:cNvCxnSpPr>
            <a:cxnSpLocks/>
          </p:cNvCxnSpPr>
          <p:nvPr/>
        </p:nvCxnSpPr>
        <p:spPr>
          <a:xfrm>
            <a:off x="2206002" y="6056975"/>
            <a:ext cx="183666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FA46F8C-B193-3DC3-D198-94FF9DAAAE3D}"/>
              </a:ext>
            </a:extLst>
          </p:cNvPr>
          <p:cNvSpPr txBox="1"/>
          <p:nvPr/>
        </p:nvSpPr>
        <p:spPr>
          <a:xfrm>
            <a:off x="2506843" y="5420468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 push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78AA6C3-D5B3-78F9-A539-0F6A94FBA8D5}"/>
              </a:ext>
            </a:extLst>
          </p:cNvPr>
          <p:cNvSpPr txBox="1"/>
          <p:nvPr/>
        </p:nvSpPr>
        <p:spPr>
          <a:xfrm>
            <a:off x="2521531" y="5817386"/>
            <a:ext cx="1250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active/delta pull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CA64F3-1ABE-FEFA-85C9-72D1BACC2FEC}"/>
              </a:ext>
            </a:extLst>
          </p:cNvPr>
          <p:cNvSpPr txBox="1"/>
          <p:nvPr/>
        </p:nvSpPr>
        <p:spPr>
          <a:xfrm>
            <a:off x="4108340" y="5066021"/>
            <a:ext cx="12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Customer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0398C-3684-E62C-76F4-6B7AB79C75F0}"/>
              </a:ext>
            </a:extLst>
          </p:cNvPr>
          <p:cNvSpPr txBox="1"/>
          <p:nvPr/>
        </p:nvSpPr>
        <p:spPr>
          <a:xfrm>
            <a:off x="32047" y="1494175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38FDD-465C-C02D-7350-DFEEAFD296F0}"/>
              </a:ext>
            </a:extLst>
          </p:cNvPr>
          <p:cNvSpPr txBox="1"/>
          <p:nvPr/>
        </p:nvSpPr>
        <p:spPr>
          <a:xfrm>
            <a:off x="32047" y="4436989"/>
            <a:ext cx="944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Option 2</a:t>
            </a:r>
          </a:p>
        </p:txBody>
      </p:sp>
    </p:spTree>
    <p:extLst>
      <p:ext uri="{BB962C8B-B14F-4D97-AF65-F5344CB8AC3E}">
        <p14:creationId xmlns:p14="http://schemas.microsoft.com/office/powerpoint/2010/main" val="1113494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593B3-3770-CDDA-5DE7-A72955F1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4BF5EA-021E-D3B3-C2DC-0B39B6AFC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893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4B68B-E3EC-1A1E-6419-EDAB66BA0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D0A91F4-66E6-6850-92F7-08DEAFF1836F}"/>
              </a:ext>
            </a:extLst>
          </p:cNvPr>
          <p:cNvSpPr/>
          <p:nvPr/>
        </p:nvSpPr>
        <p:spPr>
          <a:xfrm>
            <a:off x="359985" y="5170789"/>
            <a:ext cx="7878433" cy="126486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CCF4B4-A1FD-476C-F589-D6026EB62738}"/>
              </a:ext>
            </a:extLst>
          </p:cNvPr>
          <p:cNvSpPr/>
          <p:nvPr/>
        </p:nvSpPr>
        <p:spPr>
          <a:xfrm>
            <a:off x="353343" y="3722541"/>
            <a:ext cx="7878433" cy="126486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FDA4DC-D7D6-20A7-75D7-023710D9B9A2}"/>
              </a:ext>
            </a:extLst>
          </p:cNvPr>
          <p:cNvSpPr/>
          <p:nvPr/>
        </p:nvSpPr>
        <p:spPr>
          <a:xfrm>
            <a:off x="353343" y="2293226"/>
            <a:ext cx="7878433" cy="12422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52607-474A-F754-40F0-B3BF73CF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UC3: Multi-tenant IAM Provisioning Platform</a:t>
            </a:r>
            <a:br>
              <a:rPr lang="en-US" sz="4000" dirty="0"/>
            </a:br>
            <a:r>
              <a:rPr lang="en-US" sz="2400" dirty="0"/>
              <a:t>Multi-tenant Resource Manager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35F7E-78C5-A4BC-D3E9-77420D715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3652" y="2301341"/>
            <a:ext cx="2730148" cy="3875621"/>
          </a:xfrm>
        </p:spPr>
        <p:txBody>
          <a:bodyPr>
            <a:normAutofit/>
          </a:bodyPr>
          <a:lstStyle/>
          <a:p>
            <a:r>
              <a:rPr lang="en-US" sz="1800" dirty="0"/>
              <a:t>Multiple situations and requirements</a:t>
            </a:r>
            <a:endParaRPr lang="en-US" sz="1800" u="sng" dirty="0"/>
          </a:p>
          <a:p>
            <a:r>
              <a:rPr lang="en-US" sz="1800" dirty="0"/>
              <a:t>Resource objects and attributes can be transformed between actions</a:t>
            </a:r>
          </a:p>
          <a:p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6EF594-4297-B96E-CC95-0C12C8402E0A}"/>
              </a:ext>
            </a:extLst>
          </p:cNvPr>
          <p:cNvSpPr/>
          <p:nvPr/>
        </p:nvSpPr>
        <p:spPr>
          <a:xfrm>
            <a:off x="6565300" y="2642807"/>
            <a:ext cx="1252330" cy="5764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</a:t>
            </a:r>
          </a:p>
          <a:p>
            <a:pPr algn="ctr"/>
            <a:r>
              <a:rPr lang="en-US" sz="1600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F9539-0F6B-6D4B-AE6F-D74DFE34922F}"/>
              </a:ext>
            </a:extLst>
          </p:cNvPr>
          <p:cNvSpPr/>
          <p:nvPr/>
        </p:nvSpPr>
        <p:spPr>
          <a:xfrm>
            <a:off x="6573825" y="4341750"/>
            <a:ext cx="1252330" cy="3697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7AD3D-0358-7DDD-B3AA-80D23154C291}"/>
              </a:ext>
            </a:extLst>
          </p:cNvPr>
          <p:cNvSpPr/>
          <p:nvPr/>
        </p:nvSpPr>
        <p:spPr>
          <a:xfrm>
            <a:off x="6594665" y="5616345"/>
            <a:ext cx="1252330" cy="5764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071A1-BF97-EAC1-D1AF-7D6FD0286D75}"/>
              </a:ext>
            </a:extLst>
          </p:cNvPr>
          <p:cNvSpPr/>
          <p:nvPr/>
        </p:nvSpPr>
        <p:spPr>
          <a:xfrm>
            <a:off x="3285388" y="2227700"/>
            <a:ext cx="1707141" cy="4357228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A1E00-A6D8-737F-3EB5-A9B71594C0D7}"/>
              </a:ext>
            </a:extLst>
          </p:cNvPr>
          <p:cNvSpPr/>
          <p:nvPr/>
        </p:nvSpPr>
        <p:spPr>
          <a:xfrm>
            <a:off x="4187176" y="2373511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F36BD-405E-2338-47BA-1DAA003895A6}"/>
              </a:ext>
            </a:extLst>
          </p:cNvPr>
          <p:cNvSpPr txBox="1"/>
          <p:nvPr/>
        </p:nvSpPr>
        <p:spPr>
          <a:xfrm>
            <a:off x="3099621" y="1663415"/>
            <a:ext cx="207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Implementer’s Provisioning Domain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6888EE-B558-8474-3025-35CDE13AB82B}"/>
              </a:ext>
            </a:extLst>
          </p:cNvPr>
          <p:cNvCxnSpPr>
            <a:cxnSpLocks/>
          </p:cNvCxnSpPr>
          <p:nvPr/>
        </p:nvCxnSpPr>
        <p:spPr>
          <a:xfrm>
            <a:off x="4921808" y="2931042"/>
            <a:ext cx="16250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1BA2E-9FC7-95CA-874A-44E1CEEF779D}"/>
              </a:ext>
            </a:extLst>
          </p:cNvPr>
          <p:cNvCxnSpPr>
            <a:cxnSpLocks/>
          </p:cNvCxnSpPr>
          <p:nvPr/>
        </p:nvCxnSpPr>
        <p:spPr>
          <a:xfrm>
            <a:off x="4966481" y="5721532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30D386-8E78-429C-2A9D-C22297F9EF8B}"/>
              </a:ext>
            </a:extLst>
          </p:cNvPr>
          <p:cNvSpPr txBox="1"/>
          <p:nvPr/>
        </p:nvSpPr>
        <p:spPr>
          <a:xfrm>
            <a:off x="5287338" y="2714645"/>
            <a:ext cx="107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A759D-EC34-E8EB-EECE-929C54B814B3}"/>
              </a:ext>
            </a:extLst>
          </p:cNvPr>
          <p:cNvSpPr txBox="1"/>
          <p:nvPr/>
        </p:nvSpPr>
        <p:spPr>
          <a:xfrm>
            <a:off x="5362366" y="4311302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746287-8427-2E11-66F4-FF52FF857AFD}"/>
              </a:ext>
            </a:extLst>
          </p:cNvPr>
          <p:cNvSpPr txBox="1"/>
          <p:nvPr/>
        </p:nvSpPr>
        <p:spPr>
          <a:xfrm>
            <a:off x="6601777" y="2346262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18FCC-ACD3-3FF8-A6C2-D46E5CB827D1}"/>
              </a:ext>
            </a:extLst>
          </p:cNvPr>
          <p:cNvSpPr txBox="1"/>
          <p:nvPr/>
        </p:nvSpPr>
        <p:spPr>
          <a:xfrm>
            <a:off x="6748065" y="3844858"/>
            <a:ext cx="1039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SaaS App J</a:t>
            </a:r>
          </a:p>
          <a:p>
            <a:r>
              <a:rPr lang="en-US" sz="1100" dirty="0"/>
              <a:t>(customer 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35120-E983-6AF5-E88E-968BD3A78CDA}"/>
              </a:ext>
            </a:extLst>
          </p:cNvPr>
          <p:cNvSpPr txBox="1"/>
          <p:nvPr/>
        </p:nvSpPr>
        <p:spPr>
          <a:xfrm>
            <a:off x="6535116" y="5331479"/>
            <a:ext cx="1323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IAM Platform 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2C1C6-B42D-B9CC-13CA-5C9A8C1B2203}"/>
              </a:ext>
            </a:extLst>
          </p:cNvPr>
          <p:cNvSpPr txBox="1"/>
          <p:nvPr/>
        </p:nvSpPr>
        <p:spPr>
          <a:xfrm>
            <a:off x="5350594" y="5490699"/>
            <a:ext cx="947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active push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325FE3-44D2-A0A8-B12A-83D5BBAA6744}"/>
              </a:ext>
            </a:extLst>
          </p:cNvPr>
          <p:cNvSpPr/>
          <p:nvPr/>
        </p:nvSpPr>
        <p:spPr>
          <a:xfrm>
            <a:off x="779815" y="2824540"/>
            <a:ext cx="1371745" cy="3577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Homegrown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0AC2F6-657C-5D06-084C-F3E9D22983FB}"/>
              </a:ext>
            </a:extLst>
          </p:cNvPr>
          <p:cNvSpPr/>
          <p:nvPr/>
        </p:nvSpPr>
        <p:spPr>
          <a:xfrm>
            <a:off x="813393" y="4341944"/>
            <a:ext cx="125233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F5E726-054F-EAF2-D3AC-334A5A0CB9E9}"/>
              </a:ext>
            </a:extLst>
          </p:cNvPr>
          <p:cNvSpPr/>
          <p:nvPr/>
        </p:nvSpPr>
        <p:spPr>
          <a:xfrm>
            <a:off x="834233" y="5785347"/>
            <a:ext cx="1252330" cy="3460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SCIM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AC4626-5BAC-3D4A-B2A7-B4BF38820A25}"/>
              </a:ext>
            </a:extLst>
          </p:cNvPr>
          <p:cNvSpPr txBox="1"/>
          <p:nvPr/>
        </p:nvSpPr>
        <p:spPr>
          <a:xfrm>
            <a:off x="899313" y="2396585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A)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201EF6-98E6-E3A3-C223-8D320609A132}"/>
              </a:ext>
            </a:extLst>
          </p:cNvPr>
          <p:cNvSpPr txBox="1"/>
          <p:nvPr/>
        </p:nvSpPr>
        <p:spPr>
          <a:xfrm>
            <a:off x="821549" y="4046014"/>
            <a:ext cx="116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HR System 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5054DA-F9BE-5F79-7D4D-566274C9567F}"/>
              </a:ext>
            </a:extLst>
          </p:cNvPr>
          <p:cNvSpPr/>
          <p:nvPr/>
        </p:nvSpPr>
        <p:spPr>
          <a:xfrm>
            <a:off x="3402470" y="2373512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REST API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DC1127-5E5B-2B6C-EDA9-EDB943304E35}"/>
              </a:ext>
            </a:extLst>
          </p:cNvPr>
          <p:cNvSpPr/>
          <p:nvPr/>
        </p:nvSpPr>
        <p:spPr>
          <a:xfrm>
            <a:off x="4187178" y="3802734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8CE7652-3331-ACCF-38E4-9C9CCDBEF109}"/>
              </a:ext>
            </a:extLst>
          </p:cNvPr>
          <p:cNvSpPr/>
          <p:nvPr/>
        </p:nvSpPr>
        <p:spPr>
          <a:xfrm>
            <a:off x="3402472" y="3802735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39BDAF-5FE2-81A5-6405-9C836C437177}"/>
              </a:ext>
            </a:extLst>
          </p:cNvPr>
          <p:cNvSpPr/>
          <p:nvPr/>
        </p:nvSpPr>
        <p:spPr>
          <a:xfrm>
            <a:off x="4188341" y="5249957"/>
            <a:ext cx="655767" cy="1115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Client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F99F31-E350-0FE4-82BE-EC1C34189B8D}"/>
              </a:ext>
            </a:extLst>
          </p:cNvPr>
          <p:cNvSpPr/>
          <p:nvPr/>
        </p:nvSpPr>
        <p:spPr>
          <a:xfrm>
            <a:off x="3403635" y="5249958"/>
            <a:ext cx="687053" cy="111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SCIM Server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C55A7D-792D-5968-5A76-0A332AB1B294}"/>
              </a:ext>
            </a:extLst>
          </p:cNvPr>
          <p:cNvCxnSpPr>
            <a:cxnSpLocks/>
          </p:cNvCxnSpPr>
          <p:nvPr/>
        </p:nvCxnSpPr>
        <p:spPr>
          <a:xfrm>
            <a:off x="2165699" y="591967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0A71067-1AB2-49AE-5CC0-5D7B758C0979}"/>
              </a:ext>
            </a:extLst>
          </p:cNvPr>
          <p:cNvSpPr txBox="1"/>
          <p:nvPr/>
        </p:nvSpPr>
        <p:spPr>
          <a:xfrm>
            <a:off x="2264110" y="5706688"/>
            <a:ext cx="883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push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ACC9919-BE15-BAC6-7990-56261F728AF1}"/>
              </a:ext>
            </a:extLst>
          </p:cNvPr>
          <p:cNvCxnSpPr>
            <a:cxnSpLocks/>
          </p:cNvCxnSpPr>
          <p:nvPr/>
        </p:nvCxnSpPr>
        <p:spPr>
          <a:xfrm>
            <a:off x="2162104" y="4526610"/>
            <a:ext cx="1118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CE7035A-6D32-1A95-CCA0-2D966E634415}"/>
              </a:ext>
            </a:extLst>
          </p:cNvPr>
          <p:cNvSpPr txBox="1"/>
          <p:nvPr/>
        </p:nvSpPr>
        <p:spPr>
          <a:xfrm>
            <a:off x="2264751" y="4311302"/>
            <a:ext cx="8098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 pull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773E869-5B22-D244-6708-178FD6B3E29D}"/>
              </a:ext>
            </a:extLst>
          </p:cNvPr>
          <p:cNvCxnSpPr>
            <a:cxnSpLocks/>
          </p:cNvCxnSpPr>
          <p:nvPr/>
        </p:nvCxnSpPr>
        <p:spPr>
          <a:xfrm>
            <a:off x="2261732" y="3009232"/>
            <a:ext cx="10167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A076391-D8C1-90BE-FB7F-0DBCBC0D6809}"/>
              </a:ext>
            </a:extLst>
          </p:cNvPr>
          <p:cNvSpPr txBox="1"/>
          <p:nvPr/>
        </p:nvSpPr>
        <p:spPr>
          <a:xfrm>
            <a:off x="2257131" y="2770303"/>
            <a:ext cx="871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Non-SCIM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DB0609-E437-A873-2BA8-2533FA4E9348}"/>
              </a:ext>
            </a:extLst>
          </p:cNvPr>
          <p:cNvSpPr txBox="1"/>
          <p:nvPr/>
        </p:nvSpPr>
        <p:spPr>
          <a:xfrm>
            <a:off x="885865" y="5346136"/>
            <a:ext cx="11664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HR System X</a:t>
            </a:r>
          </a:p>
          <a:p>
            <a:pPr algn="ctr"/>
            <a:r>
              <a:rPr lang="en-US" sz="1100" dirty="0"/>
              <a:t>(customer C)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A105A1-AF50-46F8-9E3E-19CD2F65F6CF}"/>
              </a:ext>
            </a:extLst>
          </p:cNvPr>
          <p:cNvCxnSpPr>
            <a:cxnSpLocks/>
          </p:cNvCxnSpPr>
          <p:nvPr/>
        </p:nvCxnSpPr>
        <p:spPr>
          <a:xfrm>
            <a:off x="4921808" y="4525726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7ABAC6-7AE0-E229-4CE1-9E9BBF48C970}"/>
              </a:ext>
            </a:extLst>
          </p:cNvPr>
          <p:cNvCxnSpPr>
            <a:cxnSpLocks/>
          </p:cNvCxnSpPr>
          <p:nvPr/>
        </p:nvCxnSpPr>
        <p:spPr>
          <a:xfrm>
            <a:off x="4957476" y="6147531"/>
            <a:ext cx="1593307" cy="1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2D1C6D8-52FC-DAE2-20C0-0024DA989A57}"/>
              </a:ext>
            </a:extLst>
          </p:cNvPr>
          <p:cNvSpPr txBox="1"/>
          <p:nvPr/>
        </p:nvSpPr>
        <p:spPr>
          <a:xfrm>
            <a:off x="5394839" y="5916698"/>
            <a:ext cx="841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delta  pull</a:t>
            </a:r>
          </a:p>
        </p:txBody>
      </p:sp>
    </p:spTree>
    <p:extLst>
      <p:ext uri="{BB962C8B-B14F-4D97-AF65-F5344CB8AC3E}">
        <p14:creationId xmlns:p14="http://schemas.microsoft.com/office/powerpoint/2010/main" val="3418966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47A96-310A-703C-3690-8CC748E3E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A1EB3-FD3E-9872-2E49-4A5A40FB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: Events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5A9F3-C82E-49F0-D271-661BE0189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6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A6715-3835-EDD6-9760-8E5B1280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985CA3-224E-3B10-BFE9-25EEA2873428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A31133-FBDD-3CE1-9C26-02B3359066A2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ACDE4A-F97B-E0D9-9E8B-CCA1B32F1C2B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373FE-0894-6E9D-63F4-F0338BC12E13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4A92A8E-3FE1-BEAE-BF02-506125F2163A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A1EE49-EF97-B447-BE89-A8B2A04922B1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70E8B5-18DC-AECC-ACAE-9D5A2C103FAE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16375E-F2F8-0772-B9C8-8F67B8977A09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7F1DCA-E5CB-08DA-7140-D79C6BC602C6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9CB09C-3729-5FE5-71E9-56D39598282B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C9C01C7-BCEC-F4FF-04A2-F6A2F67466EF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6616E0D-61A4-FF58-62E2-7114D6BE202B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13F7C4C-8BDD-B230-0579-70240D18EEF3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14543EF4-47F2-6548-873D-2D97337BF836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4448DA9-DB2C-91BB-3238-297B17F99969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47791F-7592-4E33-C211-C062DB3BF4ED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481A252-E22C-1398-367F-CC4F8EBC1F0A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01C92A-20B8-7C93-5B32-B8F41255E379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17B990-107B-E93E-9299-416DDD8CD74F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5F47DF-E2E0-75FD-7453-CC8F07819089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207B3F3-E321-6BE0-AFCA-6401563E954C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2C0D84C-FEDB-B860-21A6-1C3DB0E93685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4105E14E-ACB2-6729-5E4B-822FAABCABA8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7C96E8-BF56-A91F-6C62-35441854C31A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0B000A2-AF62-C004-7820-A5A066D82172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9573794-4670-3605-646A-6A4659A4199B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88B0FFD-D755-9167-0F31-B4BDBEE629A7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56A5B63-ACAB-C937-96E4-9905F5BB3ED3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94D6DBE-5685-44DD-F145-722E91AD9023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3627ED7-ADD2-A3FC-43BC-D7A0B3D63103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E25683-773C-E153-8B25-70754A38B10B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973E19A1-CC78-800F-6B98-6ACDADC5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Domain Replication Mode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0F91A38-A4C9-D56A-8A0A-1CB82D9AAD5E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CAFF87-ED25-0D76-3061-EB4F137CA780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CC0B2661-7C39-EE12-234B-2AC3B6102162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46043CC-DEBE-1357-BCE6-55F6FF99FDBF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7769342-DDCA-A64C-8D25-B24672A3D818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8BE5A9-C535-EEED-E8BC-B3B1C95F6730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301161-ABE4-448D-57AA-2E43C0B9B682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4E96BD-C095-8DB8-0EC4-64CF82C50594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A6BE01D-05BD-2B15-EDEE-C3FADE41EF4F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0FFDE5-75D6-C1EE-CB79-361249656AE0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2F77CACC-E817-7DE6-81F0-8E3FF1407726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6FEB80-3303-FC41-A425-9220B5F4DB7A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1DF708C-581E-CBA3-1CD0-61A5258F8E3E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EF899DE6-7B02-BDAD-3389-FFBCF9D6A39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E8AB55A1-9664-B605-DCBD-5F9B21F365F1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1C2C0A-7CFC-9710-8958-6955C05A4C7A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8A6646-B318-6AE0-52A7-B2394656C4F3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9B671D-1E57-6169-67DE-2A771D480B77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120822-2B33-76D4-C224-49F9C220A8D8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C52D1E-04BF-3045-5011-52996C367269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82E9DAC-DDE4-F180-E50D-77A10C6BC114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9EA8930-FB96-E1C0-79E3-5A910629FB0E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5BE42A2-AF6C-E783-6536-A7003E1EB031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CE05D658-41A4-101F-6112-C62798DAB765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E75A8D-E18E-51BC-2C24-296E685661FA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2C93D17-3450-9DFE-908B-2D4D9E4CBC33}"/>
              </a:ext>
            </a:extLst>
          </p:cNvPr>
          <p:cNvSpPr txBox="1"/>
          <p:nvPr/>
        </p:nvSpPr>
        <p:spPr>
          <a:xfrm rot="17984842">
            <a:off x="2880968" y="2535403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F5D32148-7DE1-64A7-D910-4668D69215B5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0C145FB2-D3AE-C3EE-C2D8-734DC7A0861E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AC3798-BE8D-21AD-CE76-5F518A638B69}"/>
              </a:ext>
            </a:extLst>
          </p:cNvPr>
          <p:cNvCxnSpPr>
            <a:cxnSpLocks/>
          </p:cNvCxnSpPr>
          <p:nvPr/>
        </p:nvCxnSpPr>
        <p:spPr>
          <a:xfrm flipV="1">
            <a:off x="5716856" y="2379507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0F7C842-7DE6-EED6-775B-FBDB0BEA027B}"/>
              </a:ext>
            </a:extLst>
          </p:cNvPr>
          <p:cNvCxnSpPr>
            <a:cxnSpLocks/>
          </p:cNvCxnSpPr>
          <p:nvPr/>
        </p:nvCxnSpPr>
        <p:spPr>
          <a:xfrm flipV="1">
            <a:off x="8089636" y="237783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0F43E3-BFD9-E040-7BBB-DE6D540E5535}"/>
              </a:ext>
            </a:extLst>
          </p:cNvPr>
          <p:cNvCxnSpPr>
            <a:cxnSpLocks/>
          </p:cNvCxnSpPr>
          <p:nvPr/>
        </p:nvCxnSpPr>
        <p:spPr>
          <a:xfrm flipV="1">
            <a:off x="10140136" y="2373365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A9B1F77-FFE9-61E2-5B90-F6E732C3E6B1}"/>
              </a:ext>
            </a:extLst>
          </p:cNvPr>
          <p:cNvSpPr txBox="1"/>
          <p:nvPr/>
        </p:nvSpPr>
        <p:spPr>
          <a:xfrm rot="17984842">
            <a:off x="3334608" y="2587660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9BBD5-8213-5AC7-A82B-EFD4BEC36C0F}"/>
              </a:ext>
            </a:extLst>
          </p:cNvPr>
          <p:cNvSpPr txBox="1"/>
          <p:nvPr/>
        </p:nvSpPr>
        <p:spPr>
          <a:xfrm rot="17984842">
            <a:off x="5295590" y="254142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82F725-6B06-6C52-930B-2C3A31535F34}"/>
              </a:ext>
            </a:extLst>
          </p:cNvPr>
          <p:cNvSpPr txBox="1"/>
          <p:nvPr/>
        </p:nvSpPr>
        <p:spPr>
          <a:xfrm rot="17984842">
            <a:off x="5749230" y="259368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B025F0-B17E-CD03-FCEB-77BBD3E69BDB}"/>
              </a:ext>
            </a:extLst>
          </p:cNvPr>
          <p:cNvSpPr txBox="1"/>
          <p:nvPr/>
        </p:nvSpPr>
        <p:spPr>
          <a:xfrm rot="17984842">
            <a:off x="7639946" y="249888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BED141-FF4B-32A6-7C6E-04E9162F5A1F}"/>
              </a:ext>
            </a:extLst>
          </p:cNvPr>
          <p:cNvSpPr txBox="1"/>
          <p:nvPr/>
        </p:nvSpPr>
        <p:spPr>
          <a:xfrm rot="17984842">
            <a:off x="8093586" y="2551141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1B0ECC2-1C6C-C258-2BF7-7F6AACBF8A3F}"/>
              </a:ext>
            </a:extLst>
          </p:cNvPr>
          <p:cNvSpPr txBox="1"/>
          <p:nvPr/>
        </p:nvSpPr>
        <p:spPr>
          <a:xfrm rot="17984842">
            <a:off x="9664579" y="2556535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E476DA-37F8-3ADB-2BA8-820584900776}"/>
              </a:ext>
            </a:extLst>
          </p:cNvPr>
          <p:cNvSpPr txBox="1"/>
          <p:nvPr/>
        </p:nvSpPr>
        <p:spPr>
          <a:xfrm rot="17984842">
            <a:off x="10118219" y="2608792"/>
            <a:ext cx="921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Replication Mode</a:t>
            </a:r>
          </a:p>
        </p:txBody>
      </p:sp>
    </p:spTree>
    <p:extLst>
      <p:ext uri="{BB962C8B-B14F-4D97-AF65-F5344CB8AC3E}">
        <p14:creationId xmlns:p14="http://schemas.microsoft.com/office/powerpoint/2010/main" val="2917352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7F68A-45C3-D7D6-F12C-3998287D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9A3587-C04F-8B7D-AB3C-865410EE0F74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CC1CBE-B662-8D5E-30A1-5FA790C0CE47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D9A5A-9C6D-1E9B-CDD9-72FDC8BA5C3D}"/>
              </a:ext>
            </a:extLst>
          </p:cNvPr>
          <p:cNvSpPr txBox="1"/>
          <p:nvPr/>
        </p:nvSpPr>
        <p:spPr>
          <a:xfrm>
            <a:off x="641131" y="3023137"/>
            <a:ext cx="1000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4E4F1-D758-3165-5474-1F3B933780E8}"/>
              </a:ext>
            </a:extLst>
          </p:cNvPr>
          <p:cNvSpPr txBox="1"/>
          <p:nvPr/>
        </p:nvSpPr>
        <p:spPr>
          <a:xfrm>
            <a:off x="658764" y="4285099"/>
            <a:ext cx="947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Client Z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998BAB3-CA8B-A555-47E8-191942FDD750}"/>
              </a:ext>
            </a:extLst>
          </p:cNvPr>
          <p:cNvSpPr/>
          <p:nvPr/>
        </p:nvSpPr>
        <p:spPr>
          <a:xfrm>
            <a:off x="2459420" y="3212369"/>
            <a:ext cx="3118369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9C81DA6-1232-B1CB-4920-AEC3DEBB2332}"/>
              </a:ext>
            </a:extLst>
          </p:cNvPr>
          <p:cNvSpPr/>
          <p:nvPr/>
        </p:nvSpPr>
        <p:spPr>
          <a:xfrm>
            <a:off x="1849817" y="4416424"/>
            <a:ext cx="3231438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7412A9-80B5-C64A-81B5-1A4825C6541D}"/>
              </a:ext>
            </a:extLst>
          </p:cNvPr>
          <p:cNvCxnSpPr>
            <a:cxnSpLocks/>
          </p:cNvCxnSpPr>
          <p:nvPr/>
        </p:nvCxnSpPr>
        <p:spPr>
          <a:xfrm flipV="1">
            <a:off x="2785238" y="359675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1E77D2-A1B1-8EAD-A7B3-AA1854046512}"/>
              </a:ext>
            </a:extLst>
          </p:cNvPr>
          <p:cNvSpPr txBox="1"/>
          <p:nvPr/>
        </p:nvSpPr>
        <p:spPr>
          <a:xfrm rot="17984842">
            <a:off x="2332992" y="375308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2B7408-C3E8-9984-EB58-5B353DE64C43}"/>
              </a:ext>
            </a:extLst>
          </p:cNvPr>
          <p:cNvCxnSpPr/>
          <p:nvPr/>
        </p:nvCxnSpPr>
        <p:spPr>
          <a:xfrm>
            <a:off x="2785238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5C5AFE-E797-938D-0EA6-3EE3B66A39EC}"/>
              </a:ext>
            </a:extLst>
          </p:cNvPr>
          <p:cNvCxnSpPr>
            <a:cxnSpLocks/>
          </p:cNvCxnSpPr>
          <p:nvPr/>
        </p:nvCxnSpPr>
        <p:spPr>
          <a:xfrm>
            <a:off x="3256778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BACEDE-CD40-7D48-5BAC-256861EABD24}"/>
              </a:ext>
            </a:extLst>
          </p:cNvPr>
          <p:cNvSpPr txBox="1"/>
          <p:nvPr/>
        </p:nvSpPr>
        <p:spPr>
          <a:xfrm>
            <a:off x="2523502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244E5DA-2030-890A-F327-63B32F2F5BBE}"/>
              </a:ext>
            </a:extLst>
          </p:cNvPr>
          <p:cNvSpPr/>
          <p:nvPr/>
        </p:nvSpPr>
        <p:spPr>
          <a:xfrm>
            <a:off x="5588540" y="3212369"/>
            <a:ext cx="2382270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7BDF99-46F4-CCC1-7ABE-C6EF2CD2BB1E}"/>
              </a:ext>
            </a:extLst>
          </p:cNvPr>
          <p:cNvGrpSpPr/>
          <p:nvPr/>
        </p:nvGrpSpPr>
        <p:grpSpPr>
          <a:xfrm>
            <a:off x="5055810" y="4823067"/>
            <a:ext cx="579265" cy="815596"/>
            <a:chOff x="4591819" y="4828319"/>
            <a:chExt cx="579265" cy="815596"/>
          </a:xfrm>
        </p:grpSpPr>
        <p:sp>
          <p:nvSpPr>
            <p:cNvPr id="27" name="5-Point Star 26">
              <a:extLst>
                <a:ext uri="{FF2B5EF4-FFF2-40B4-BE49-F238E27FC236}">
                  <a16:creationId xmlns:a16="http://schemas.microsoft.com/office/drawing/2014/main" id="{A88AEC14-724C-6168-EA5C-9453B17EFE94}"/>
                </a:ext>
              </a:extLst>
            </p:cNvPr>
            <p:cNvSpPr/>
            <p:nvPr/>
          </p:nvSpPr>
          <p:spPr>
            <a:xfrm>
              <a:off x="4591819" y="4828319"/>
              <a:ext cx="304800" cy="249655"/>
            </a:xfrm>
            <a:prstGeom prst="star5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363767-0097-2413-38E8-D24D3577967C}"/>
                </a:ext>
              </a:extLst>
            </p:cNvPr>
            <p:cNvCxnSpPr/>
            <p:nvPr/>
          </p:nvCxnSpPr>
          <p:spPr>
            <a:xfrm>
              <a:off x="5171084" y="5496770"/>
              <a:ext cx="0" cy="1471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24E326-3C22-6436-AEAF-7D847CFF43A9}"/>
              </a:ext>
            </a:extLst>
          </p:cNvPr>
          <p:cNvCxnSpPr>
            <a:cxnSpLocks/>
          </p:cNvCxnSpPr>
          <p:nvPr/>
        </p:nvCxnSpPr>
        <p:spPr>
          <a:xfrm>
            <a:off x="564262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DE0721-DB03-FBA6-4875-880FE52F4460}"/>
              </a:ext>
            </a:extLst>
          </p:cNvPr>
          <p:cNvSpPr txBox="1"/>
          <p:nvPr/>
        </p:nvSpPr>
        <p:spPr>
          <a:xfrm>
            <a:off x="5198690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519CA5A-597B-B66F-EEBA-B3419F6451E6}"/>
              </a:ext>
            </a:extLst>
          </p:cNvPr>
          <p:cNvCxnSpPr>
            <a:cxnSpLocks/>
          </p:cNvCxnSpPr>
          <p:nvPr/>
        </p:nvCxnSpPr>
        <p:spPr>
          <a:xfrm flipH="1" flipV="1">
            <a:off x="3244116" y="3659797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00053E-396A-3D7B-278C-2AE8B1A95112}"/>
              </a:ext>
            </a:extLst>
          </p:cNvPr>
          <p:cNvCxnSpPr>
            <a:cxnSpLocks/>
          </p:cNvCxnSpPr>
          <p:nvPr/>
        </p:nvCxnSpPr>
        <p:spPr>
          <a:xfrm flipV="1">
            <a:off x="2787217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BAADAE-CFCB-5260-B2F4-77B306B4C356}"/>
              </a:ext>
            </a:extLst>
          </p:cNvPr>
          <p:cNvCxnSpPr>
            <a:cxnSpLocks/>
          </p:cNvCxnSpPr>
          <p:nvPr/>
        </p:nvCxnSpPr>
        <p:spPr>
          <a:xfrm flipV="1">
            <a:off x="5176197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6878218-6EF6-6158-7350-FBB69BCEDA3F}"/>
              </a:ext>
            </a:extLst>
          </p:cNvPr>
          <p:cNvSpPr/>
          <p:nvPr/>
        </p:nvSpPr>
        <p:spPr>
          <a:xfrm>
            <a:off x="5081255" y="4416424"/>
            <a:ext cx="1140325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06FB75A-E745-5701-D2EF-2A253D943515}"/>
              </a:ext>
            </a:extLst>
          </p:cNvPr>
          <p:cNvSpPr/>
          <p:nvPr/>
        </p:nvSpPr>
        <p:spPr>
          <a:xfrm>
            <a:off x="7970810" y="3212369"/>
            <a:ext cx="3397405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sp>
        <p:nvSpPr>
          <p:cNvPr id="53" name="5-Point Star 52">
            <a:extLst>
              <a:ext uri="{FF2B5EF4-FFF2-40B4-BE49-F238E27FC236}">
                <a16:creationId xmlns:a16="http://schemas.microsoft.com/office/drawing/2014/main" id="{0A1F42B2-E497-DE9B-095A-0BB8069184F7}"/>
              </a:ext>
            </a:extLst>
          </p:cNvPr>
          <p:cNvSpPr/>
          <p:nvPr/>
        </p:nvSpPr>
        <p:spPr>
          <a:xfrm>
            <a:off x="6069816" y="4849615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FD6B10-B404-2B3B-C490-5D9ABAAE6831}"/>
              </a:ext>
            </a:extLst>
          </p:cNvPr>
          <p:cNvCxnSpPr>
            <a:cxnSpLocks/>
          </p:cNvCxnSpPr>
          <p:nvPr/>
        </p:nvCxnSpPr>
        <p:spPr>
          <a:xfrm>
            <a:off x="7982177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23D43F5-F2C5-13C7-6C6A-A8D82D38AFDA}"/>
              </a:ext>
            </a:extLst>
          </p:cNvPr>
          <p:cNvCxnSpPr>
            <a:cxnSpLocks/>
          </p:cNvCxnSpPr>
          <p:nvPr/>
        </p:nvCxnSpPr>
        <p:spPr>
          <a:xfrm flipV="1">
            <a:off x="7515750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9C319F3-5A46-8042-F3F9-C6EF2B242D7A}"/>
              </a:ext>
            </a:extLst>
          </p:cNvPr>
          <p:cNvSpPr txBox="1"/>
          <p:nvPr/>
        </p:nvSpPr>
        <p:spPr>
          <a:xfrm>
            <a:off x="7538242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628A8D-CEC0-DED2-1E15-2F94C711DAD6}"/>
              </a:ext>
            </a:extLst>
          </p:cNvPr>
          <p:cNvCxnSpPr/>
          <p:nvPr/>
        </p:nvCxnSpPr>
        <p:spPr>
          <a:xfrm>
            <a:off x="9605805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C5AE7F6-406A-E083-382C-BFDDF0DFF8CE}"/>
              </a:ext>
            </a:extLst>
          </p:cNvPr>
          <p:cNvCxnSpPr>
            <a:cxnSpLocks/>
          </p:cNvCxnSpPr>
          <p:nvPr/>
        </p:nvCxnSpPr>
        <p:spPr>
          <a:xfrm>
            <a:off x="10077347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B333C4F-888B-E406-69DA-939FCF5C8BDD}"/>
              </a:ext>
            </a:extLst>
          </p:cNvPr>
          <p:cNvCxnSpPr>
            <a:cxnSpLocks/>
          </p:cNvCxnSpPr>
          <p:nvPr/>
        </p:nvCxnSpPr>
        <p:spPr>
          <a:xfrm flipV="1">
            <a:off x="9610919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99DA20B-8694-5E1C-8B44-3068DBFC3453}"/>
              </a:ext>
            </a:extLst>
          </p:cNvPr>
          <p:cNvSpPr/>
          <p:nvPr/>
        </p:nvSpPr>
        <p:spPr>
          <a:xfrm>
            <a:off x="6221581" y="4415191"/>
            <a:ext cx="1072302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0BCE6E-6A46-1138-E84F-1138938B8271}"/>
              </a:ext>
            </a:extLst>
          </p:cNvPr>
          <p:cNvSpPr txBox="1"/>
          <p:nvPr/>
        </p:nvSpPr>
        <p:spPr>
          <a:xfrm>
            <a:off x="9633412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C1F5D77E-ABB2-8771-50E7-2F4E2F8D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Event with Co-Ordinated Provision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A1E2E03-DC9D-095B-8BA6-B1BECF4BBA11}"/>
              </a:ext>
            </a:extLst>
          </p:cNvPr>
          <p:cNvSpPr/>
          <p:nvPr/>
        </p:nvSpPr>
        <p:spPr>
          <a:xfrm>
            <a:off x="7307907" y="4419530"/>
            <a:ext cx="4045887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514336-6655-BA4C-8F2B-4DC1C411314E}"/>
              </a:ext>
            </a:extLst>
          </p:cNvPr>
          <p:cNvCxnSpPr/>
          <p:nvPr/>
        </p:nvCxnSpPr>
        <p:spPr>
          <a:xfrm>
            <a:off x="7522174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59A96EF5-3C8F-C2C5-0DDC-2AFF4FF86F3D}"/>
              </a:ext>
            </a:extLst>
          </p:cNvPr>
          <p:cNvSpPr/>
          <p:nvPr/>
        </p:nvSpPr>
        <p:spPr>
          <a:xfrm>
            <a:off x="6968319" y="4855015"/>
            <a:ext cx="304800" cy="249655"/>
          </a:xfrm>
          <a:prstGeom prst="star5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78477535-B6F5-1BF3-DDB7-90954318A9C6}"/>
              </a:ext>
            </a:extLst>
          </p:cNvPr>
          <p:cNvSpPr/>
          <p:nvPr/>
        </p:nvSpPr>
        <p:spPr>
          <a:xfrm>
            <a:off x="4814382" y="4795062"/>
            <a:ext cx="228600" cy="358759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4C56AA12-702C-D8B0-19F5-179BE1226401}"/>
              </a:ext>
            </a:extLst>
          </p:cNvPr>
          <p:cNvSpPr/>
          <p:nvPr/>
        </p:nvSpPr>
        <p:spPr>
          <a:xfrm>
            <a:off x="7327651" y="4853053"/>
            <a:ext cx="228600" cy="358759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020A2C-B8D7-369A-2042-D419485EC89B}"/>
              </a:ext>
            </a:extLst>
          </p:cNvPr>
          <p:cNvGrpSpPr/>
          <p:nvPr/>
        </p:nvGrpSpPr>
        <p:grpSpPr>
          <a:xfrm>
            <a:off x="11224613" y="5345267"/>
            <a:ext cx="1019831" cy="698941"/>
            <a:chOff x="335873" y="5775287"/>
            <a:chExt cx="1019831" cy="698941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3B82C50-7307-6812-5716-4B3CE657ACB0}"/>
                </a:ext>
              </a:extLst>
            </p:cNvPr>
            <p:cNvSpPr/>
            <p:nvPr/>
          </p:nvSpPr>
          <p:spPr>
            <a:xfrm>
              <a:off x="720059" y="5775287"/>
              <a:ext cx="251460" cy="2345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4F7878-89DC-943B-5897-81196399DCB1}"/>
                </a:ext>
              </a:extLst>
            </p:cNvPr>
            <p:cNvSpPr txBox="1"/>
            <p:nvPr/>
          </p:nvSpPr>
          <p:spPr>
            <a:xfrm>
              <a:off x="335873" y="6058730"/>
              <a:ext cx="101983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Reconciliation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C5E6C-1480-5CFE-81F3-F444D8C95BD0}"/>
              </a:ext>
            </a:extLst>
          </p:cNvPr>
          <p:cNvGrpSpPr/>
          <p:nvPr/>
        </p:nvGrpSpPr>
        <p:grpSpPr>
          <a:xfrm>
            <a:off x="11268152" y="6076863"/>
            <a:ext cx="1009662" cy="625678"/>
            <a:chOff x="4449375" y="1562489"/>
            <a:chExt cx="1202572" cy="7560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31BE50-88F9-D662-BF96-775676FCB740}"/>
                </a:ext>
              </a:extLst>
            </p:cNvPr>
            <p:cNvSpPr txBox="1"/>
            <p:nvPr/>
          </p:nvSpPr>
          <p:spPr>
            <a:xfrm>
              <a:off x="4449375" y="1903006"/>
              <a:ext cx="120257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Deltas in </a:t>
              </a:r>
            </a:p>
            <a:p>
              <a:pPr algn="ctr"/>
              <a:r>
                <a:rPr lang="en-US" sz="1050" dirty="0"/>
                <a:t>change Database</a:t>
              </a:r>
            </a:p>
          </p:txBody>
        </p:sp>
        <p:sp>
          <p:nvSpPr>
            <p:cNvPr id="42" name="Cylinder 41">
              <a:extLst>
                <a:ext uri="{FF2B5EF4-FFF2-40B4-BE49-F238E27FC236}">
                  <a16:creationId xmlns:a16="http://schemas.microsoft.com/office/drawing/2014/main" id="{62F7B96A-16AC-91AC-CC87-1D9DFBFC9EF3}"/>
                </a:ext>
              </a:extLst>
            </p:cNvPr>
            <p:cNvSpPr/>
            <p:nvPr/>
          </p:nvSpPr>
          <p:spPr>
            <a:xfrm>
              <a:off x="4913432" y="1562487"/>
              <a:ext cx="228600" cy="35875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BA1B39-C0B1-7CAD-5B6A-BBAEEFD3375E}"/>
              </a:ext>
            </a:extLst>
          </p:cNvPr>
          <p:cNvGrpSpPr/>
          <p:nvPr/>
        </p:nvGrpSpPr>
        <p:grpSpPr>
          <a:xfrm>
            <a:off x="11431637" y="4622026"/>
            <a:ext cx="690695" cy="560711"/>
            <a:chOff x="6921694" y="4852026"/>
            <a:chExt cx="822662" cy="6775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14F92D-1629-CCDD-B523-9917594B48F5}"/>
                </a:ext>
              </a:extLst>
            </p:cNvPr>
            <p:cNvSpPr txBox="1"/>
            <p:nvPr/>
          </p:nvSpPr>
          <p:spPr>
            <a:xfrm>
              <a:off x="6921694" y="5114041"/>
              <a:ext cx="82266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Client-side</a:t>
              </a:r>
            </a:p>
            <a:p>
              <a:pPr algn="ctr"/>
              <a:r>
                <a:rPr lang="en-US" sz="1050" dirty="0"/>
                <a:t>Change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F8F69F4F-379F-6741-665D-0DBCA3C83D35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>
            <a:extLst>
              <a:ext uri="{FF2B5EF4-FFF2-40B4-BE49-F238E27FC236}">
                <a16:creationId xmlns:a16="http://schemas.microsoft.com/office/drawing/2014/main" id="{91F788DB-22BD-C4C2-0151-E44B5746E3DC}"/>
              </a:ext>
            </a:extLst>
          </p:cNvPr>
          <p:cNvSpPr/>
          <p:nvPr/>
        </p:nvSpPr>
        <p:spPr>
          <a:xfrm>
            <a:off x="11642660" y="4050260"/>
            <a:ext cx="255907" cy="206615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8DBB5B-19E2-039D-2E2F-E9ADAC0B9D8A}"/>
              </a:ext>
            </a:extLst>
          </p:cNvPr>
          <p:cNvSpPr txBox="1"/>
          <p:nvPr/>
        </p:nvSpPr>
        <p:spPr>
          <a:xfrm>
            <a:off x="11446790" y="4229296"/>
            <a:ext cx="752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DQ Token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C9BDCE-3946-3388-48A8-0B40095A6102}"/>
              </a:ext>
            </a:extLst>
          </p:cNvPr>
          <p:cNvCxnSpPr>
            <a:cxnSpLocks/>
          </p:cNvCxnSpPr>
          <p:nvPr/>
        </p:nvCxnSpPr>
        <p:spPr>
          <a:xfrm flipV="1">
            <a:off x="5168880" y="359719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DF624E-C523-4928-3E05-C483351FBB20}"/>
              </a:ext>
            </a:extLst>
          </p:cNvPr>
          <p:cNvCxnSpPr>
            <a:cxnSpLocks/>
          </p:cNvCxnSpPr>
          <p:nvPr/>
        </p:nvCxnSpPr>
        <p:spPr>
          <a:xfrm flipH="1" flipV="1">
            <a:off x="5626453" y="3644304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04BE70-7C77-7CCD-E623-A31370EDB317}"/>
              </a:ext>
            </a:extLst>
          </p:cNvPr>
          <p:cNvCxnSpPr>
            <a:cxnSpLocks/>
          </p:cNvCxnSpPr>
          <p:nvPr/>
        </p:nvCxnSpPr>
        <p:spPr>
          <a:xfrm flipV="1">
            <a:off x="7541660" y="359552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FF4D38-F079-A01D-DA59-09277733C3D7}"/>
              </a:ext>
            </a:extLst>
          </p:cNvPr>
          <p:cNvCxnSpPr>
            <a:cxnSpLocks/>
          </p:cNvCxnSpPr>
          <p:nvPr/>
        </p:nvCxnSpPr>
        <p:spPr>
          <a:xfrm flipH="1" flipV="1">
            <a:off x="7999233" y="364263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7BC992-118D-8ABF-4158-DE08B6FBA2C1}"/>
              </a:ext>
            </a:extLst>
          </p:cNvPr>
          <p:cNvCxnSpPr>
            <a:cxnSpLocks/>
          </p:cNvCxnSpPr>
          <p:nvPr/>
        </p:nvCxnSpPr>
        <p:spPr>
          <a:xfrm flipV="1">
            <a:off x="9592160" y="3591051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3C83A80-3049-2C43-F598-58602DAF75EC}"/>
              </a:ext>
            </a:extLst>
          </p:cNvPr>
          <p:cNvCxnSpPr>
            <a:cxnSpLocks/>
          </p:cNvCxnSpPr>
          <p:nvPr/>
        </p:nvCxnSpPr>
        <p:spPr>
          <a:xfrm flipH="1" flipV="1">
            <a:off x="10049733" y="3638162"/>
            <a:ext cx="10679" cy="197062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B4CE24-0B09-DADF-131D-1E536FBA2330}"/>
              </a:ext>
            </a:extLst>
          </p:cNvPr>
          <p:cNvSpPr txBox="1"/>
          <p:nvPr/>
        </p:nvSpPr>
        <p:spPr>
          <a:xfrm>
            <a:off x="677393" y="1890294"/>
            <a:ext cx="100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</a:t>
            </a:r>
          </a:p>
          <a:p>
            <a:pPr algn="r"/>
            <a:r>
              <a:rPr lang="en-US" dirty="0"/>
              <a:t>Server B</a:t>
            </a:r>
          </a:p>
        </p:txBody>
      </p:sp>
      <p:sp>
        <p:nvSpPr>
          <p:cNvPr id="62" name="Rounded Rectangle 15">
            <a:extLst>
              <a:ext uri="{FF2B5EF4-FFF2-40B4-BE49-F238E27FC236}">
                <a16:creationId xmlns:a16="http://schemas.microsoft.com/office/drawing/2014/main" id="{10B15FB9-984E-2DEF-9839-C5F69D51DE5F}"/>
              </a:ext>
            </a:extLst>
          </p:cNvPr>
          <p:cNvSpPr/>
          <p:nvPr/>
        </p:nvSpPr>
        <p:spPr>
          <a:xfrm>
            <a:off x="3007396" y="1994683"/>
            <a:ext cx="3608900" cy="3587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6F576D-DDD4-578D-10BB-F6F53095186F}"/>
              </a:ext>
            </a:extLst>
          </p:cNvPr>
          <p:cNvCxnSpPr>
            <a:cxnSpLocks/>
          </p:cNvCxnSpPr>
          <p:nvPr/>
        </p:nvCxnSpPr>
        <p:spPr>
          <a:xfrm flipV="1">
            <a:off x="3333214" y="2379068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05A3F04-D371-0CCA-A848-CB658F3E4A58}"/>
              </a:ext>
            </a:extLst>
          </p:cNvPr>
          <p:cNvSpPr txBox="1"/>
          <p:nvPr/>
        </p:nvSpPr>
        <p:spPr>
          <a:xfrm rot="17984842">
            <a:off x="2614946" y="2470558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65" name="Rounded Rectangle 28">
            <a:extLst>
              <a:ext uri="{FF2B5EF4-FFF2-40B4-BE49-F238E27FC236}">
                <a16:creationId xmlns:a16="http://schemas.microsoft.com/office/drawing/2014/main" id="{4754C6B9-F93D-5B4B-327E-087AF45605B8}"/>
              </a:ext>
            </a:extLst>
          </p:cNvPr>
          <p:cNvSpPr/>
          <p:nvPr/>
        </p:nvSpPr>
        <p:spPr>
          <a:xfrm>
            <a:off x="6616295" y="1994683"/>
            <a:ext cx="2649594" cy="3587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E2</a:t>
            </a:r>
          </a:p>
        </p:txBody>
      </p:sp>
      <p:sp>
        <p:nvSpPr>
          <p:cNvPr id="66" name="Rounded Rectangle 50">
            <a:extLst>
              <a:ext uri="{FF2B5EF4-FFF2-40B4-BE49-F238E27FC236}">
                <a16:creationId xmlns:a16="http://schemas.microsoft.com/office/drawing/2014/main" id="{75E308BD-30A5-1CFC-AAD6-096E7BAA7493}"/>
              </a:ext>
            </a:extLst>
          </p:cNvPr>
          <p:cNvSpPr/>
          <p:nvPr/>
        </p:nvSpPr>
        <p:spPr>
          <a:xfrm>
            <a:off x="9265889" y="1994683"/>
            <a:ext cx="2650302" cy="3587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E3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294B3B-FB09-35ED-E4C8-F7F3A36DD0B7}"/>
              </a:ext>
            </a:extLst>
          </p:cNvPr>
          <p:cNvSpPr txBox="1"/>
          <p:nvPr/>
        </p:nvSpPr>
        <p:spPr>
          <a:xfrm rot="17984842">
            <a:off x="2921906" y="2596559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F4E2F12-C3E5-701B-0328-E4E568E6508B}"/>
              </a:ext>
            </a:extLst>
          </p:cNvPr>
          <p:cNvCxnSpPr>
            <a:cxnSpLocks/>
          </p:cNvCxnSpPr>
          <p:nvPr/>
        </p:nvCxnSpPr>
        <p:spPr>
          <a:xfrm flipH="1" flipV="1">
            <a:off x="3844174" y="2396555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CA74AD-3B84-DD97-CB8D-F91A3BB29D80}"/>
              </a:ext>
            </a:extLst>
          </p:cNvPr>
          <p:cNvSpPr txBox="1"/>
          <p:nvPr/>
        </p:nvSpPr>
        <p:spPr>
          <a:xfrm rot="4062332">
            <a:off x="3610165" y="2597606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D0F9FA-2CE5-2244-032A-037501DE6F5C}"/>
              </a:ext>
            </a:extLst>
          </p:cNvPr>
          <p:cNvCxnSpPr>
            <a:cxnSpLocks/>
          </p:cNvCxnSpPr>
          <p:nvPr/>
        </p:nvCxnSpPr>
        <p:spPr>
          <a:xfrm flipV="1">
            <a:off x="5403160" y="2389064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AC3687-5340-EB0C-FDC0-0477296CBB2F}"/>
              </a:ext>
            </a:extLst>
          </p:cNvPr>
          <p:cNvSpPr txBox="1"/>
          <p:nvPr/>
        </p:nvSpPr>
        <p:spPr>
          <a:xfrm rot="17984842">
            <a:off x="4684892" y="2480554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6AFB46-5553-2AD7-5727-6D6E330D378D}"/>
              </a:ext>
            </a:extLst>
          </p:cNvPr>
          <p:cNvSpPr txBox="1"/>
          <p:nvPr/>
        </p:nvSpPr>
        <p:spPr>
          <a:xfrm rot="17984842">
            <a:off x="4991852" y="2606555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0C6463-5345-DC40-2CAB-C87745629216}"/>
              </a:ext>
            </a:extLst>
          </p:cNvPr>
          <p:cNvCxnSpPr>
            <a:cxnSpLocks/>
          </p:cNvCxnSpPr>
          <p:nvPr/>
        </p:nvCxnSpPr>
        <p:spPr>
          <a:xfrm flipH="1" flipV="1">
            <a:off x="5914120" y="2406551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D62686A-1B7A-43A2-C088-D6FD13C094EF}"/>
              </a:ext>
            </a:extLst>
          </p:cNvPr>
          <p:cNvSpPr txBox="1"/>
          <p:nvPr/>
        </p:nvSpPr>
        <p:spPr>
          <a:xfrm rot="4062332">
            <a:off x="5680111" y="2607602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95677D6-6844-87D9-7F55-9031BEC9E27B}"/>
              </a:ext>
            </a:extLst>
          </p:cNvPr>
          <p:cNvCxnSpPr>
            <a:cxnSpLocks/>
          </p:cNvCxnSpPr>
          <p:nvPr/>
        </p:nvCxnSpPr>
        <p:spPr>
          <a:xfrm flipV="1">
            <a:off x="7263468" y="2386373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BD25902-C7B2-3004-5ECE-136B272E78C2}"/>
              </a:ext>
            </a:extLst>
          </p:cNvPr>
          <p:cNvSpPr txBox="1"/>
          <p:nvPr/>
        </p:nvSpPr>
        <p:spPr>
          <a:xfrm rot="17984842">
            <a:off x="6852160" y="2603864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98BF48F-B70C-2B2E-8458-BAF90578D59A}"/>
              </a:ext>
            </a:extLst>
          </p:cNvPr>
          <p:cNvCxnSpPr>
            <a:cxnSpLocks/>
          </p:cNvCxnSpPr>
          <p:nvPr/>
        </p:nvCxnSpPr>
        <p:spPr>
          <a:xfrm flipH="1" flipV="1">
            <a:off x="7774428" y="2403860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3E239EE-E828-5488-06FC-EB55EA230E19}"/>
              </a:ext>
            </a:extLst>
          </p:cNvPr>
          <p:cNvSpPr txBox="1"/>
          <p:nvPr/>
        </p:nvSpPr>
        <p:spPr>
          <a:xfrm rot="4062332">
            <a:off x="7540419" y="2604911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57E2ECF-B82C-3124-6A3B-981F2D3A6ED9}"/>
              </a:ext>
            </a:extLst>
          </p:cNvPr>
          <p:cNvCxnSpPr>
            <a:cxnSpLocks/>
          </p:cNvCxnSpPr>
          <p:nvPr/>
        </p:nvCxnSpPr>
        <p:spPr>
          <a:xfrm flipV="1">
            <a:off x="9333414" y="2396369"/>
            <a:ext cx="432876" cy="81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0966DE6-12E9-7821-CD0C-5E7435D103AD}"/>
              </a:ext>
            </a:extLst>
          </p:cNvPr>
          <p:cNvSpPr txBox="1"/>
          <p:nvPr/>
        </p:nvSpPr>
        <p:spPr>
          <a:xfrm rot="17984842">
            <a:off x="8615146" y="2487859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Event  Operation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A2023C-FA97-7B8B-F8A1-6A4B310107AD}"/>
              </a:ext>
            </a:extLst>
          </p:cNvPr>
          <p:cNvSpPr txBox="1"/>
          <p:nvPr/>
        </p:nvSpPr>
        <p:spPr>
          <a:xfrm rot="17984842">
            <a:off x="8922106" y="2613860"/>
            <a:ext cx="921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Co-Ordinated Provision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A6130B6-4983-EFEC-36E3-F499C3EB22F3}"/>
              </a:ext>
            </a:extLst>
          </p:cNvPr>
          <p:cNvCxnSpPr>
            <a:cxnSpLocks/>
          </p:cNvCxnSpPr>
          <p:nvPr/>
        </p:nvCxnSpPr>
        <p:spPr>
          <a:xfrm flipH="1" flipV="1">
            <a:off x="9844374" y="2413856"/>
            <a:ext cx="277333" cy="79527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969018E-F685-92F4-E69B-43579DBF0456}"/>
              </a:ext>
            </a:extLst>
          </p:cNvPr>
          <p:cNvSpPr txBox="1"/>
          <p:nvPr/>
        </p:nvSpPr>
        <p:spPr>
          <a:xfrm rot="4062332">
            <a:off x="9610365" y="2614907"/>
            <a:ext cx="921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SCIM GET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0108F8E-3413-A39E-0622-50EF852F4C2F}"/>
              </a:ext>
            </a:extLst>
          </p:cNvPr>
          <p:cNvSpPr txBox="1"/>
          <p:nvPr/>
        </p:nvSpPr>
        <p:spPr>
          <a:xfrm rot="17984842">
            <a:off x="4721445" y="3747490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9F7D0C2-E7AA-DC40-6D89-8FA563501657}"/>
              </a:ext>
            </a:extLst>
          </p:cNvPr>
          <p:cNvSpPr txBox="1"/>
          <p:nvPr/>
        </p:nvSpPr>
        <p:spPr>
          <a:xfrm rot="17984842">
            <a:off x="9151183" y="3714492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04E7E5-99E4-72E1-E28A-0C28EFCF6206}"/>
              </a:ext>
            </a:extLst>
          </p:cNvPr>
          <p:cNvSpPr txBox="1"/>
          <p:nvPr/>
        </p:nvSpPr>
        <p:spPr>
          <a:xfrm rot="17984842">
            <a:off x="7052921" y="3725937"/>
            <a:ext cx="9217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SCIM Operation</a:t>
            </a:r>
          </a:p>
        </p:txBody>
      </p:sp>
    </p:spTree>
    <p:extLst>
      <p:ext uri="{BB962C8B-B14F-4D97-AF65-F5344CB8AC3E}">
        <p14:creationId xmlns:p14="http://schemas.microsoft.com/office/powerpoint/2010/main" val="170507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526132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17942" y="2272110"/>
            <a:ext cx="149431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100" dirty="0"/>
              <a:t>(aka Service Provider)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362036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1963920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362036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362036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013350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B2C06D1-BADE-9037-09E6-CD3AFDA65E6D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427" name="Picture 42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4DC40B05-229E-878E-EA1B-4402986D0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4040" y="1595765"/>
            <a:ext cx="636150" cy="368155"/>
          </a:xfrm>
          <a:prstGeom prst="rect">
            <a:avLst/>
          </a:prstGeom>
        </p:spPr>
      </p:pic>
      <p:pic>
        <p:nvPicPr>
          <p:cNvPr id="428" name="Picture 42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2AB6F715-1013-A8A0-7A95-4BE7AAE42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12327" y="1645195"/>
            <a:ext cx="636150" cy="368155"/>
          </a:xfrm>
          <a:prstGeom prst="rect">
            <a:avLst/>
          </a:prstGeom>
        </p:spPr>
      </p:pic>
      <p:sp>
        <p:nvSpPr>
          <p:cNvPr id="429" name="TextBox 428">
            <a:extLst>
              <a:ext uri="{FF2B5EF4-FFF2-40B4-BE49-F238E27FC236}">
                <a16:creationId xmlns:a16="http://schemas.microsoft.com/office/drawing/2014/main" id="{487D8B1A-C9FB-6508-E1D2-C442EF2BFF9E}"/>
              </a:ext>
            </a:extLst>
          </p:cNvPr>
          <p:cNvSpPr txBox="1"/>
          <p:nvPr/>
        </p:nvSpPr>
        <p:spPr>
          <a:xfrm>
            <a:off x="5109301" y="3105834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Highly available REST API endpoint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Manages many ROs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Open to one/more REST clients</a:t>
            </a:r>
          </a:p>
        </p:txBody>
      </p:sp>
    </p:spTree>
    <p:extLst>
      <p:ext uri="{BB962C8B-B14F-4D97-AF65-F5344CB8AC3E}">
        <p14:creationId xmlns:p14="http://schemas.microsoft.com/office/powerpoint/2010/main" val="387952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1" y="4526890"/>
            <a:ext cx="30506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5" y="2472502"/>
            <a:ext cx="5108027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8639503" y="2472502"/>
            <a:ext cx="2728712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8487102" y="2123816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5611882" y="4526890"/>
            <a:ext cx="4628919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459482" y="4984680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76F87-26F5-09E4-075B-53F32589C96E}"/>
              </a:ext>
            </a:extLst>
          </p:cNvPr>
          <p:cNvSpPr txBox="1"/>
          <p:nvPr/>
        </p:nvSpPr>
        <p:spPr>
          <a:xfrm>
            <a:off x="6490138" y="3611241"/>
            <a:ext cx="5203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Active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Calls endpoints using HTTP verbs (GET, PUSH, DELETE)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Must be credentialled by SCIM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CF478-E386-2E1C-038C-2E9469906A6F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59801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7EF97A5-B591-7990-2E88-BAFB5B06985C}"/>
              </a:ext>
            </a:extLst>
          </p:cNvPr>
          <p:cNvSpPr txBox="1">
            <a:spLocks/>
          </p:cNvSpPr>
          <p:nvPr/>
        </p:nvSpPr>
        <p:spPr bwMode="auto">
          <a:xfrm>
            <a:off x="899438" y="42264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SCIM Basics</a:t>
            </a:r>
          </a:p>
        </p:txBody>
      </p: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56584714-25C6-1D2D-57C2-8E9DBFF3DEA7}"/>
              </a:ext>
            </a:extLst>
          </p:cNvPr>
          <p:cNvCxnSpPr>
            <a:cxnSpLocks/>
          </p:cNvCxnSpPr>
          <p:nvPr/>
        </p:nvCxnSpPr>
        <p:spPr>
          <a:xfrm>
            <a:off x="1849821" y="1636598"/>
            <a:ext cx="0" cy="40442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31B1AB0-6766-7D74-605C-9142FFF75D74}"/>
              </a:ext>
            </a:extLst>
          </p:cNvPr>
          <p:cNvCxnSpPr/>
          <p:nvPr/>
        </p:nvCxnSpPr>
        <p:spPr>
          <a:xfrm>
            <a:off x="1849821" y="5680807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5C243406-08E2-5001-25FF-355F007EBC6D}"/>
              </a:ext>
            </a:extLst>
          </p:cNvPr>
          <p:cNvSpPr txBox="1"/>
          <p:nvPr/>
        </p:nvSpPr>
        <p:spPr>
          <a:xfrm>
            <a:off x="206333" y="2283270"/>
            <a:ext cx="1435008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SCIM Server</a:t>
            </a:r>
          </a:p>
          <a:p>
            <a:pPr algn="r"/>
            <a:r>
              <a:rPr lang="en-US" sz="1050" dirty="0"/>
              <a:t>(aka Service Provider)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F13E800-3A3D-7837-6888-FC9EEB30818E}"/>
              </a:ext>
            </a:extLst>
          </p:cNvPr>
          <p:cNvSpPr txBox="1"/>
          <p:nvPr/>
        </p:nvSpPr>
        <p:spPr>
          <a:xfrm>
            <a:off x="24742" y="4511000"/>
            <a:ext cx="171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SCIM Client</a:t>
            </a:r>
          </a:p>
        </p:txBody>
      </p:sp>
      <p:sp>
        <p:nvSpPr>
          <p:cNvPr id="391" name="Rounded Rectangle 15">
            <a:extLst>
              <a:ext uri="{FF2B5EF4-FFF2-40B4-BE49-F238E27FC236}">
                <a16:creationId xmlns:a16="http://schemas.microsoft.com/office/drawing/2014/main" id="{A7DD854F-F419-C9E8-DBF4-4B053BEACEEA}"/>
              </a:ext>
            </a:extLst>
          </p:cNvPr>
          <p:cNvSpPr/>
          <p:nvPr/>
        </p:nvSpPr>
        <p:spPr>
          <a:xfrm>
            <a:off x="2459421" y="2472502"/>
            <a:ext cx="1056288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1</a:t>
            </a:r>
          </a:p>
        </p:txBody>
      </p:sp>
      <p:sp>
        <p:nvSpPr>
          <p:cNvPr id="392" name="Rounded Rectangle 16">
            <a:extLst>
              <a:ext uri="{FF2B5EF4-FFF2-40B4-BE49-F238E27FC236}">
                <a16:creationId xmlns:a16="http://schemas.microsoft.com/office/drawing/2014/main" id="{792CC9A8-89CF-7542-F8D8-B859757B388C}"/>
              </a:ext>
            </a:extLst>
          </p:cNvPr>
          <p:cNvSpPr/>
          <p:nvPr/>
        </p:nvSpPr>
        <p:spPr>
          <a:xfrm>
            <a:off x="2583060" y="4526890"/>
            <a:ext cx="3591317" cy="354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X</a:t>
            </a:r>
          </a:p>
        </p:txBody>
      </p:sp>
      <p:sp>
        <p:nvSpPr>
          <p:cNvPr id="397" name="5-Point Star 26">
            <a:extLst>
              <a:ext uri="{FF2B5EF4-FFF2-40B4-BE49-F238E27FC236}">
                <a16:creationId xmlns:a16="http://schemas.microsoft.com/office/drawing/2014/main" id="{726BF5A9-2D2E-62B1-8646-29E7DAF175DD}"/>
              </a:ext>
            </a:extLst>
          </p:cNvPr>
          <p:cNvSpPr/>
          <p:nvPr/>
        </p:nvSpPr>
        <p:spPr>
          <a:xfrm>
            <a:off x="3419240" y="2074386"/>
            <a:ext cx="304800" cy="249655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ounded Rectangle 28">
            <a:extLst>
              <a:ext uri="{FF2B5EF4-FFF2-40B4-BE49-F238E27FC236}">
                <a16:creationId xmlns:a16="http://schemas.microsoft.com/office/drawing/2014/main" id="{54E10022-9A84-D39A-FD96-DD5FB903A97C}"/>
              </a:ext>
            </a:extLst>
          </p:cNvPr>
          <p:cNvSpPr/>
          <p:nvPr/>
        </p:nvSpPr>
        <p:spPr>
          <a:xfrm>
            <a:off x="3531476" y="2472502"/>
            <a:ext cx="2992062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2</a:t>
            </a:r>
          </a:p>
        </p:txBody>
      </p:sp>
      <p:sp>
        <p:nvSpPr>
          <p:cNvPr id="405" name="Rounded Rectangle 50">
            <a:extLst>
              <a:ext uri="{FF2B5EF4-FFF2-40B4-BE49-F238E27FC236}">
                <a16:creationId xmlns:a16="http://schemas.microsoft.com/office/drawing/2014/main" id="{8879BF27-E617-8836-E221-C2C67F48159F}"/>
              </a:ext>
            </a:extLst>
          </p:cNvPr>
          <p:cNvSpPr/>
          <p:nvPr/>
        </p:nvSpPr>
        <p:spPr>
          <a:xfrm>
            <a:off x="6523538" y="2472502"/>
            <a:ext cx="4844677" cy="3587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3</a:t>
            </a:r>
          </a:p>
        </p:txBody>
      </p:sp>
      <p:sp>
        <p:nvSpPr>
          <p:cNvPr id="406" name="5-Point Star 52">
            <a:extLst>
              <a:ext uri="{FF2B5EF4-FFF2-40B4-BE49-F238E27FC236}">
                <a16:creationId xmlns:a16="http://schemas.microsoft.com/office/drawing/2014/main" id="{DA8F0E93-CF68-0567-15D1-00834F4793E2}"/>
              </a:ext>
            </a:extLst>
          </p:cNvPr>
          <p:cNvSpPr/>
          <p:nvPr/>
        </p:nvSpPr>
        <p:spPr>
          <a:xfrm>
            <a:off x="6371138" y="1723929"/>
            <a:ext cx="304800" cy="249655"/>
          </a:xfrm>
          <a:prstGeom prst="star5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ounded Rectangle 72">
            <a:extLst>
              <a:ext uri="{FF2B5EF4-FFF2-40B4-BE49-F238E27FC236}">
                <a16:creationId xmlns:a16="http://schemas.microsoft.com/office/drawing/2014/main" id="{370C956D-2A35-FE47-6031-CEC6F91DF4B8}"/>
              </a:ext>
            </a:extLst>
          </p:cNvPr>
          <p:cNvSpPr/>
          <p:nvPr/>
        </p:nvSpPr>
        <p:spPr>
          <a:xfrm>
            <a:off x="10241016" y="4525657"/>
            <a:ext cx="1213694" cy="354368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Z</a:t>
            </a:r>
          </a:p>
        </p:txBody>
      </p:sp>
      <p:sp>
        <p:nvSpPr>
          <p:cNvPr id="416" name="Rounded Rectangle 31">
            <a:extLst>
              <a:ext uri="{FF2B5EF4-FFF2-40B4-BE49-F238E27FC236}">
                <a16:creationId xmlns:a16="http://schemas.microsoft.com/office/drawing/2014/main" id="{57120483-EE2A-167A-529D-82E03100285B}"/>
              </a:ext>
            </a:extLst>
          </p:cNvPr>
          <p:cNvSpPr/>
          <p:nvPr/>
        </p:nvSpPr>
        <p:spPr>
          <a:xfrm>
            <a:off x="6174380" y="4525657"/>
            <a:ext cx="4072205" cy="35436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Y</a:t>
            </a:r>
          </a:p>
        </p:txBody>
      </p:sp>
      <p:sp>
        <p:nvSpPr>
          <p:cNvPr id="3" name="5-Point Star 26">
            <a:extLst>
              <a:ext uri="{FF2B5EF4-FFF2-40B4-BE49-F238E27FC236}">
                <a16:creationId xmlns:a16="http://schemas.microsoft.com/office/drawing/2014/main" id="{4723FDDF-2AB3-F1BB-14A4-B0F19D7ECA1D}"/>
              </a:ext>
            </a:extLst>
          </p:cNvPr>
          <p:cNvSpPr/>
          <p:nvPr/>
        </p:nvSpPr>
        <p:spPr>
          <a:xfrm>
            <a:off x="5729507" y="5384085"/>
            <a:ext cx="304800" cy="249655"/>
          </a:xfrm>
          <a:prstGeom prst="star5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26">
            <a:extLst>
              <a:ext uri="{FF2B5EF4-FFF2-40B4-BE49-F238E27FC236}">
                <a16:creationId xmlns:a16="http://schemas.microsoft.com/office/drawing/2014/main" id="{875D40EC-790D-1AEE-3E16-0BBAD7EEE475}"/>
              </a:ext>
            </a:extLst>
          </p:cNvPr>
          <p:cNvSpPr/>
          <p:nvPr/>
        </p:nvSpPr>
        <p:spPr>
          <a:xfrm>
            <a:off x="10088401" y="4984680"/>
            <a:ext cx="304800" cy="249655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254E366-441B-491B-83FA-FD71B1AD2538}"/>
              </a:ext>
            </a:extLst>
          </p:cNvPr>
          <p:cNvCxnSpPr>
            <a:cxnSpLocks/>
          </p:cNvCxnSpPr>
          <p:nvPr/>
        </p:nvCxnSpPr>
        <p:spPr>
          <a:xfrm flipV="1">
            <a:off x="6272725" y="2853906"/>
            <a:ext cx="98413" cy="1637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576549-299A-1188-18D1-9F9B49F33A36}"/>
              </a:ext>
            </a:extLst>
          </p:cNvPr>
          <p:cNvSpPr txBox="1"/>
          <p:nvPr/>
        </p:nvSpPr>
        <p:spPr>
          <a:xfrm>
            <a:off x="6300801" y="3378872"/>
            <a:ext cx="4072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Actions (what):  push, pull, delta pull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Triggers (when):  time, app changes, event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05B46-5F2C-F57D-3216-8B6E4D775062}"/>
              </a:ext>
            </a:extLst>
          </p:cNvPr>
          <p:cNvSpPr txBox="1"/>
          <p:nvPr/>
        </p:nvSpPr>
        <p:spPr>
          <a:xfrm>
            <a:off x="5900148" y="606602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Time</a:t>
            </a:r>
          </a:p>
        </p:txBody>
      </p:sp>
      <p:pic>
        <p:nvPicPr>
          <p:cNvPr id="17" name="Picture 16" descr="A close-up of a person's face&#10;&#10;Description automatically generated">
            <a:extLst>
              <a:ext uri="{FF2B5EF4-FFF2-40B4-BE49-F238E27FC236}">
                <a16:creationId xmlns:a16="http://schemas.microsoft.com/office/drawing/2014/main" id="{D507242F-5611-F3AB-9DA6-33BDE9428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15112" y="2078239"/>
            <a:ext cx="634636" cy="367279"/>
          </a:xfrm>
          <a:prstGeom prst="rect">
            <a:avLst/>
          </a:prstGeom>
        </p:spPr>
      </p:pic>
      <p:pic>
        <p:nvPicPr>
          <p:cNvPr id="19" name="Picture 1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9149E62E-BE17-41BB-2F10-360982D2F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714" y="4944350"/>
            <a:ext cx="665821" cy="3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C8B1973-F42D-9DA8-CE5A-3FABDFA9EA44}"/>
              </a:ext>
            </a:extLst>
          </p:cNvPr>
          <p:cNvGrpSpPr/>
          <p:nvPr/>
        </p:nvGrpSpPr>
        <p:grpSpPr>
          <a:xfrm>
            <a:off x="1185964" y="1588994"/>
            <a:ext cx="1278680" cy="1167424"/>
            <a:chOff x="714124" y="1754258"/>
            <a:chExt cx="2178999" cy="1989407"/>
          </a:xfrm>
        </p:grpSpPr>
        <p:grpSp>
          <p:nvGrpSpPr>
            <p:cNvPr id="147" name="Group 593">
              <a:extLst>
                <a:ext uri="{FF2B5EF4-FFF2-40B4-BE49-F238E27FC236}">
                  <a16:creationId xmlns:a16="http://schemas.microsoft.com/office/drawing/2014/main" id="{9F062414-CCF0-167F-8FB3-327A3C931B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14124" y="1754258"/>
              <a:ext cx="1748643" cy="1538548"/>
              <a:chOff x="6146801" y="2133602"/>
              <a:chExt cx="644525" cy="566738"/>
            </a:xfrm>
          </p:grpSpPr>
          <p:sp>
            <p:nvSpPr>
              <p:cNvPr id="148" name="Freeform 278">
                <a:extLst>
                  <a:ext uri="{FF2B5EF4-FFF2-40B4-BE49-F238E27FC236}">
                    <a16:creationId xmlns:a16="http://schemas.microsoft.com/office/drawing/2014/main" id="{8DEA7D72-D28D-E19A-F4B1-BCB5E96FF4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Line 279">
                <a:extLst>
                  <a:ext uri="{FF2B5EF4-FFF2-40B4-BE49-F238E27FC236}">
                    <a16:creationId xmlns:a16="http://schemas.microsoft.com/office/drawing/2014/main" id="{59163C82-1F46-8186-4DD6-A83648646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Line 280">
                <a:extLst>
                  <a:ext uri="{FF2B5EF4-FFF2-40B4-BE49-F238E27FC236}">
                    <a16:creationId xmlns:a16="http://schemas.microsoft.com/office/drawing/2014/main" id="{EB977E5E-C942-1C2C-ABE9-E6B3E8DA6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Line 281">
                <a:extLst>
                  <a:ext uri="{FF2B5EF4-FFF2-40B4-BE49-F238E27FC236}">
                    <a16:creationId xmlns:a16="http://schemas.microsoft.com/office/drawing/2014/main" id="{76BB1CE4-976F-8C15-4F66-3A1184259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Line 282">
                <a:extLst>
                  <a:ext uri="{FF2B5EF4-FFF2-40B4-BE49-F238E27FC236}">
                    <a16:creationId xmlns:a16="http://schemas.microsoft.com/office/drawing/2014/main" id="{686C62CC-0939-D614-5553-07B3939CA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Line 283">
                <a:extLst>
                  <a:ext uri="{FF2B5EF4-FFF2-40B4-BE49-F238E27FC236}">
                    <a16:creationId xmlns:a16="http://schemas.microsoft.com/office/drawing/2014/main" id="{936FD31C-1407-68B8-4B27-163E46CB9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Freeform 284">
                <a:extLst>
                  <a:ext uri="{FF2B5EF4-FFF2-40B4-BE49-F238E27FC236}">
                    <a16:creationId xmlns:a16="http://schemas.microsoft.com/office/drawing/2014/main" id="{8E2499B0-0519-9C07-B991-EE9FE8F12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Line 285">
                <a:extLst>
                  <a:ext uri="{FF2B5EF4-FFF2-40B4-BE49-F238E27FC236}">
                    <a16:creationId xmlns:a16="http://schemas.microsoft.com/office/drawing/2014/main" id="{440926C2-6CC1-2B7D-2BB8-C91A8F7A4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Line 286">
                <a:extLst>
                  <a:ext uri="{FF2B5EF4-FFF2-40B4-BE49-F238E27FC236}">
                    <a16:creationId xmlns:a16="http://schemas.microsoft.com/office/drawing/2014/main" id="{143AD703-DECB-0A10-4414-163406AE0D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Line 287">
                <a:extLst>
                  <a:ext uri="{FF2B5EF4-FFF2-40B4-BE49-F238E27FC236}">
                    <a16:creationId xmlns:a16="http://schemas.microsoft.com/office/drawing/2014/main" id="{0A1203CE-BC03-6558-38AE-2EAFC669C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Line 288">
                <a:extLst>
                  <a:ext uri="{FF2B5EF4-FFF2-40B4-BE49-F238E27FC236}">
                    <a16:creationId xmlns:a16="http://schemas.microsoft.com/office/drawing/2014/main" id="{3831889A-26BA-0814-99F4-B6E6E1496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9" name="Line 289">
                <a:extLst>
                  <a:ext uri="{FF2B5EF4-FFF2-40B4-BE49-F238E27FC236}">
                    <a16:creationId xmlns:a16="http://schemas.microsoft.com/office/drawing/2014/main" id="{DAD18248-7861-28B7-F60B-E6BF44CD5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Freeform 290">
                <a:extLst>
                  <a:ext uri="{FF2B5EF4-FFF2-40B4-BE49-F238E27FC236}">
                    <a16:creationId xmlns:a16="http://schemas.microsoft.com/office/drawing/2014/main" id="{3E330E84-1C93-28DD-BD91-4F661321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Line 291">
                <a:extLst>
                  <a:ext uri="{FF2B5EF4-FFF2-40B4-BE49-F238E27FC236}">
                    <a16:creationId xmlns:a16="http://schemas.microsoft.com/office/drawing/2014/main" id="{4CCDB37B-9262-F332-5EB7-3C76E4112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Line 292">
                <a:extLst>
                  <a:ext uri="{FF2B5EF4-FFF2-40B4-BE49-F238E27FC236}">
                    <a16:creationId xmlns:a16="http://schemas.microsoft.com/office/drawing/2014/main" id="{1D809210-5D2F-DE5B-CB3D-1F8808ACB4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Line 293">
                <a:extLst>
                  <a:ext uri="{FF2B5EF4-FFF2-40B4-BE49-F238E27FC236}">
                    <a16:creationId xmlns:a16="http://schemas.microsoft.com/office/drawing/2014/main" id="{1C564D52-BBA3-1232-E8DF-5ADD8CBBD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Line 294">
                <a:extLst>
                  <a:ext uri="{FF2B5EF4-FFF2-40B4-BE49-F238E27FC236}">
                    <a16:creationId xmlns:a16="http://schemas.microsoft.com/office/drawing/2014/main" id="{4D9FED8E-1432-77FC-85E3-78C77BEA2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5" name="Line 295">
                <a:extLst>
                  <a:ext uri="{FF2B5EF4-FFF2-40B4-BE49-F238E27FC236}">
                    <a16:creationId xmlns:a16="http://schemas.microsoft.com/office/drawing/2014/main" id="{5670EECE-B1D6-B1E0-0CED-992FE8328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Freeform 296">
                <a:extLst>
                  <a:ext uri="{FF2B5EF4-FFF2-40B4-BE49-F238E27FC236}">
                    <a16:creationId xmlns:a16="http://schemas.microsoft.com/office/drawing/2014/main" id="{1019B9B0-9403-CBC2-3ECC-700305651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Line 297">
                <a:extLst>
                  <a:ext uri="{FF2B5EF4-FFF2-40B4-BE49-F238E27FC236}">
                    <a16:creationId xmlns:a16="http://schemas.microsoft.com/office/drawing/2014/main" id="{CF0085DE-5E82-A233-8184-9F3B7ABF6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Line 298">
                <a:extLst>
                  <a:ext uri="{FF2B5EF4-FFF2-40B4-BE49-F238E27FC236}">
                    <a16:creationId xmlns:a16="http://schemas.microsoft.com/office/drawing/2014/main" id="{9C57AD88-BCB9-2DBF-050C-7E18FD2F9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Line 299">
                <a:extLst>
                  <a:ext uri="{FF2B5EF4-FFF2-40B4-BE49-F238E27FC236}">
                    <a16:creationId xmlns:a16="http://schemas.microsoft.com/office/drawing/2014/main" id="{CFCB9C4B-5299-762D-8C10-2ADF1D068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Line 300">
                <a:extLst>
                  <a:ext uri="{FF2B5EF4-FFF2-40B4-BE49-F238E27FC236}">
                    <a16:creationId xmlns:a16="http://schemas.microsoft.com/office/drawing/2014/main" id="{0E5D2200-0686-E965-E350-7B8BE6B62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1" name="Line 301">
                <a:extLst>
                  <a:ext uri="{FF2B5EF4-FFF2-40B4-BE49-F238E27FC236}">
                    <a16:creationId xmlns:a16="http://schemas.microsoft.com/office/drawing/2014/main" id="{870EA3D7-456B-3359-273C-784DD884F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Freeform 302">
                <a:extLst>
                  <a:ext uri="{FF2B5EF4-FFF2-40B4-BE49-F238E27FC236}">
                    <a16:creationId xmlns:a16="http://schemas.microsoft.com/office/drawing/2014/main" id="{5EEF1FA9-B82D-00FB-651C-83D1ED589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Line 303">
                <a:extLst>
                  <a:ext uri="{FF2B5EF4-FFF2-40B4-BE49-F238E27FC236}">
                    <a16:creationId xmlns:a16="http://schemas.microsoft.com/office/drawing/2014/main" id="{83D6FF33-96E0-7D31-6813-632256E10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Line 304">
                <a:extLst>
                  <a:ext uri="{FF2B5EF4-FFF2-40B4-BE49-F238E27FC236}">
                    <a16:creationId xmlns:a16="http://schemas.microsoft.com/office/drawing/2014/main" id="{F2957FCC-947C-7E8E-ED6A-1B2984716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Line 305">
                <a:extLst>
                  <a:ext uri="{FF2B5EF4-FFF2-40B4-BE49-F238E27FC236}">
                    <a16:creationId xmlns:a16="http://schemas.microsoft.com/office/drawing/2014/main" id="{B58FB9C2-BBF2-0605-9F5A-690BAFFC4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Line 306">
                <a:extLst>
                  <a:ext uri="{FF2B5EF4-FFF2-40B4-BE49-F238E27FC236}">
                    <a16:creationId xmlns:a16="http://schemas.microsoft.com/office/drawing/2014/main" id="{65403CF1-8B9A-613E-3760-EF716A77E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Line 307">
                <a:extLst>
                  <a:ext uri="{FF2B5EF4-FFF2-40B4-BE49-F238E27FC236}">
                    <a16:creationId xmlns:a16="http://schemas.microsoft.com/office/drawing/2014/main" id="{D8C95C44-6512-F2D7-816E-C7780092C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0BFFA58-0CB9-BF16-3FE2-E70BF5276A1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46456" y="2456732"/>
              <a:ext cx="846667" cy="1286933"/>
              <a:chOff x="1762" y="1325"/>
              <a:chExt cx="300" cy="45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C1356DF8-FAB4-7BC0-3B7D-1595070CE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2" y="1547"/>
                <a:ext cx="300" cy="234"/>
              </a:xfrm>
              <a:custGeom>
                <a:avLst/>
                <a:gdLst>
                  <a:gd name="T0" fmla="*/ 1727 w 2317"/>
                  <a:gd name="T1" fmla="*/ 0 h 1847"/>
                  <a:gd name="T2" fmla="*/ 590 w 2317"/>
                  <a:gd name="T3" fmla="*/ 0 h 1847"/>
                  <a:gd name="T4" fmla="*/ 0 w 2317"/>
                  <a:gd name="T5" fmla="*/ 590 h 1847"/>
                  <a:gd name="T6" fmla="*/ 0 w 2317"/>
                  <a:gd name="T7" fmla="*/ 1847 h 1847"/>
                  <a:gd name="T8" fmla="*/ 2317 w 2317"/>
                  <a:gd name="T9" fmla="*/ 1847 h 1847"/>
                  <a:gd name="T10" fmla="*/ 2317 w 2317"/>
                  <a:gd name="T11" fmla="*/ 590 h 1847"/>
                  <a:gd name="T12" fmla="*/ 1727 w 2317"/>
                  <a:gd name="T13" fmla="*/ 0 h 18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7" h="1847">
                    <a:moveTo>
                      <a:pt x="1727" y="0"/>
                    </a:moveTo>
                    <a:cubicBezTo>
                      <a:pt x="590" y="0"/>
                      <a:pt x="590" y="0"/>
                      <a:pt x="590" y="0"/>
                    </a:cubicBezTo>
                    <a:cubicBezTo>
                      <a:pt x="265" y="0"/>
                      <a:pt x="0" y="265"/>
                      <a:pt x="0" y="590"/>
                    </a:cubicBezTo>
                    <a:cubicBezTo>
                      <a:pt x="0" y="1847"/>
                      <a:pt x="0" y="1847"/>
                      <a:pt x="0" y="1847"/>
                    </a:cubicBezTo>
                    <a:cubicBezTo>
                      <a:pt x="465" y="1847"/>
                      <a:pt x="1941" y="1847"/>
                      <a:pt x="2317" y="1847"/>
                    </a:cubicBezTo>
                    <a:cubicBezTo>
                      <a:pt x="2317" y="590"/>
                      <a:pt x="2317" y="590"/>
                      <a:pt x="2317" y="590"/>
                    </a:cubicBezTo>
                    <a:cubicBezTo>
                      <a:pt x="2317" y="265"/>
                      <a:pt x="2051" y="0"/>
                      <a:pt x="17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B0695C-6131-D1CF-F992-0B99687C4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1325"/>
                <a:ext cx="180" cy="1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DFA6559-A11C-F902-85CC-F6CDDDE32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5" y="1577"/>
                <a:ext cx="35" cy="122"/>
              </a:xfrm>
              <a:custGeom>
                <a:avLst/>
                <a:gdLst>
                  <a:gd name="T0" fmla="*/ 132 w 263"/>
                  <a:gd name="T1" fmla="*/ 963 h 963"/>
                  <a:gd name="T2" fmla="*/ 131 w 263"/>
                  <a:gd name="T3" fmla="*/ 963 h 963"/>
                  <a:gd name="T4" fmla="*/ 0 w 263"/>
                  <a:gd name="T5" fmla="*/ 833 h 963"/>
                  <a:gd name="T6" fmla="*/ 0 w 263"/>
                  <a:gd name="T7" fmla="*/ 131 h 963"/>
                  <a:gd name="T8" fmla="*/ 131 w 263"/>
                  <a:gd name="T9" fmla="*/ 0 h 963"/>
                  <a:gd name="T10" fmla="*/ 132 w 263"/>
                  <a:gd name="T11" fmla="*/ 0 h 963"/>
                  <a:gd name="T12" fmla="*/ 263 w 263"/>
                  <a:gd name="T13" fmla="*/ 131 h 963"/>
                  <a:gd name="T14" fmla="*/ 263 w 263"/>
                  <a:gd name="T15" fmla="*/ 833 h 963"/>
                  <a:gd name="T16" fmla="*/ 132 w 263"/>
                  <a:gd name="T17" fmla="*/ 96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3" h="963">
                    <a:moveTo>
                      <a:pt x="132" y="963"/>
                    </a:moveTo>
                    <a:cubicBezTo>
                      <a:pt x="131" y="963"/>
                      <a:pt x="131" y="963"/>
                      <a:pt x="131" y="963"/>
                    </a:cubicBezTo>
                    <a:cubicBezTo>
                      <a:pt x="59" y="963"/>
                      <a:pt x="0" y="904"/>
                      <a:pt x="0" y="83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204" y="0"/>
                      <a:pt x="263" y="59"/>
                      <a:pt x="263" y="131"/>
                    </a:cubicBezTo>
                    <a:cubicBezTo>
                      <a:pt x="263" y="833"/>
                      <a:pt x="263" y="833"/>
                      <a:pt x="263" y="833"/>
                    </a:cubicBezTo>
                    <a:cubicBezTo>
                      <a:pt x="263" y="904"/>
                      <a:pt x="204" y="963"/>
                      <a:pt x="132" y="9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38B97C6-CCE5-F8B5-CB70-9A6B58AD1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1621"/>
                <a:ext cx="125" cy="34"/>
              </a:xfrm>
              <a:custGeom>
                <a:avLst/>
                <a:gdLst>
                  <a:gd name="T0" fmla="*/ 0 w 963"/>
                  <a:gd name="T1" fmla="*/ 132 h 263"/>
                  <a:gd name="T2" fmla="*/ 0 w 963"/>
                  <a:gd name="T3" fmla="*/ 131 h 263"/>
                  <a:gd name="T4" fmla="*/ 131 w 963"/>
                  <a:gd name="T5" fmla="*/ 0 h 263"/>
                  <a:gd name="T6" fmla="*/ 832 w 963"/>
                  <a:gd name="T7" fmla="*/ 0 h 263"/>
                  <a:gd name="T8" fmla="*/ 963 w 963"/>
                  <a:gd name="T9" fmla="*/ 131 h 263"/>
                  <a:gd name="T10" fmla="*/ 963 w 963"/>
                  <a:gd name="T11" fmla="*/ 132 h 263"/>
                  <a:gd name="T12" fmla="*/ 832 w 963"/>
                  <a:gd name="T13" fmla="*/ 263 h 263"/>
                  <a:gd name="T14" fmla="*/ 131 w 963"/>
                  <a:gd name="T15" fmla="*/ 263 h 263"/>
                  <a:gd name="T16" fmla="*/ 0 w 963"/>
                  <a:gd name="T17" fmla="*/ 132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3" h="263">
                    <a:moveTo>
                      <a:pt x="0" y="132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9" y="0"/>
                      <a:pt x="131" y="0"/>
                    </a:cubicBezTo>
                    <a:cubicBezTo>
                      <a:pt x="832" y="0"/>
                      <a:pt x="832" y="0"/>
                      <a:pt x="832" y="0"/>
                    </a:cubicBezTo>
                    <a:cubicBezTo>
                      <a:pt x="904" y="0"/>
                      <a:pt x="963" y="59"/>
                      <a:pt x="963" y="131"/>
                    </a:cubicBezTo>
                    <a:cubicBezTo>
                      <a:pt x="963" y="132"/>
                      <a:pt x="963" y="132"/>
                      <a:pt x="963" y="132"/>
                    </a:cubicBezTo>
                    <a:cubicBezTo>
                      <a:pt x="963" y="204"/>
                      <a:pt x="904" y="263"/>
                      <a:pt x="832" y="263"/>
                    </a:cubicBezTo>
                    <a:cubicBezTo>
                      <a:pt x="131" y="263"/>
                      <a:pt x="131" y="263"/>
                      <a:pt x="131" y="263"/>
                    </a:cubicBezTo>
                    <a:cubicBezTo>
                      <a:pt x="59" y="263"/>
                      <a:pt x="0" y="204"/>
                      <a:pt x="0" y="1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CBCE63E-1529-44DB-3A2A-7615129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1621"/>
                <a:ext cx="35" cy="3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lIns="162560" tIns="81280" rIns="162560" bIns="81280"/>
              <a:lstStyle/>
              <a:p>
                <a:pPr>
                  <a:defRPr/>
                </a:pPr>
                <a:endParaRPr lang="en-US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B6074-651F-DC83-BFF5-7B310A1DD725}"/>
              </a:ext>
            </a:extLst>
          </p:cNvPr>
          <p:cNvGrpSpPr/>
          <p:nvPr/>
        </p:nvGrpSpPr>
        <p:grpSpPr>
          <a:xfrm>
            <a:off x="5324752" y="2401940"/>
            <a:ext cx="1568416" cy="1296027"/>
            <a:chOff x="3973732" y="1259009"/>
            <a:chExt cx="1783099" cy="1473425"/>
          </a:xfrm>
        </p:grpSpPr>
        <p:grpSp>
          <p:nvGrpSpPr>
            <p:cNvPr id="116" name="Group 593">
              <a:extLst>
                <a:ext uri="{FF2B5EF4-FFF2-40B4-BE49-F238E27FC236}">
                  <a16:creationId xmlns:a16="http://schemas.microsoft.com/office/drawing/2014/main" id="{2F53C70E-E90B-3BAC-AB8A-7B8F7FD036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73732" y="1259009"/>
              <a:ext cx="1311482" cy="1153911"/>
              <a:chOff x="6146801" y="2133602"/>
              <a:chExt cx="644525" cy="566738"/>
            </a:xfrm>
          </p:grpSpPr>
          <p:sp>
            <p:nvSpPr>
              <p:cNvPr id="117" name="Freeform 278">
                <a:extLst>
                  <a:ext uri="{FF2B5EF4-FFF2-40B4-BE49-F238E27FC236}">
                    <a16:creationId xmlns:a16="http://schemas.microsoft.com/office/drawing/2014/main" id="{B2790204-7560-CDED-976E-2B7B18937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8" name="Line 279">
                <a:extLst>
                  <a:ext uri="{FF2B5EF4-FFF2-40B4-BE49-F238E27FC236}">
                    <a16:creationId xmlns:a16="http://schemas.microsoft.com/office/drawing/2014/main" id="{C1DD0E86-8162-C918-32B9-47D7BB310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9" name="Line 280">
                <a:extLst>
                  <a:ext uri="{FF2B5EF4-FFF2-40B4-BE49-F238E27FC236}">
                    <a16:creationId xmlns:a16="http://schemas.microsoft.com/office/drawing/2014/main" id="{E5004041-165E-8D1F-24F6-36E22D7B6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0" name="Line 281">
                <a:extLst>
                  <a:ext uri="{FF2B5EF4-FFF2-40B4-BE49-F238E27FC236}">
                    <a16:creationId xmlns:a16="http://schemas.microsoft.com/office/drawing/2014/main" id="{E43AE8B4-1AA2-8E65-2CA7-7C84D9619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1" name="Line 282">
                <a:extLst>
                  <a:ext uri="{FF2B5EF4-FFF2-40B4-BE49-F238E27FC236}">
                    <a16:creationId xmlns:a16="http://schemas.microsoft.com/office/drawing/2014/main" id="{A66501ED-3283-85B9-10DC-78EED889D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Line 283">
                <a:extLst>
                  <a:ext uri="{FF2B5EF4-FFF2-40B4-BE49-F238E27FC236}">
                    <a16:creationId xmlns:a16="http://schemas.microsoft.com/office/drawing/2014/main" id="{A914A76A-0571-01DF-9DAB-448F26E0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3" name="Freeform 284">
                <a:extLst>
                  <a:ext uri="{FF2B5EF4-FFF2-40B4-BE49-F238E27FC236}">
                    <a16:creationId xmlns:a16="http://schemas.microsoft.com/office/drawing/2014/main" id="{ED4C529C-2D72-F149-9602-E85C7830C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Line 285">
                <a:extLst>
                  <a:ext uri="{FF2B5EF4-FFF2-40B4-BE49-F238E27FC236}">
                    <a16:creationId xmlns:a16="http://schemas.microsoft.com/office/drawing/2014/main" id="{C6AAE0CE-FF8E-A4E7-1129-71A7B3EA8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Line 286">
                <a:extLst>
                  <a:ext uri="{FF2B5EF4-FFF2-40B4-BE49-F238E27FC236}">
                    <a16:creationId xmlns:a16="http://schemas.microsoft.com/office/drawing/2014/main" id="{FE797CEE-58AE-B6F6-0D1F-3C161E41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6" name="Line 287">
                <a:extLst>
                  <a:ext uri="{FF2B5EF4-FFF2-40B4-BE49-F238E27FC236}">
                    <a16:creationId xmlns:a16="http://schemas.microsoft.com/office/drawing/2014/main" id="{312C8ACD-9B96-8D50-CAB8-0CE97DD25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7" name="Line 288">
                <a:extLst>
                  <a:ext uri="{FF2B5EF4-FFF2-40B4-BE49-F238E27FC236}">
                    <a16:creationId xmlns:a16="http://schemas.microsoft.com/office/drawing/2014/main" id="{AEC67695-A6E9-FAA5-B72F-995B3564D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8" name="Line 289">
                <a:extLst>
                  <a:ext uri="{FF2B5EF4-FFF2-40B4-BE49-F238E27FC236}">
                    <a16:creationId xmlns:a16="http://schemas.microsoft.com/office/drawing/2014/main" id="{1A979116-70F0-813E-AEC9-500A98DC04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Freeform 290">
                <a:extLst>
                  <a:ext uri="{FF2B5EF4-FFF2-40B4-BE49-F238E27FC236}">
                    <a16:creationId xmlns:a16="http://schemas.microsoft.com/office/drawing/2014/main" id="{3D826FC5-5BA2-833F-5482-5454EFA1B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0" name="Line 291">
                <a:extLst>
                  <a:ext uri="{FF2B5EF4-FFF2-40B4-BE49-F238E27FC236}">
                    <a16:creationId xmlns:a16="http://schemas.microsoft.com/office/drawing/2014/main" id="{2E8BD325-FC40-7EDB-396A-FB4163D92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1" name="Line 292">
                <a:extLst>
                  <a:ext uri="{FF2B5EF4-FFF2-40B4-BE49-F238E27FC236}">
                    <a16:creationId xmlns:a16="http://schemas.microsoft.com/office/drawing/2014/main" id="{092F6F0A-F953-CFD0-C4C6-CC6D50771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2" name="Line 293">
                <a:extLst>
                  <a:ext uri="{FF2B5EF4-FFF2-40B4-BE49-F238E27FC236}">
                    <a16:creationId xmlns:a16="http://schemas.microsoft.com/office/drawing/2014/main" id="{56801AB5-9D11-422A-A4E1-C3D70C9F5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3" name="Line 294">
                <a:extLst>
                  <a:ext uri="{FF2B5EF4-FFF2-40B4-BE49-F238E27FC236}">
                    <a16:creationId xmlns:a16="http://schemas.microsoft.com/office/drawing/2014/main" id="{0E5C2F8E-FDBA-A135-0BFA-65178F7FD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4" name="Line 295">
                <a:extLst>
                  <a:ext uri="{FF2B5EF4-FFF2-40B4-BE49-F238E27FC236}">
                    <a16:creationId xmlns:a16="http://schemas.microsoft.com/office/drawing/2014/main" id="{6729E802-EF9A-BFDA-E0E7-EA6566F8A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5" name="Freeform 296">
                <a:extLst>
                  <a:ext uri="{FF2B5EF4-FFF2-40B4-BE49-F238E27FC236}">
                    <a16:creationId xmlns:a16="http://schemas.microsoft.com/office/drawing/2014/main" id="{87149058-B768-77A2-E4E1-4D3668F86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6" name="Line 297">
                <a:extLst>
                  <a:ext uri="{FF2B5EF4-FFF2-40B4-BE49-F238E27FC236}">
                    <a16:creationId xmlns:a16="http://schemas.microsoft.com/office/drawing/2014/main" id="{EC5569B7-FC43-9507-6973-9AD89759F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7" name="Line 298">
                <a:extLst>
                  <a:ext uri="{FF2B5EF4-FFF2-40B4-BE49-F238E27FC236}">
                    <a16:creationId xmlns:a16="http://schemas.microsoft.com/office/drawing/2014/main" id="{DAB7836A-67FC-193E-BD4F-163CC11C7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8" name="Line 299">
                <a:extLst>
                  <a:ext uri="{FF2B5EF4-FFF2-40B4-BE49-F238E27FC236}">
                    <a16:creationId xmlns:a16="http://schemas.microsoft.com/office/drawing/2014/main" id="{4AC92E9C-DB18-F8DF-A251-0A3730907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Line 300">
                <a:extLst>
                  <a:ext uri="{FF2B5EF4-FFF2-40B4-BE49-F238E27FC236}">
                    <a16:creationId xmlns:a16="http://schemas.microsoft.com/office/drawing/2014/main" id="{0B24F640-05F6-7BB3-4C81-4FDDBC75C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0" name="Line 301">
                <a:extLst>
                  <a:ext uri="{FF2B5EF4-FFF2-40B4-BE49-F238E27FC236}">
                    <a16:creationId xmlns:a16="http://schemas.microsoft.com/office/drawing/2014/main" id="{9BC1998A-7A90-A9A1-9CA9-E6DE5AF3B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Freeform 302">
                <a:extLst>
                  <a:ext uri="{FF2B5EF4-FFF2-40B4-BE49-F238E27FC236}">
                    <a16:creationId xmlns:a16="http://schemas.microsoft.com/office/drawing/2014/main" id="{7AA2202F-62EE-4931-BC30-DBA0ACCD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Line 303">
                <a:extLst>
                  <a:ext uri="{FF2B5EF4-FFF2-40B4-BE49-F238E27FC236}">
                    <a16:creationId xmlns:a16="http://schemas.microsoft.com/office/drawing/2014/main" id="{233BBB1A-3692-2F8F-1B22-89B16280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Line 304">
                <a:extLst>
                  <a:ext uri="{FF2B5EF4-FFF2-40B4-BE49-F238E27FC236}">
                    <a16:creationId xmlns:a16="http://schemas.microsoft.com/office/drawing/2014/main" id="{6EAA2EBC-13B6-A086-AE90-D280654FF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ine 305">
                <a:extLst>
                  <a:ext uri="{FF2B5EF4-FFF2-40B4-BE49-F238E27FC236}">
                    <a16:creationId xmlns:a16="http://schemas.microsoft.com/office/drawing/2014/main" id="{D010A41F-4047-48AD-48CB-053866069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Line 306">
                <a:extLst>
                  <a:ext uri="{FF2B5EF4-FFF2-40B4-BE49-F238E27FC236}">
                    <a16:creationId xmlns:a16="http://schemas.microsoft.com/office/drawing/2014/main" id="{90B4F1C8-E4E3-BA13-37E2-4D20DACC2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Line 307">
                <a:extLst>
                  <a:ext uri="{FF2B5EF4-FFF2-40B4-BE49-F238E27FC236}">
                    <a16:creationId xmlns:a16="http://schemas.microsoft.com/office/drawing/2014/main" id="{CADE0CA8-DFCC-E0A0-F149-D698C896B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4" name="Group 373">
              <a:extLst>
                <a:ext uri="{FF2B5EF4-FFF2-40B4-BE49-F238E27FC236}">
                  <a16:creationId xmlns:a16="http://schemas.microsoft.com/office/drawing/2014/main" id="{513E89CA-1146-D4AD-A198-0A05D53C1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4643" y="1783109"/>
              <a:ext cx="992188" cy="949325"/>
              <a:chOff x="6493421" y="-20381"/>
              <a:chExt cx="1290462" cy="1234331"/>
            </a:xfrm>
          </p:grpSpPr>
          <p:grpSp>
            <p:nvGrpSpPr>
              <p:cNvPr id="35" name="Group 4">
                <a:extLst>
                  <a:ext uri="{FF2B5EF4-FFF2-40B4-BE49-F238E27FC236}">
                    <a16:creationId xmlns:a16="http://schemas.microsoft.com/office/drawing/2014/main" id="{B1A10BE3-F0B6-3DAF-39C6-AF27B02C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493421" y="299644"/>
                <a:ext cx="412156" cy="883191"/>
                <a:chOff x="598" y="1936"/>
                <a:chExt cx="287" cy="615"/>
              </a:xfrm>
              <a:solidFill>
                <a:schemeClr val="accent2"/>
              </a:solidFill>
            </p:grpSpPr>
            <p:sp>
              <p:nvSpPr>
                <p:cNvPr id="42" name="Freeform 6">
                  <a:extLst>
                    <a:ext uri="{FF2B5EF4-FFF2-40B4-BE49-F238E27FC236}">
                      <a16:creationId xmlns:a16="http://schemas.microsoft.com/office/drawing/2014/main" id="{1D6B0286-2328-F34C-F3B3-3CE4C30465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3" name="Freeform 7">
                  <a:extLst>
                    <a:ext uri="{FF2B5EF4-FFF2-40B4-BE49-F238E27FC236}">
                      <a16:creationId xmlns:a16="http://schemas.microsoft.com/office/drawing/2014/main" id="{F14412EA-1665-545D-256A-5F4860843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9BC14055-4BF5-F371-B2E6-8F13288811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371727" y="299644"/>
                <a:ext cx="412156" cy="883191"/>
                <a:chOff x="598" y="1936"/>
                <a:chExt cx="287" cy="615"/>
              </a:xfrm>
              <a:solidFill>
                <a:schemeClr val="accent1"/>
              </a:solidFill>
            </p:grpSpPr>
            <p:sp>
              <p:nvSpPr>
                <p:cNvPr id="40" name="Freeform 6">
                  <a:extLst>
                    <a:ext uri="{FF2B5EF4-FFF2-40B4-BE49-F238E27FC236}">
                      <a16:creationId xmlns:a16="http://schemas.microsoft.com/office/drawing/2014/main" id="{DC64411A-8053-1176-AF9C-36AA888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1" name="Freeform 7">
                  <a:extLst>
                    <a:ext uri="{FF2B5EF4-FFF2-40B4-BE49-F238E27FC236}">
                      <a16:creationId xmlns:a16="http://schemas.microsoft.com/office/drawing/2014/main" id="{15CD8EAE-38B5-5423-4E81-5E7D518F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37" name="Group 4">
                <a:extLst>
                  <a:ext uri="{FF2B5EF4-FFF2-40B4-BE49-F238E27FC236}">
                    <a16:creationId xmlns:a16="http://schemas.microsoft.com/office/drawing/2014/main" id="{08757574-7760-FDED-AFA9-745438E2C8F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46910" y="-20381"/>
                <a:ext cx="576021" cy="1234331"/>
                <a:chOff x="598" y="1936"/>
                <a:chExt cx="287" cy="615"/>
              </a:xfrm>
              <a:solidFill>
                <a:schemeClr val="accent5"/>
              </a:solidFill>
            </p:grpSpPr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916EFDA3-89A2-2D4D-06AC-490B5676E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" y="2158"/>
                  <a:ext cx="287" cy="393"/>
                </a:xfrm>
                <a:custGeom>
                  <a:avLst/>
                  <a:gdLst>
                    <a:gd name="T0" fmla="*/ 145 w 572"/>
                    <a:gd name="T1" fmla="*/ 788 h 788"/>
                    <a:gd name="T2" fmla="*/ 130 w 572"/>
                    <a:gd name="T3" fmla="*/ 786 h 788"/>
                    <a:gd name="T4" fmla="*/ 102 w 572"/>
                    <a:gd name="T5" fmla="*/ 780 h 788"/>
                    <a:gd name="T6" fmla="*/ 76 w 572"/>
                    <a:gd name="T7" fmla="*/ 769 h 788"/>
                    <a:gd name="T8" fmla="*/ 52 w 572"/>
                    <a:gd name="T9" fmla="*/ 754 h 788"/>
                    <a:gd name="T10" fmla="*/ 33 w 572"/>
                    <a:gd name="T11" fmla="*/ 734 h 788"/>
                    <a:gd name="T12" fmla="*/ 17 w 572"/>
                    <a:gd name="T13" fmla="*/ 711 h 788"/>
                    <a:gd name="T14" fmla="*/ 6 w 572"/>
                    <a:gd name="T15" fmla="*/ 684 h 788"/>
                    <a:gd name="T16" fmla="*/ 0 w 572"/>
                    <a:gd name="T17" fmla="*/ 655 h 788"/>
                    <a:gd name="T18" fmla="*/ 0 w 572"/>
                    <a:gd name="T19" fmla="*/ 145 h 788"/>
                    <a:gd name="T20" fmla="*/ 0 w 572"/>
                    <a:gd name="T21" fmla="*/ 131 h 788"/>
                    <a:gd name="T22" fmla="*/ 6 w 572"/>
                    <a:gd name="T23" fmla="*/ 102 h 788"/>
                    <a:gd name="T24" fmla="*/ 17 w 572"/>
                    <a:gd name="T25" fmla="*/ 77 h 788"/>
                    <a:gd name="T26" fmla="*/ 33 w 572"/>
                    <a:gd name="T27" fmla="*/ 53 h 788"/>
                    <a:gd name="T28" fmla="*/ 52 w 572"/>
                    <a:gd name="T29" fmla="*/ 34 h 788"/>
                    <a:gd name="T30" fmla="*/ 76 w 572"/>
                    <a:gd name="T31" fmla="*/ 18 h 788"/>
                    <a:gd name="T32" fmla="*/ 102 w 572"/>
                    <a:gd name="T33" fmla="*/ 6 h 788"/>
                    <a:gd name="T34" fmla="*/ 130 w 572"/>
                    <a:gd name="T35" fmla="*/ 2 h 788"/>
                    <a:gd name="T36" fmla="*/ 425 w 572"/>
                    <a:gd name="T37" fmla="*/ 0 h 788"/>
                    <a:gd name="T38" fmla="*/ 441 w 572"/>
                    <a:gd name="T39" fmla="*/ 2 h 788"/>
                    <a:gd name="T40" fmla="*/ 468 w 572"/>
                    <a:gd name="T41" fmla="*/ 6 h 788"/>
                    <a:gd name="T42" fmla="*/ 495 w 572"/>
                    <a:gd name="T43" fmla="*/ 18 h 788"/>
                    <a:gd name="T44" fmla="*/ 518 w 572"/>
                    <a:gd name="T45" fmla="*/ 34 h 788"/>
                    <a:gd name="T46" fmla="*/ 539 w 572"/>
                    <a:gd name="T47" fmla="*/ 53 h 788"/>
                    <a:gd name="T48" fmla="*/ 553 w 572"/>
                    <a:gd name="T49" fmla="*/ 77 h 788"/>
                    <a:gd name="T50" fmla="*/ 564 w 572"/>
                    <a:gd name="T51" fmla="*/ 102 h 788"/>
                    <a:gd name="T52" fmla="*/ 570 w 572"/>
                    <a:gd name="T53" fmla="*/ 131 h 788"/>
                    <a:gd name="T54" fmla="*/ 572 w 572"/>
                    <a:gd name="T55" fmla="*/ 641 h 788"/>
                    <a:gd name="T56" fmla="*/ 570 w 572"/>
                    <a:gd name="T57" fmla="*/ 655 h 788"/>
                    <a:gd name="T58" fmla="*/ 564 w 572"/>
                    <a:gd name="T59" fmla="*/ 684 h 788"/>
                    <a:gd name="T60" fmla="*/ 553 w 572"/>
                    <a:gd name="T61" fmla="*/ 711 h 788"/>
                    <a:gd name="T62" fmla="*/ 539 w 572"/>
                    <a:gd name="T63" fmla="*/ 734 h 788"/>
                    <a:gd name="T64" fmla="*/ 518 w 572"/>
                    <a:gd name="T65" fmla="*/ 754 h 788"/>
                    <a:gd name="T66" fmla="*/ 495 w 572"/>
                    <a:gd name="T67" fmla="*/ 769 h 788"/>
                    <a:gd name="T68" fmla="*/ 468 w 572"/>
                    <a:gd name="T69" fmla="*/ 780 h 788"/>
                    <a:gd name="T70" fmla="*/ 441 w 572"/>
                    <a:gd name="T71" fmla="*/ 786 h 788"/>
                    <a:gd name="T72" fmla="*/ 425 w 572"/>
                    <a:gd name="T73" fmla="*/ 788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2" h="788">
                      <a:moveTo>
                        <a:pt x="425" y="788"/>
                      </a:moveTo>
                      <a:lnTo>
                        <a:pt x="145" y="788"/>
                      </a:lnTo>
                      <a:lnTo>
                        <a:pt x="145" y="788"/>
                      </a:lnTo>
                      <a:lnTo>
                        <a:pt x="130" y="786"/>
                      </a:lnTo>
                      <a:lnTo>
                        <a:pt x="116" y="785"/>
                      </a:lnTo>
                      <a:lnTo>
                        <a:pt x="102" y="780"/>
                      </a:lnTo>
                      <a:lnTo>
                        <a:pt x="89" y="775"/>
                      </a:lnTo>
                      <a:lnTo>
                        <a:pt x="76" y="769"/>
                      </a:lnTo>
                      <a:lnTo>
                        <a:pt x="63" y="762"/>
                      </a:lnTo>
                      <a:lnTo>
                        <a:pt x="52" y="754"/>
                      </a:lnTo>
                      <a:lnTo>
                        <a:pt x="43" y="745"/>
                      </a:lnTo>
                      <a:lnTo>
                        <a:pt x="33" y="734"/>
                      </a:lnTo>
                      <a:lnTo>
                        <a:pt x="24" y="722"/>
                      </a:lnTo>
                      <a:lnTo>
                        <a:pt x="17" y="711"/>
                      </a:lnTo>
                      <a:lnTo>
                        <a:pt x="11" y="698"/>
                      </a:lnTo>
                      <a:lnTo>
                        <a:pt x="6" y="684"/>
                      </a:lnTo>
                      <a:lnTo>
                        <a:pt x="3" y="671"/>
                      </a:lnTo>
                      <a:lnTo>
                        <a:pt x="0" y="655"/>
                      </a:lnTo>
                      <a:lnTo>
                        <a:pt x="0" y="641"/>
                      </a:lnTo>
                      <a:lnTo>
                        <a:pt x="0" y="145"/>
                      </a:lnTo>
                      <a:lnTo>
                        <a:pt x="0" y="145"/>
                      </a:lnTo>
                      <a:lnTo>
                        <a:pt x="0" y="131"/>
                      </a:lnTo>
                      <a:lnTo>
                        <a:pt x="3" y="116"/>
                      </a:lnTo>
                      <a:lnTo>
                        <a:pt x="6" y="102"/>
                      </a:lnTo>
                      <a:lnTo>
                        <a:pt x="11" y="89"/>
                      </a:lnTo>
                      <a:lnTo>
                        <a:pt x="17" y="77"/>
                      </a:lnTo>
                      <a:lnTo>
                        <a:pt x="24" y="64"/>
                      </a:lnTo>
                      <a:lnTo>
                        <a:pt x="33" y="53"/>
                      </a:lnTo>
                      <a:lnTo>
                        <a:pt x="43" y="43"/>
                      </a:lnTo>
                      <a:lnTo>
                        <a:pt x="52" y="34"/>
                      </a:lnTo>
                      <a:lnTo>
                        <a:pt x="63" y="26"/>
                      </a:lnTo>
                      <a:lnTo>
                        <a:pt x="76" y="18"/>
                      </a:lnTo>
                      <a:lnTo>
                        <a:pt x="89" y="11"/>
                      </a:lnTo>
                      <a:lnTo>
                        <a:pt x="102" y="6"/>
                      </a:lnTo>
                      <a:lnTo>
                        <a:pt x="116" y="3"/>
                      </a:lnTo>
                      <a:lnTo>
                        <a:pt x="130" y="2"/>
                      </a:lnTo>
                      <a:lnTo>
                        <a:pt x="145" y="0"/>
                      </a:lnTo>
                      <a:lnTo>
                        <a:pt x="425" y="0"/>
                      </a:lnTo>
                      <a:lnTo>
                        <a:pt x="425" y="0"/>
                      </a:lnTo>
                      <a:lnTo>
                        <a:pt x="441" y="2"/>
                      </a:lnTo>
                      <a:lnTo>
                        <a:pt x="456" y="3"/>
                      </a:lnTo>
                      <a:lnTo>
                        <a:pt x="468" y="6"/>
                      </a:lnTo>
                      <a:lnTo>
                        <a:pt x="483" y="11"/>
                      </a:lnTo>
                      <a:lnTo>
                        <a:pt x="495" y="18"/>
                      </a:lnTo>
                      <a:lnTo>
                        <a:pt x="507" y="26"/>
                      </a:lnTo>
                      <a:lnTo>
                        <a:pt x="518" y="34"/>
                      </a:lnTo>
                      <a:lnTo>
                        <a:pt x="529" y="43"/>
                      </a:lnTo>
                      <a:lnTo>
                        <a:pt x="539" y="53"/>
                      </a:lnTo>
                      <a:lnTo>
                        <a:pt x="546" y="64"/>
                      </a:lnTo>
                      <a:lnTo>
                        <a:pt x="553" y="77"/>
                      </a:lnTo>
                      <a:lnTo>
                        <a:pt x="559" y="89"/>
                      </a:lnTo>
                      <a:lnTo>
                        <a:pt x="564" y="102"/>
                      </a:lnTo>
                      <a:lnTo>
                        <a:pt x="569" y="116"/>
                      </a:lnTo>
                      <a:lnTo>
                        <a:pt x="570" y="131"/>
                      </a:lnTo>
                      <a:lnTo>
                        <a:pt x="572" y="145"/>
                      </a:lnTo>
                      <a:lnTo>
                        <a:pt x="572" y="641"/>
                      </a:lnTo>
                      <a:lnTo>
                        <a:pt x="572" y="641"/>
                      </a:lnTo>
                      <a:lnTo>
                        <a:pt x="570" y="655"/>
                      </a:lnTo>
                      <a:lnTo>
                        <a:pt x="569" y="671"/>
                      </a:lnTo>
                      <a:lnTo>
                        <a:pt x="564" y="684"/>
                      </a:lnTo>
                      <a:lnTo>
                        <a:pt x="559" y="698"/>
                      </a:lnTo>
                      <a:lnTo>
                        <a:pt x="553" y="711"/>
                      </a:lnTo>
                      <a:lnTo>
                        <a:pt x="546" y="722"/>
                      </a:lnTo>
                      <a:lnTo>
                        <a:pt x="539" y="734"/>
                      </a:lnTo>
                      <a:lnTo>
                        <a:pt x="529" y="745"/>
                      </a:lnTo>
                      <a:lnTo>
                        <a:pt x="518" y="754"/>
                      </a:lnTo>
                      <a:lnTo>
                        <a:pt x="507" y="762"/>
                      </a:lnTo>
                      <a:lnTo>
                        <a:pt x="495" y="769"/>
                      </a:lnTo>
                      <a:lnTo>
                        <a:pt x="483" y="775"/>
                      </a:lnTo>
                      <a:lnTo>
                        <a:pt x="468" y="780"/>
                      </a:lnTo>
                      <a:lnTo>
                        <a:pt x="456" y="785"/>
                      </a:lnTo>
                      <a:lnTo>
                        <a:pt x="441" y="786"/>
                      </a:lnTo>
                      <a:lnTo>
                        <a:pt x="425" y="788"/>
                      </a:lnTo>
                      <a:lnTo>
                        <a:pt x="425" y="7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408553C8-4B7A-4D33-571B-3D4F74EB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" y="1936"/>
                  <a:ext cx="172" cy="172"/>
                </a:xfrm>
                <a:custGeom>
                  <a:avLst/>
                  <a:gdLst>
                    <a:gd name="T0" fmla="*/ 0 w 344"/>
                    <a:gd name="T1" fmla="*/ 172 h 344"/>
                    <a:gd name="T2" fmla="*/ 3 w 344"/>
                    <a:gd name="T3" fmla="*/ 138 h 344"/>
                    <a:gd name="T4" fmla="*/ 14 w 344"/>
                    <a:gd name="T5" fmla="*/ 105 h 344"/>
                    <a:gd name="T6" fmla="*/ 30 w 344"/>
                    <a:gd name="T7" fmla="*/ 76 h 344"/>
                    <a:gd name="T8" fmla="*/ 51 w 344"/>
                    <a:gd name="T9" fmla="*/ 51 h 344"/>
                    <a:gd name="T10" fmla="*/ 76 w 344"/>
                    <a:gd name="T11" fmla="*/ 30 h 344"/>
                    <a:gd name="T12" fmla="*/ 105 w 344"/>
                    <a:gd name="T13" fmla="*/ 14 h 344"/>
                    <a:gd name="T14" fmla="*/ 137 w 344"/>
                    <a:gd name="T15" fmla="*/ 5 h 344"/>
                    <a:gd name="T16" fmla="*/ 172 w 344"/>
                    <a:gd name="T17" fmla="*/ 0 h 344"/>
                    <a:gd name="T18" fmla="*/ 190 w 344"/>
                    <a:gd name="T19" fmla="*/ 1 h 344"/>
                    <a:gd name="T20" fmla="*/ 223 w 344"/>
                    <a:gd name="T21" fmla="*/ 8 h 344"/>
                    <a:gd name="T22" fmla="*/ 255 w 344"/>
                    <a:gd name="T23" fmla="*/ 21 h 344"/>
                    <a:gd name="T24" fmla="*/ 282 w 344"/>
                    <a:gd name="T25" fmla="*/ 40 h 344"/>
                    <a:gd name="T26" fmla="*/ 304 w 344"/>
                    <a:gd name="T27" fmla="*/ 64 h 344"/>
                    <a:gd name="T28" fmla="*/ 323 w 344"/>
                    <a:gd name="T29" fmla="*/ 91 h 344"/>
                    <a:gd name="T30" fmla="*/ 336 w 344"/>
                    <a:gd name="T31" fmla="*/ 121 h 344"/>
                    <a:gd name="T32" fmla="*/ 344 w 344"/>
                    <a:gd name="T33" fmla="*/ 154 h 344"/>
                    <a:gd name="T34" fmla="*/ 344 w 344"/>
                    <a:gd name="T35" fmla="*/ 172 h 344"/>
                    <a:gd name="T36" fmla="*/ 341 w 344"/>
                    <a:gd name="T37" fmla="*/ 207 h 344"/>
                    <a:gd name="T38" fmla="*/ 331 w 344"/>
                    <a:gd name="T39" fmla="*/ 239 h 344"/>
                    <a:gd name="T40" fmla="*/ 316 w 344"/>
                    <a:gd name="T41" fmla="*/ 269 h 344"/>
                    <a:gd name="T42" fmla="*/ 295 w 344"/>
                    <a:gd name="T43" fmla="*/ 295 h 344"/>
                    <a:gd name="T44" fmla="*/ 269 w 344"/>
                    <a:gd name="T45" fmla="*/ 315 h 344"/>
                    <a:gd name="T46" fmla="*/ 239 w 344"/>
                    <a:gd name="T47" fmla="*/ 331 h 344"/>
                    <a:gd name="T48" fmla="*/ 207 w 344"/>
                    <a:gd name="T49" fmla="*/ 341 h 344"/>
                    <a:gd name="T50" fmla="*/ 172 w 344"/>
                    <a:gd name="T51" fmla="*/ 344 h 344"/>
                    <a:gd name="T52" fmla="*/ 154 w 344"/>
                    <a:gd name="T53" fmla="*/ 344 h 344"/>
                    <a:gd name="T54" fmla="*/ 121 w 344"/>
                    <a:gd name="T55" fmla="*/ 338 h 344"/>
                    <a:gd name="T56" fmla="*/ 91 w 344"/>
                    <a:gd name="T57" fmla="*/ 323 h 344"/>
                    <a:gd name="T58" fmla="*/ 64 w 344"/>
                    <a:gd name="T59" fmla="*/ 306 h 344"/>
                    <a:gd name="T60" fmla="*/ 40 w 344"/>
                    <a:gd name="T61" fmla="*/ 282 h 344"/>
                    <a:gd name="T62" fmla="*/ 21 w 344"/>
                    <a:gd name="T63" fmla="*/ 255 h 344"/>
                    <a:gd name="T64" fmla="*/ 8 w 344"/>
                    <a:gd name="T65" fmla="*/ 225 h 344"/>
                    <a:gd name="T66" fmla="*/ 1 w 344"/>
                    <a:gd name="T67" fmla="*/ 190 h 344"/>
                    <a:gd name="T68" fmla="*/ 0 w 344"/>
                    <a:gd name="T69" fmla="*/ 172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44" h="344">
                      <a:moveTo>
                        <a:pt x="0" y="172"/>
                      </a:moveTo>
                      <a:lnTo>
                        <a:pt x="0" y="172"/>
                      </a:lnTo>
                      <a:lnTo>
                        <a:pt x="1" y="154"/>
                      </a:lnTo>
                      <a:lnTo>
                        <a:pt x="3" y="138"/>
                      </a:lnTo>
                      <a:lnTo>
                        <a:pt x="8" y="121"/>
                      </a:lnTo>
                      <a:lnTo>
                        <a:pt x="14" y="105"/>
                      </a:lnTo>
                      <a:lnTo>
                        <a:pt x="21" y="91"/>
                      </a:lnTo>
                      <a:lnTo>
                        <a:pt x="30" y="76"/>
                      </a:lnTo>
                      <a:lnTo>
                        <a:pt x="40" y="64"/>
                      </a:lnTo>
                      <a:lnTo>
                        <a:pt x="51" y="51"/>
                      </a:lnTo>
                      <a:lnTo>
                        <a:pt x="64" y="40"/>
                      </a:lnTo>
                      <a:lnTo>
                        <a:pt x="76" y="30"/>
                      </a:lnTo>
                      <a:lnTo>
                        <a:pt x="91" y="21"/>
                      </a:lnTo>
                      <a:lnTo>
                        <a:pt x="105" y="14"/>
                      </a:lnTo>
                      <a:lnTo>
                        <a:pt x="121" y="8"/>
                      </a:lnTo>
                      <a:lnTo>
                        <a:pt x="137" y="5"/>
                      </a:lnTo>
                      <a:lnTo>
                        <a:pt x="154" y="1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90" y="1"/>
                      </a:lnTo>
                      <a:lnTo>
                        <a:pt x="207" y="5"/>
                      </a:lnTo>
                      <a:lnTo>
                        <a:pt x="223" y="8"/>
                      </a:lnTo>
                      <a:lnTo>
                        <a:pt x="239" y="14"/>
                      </a:lnTo>
                      <a:lnTo>
                        <a:pt x="255" y="21"/>
                      </a:lnTo>
                      <a:lnTo>
                        <a:pt x="269" y="30"/>
                      </a:lnTo>
                      <a:lnTo>
                        <a:pt x="282" y="40"/>
                      </a:lnTo>
                      <a:lnTo>
                        <a:pt x="295" y="51"/>
                      </a:lnTo>
                      <a:lnTo>
                        <a:pt x="304" y="64"/>
                      </a:lnTo>
                      <a:lnTo>
                        <a:pt x="316" y="76"/>
                      </a:lnTo>
                      <a:lnTo>
                        <a:pt x="323" y="91"/>
                      </a:lnTo>
                      <a:lnTo>
                        <a:pt x="331" y="105"/>
                      </a:lnTo>
                      <a:lnTo>
                        <a:pt x="336" y="121"/>
                      </a:lnTo>
                      <a:lnTo>
                        <a:pt x="341" y="138"/>
                      </a:lnTo>
                      <a:lnTo>
                        <a:pt x="344" y="154"/>
                      </a:lnTo>
                      <a:lnTo>
                        <a:pt x="344" y="172"/>
                      </a:lnTo>
                      <a:lnTo>
                        <a:pt x="344" y="172"/>
                      </a:lnTo>
                      <a:lnTo>
                        <a:pt x="344" y="190"/>
                      </a:lnTo>
                      <a:lnTo>
                        <a:pt x="341" y="207"/>
                      </a:lnTo>
                      <a:lnTo>
                        <a:pt x="336" y="225"/>
                      </a:lnTo>
                      <a:lnTo>
                        <a:pt x="331" y="239"/>
                      </a:lnTo>
                      <a:lnTo>
                        <a:pt x="323" y="255"/>
                      </a:lnTo>
                      <a:lnTo>
                        <a:pt x="316" y="269"/>
                      </a:lnTo>
                      <a:lnTo>
                        <a:pt x="304" y="282"/>
                      </a:lnTo>
                      <a:lnTo>
                        <a:pt x="295" y="295"/>
                      </a:lnTo>
                      <a:lnTo>
                        <a:pt x="282" y="306"/>
                      </a:lnTo>
                      <a:lnTo>
                        <a:pt x="269" y="315"/>
                      </a:lnTo>
                      <a:lnTo>
                        <a:pt x="255" y="323"/>
                      </a:lnTo>
                      <a:lnTo>
                        <a:pt x="239" y="331"/>
                      </a:lnTo>
                      <a:lnTo>
                        <a:pt x="223" y="338"/>
                      </a:lnTo>
                      <a:lnTo>
                        <a:pt x="207" y="341"/>
                      </a:lnTo>
                      <a:lnTo>
                        <a:pt x="190" y="344"/>
                      </a:lnTo>
                      <a:lnTo>
                        <a:pt x="172" y="344"/>
                      </a:lnTo>
                      <a:lnTo>
                        <a:pt x="172" y="344"/>
                      </a:lnTo>
                      <a:lnTo>
                        <a:pt x="154" y="344"/>
                      </a:lnTo>
                      <a:lnTo>
                        <a:pt x="137" y="341"/>
                      </a:lnTo>
                      <a:lnTo>
                        <a:pt x="121" y="338"/>
                      </a:lnTo>
                      <a:lnTo>
                        <a:pt x="105" y="331"/>
                      </a:lnTo>
                      <a:lnTo>
                        <a:pt x="91" y="323"/>
                      </a:lnTo>
                      <a:lnTo>
                        <a:pt x="76" y="315"/>
                      </a:lnTo>
                      <a:lnTo>
                        <a:pt x="64" y="306"/>
                      </a:lnTo>
                      <a:lnTo>
                        <a:pt x="51" y="295"/>
                      </a:lnTo>
                      <a:lnTo>
                        <a:pt x="40" y="282"/>
                      </a:lnTo>
                      <a:lnTo>
                        <a:pt x="30" y="269"/>
                      </a:lnTo>
                      <a:lnTo>
                        <a:pt x="21" y="255"/>
                      </a:lnTo>
                      <a:lnTo>
                        <a:pt x="14" y="239"/>
                      </a:lnTo>
                      <a:lnTo>
                        <a:pt x="8" y="225"/>
                      </a:lnTo>
                      <a:lnTo>
                        <a:pt x="3" y="207"/>
                      </a:lnTo>
                      <a:lnTo>
                        <a:pt x="1" y="190"/>
                      </a:lnTo>
                      <a:lnTo>
                        <a:pt x="0" y="172"/>
                      </a:lnTo>
                      <a:lnTo>
                        <a:pt x="0" y="1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7AFF77-B2A8-AA67-39A5-8B4EA3F98089}"/>
              </a:ext>
            </a:extLst>
          </p:cNvPr>
          <p:cNvGrpSpPr/>
          <p:nvPr/>
        </p:nvGrpSpPr>
        <p:grpSpPr>
          <a:xfrm>
            <a:off x="9432780" y="1576176"/>
            <a:ext cx="1393545" cy="1300248"/>
            <a:chOff x="9564469" y="1741814"/>
            <a:chExt cx="2116874" cy="1975150"/>
          </a:xfrm>
        </p:grpSpPr>
        <p:grpSp>
          <p:nvGrpSpPr>
            <p:cNvPr id="178" name="Group 593">
              <a:extLst>
                <a:ext uri="{FF2B5EF4-FFF2-40B4-BE49-F238E27FC236}">
                  <a16:creationId xmlns:a16="http://schemas.microsoft.com/office/drawing/2014/main" id="{7DB3B7E7-1A9A-709E-E2C1-3929AD0AC8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564469" y="1741814"/>
              <a:ext cx="1748643" cy="1538548"/>
              <a:chOff x="6146801" y="2133602"/>
              <a:chExt cx="644525" cy="566738"/>
            </a:xfrm>
          </p:grpSpPr>
          <p:sp>
            <p:nvSpPr>
              <p:cNvPr id="179" name="Freeform 278">
                <a:extLst>
                  <a:ext uri="{FF2B5EF4-FFF2-40B4-BE49-F238E27FC236}">
                    <a16:creationId xmlns:a16="http://schemas.microsoft.com/office/drawing/2014/main" id="{53FE6B1B-5431-94E9-04CD-88C3D0363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48285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Line 279">
                <a:extLst>
                  <a:ext uri="{FF2B5EF4-FFF2-40B4-BE49-F238E27FC236}">
                    <a16:creationId xmlns:a16="http://schemas.microsoft.com/office/drawing/2014/main" id="{BC950C35-607E-0825-CC65-592C75EF9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Line 280">
                <a:extLst>
                  <a:ext uri="{FF2B5EF4-FFF2-40B4-BE49-F238E27FC236}">
                    <a16:creationId xmlns:a16="http://schemas.microsoft.com/office/drawing/2014/main" id="{02284494-381E-901C-DB07-05EBE8D5E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Line 281">
                <a:extLst>
                  <a:ext uri="{FF2B5EF4-FFF2-40B4-BE49-F238E27FC236}">
                    <a16:creationId xmlns:a16="http://schemas.microsoft.com/office/drawing/2014/main" id="{E27DE1D1-6655-A678-DBD3-9C13847A4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Line 282">
                <a:extLst>
                  <a:ext uri="{FF2B5EF4-FFF2-40B4-BE49-F238E27FC236}">
                    <a16:creationId xmlns:a16="http://schemas.microsoft.com/office/drawing/2014/main" id="{3072F376-7C1E-9B64-899B-455A11F6D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Line 283">
                <a:extLst>
                  <a:ext uri="{FF2B5EF4-FFF2-40B4-BE49-F238E27FC236}">
                    <a16:creationId xmlns:a16="http://schemas.microsoft.com/office/drawing/2014/main" id="{5179C8EF-967E-B441-BA31-DB8B652A5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508252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Freeform 284">
                <a:extLst>
                  <a:ext uri="{FF2B5EF4-FFF2-40B4-BE49-F238E27FC236}">
                    <a16:creationId xmlns:a16="http://schemas.microsoft.com/office/drawing/2014/main" id="{D1F8BDE2-5B50-F1DA-5C92-03DA26003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598740"/>
                <a:ext cx="644525" cy="101600"/>
              </a:xfrm>
              <a:custGeom>
                <a:avLst/>
                <a:gdLst>
                  <a:gd name="T0" fmla="*/ 2147483646 w 387"/>
                  <a:gd name="T1" fmla="*/ 2147483646 h 61"/>
                  <a:gd name="T2" fmla="*/ 2147483646 w 387"/>
                  <a:gd name="T3" fmla="*/ 2147483646 h 61"/>
                  <a:gd name="T4" fmla="*/ 2147483646 w 387"/>
                  <a:gd name="T5" fmla="*/ 2147483646 h 61"/>
                  <a:gd name="T6" fmla="*/ 2147483646 w 387"/>
                  <a:gd name="T7" fmla="*/ 2147483646 h 61"/>
                  <a:gd name="T8" fmla="*/ 0 w 387"/>
                  <a:gd name="T9" fmla="*/ 2147483646 h 61"/>
                  <a:gd name="T10" fmla="*/ 0 w 387"/>
                  <a:gd name="T11" fmla="*/ 2147483646 h 61"/>
                  <a:gd name="T12" fmla="*/ 2147483646 w 387"/>
                  <a:gd name="T13" fmla="*/ 0 h 61"/>
                  <a:gd name="T14" fmla="*/ 2147483646 w 387"/>
                  <a:gd name="T15" fmla="*/ 0 h 61"/>
                  <a:gd name="T16" fmla="*/ 2147483646 w 387"/>
                  <a:gd name="T17" fmla="*/ 2147483646 h 6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1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1"/>
                      <a:pt x="376" y="61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5" y="61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Line 285">
                <a:extLst>
                  <a:ext uri="{FF2B5EF4-FFF2-40B4-BE49-F238E27FC236}">
                    <a16:creationId xmlns:a16="http://schemas.microsoft.com/office/drawing/2014/main" id="{0FADD82A-B85C-1210-F044-40FC38BC5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7" name="Line 286">
                <a:extLst>
                  <a:ext uri="{FF2B5EF4-FFF2-40B4-BE49-F238E27FC236}">
                    <a16:creationId xmlns:a16="http://schemas.microsoft.com/office/drawing/2014/main" id="{148E3617-AC6F-0307-D085-C7BBC6D5E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Line 287">
                <a:extLst>
                  <a:ext uri="{FF2B5EF4-FFF2-40B4-BE49-F238E27FC236}">
                    <a16:creationId xmlns:a16="http://schemas.microsoft.com/office/drawing/2014/main" id="{FDF15BFC-C1EA-2EBB-7F73-BC03C0DCE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Line 288">
                <a:extLst>
                  <a:ext uri="{FF2B5EF4-FFF2-40B4-BE49-F238E27FC236}">
                    <a16:creationId xmlns:a16="http://schemas.microsoft.com/office/drawing/2014/main" id="{28FACF1E-06B4-8D92-A3B4-0E159AE2C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Line 289">
                <a:extLst>
                  <a:ext uri="{FF2B5EF4-FFF2-40B4-BE49-F238E27FC236}">
                    <a16:creationId xmlns:a16="http://schemas.microsoft.com/office/drawing/2014/main" id="{F6901F71-9E68-5A9E-1F2A-6B83CB78E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62414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Freeform 290">
                <a:extLst>
                  <a:ext uri="{FF2B5EF4-FFF2-40B4-BE49-F238E27FC236}">
                    <a16:creationId xmlns:a16="http://schemas.microsoft.com/office/drawing/2014/main" id="{8A2AEE42-4324-93B5-94FA-F1F982D0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133602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Line 291">
                <a:extLst>
                  <a:ext uri="{FF2B5EF4-FFF2-40B4-BE49-F238E27FC236}">
                    <a16:creationId xmlns:a16="http://schemas.microsoft.com/office/drawing/2014/main" id="{37F7D01F-9BA3-F22A-9A58-12C2C3C9D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3" name="Line 292">
                <a:extLst>
                  <a:ext uri="{FF2B5EF4-FFF2-40B4-BE49-F238E27FC236}">
                    <a16:creationId xmlns:a16="http://schemas.microsoft.com/office/drawing/2014/main" id="{BB367D13-2B23-D769-D77C-6858EE5E0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Line 293">
                <a:extLst>
                  <a:ext uri="{FF2B5EF4-FFF2-40B4-BE49-F238E27FC236}">
                    <a16:creationId xmlns:a16="http://schemas.microsoft.com/office/drawing/2014/main" id="{8AB30A59-111A-8F87-D5A3-ABC923B4E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Line 294">
                <a:extLst>
                  <a:ext uri="{FF2B5EF4-FFF2-40B4-BE49-F238E27FC236}">
                    <a16:creationId xmlns:a16="http://schemas.microsoft.com/office/drawing/2014/main" id="{B60AF39F-9D92-4EB2-2008-4C012DAA2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Line 295">
                <a:extLst>
                  <a:ext uri="{FF2B5EF4-FFF2-40B4-BE49-F238E27FC236}">
                    <a16:creationId xmlns:a16="http://schemas.microsoft.com/office/drawing/2014/main" id="{553B5FC8-51EB-60E0-4640-834F7E9E5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160590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Freeform 296">
                <a:extLst>
                  <a:ext uri="{FF2B5EF4-FFF2-40B4-BE49-F238E27FC236}">
                    <a16:creationId xmlns:a16="http://schemas.microsoft.com/office/drawing/2014/main" id="{CABB5864-71C8-9C18-5CB6-6DD9ED063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3653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1"/>
                    </a:moveTo>
                    <a:cubicBezTo>
                      <a:pt x="387" y="52"/>
                      <a:pt x="387" y="52"/>
                      <a:pt x="387" y="52"/>
                    </a:cubicBezTo>
                    <a:cubicBezTo>
                      <a:pt x="387" y="58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8"/>
                      <a:pt x="0" y="5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5"/>
                      <a:pt x="387" y="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Line 297">
                <a:extLst>
                  <a:ext uri="{FF2B5EF4-FFF2-40B4-BE49-F238E27FC236}">
                    <a16:creationId xmlns:a16="http://schemas.microsoft.com/office/drawing/2014/main" id="{6C12B299-7406-7DAB-E6DF-B48EE30C6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9" name="Line 298">
                <a:extLst>
                  <a:ext uri="{FF2B5EF4-FFF2-40B4-BE49-F238E27FC236}">
                    <a16:creationId xmlns:a16="http://schemas.microsoft.com/office/drawing/2014/main" id="{7F066158-3698-DB31-22E3-4F1070E8D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Line 299">
                <a:extLst>
                  <a:ext uri="{FF2B5EF4-FFF2-40B4-BE49-F238E27FC236}">
                    <a16:creationId xmlns:a16="http://schemas.microsoft.com/office/drawing/2014/main" id="{26CDC3BC-E26C-CB52-F96E-CE0C5257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Line 300">
                <a:extLst>
                  <a:ext uri="{FF2B5EF4-FFF2-40B4-BE49-F238E27FC236}">
                    <a16:creationId xmlns:a16="http://schemas.microsoft.com/office/drawing/2014/main" id="{453D6B0B-8B56-4A7C-83A8-F476C4641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Line 301">
                <a:extLst>
                  <a:ext uri="{FF2B5EF4-FFF2-40B4-BE49-F238E27FC236}">
                    <a16:creationId xmlns:a16="http://schemas.microsoft.com/office/drawing/2014/main" id="{8263D43C-3A44-AE4C-6C87-432CAB6EC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392365"/>
                <a:ext cx="0" cy="50800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Freeform 302">
                <a:extLst>
                  <a:ext uri="{FF2B5EF4-FFF2-40B4-BE49-F238E27FC236}">
                    <a16:creationId xmlns:a16="http://schemas.microsoft.com/office/drawing/2014/main" id="{492DE804-533A-37EB-AEF8-6A92DA7C4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6801" y="2251077"/>
                <a:ext cx="644525" cy="103188"/>
              </a:xfrm>
              <a:custGeom>
                <a:avLst/>
                <a:gdLst>
                  <a:gd name="T0" fmla="*/ 2147483646 w 387"/>
                  <a:gd name="T1" fmla="*/ 2147483646 h 62"/>
                  <a:gd name="T2" fmla="*/ 2147483646 w 387"/>
                  <a:gd name="T3" fmla="*/ 2147483646 h 62"/>
                  <a:gd name="T4" fmla="*/ 2147483646 w 387"/>
                  <a:gd name="T5" fmla="*/ 2147483646 h 62"/>
                  <a:gd name="T6" fmla="*/ 2147483646 w 387"/>
                  <a:gd name="T7" fmla="*/ 2147483646 h 62"/>
                  <a:gd name="T8" fmla="*/ 0 w 387"/>
                  <a:gd name="T9" fmla="*/ 2147483646 h 62"/>
                  <a:gd name="T10" fmla="*/ 0 w 387"/>
                  <a:gd name="T11" fmla="*/ 2147483646 h 62"/>
                  <a:gd name="T12" fmla="*/ 2147483646 w 387"/>
                  <a:gd name="T13" fmla="*/ 0 h 62"/>
                  <a:gd name="T14" fmla="*/ 2147483646 w 387"/>
                  <a:gd name="T15" fmla="*/ 0 h 62"/>
                  <a:gd name="T16" fmla="*/ 2147483646 w 387"/>
                  <a:gd name="T17" fmla="*/ 2147483646 h 6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87" h="62">
                    <a:moveTo>
                      <a:pt x="387" y="10"/>
                    </a:moveTo>
                    <a:cubicBezTo>
                      <a:pt x="387" y="51"/>
                      <a:pt x="387" y="51"/>
                      <a:pt x="387" y="51"/>
                    </a:cubicBezTo>
                    <a:cubicBezTo>
                      <a:pt x="387" y="57"/>
                      <a:pt x="382" y="62"/>
                      <a:pt x="376" y="62"/>
                    </a:cubicBezTo>
                    <a:cubicBezTo>
                      <a:pt x="11" y="62"/>
                      <a:pt x="11" y="62"/>
                      <a:pt x="11" y="62"/>
                    </a:cubicBezTo>
                    <a:cubicBezTo>
                      <a:pt x="5" y="62"/>
                      <a:pt x="0" y="57"/>
                      <a:pt x="0" y="5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376" y="0"/>
                      <a:pt x="376" y="0"/>
                      <a:pt x="376" y="0"/>
                    </a:cubicBezTo>
                    <a:cubicBezTo>
                      <a:pt x="382" y="0"/>
                      <a:pt x="387" y="4"/>
                      <a:pt x="387" y="1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Line 303">
                <a:extLst>
                  <a:ext uri="{FF2B5EF4-FFF2-40B4-BE49-F238E27FC236}">
                    <a16:creationId xmlns:a16="http://schemas.microsoft.com/office/drawing/2014/main" id="{111FF28F-3BD6-F1D3-5F79-10157020C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7696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5" name="Line 304">
                <a:extLst>
                  <a:ext uri="{FF2B5EF4-FFF2-40B4-BE49-F238E27FC236}">
                    <a16:creationId xmlns:a16="http://schemas.microsoft.com/office/drawing/2014/main" id="{AFD35285-0ABB-53CE-B9F1-747A92E05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0712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Line 305">
                <a:extLst>
                  <a:ext uri="{FF2B5EF4-FFF2-40B4-BE49-F238E27FC236}">
                    <a16:creationId xmlns:a16="http://schemas.microsoft.com/office/drawing/2014/main" id="{E9995BAC-DA7B-916A-9DCB-BD43A754C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38876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Line 306">
                <a:extLst>
                  <a:ext uri="{FF2B5EF4-FFF2-40B4-BE49-F238E27FC236}">
                    <a16:creationId xmlns:a16="http://schemas.microsoft.com/office/drawing/2014/main" id="{60CD51AE-40A3-4108-BA7B-7A83AC196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67451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Line 307">
                <a:extLst>
                  <a:ext uri="{FF2B5EF4-FFF2-40B4-BE49-F238E27FC236}">
                    <a16:creationId xmlns:a16="http://schemas.microsoft.com/office/drawing/2014/main" id="{44C4196F-6585-941D-913A-411852F13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97614" y="2274890"/>
                <a:ext cx="0" cy="52388"/>
              </a:xfrm>
              <a:prstGeom prst="line">
                <a:avLst/>
              </a:prstGeom>
              <a:noFill/>
              <a:ln w="11113" cap="rnd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62560" tIns="81280" rIns="162560" bIns="81280"/>
              <a:lstStyle/>
              <a:p>
                <a:endParaRPr lang="en-GB" sz="1867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C5559231-0656-7DB2-CE5D-D85CD8F0DD66}"/>
                </a:ext>
              </a:extLst>
            </p:cNvPr>
            <p:cNvGrpSpPr/>
            <p:nvPr/>
          </p:nvGrpSpPr>
          <p:grpSpPr>
            <a:xfrm>
              <a:off x="10834676" y="2430031"/>
              <a:ext cx="846667" cy="1286933"/>
              <a:chOff x="3901731" y="3694181"/>
              <a:chExt cx="635000" cy="96520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2B851A7-58C4-3961-1760-375E05BBC2D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01731" y="3694181"/>
                <a:ext cx="635000" cy="965200"/>
                <a:chOff x="1762" y="1325"/>
                <a:chExt cx="300" cy="456"/>
              </a:xfrm>
            </p:grpSpPr>
            <p:sp>
              <p:nvSpPr>
                <p:cNvPr id="45" name="Freeform 28">
                  <a:extLst>
                    <a:ext uri="{FF2B5EF4-FFF2-40B4-BE49-F238E27FC236}">
                      <a16:creationId xmlns:a16="http://schemas.microsoft.com/office/drawing/2014/main" id="{18E1486B-10A7-3EE0-09FA-91E030CA2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" y="1547"/>
                  <a:ext cx="300" cy="234"/>
                </a:xfrm>
                <a:custGeom>
                  <a:avLst/>
                  <a:gdLst>
                    <a:gd name="T0" fmla="*/ 1727 w 2317"/>
                    <a:gd name="T1" fmla="*/ 0 h 1847"/>
                    <a:gd name="T2" fmla="*/ 590 w 2317"/>
                    <a:gd name="T3" fmla="*/ 0 h 1847"/>
                    <a:gd name="T4" fmla="*/ 0 w 2317"/>
                    <a:gd name="T5" fmla="*/ 590 h 1847"/>
                    <a:gd name="T6" fmla="*/ 0 w 2317"/>
                    <a:gd name="T7" fmla="*/ 1847 h 1847"/>
                    <a:gd name="T8" fmla="*/ 2317 w 2317"/>
                    <a:gd name="T9" fmla="*/ 1847 h 1847"/>
                    <a:gd name="T10" fmla="*/ 2317 w 2317"/>
                    <a:gd name="T11" fmla="*/ 590 h 1847"/>
                    <a:gd name="T12" fmla="*/ 1727 w 2317"/>
                    <a:gd name="T13" fmla="*/ 0 h 18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7" h="1847">
                      <a:moveTo>
                        <a:pt x="1727" y="0"/>
                      </a:moveTo>
                      <a:cubicBezTo>
                        <a:pt x="590" y="0"/>
                        <a:pt x="590" y="0"/>
                        <a:pt x="590" y="0"/>
                      </a:cubicBezTo>
                      <a:cubicBezTo>
                        <a:pt x="265" y="0"/>
                        <a:pt x="0" y="265"/>
                        <a:pt x="0" y="590"/>
                      </a:cubicBezTo>
                      <a:cubicBezTo>
                        <a:pt x="0" y="1847"/>
                        <a:pt x="0" y="1847"/>
                        <a:pt x="0" y="1847"/>
                      </a:cubicBezTo>
                      <a:cubicBezTo>
                        <a:pt x="465" y="1847"/>
                        <a:pt x="1941" y="1847"/>
                        <a:pt x="2317" y="1847"/>
                      </a:cubicBezTo>
                      <a:cubicBezTo>
                        <a:pt x="2317" y="590"/>
                        <a:pt x="2317" y="590"/>
                        <a:pt x="2317" y="590"/>
                      </a:cubicBezTo>
                      <a:cubicBezTo>
                        <a:pt x="2317" y="265"/>
                        <a:pt x="2051" y="0"/>
                        <a:pt x="17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2BFA2E0B-CB2C-D027-2E84-51B326BDD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1325"/>
                  <a:ext cx="180" cy="17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lIns="162560" tIns="81280" rIns="162560" bIns="81280"/>
                <a:lstStyle/>
                <a:p>
                  <a:pPr>
                    <a:defRPr/>
                  </a:pPr>
                  <a:endParaRPr lang="en-US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50" name="Group 360">
                <a:extLst>
                  <a:ext uri="{FF2B5EF4-FFF2-40B4-BE49-F238E27FC236}">
                    <a16:creationId xmlns:a16="http://schemas.microsoft.com/office/drawing/2014/main" id="{DFE0D758-5B20-A66A-DB85-D98397A9E32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4797" y="4279790"/>
                <a:ext cx="200873" cy="197541"/>
                <a:chOff x="6333580" y="2334557"/>
                <a:chExt cx="545984" cy="536983"/>
              </a:xfrm>
            </p:grpSpPr>
            <p:sp>
              <p:nvSpPr>
                <p:cNvPr id="51" name="Freeform 251">
                  <a:extLst>
                    <a:ext uri="{FF2B5EF4-FFF2-40B4-BE49-F238E27FC236}">
                      <a16:creationId xmlns:a16="http://schemas.microsoft.com/office/drawing/2014/main" id="{5080A0BC-162E-F40D-619D-CC295CD98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1574" y="2334557"/>
                  <a:ext cx="327990" cy="526984"/>
                </a:xfrm>
                <a:custGeom>
                  <a:avLst/>
                  <a:gdLst>
                    <a:gd name="T0" fmla="*/ 2147483646 w 139"/>
                    <a:gd name="T1" fmla="*/ 0 h 223"/>
                    <a:gd name="T2" fmla="*/ 2147483646 w 139"/>
                    <a:gd name="T3" fmla="*/ 0 h 223"/>
                    <a:gd name="T4" fmla="*/ 2147483646 w 139"/>
                    <a:gd name="T5" fmla="*/ 2147483646 h 223"/>
                    <a:gd name="T6" fmla="*/ 2147483646 w 139"/>
                    <a:gd name="T7" fmla="*/ 2147483646 h 223"/>
                    <a:gd name="T8" fmla="*/ 2147483646 w 139"/>
                    <a:gd name="T9" fmla="*/ 2147483646 h 223"/>
                    <a:gd name="T10" fmla="*/ 2147483646 w 139"/>
                    <a:gd name="T11" fmla="*/ 2147483646 h 223"/>
                    <a:gd name="T12" fmla="*/ 2147483646 w 139"/>
                    <a:gd name="T13" fmla="*/ 2147483646 h 223"/>
                    <a:gd name="T14" fmla="*/ 0 w 139"/>
                    <a:gd name="T15" fmla="*/ 2147483646 h 223"/>
                    <a:gd name="T16" fmla="*/ 2147483646 w 139"/>
                    <a:gd name="T17" fmla="*/ 2147483646 h 223"/>
                    <a:gd name="T18" fmla="*/ 2147483646 w 139"/>
                    <a:gd name="T19" fmla="*/ 2147483646 h 223"/>
                    <a:gd name="T20" fmla="*/ 2147483646 w 139"/>
                    <a:gd name="T21" fmla="*/ 2147483646 h 223"/>
                    <a:gd name="T22" fmla="*/ 2147483646 w 139"/>
                    <a:gd name="T23" fmla="*/ 2147483646 h 223"/>
                    <a:gd name="T24" fmla="*/ 2147483646 w 139"/>
                    <a:gd name="T25" fmla="*/ 2147483646 h 223"/>
                    <a:gd name="T26" fmla="*/ 2147483646 w 139"/>
                    <a:gd name="T27" fmla="*/ 2147483646 h 223"/>
                    <a:gd name="T28" fmla="*/ 2147483646 w 139"/>
                    <a:gd name="T29" fmla="*/ 2147483646 h 223"/>
                    <a:gd name="T30" fmla="*/ 2147483646 w 139"/>
                    <a:gd name="T31" fmla="*/ 2147483646 h 223"/>
                    <a:gd name="T32" fmla="*/ 2147483646 w 139"/>
                    <a:gd name="T33" fmla="*/ 2147483646 h 223"/>
                    <a:gd name="T34" fmla="*/ 2147483646 w 139"/>
                    <a:gd name="T35" fmla="*/ 2147483646 h 223"/>
                    <a:gd name="T36" fmla="*/ 2147483646 w 139"/>
                    <a:gd name="T37" fmla="*/ 2147483646 h 223"/>
                    <a:gd name="T38" fmla="*/ 2147483646 w 139"/>
                    <a:gd name="T39" fmla="*/ 2147483646 h 223"/>
                    <a:gd name="T40" fmla="*/ 2147483646 w 139"/>
                    <a:gd name="T41" fmla="*/ 2147483646 h 223"/>
                    <a:gd name="T42" fmla="*/ 2147483646 w 139"/>
                    <a:gd name="T43" fmla="*/ 2147483646 h 223"/>
                    <a:gd name="T44" fmla="*/ 2147483646 w 139"/>
                    <a:gd name="T45" fmla="*/ 2147483646 h 223"/>
                    <a:gd name="T46" fmla="*/ 2147483646 w 139"/>
                    <a:gd name="T47" fmla="*/ 2147483646 h 223"/>
                    <a:gd name="T48" fmla="*/ 2147483646 w 139"/>
                    <a:gd name="T49" fmla="*/ 2147483646 h 223"/>
                    <a:gd name="T50" fmla="*/ 2147483646 w 139"/>
                    <a:gd name="T51" fmla="*/ 2147483646 h 223"/>
                    <a:gd name="T52" fmla="*/ 2147483646 w 139"/>
                    <a:gd name="T53" fmla="*/ 2147483646 h 223"/>
                    <a:gd name="T54" fmla="*/ 2147483646 w 139"/>
                    <a:gd name="T55" fmla="*/ 2147483646 h 223"/>
                    <a:gd name="T56" fmla="*/ 2147483646 w 139"/>
                    <a:gd name="T57" fmla="*/ 2147483646 h 223"/>
                    <a:gd name="T58" fmla="*/ 2147483646 w 139"/>
                    <a:gd name="T59" fmla="*/ 2147483646 h 223"/>
                    <a:gd name="T60" fmla="*/ 2147483646 w 139"/>
                    <a:gd name="T61" fmla="*/ 2147483646 h 223"/>
                    <a:gd name="T62" fmla="*/ 2147483646 w 139"/>
                    <a:gd name="T63" fmla="*/ 2147483646 h 223"/>
                    <a:gd name="T64" fmla="*/ 2147483646 w 139"/>
                    <a:gd name="T65" fmla="*/ 0 h 223"/>
                    <a:gd name="T66" fmla="*/ 2147483646 w 139"/>
                    <a:gd name="T67" fmla="*/ 0 h 22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39" h="223">
                      <a:moveTo>
                        <a:pt x="106" y="0"/>
                      </a:move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96" y="0"/>
                        <a:pt x="86" y="5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9" y="14"/>
                        <a:pt x="79" y="14"/>
                        <a:pt x="78" y="15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0" y="133"/>
                        <a:pt x="0" y="133"/>
                        <a:pt x="0" y="133"/>
                      </a:cubicBezTo>
                      <a:cubicBezTo>
                        <a:pt x="27" y="175"/>
                        <a:pt x="27" y="175"/>
                        <a:pt x="27" y="175"/>
                      </a:cubicBezTo>
                      <a:cubicBezTo>
                        <a:pt x="37" y="190"/>
                        <a:pt x="33" y="211"/>
                        <a:pt x="18" y="221"/>
                      </a:cubicBezTo>
                      <a:cubicBezTo>
                        <a:pt x="17" y="222"/>
                        <a:pt x="16" y="222"/>
                        <a:pt x="15" y="223"/>
                      </a:cubicBezTo>
                      <a:cubicBezTo>
                        <a:pt x="19" y="221"/>
                        <a:pt x="23" y="218"/>
                        <a:pt x="26" y="214"/>
                      </a:cubicBezTo>
                      <a:cubicBezTo>
                        <a:pt x="26" y="214"/>
                        <a:pt x="26" y="214"/>
                        <a:pt x="26" y="214"/>
                      </a:cubicBezTo>
                      <a:cubicBezTo>
                        <a:pt x="26" y="214"/>
                        <a:pt x="26" y="214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6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3"/>
                        <a:pt x="27" y="213"/>
                        <a:pt x="27" y="213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27" y="212"/>
                        <a:pt x="27" y="212"/>
                        <a:pt x="27" y="212"/>
                      </a:cubicBezTo>
                      <a:cubicBezTo>
                        <a:pt x="134" y="52"/>
                        <a:pt x="134" y="52"/>
                        <a:pt x="134" y="52"/>
                      </a:cubicBezTo>
                      <a:cubicBezTo>
                        <a:pt x="137" y="46"/>
                        <a:pt x="139" y="40"/>
                        <a:pt x="139" y="33"/>
                      </a:cubicBezTo>
                      <a:cubicBezTo>
                        <a:pt x="139" y="23"/>
                        <a:pt x="134" y="12"/>
                        <a:pt x="125" y="6"/>
                      </a:cubicBezTo>
                      <a:cubicBezTo>
                        <a:pt x="119" y="2"/>
                        <a:pt x="113" y="0"/>
                        <a:pt x="10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2" name="Freeform 256">
                  <a:extLst>
                    <a:ext uri="{FF2B5EF4-FFF2-40B4-BE49-F238E27FC236}">
                      <a16:creationId xmlns:a16="http://schemas.microsoft.com/office/drawing/2014/main" id="{564EB3B8-AEE8-D0DC-6F1B-668E90C22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33580" y="2502552"/>
                  <a:ext cx="217993" cy="358989"/>
                </a:xfrm>
                <a:custGeom>
                  <a:avLst/>
                  <a:gdLst>
                    <a:gd name="T0" fmla="*/ 2147483646 w 92"/>
                    <a:gd name="T1" fmla="*/ 0 h 152"/>
                    <a:gd name="T2" fmla="*/ 2147483646 w 92"/>
                    <a:gd name="T3" fmla="*/ 2147483646 h 152"/>
                    <a:gd name="T4" fmla="*/ 2147483646 w 92"/>
                    <a:gd name="T5" fmla="*/ 2147483646 h 152"/>
                    <a:gd name="T6" fmla="*/ 0 w 92"/>
                    <a:gd name="T7" fmla="*/ 2147483646 h 152"/>
                    <a:gd name="T8" fmla="*/ 2147483646 w 92"/>
                    <a:gd name="T9" fmla="*/ 2147483646 h 152"/>
                    <a:gd name="T10" fmla="*/ 2147483646 w 92"/>
                    <a:gd name="T11" fmla="*/ 2147483646 h 152"/>
                    <a:gd name="T12" fmla="*/ 2147483646 w 92"/>
                    <a:gd name="T13" fmla="*/ 2147483646 h 152"/>
                    <a:gd name="T14" fmla="*/ 2147483646 w 92"/>
                    <a:gd name="T15" fmla="*/ 2147483646 h 152"/>
                    <a:gd name="T16" fmla="*/ 2147483646 w 92"/>
                    <a:gd name="T17" fmla="*/ 2147483646 h 152"/>
                    <a:gd name="T18" fmla="*/ 2147483646 w 92"/>
                    <a:gd name="T19" fmla="*/ 2147483646 h 152"/>
                    <a:gd name="T20" fmla="*/ 2147483646 w 92"/>
                    <a:gd name="T21" fmla="*/ 2147483646 h 152"/>
                    <a:gd name="T22" fmla="*/ 2147483646 w 92"/>
                    <a:gd name="T23" fmla="*/ 2147483646 h 152"/>
                    <a:gd name="T24" fmla="*/ 2147483646 w 92"/>
                    <a:gd name="T25" fmla="*/ 2147483646 h 152"/>
                    <a:gd name="T26" fmla="*/ 2147483646 w 92"/>
                    <a:gd name="T27" fmla="*/ 2147483646 h 152"/>
                    <a:gd name="T28" fmla="*/ 2147483646 w 92"/>
                    <a:gd name="T29" fmla="*/ 2147483646 h 152"/>
                    <a:gd name="T30" fmla="*/ 2147483646 w 92"/>
                    <a:gd name="T31" fmla="*/ 2147483646 h 152"/>
                    <a:gd name="T32" fmla="*/ 2147483646 w 92"/>
                    <a:gd name="T33" fmla="*/ 2147483646 h 152"/>
                    <a:gd name="T34" fmla="*/ 2147483646 w 92"/>
                    <a:gd name="T35" fmla="*/ 2147483646 h 152"/>
                    <a:gd name="T36" fmla="*/ 2147483646 w 92"/>
                    <a:gd name="T37" fmla="*/ 2147483646 h 152"/>
                    <a:gd name="T38" fmla="*/ 2147483646 w 92"/>
                    <a:gd name="T39" fmla="*/ 2147483646 h 152"/>
                    <a:gd name="T40" fmla="*/ 2147483646 w 92"/>
                    <a:gd name="T41" fmla="*/ 2147483646 h 152"/>
                    <a:gd name="T42" fmla="*/ 2147483646 w 92"/>
                    <a:gd name="T43" fmla="*/ 2147483646 h 152"/>
                    <a:gd name="T44" fmla="*/ 2147483646 w 92"/>
                    <a:gd name="T45" fmla="*/ 2147483646 h 152"/>
                    <a:gd name="T46" fmla="*/ 2147483646 w 92"/>
                    <a:gd name="T47" fmla="*/ 2147483646 h 152"/>
                    <a:gd name="T48" fmla="*/ 2147483646 w 92"/>
                    <a:gd name="T49" fmla="*/ 2147483646 h 152"/>
                    <a:gd name="T50" fmla="*/ 2147483646 w 92"/>
                    <a:gd name="T51" fmla="*/ 2147483646 h 152"/>
                    <a:gd name="T52" fmla="*/ 2147483646 w 92"/>
                    <a:gd name="T53" fmla="*/ 2147483646 h 152"/>
                    <a:gd name="T54" fmla="*/ 2147483646 w 92"/>
                    <a:gd name="T55" fmla="*/ 2147483646 h 152"/>
                    <a:gd name="T56" fmla="*/ 2147483646 w 92"/>
                    <a:gd name="T57" fmla="*/ 2147483646 h 152"/>
                    <a:gd name="T58" fmla="*/ 2147483646 w 92"/>
                    <a:gd name="T59" fmla="*/ 2147483646 h 152"/>
                    <a:gd name="T60" fmla="*/ 2147483646 w 92"/>
                    <a:gd name="T61" fmla="*/ 2147483646 h 152"/>
                    <a:gd name="T62" fmla="*/ 2147483646 w 92"/>
                    <a:gd name="T63" fmla="*/ 2147483646 h 152"/>
                    <a:gd name="T64" fmla="*/ 2147483646 w 92"/>
                    <a:gd name="T65" fmla="*/ 2147483646 h 152"/>
                    <a:gd name="T66" fmla="*/ 2147483646 w 92"/>
                    <a:gd name="T67" fmla="*/ 2147483646 h 152"/>
                    <a:gd name="T68" fmla="*/ 2147483646 w 92"/>
                    <a:gd name="T69" fmla="*/ 2147483646 h 152"/>
                    <a:gd name="T70" fmla="*/ 2147483646 w 92"/>
                    <a:gd name="T71" fmla="*/ 2147483646 h 152"/>
                    <a:gd name="T72" fmla="*/ 2147483646 w 92"/>
                    <a:gd name="T73" fmla="*/ 0 h 152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2" h="152">
                      <a:moveTo>
                        <a:pt x="33" y="0"/>
                      </a:moveTo>
                      <a:cubicBezTo>
                        <a:pt x="26" y="0"/>
                        <a:pt x="20" y="2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5" y="12"/>
                        <a:pt x="0" y="23"/>
                        <a:pt x="0" y="33"/>
                      </a:cubicBezTo>
                      <a:cubicBezTo>
                        <a:pt x="0" y="40"/>
                        <a:pt x="2" y="46"/>
                        <a:pt x="5" y="52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64" y="141"/>
                        <a:pt x="65" y="141"/>
                        <a:pt x="65" y="141"/>
                      </a:cubicBezTo>
                      <a:cubicBezTo>
                        <a:pt x="65" y="141"/>
                        <a:pt x="65" y="141"/>
                        <a:pt x="65" y="141"/>
                      </a:cubicBezTo>
                      <a:cubicBezTo>
                        <a:pt x="65" y="142"/>
                        <a:pt x="66" y="143"/>
                        <a:pt x="66" y="144"/>
                      </a:cubicBezTo>
                      <a:cubicBezTo>
                        <a:pt x="66" y="144"/>
                        <a:pt x="66" y="144"/>
                        <a:pt x="66" y="144"/>
                      </a:cubicBezTo>
                      <a:cubicBezTo>
                        <a:pt x="66" y="144"/>
                        <a:pt x="66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4"/>
                        <a:pt x="67" y="144"/>
                      </a:cubicBezTo>
                      <a:cubicBezTo>
                        <a:pt x="67" y="144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7" y="145"/>
                        <a:pt x="67" y="145"/>
                        <a:pt x="67" y="145"/>
                      </a:cubicBezTo>
                      <a:cubicBezTo>
                        <a:pt x="68" y="145"/>
                        <a:pt x="68" y="145"/>
                        <a:pt x="68" y="145"/>
                      </a:cubicBezTo>
                      <a:cubicBezTo>
                        <a:pt x="69" y="147"/>
                        <a:pt x="71" y="148"/>
                        <a:pt x="72" y="149"/>
                      </a:cubicBezTo>
                      <a:cubicBezTo>
                        <a:pt x="74" y="150"/>
                        <a:pt x="75" y="151"/>
                        <a:pt x="77" y="152"/>
                      </a:cubicBezTo>
                      <a:cubicBezTo>
                        <a:pt x="76" y="151"/>
                        <a:pt x="75" y="151"/>
                        <a:pt x="73" y="150"/>
                      </a:cubicBezTo>
                      <a:cubicBezTo>
                        <a:pt x="58" y="140"/>
                        <a:pt x="54" y="119"/>
                        <a:pt x="64" y="104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92" y="62"/>
                        <a:pt x="92" y="62"/>
                        <a:pt x="92" y="62"/>
                      </a:cubicBezTo>
                      <a:cubicBezTo>
                        <a:pt x="77" y="41"/>
                        <a:pt x="77" y="41"/>
                        <a:pt x="77" y="41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4" y="5"/>
                        <a:pt x="44" y="0"/>
                        <a:pt x="33" y="0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3" name="Freeform 260">
                  <a:extLst>
                    <a:ext uri="{FF2B5EF4-FFF2-40B4-BE49-F238E27FC236}">
                      <a16:creationId xmlns:a16="http://schemas.microsoft.com/office/drawing/2014/main" id="{FFC1F958-B2AF-9DBC-0837-A7B55220ED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576" y="2648547"/>
                  <a:ext cx="176995" cy="222993"/>
                </a:xfrm>
                <a:custGeom>
                  <a:avLst/>
                  <a:gdLst>
                    <a:gd name="T0" fmla="*/ 2147483646 w 75"/>
                    <a:gd name="T1" fmla="*/ 0 h 94"/>
                    <a:gd name="T2" fmla="*/ 2147483646 w 75"/>
                    <a:gd name="T3" fmla="*/ 2147483646 h 94"/>
                    <a:gd name="T4" fmla="*/ 2147483646 w 75"/>
                    <a:gd name="T5" fmla="*/ 2147483646 h 94"/>
                    <a:gd name="T6" fmla="*/ 2147483646 w 75"/>
                    <a:gd name="T7" fmla="*/ 2147483646 h 94"/>
                    <a:gd name="T8" fmla="*/ 2147483646 w 75"/>
                    <a:gd name="T9" fmla="*/ 2147483646 h 94"/>
                    <a:gd name="T10" fmla="*/ 2147483646 w 75"/>
                    <a:gd name="T11" fmla="*/ 2147483646 h 94"/>
                    <a:gd name="T12" fmla="*/ 2147483646 w 75"/>
                    <a:gd name="T13" fmla="*/ 2147483646 h 94"/>
                    <a:gd name="T14" fmla="*/ 2147483646 w 75"/>
                    <a:gd name="T15" fmla="*/ 2147483646 h 94"/>
                    <a:gd name="T16" fmla="*/ 2147483646 w 75"/>
                    <a:gd name="T17" fmla="*/ 2147483646 h 94"/>
                    <a:gd name="T18" fmla="*/ 2147483646 w 75"/>
                    <a:gd name="T19" fmla="*/ 2147483646 h 94"/>
                    <a:gd name="T20" fmla="*/ 2147483646 w 75"/>
                    <a:gd name="T21" fmla="*/ 2147483646 h 94"/>
                    <a:gd name="T22" fmla="*/ 2147483646 w 75"/>
                    <a:gd name="T23" fmla="*/ 2147483646 h 94"/>
                    <a:gd name="T24" fmla="*/ 2147483646 w 75"/>
                    <a:gd name="T25" fmla="*/ 2147483646 h 94"/>
                    <a:gd name="T26" fmla="*/ 2147483646 w 75"/>
                    <a:gd name="T27" fmla="*/ 2147483646 h 94"/>
                    <a:gd name="T28" fmla="*/ 2147483646 w 75"/>
                    <a:gd name="T29" fmla="*/ 2147483646 h 94"/>
                    <a:gd name="T30" fmla="*/ 2147483646 w 75"/>
                    <a:gd name="T31" fmla="*/ 2147483646 h 94"/>
                    <a:gd name="T32" fmla="*/ 2147483646 w 75"/>
                    <a:gd name="T33" fmla="*/ 2147483646 h 94"/>
                    <a:gd name="T34" fmla="*/ 2147483646 w 75"/>
                    <a:gd name="T35" fmla="*/ 2147483646 h 94"/>
                    <a:gd name="T36" fmla="*/ 2147483646 w 75"/>
                    <a:gd name="T37" fmla="*/ 2147483646 h 94"/>
                    <a:gd name="T38" fmla="*/ 2147483646 w 75"/>
                    <a:gd name="T39" fmla="*/ 2147483646 h 94"/>
                    <a:gd name="T40" fmla="*/ 2147483646 w 75"/>
                    <a:gd name="T41" fmla="*/ 2147483646 h 94"/>
                    <a:gd name="T42" fmla="*/ 2147483646 w 75"/>
                    <a:gd name="T43" fmla="*/ 2147483646 h 94"/>
                    <a:gd name="T44" fmla="*/ 2147483646 w 75"/>
                    <a:gd name="T45" fmla="*/ 0 h 9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5" h="94">
                      <a:moveTo>
                        <a:pt x="38" y="0"/>
                      </a:move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0" y="57"/>
                        <a:pt x="4" y="78"/>
                        <a:pt x="19" y="88"/>
                      </a:cubicBezTo>
                      <a:cubicBezTo>
                        <a:pt x="21" y="89"/>
                        <a:pt x="22" y="89"/>
                        <a:pt x="23" y="90"/>
                      </a:cubicBezTo>
                      <a:cubicBezTo>
                        <a:pt x="23" y="90"/>
                        <a:pt x="23" y="90"/>
                        <a:pt x="24" y="90"/>
                      </a:cubicBezTo>
                      <a:cubicBezTo>
                        <a:pt x="24" y="90"/>
                        <a:pt x="24" y="90"/>
                        <a:pt x="24" y="91"/>
                      </a:cubicBezTo>
                      <a:cubicBezTo>
                        <a:pt x="28" y="92"/>
                        <a:pt x="31" y="93"/>
                        <a:pt x="35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6" y="93"/>
                        <a:pt x="36" y="93"/>
                      </a:cubicBezTo>
                      <a:cubicBezTo>
                        <a:pt x="36" y="93"/>
                        <a:pt x="37" y="94"/>
                        <a:pt x="37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9" y="94"/>
                        <a:pt x="39" y="93"/>
                        <a:pt x="39" y="93"/>
                      </a:cubicBezTo>
                      <a:cubicBezTo>
                        <a:pt x="39" y="93"/>
                        <a:pt x="39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0" y="93"/>
                        <a:pt x="40" y="93"/>
                        <a:pt x="40" y="93"/>
                      </a:cubicBezTo>
                      <a:cubicBezTo>
                        <a:pt x="44" y="93"/>
                        <a:pt x="48" y="92"/>
                        <a:pt x="52" y="91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90"/>
                        <a:pt x="52" y="90"/>
                        <a:pt x="53" y="90"/>
                      </a:cubicBezTo>
                      <a:cubicBezTo>
                        <a:pt x="54" y="89"/>
                        <a:pt x="55" y="89"/>
                        <a:pt x="56" y="88"/>
                      </a:cubicBezTo>
                      <a:cubicBezTo>
                        <a:pt x="71" y="78"/>
                        <a:pt x="75" y="57"/>
                        <a:pt x="65" y="42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017E18"/>
                </a:solidFill>
                <a:ln w="12700">
                  <a:solidFill>
                    <a:srgbClr val="017E18"/>
                  </a:solidFill>
                  <a:round/>
                  <a:headEnd/>
                  <a:tailEnd/>
                </a:ln>
              </p:spPr>
              <p:txBody>
                <a:bodyPr lIns="162560" tIns="81280" rIns="162560" bIns="81280"/>
                <a:lstStyle/>
                <a:p>
                  <a:endParaRPr lang="en-GB" sz="1867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567CF85A-18F4-4E34-A9AC-A0600805E2D9}"/>
              </a:ext>
            </a:extLst>
          </p:cNvPr>
          <p:cNvSpPr txBox="1"/>
          <p:nvPr/>
        </p:nvSpPr>
        <p:spPr>
          <a:xfrm>
            <a:off x="368301" y="3855225"/>
            <a:ext cx="361315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Creator (RC)</a:t>
            </a:r>
          </a:p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Updater (RU)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BB1E4F2-7E3A-1BA2-7EE5-BC412CDBC4CD}"/>
              </a:ext>
            </a:extLst>
          </p:cNvPr>
          <p:cNvSpPr txBox="1"/>
          <p:nvPr/>
        </p:nvSpPr>
        <p:spPr>
          <a:xfrm>
            <a:off x="4667681" y="3883507"/>
            <a:ext cx="36131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Manager (RM)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077FDDD-7EF5-E0CB-8C61-0687D74FE95D}"/>
              </a:ext>
            </a:extLst>
          </p:cNvPr>
          <p:cNvSpPr txBox="1"/>
          <p:nvPr/>
        </p:nvSpPr>
        <p:spPr>
          <a:xfrm>
            <a:off x="8530309" y="3922990"/>
            <a:ext cx="394396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Resource Subscriber (RS)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B867FFA-1569-B14D-3FF1-29684CB09D63}"/>
              </a:ext>
            </a:extLst>
          </p:cNvPr>
          <p:cNvSpPr txBox="1"/>
          <p:nvPr/>
        </p:nvSpPr>
        <p:spPr>
          <a:xfrm>
            <a:off x="368299" y="4537356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create/updates the resources and their attributes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CD6FBB3-DB96-0B7B-868A-AA6C4587655B}"/>
              </a:ext>
            </a:extLst>
          </p:cNvPr>
          <p:cNvSpPr txBox="1"/>
          <p:nvPr/>
        </p:nvSpPr>
        <p:spPr>
          <a:xfrm>
            <a:off x="4682819" y="4448702"/>
            <a:ext cx="3009900" cy="144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manage multiple Creators and Subscribers, maintaining the latest information on the resources 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0C99068-EF8E-4572-3DF6-8A085919308C}"/>
              </a:ext>
            </a:extLst>
          </p:cNvPr>
          <p:cNvSpPr txBox="1"/>
          <p:nvPr/>
        </p:nvSpPr>
        <p:spPr>
          <a:xfrm>
            <a:off x="8997341" y="4552199"/>
            <a:ext cx="3009900" cy="99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latin typeface="Courier New" panose="02070309020205020404" pitchFamily="49" charset="0"/>
                <a:cs typeface="Courier New" panose="02070309020205020404" pitchFamily="49" charset="0"/>
              </a:rPr>
              <a:t>Component of the system that will consume the information from Resource Manager</a:t>
            </a:r>
            <a:endParaRPr lang="en-GB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29700C-EF1E-60A0-F35D-22A0D2BF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Orchestrator Roles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2C8CD-2282-DB17-0612-E97B6253C6D0}"/>
              </a:ext>
            </a:extLst>
          </p:cNvPr>
          <p:cNvCxnSpPr>
            <a:cxnSpLocks/>
          </p:cNvCxnSpPr>
          <p:nvPr/>
        </p:nvCxnSpPr>
        <p:spPr>
          <a:xfrm flipV="1">
            <a:off x="2418272" y="1753379"/>
            <a:ext cx="6903698" cy="75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-up of a person's face&#10;&#10;Description automatically generated">
            <a:extLst>
              <a:ext uri="{FF2B5EF4-FFF2-40B4-BE49-F238E27FC236}">
                <a16:creationId xmlns:a16="http://schemas.microsoft.com/office/drawing/2014/main" id="{A26E0A87-26CC-41DA-D1DA-96A1FF6F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548" y="1622769"/>
            <a:ext cx="571000" cy="33045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FED7E4-B498-4A76-6E33-C362B4C9C31D}"/>
              </a:ext>
            </a:extLst>
          </p:cNvPr>
          <p:cNvCxnSpPr>
            <a:cxnSpLocks/>
          </p:cNvCxnSpPr>
          <p:nvPr/>
        </p:nvCxnSpPr>
        <p:spPr>
          <a:xfrm>
            <a:off x="2472141" y="2138759"/>
            <a:ext cx="2694409" cy="78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-up of a person's face&#10;&#10;Description automatically generated">
            <a:extLst>
              <a:ext uri="{FF2B5EF4-FFF2-40B4-BE49-F238E27FC236}">
                <a16:creationId xmlns:a16="http://schemas.microsoft.com/office/drawing/2014/main" id="{0BE85562-D77B-944F-EF91-8F7D5461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434" y="2384739"/>
            <a:ext cx="571000" cy="33045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033C48-7BF6-F833-3502-00A2B2C91B77}"/>
              </a:ext>
            </a:extLst>
          </p:cNvPr>
          <p:cNvCxnSpPr>
            <a:cxnSpLocks/>
          </p:cNvCxnSpPr>
          <p:nvPr/>
        </p:nvCxnSpPr>
        <p:spPr>
          <a:xfrm flipV="1">
            <a:off x="6606709" y="2243887"/>
            <a:ext cx="2724613" cy="619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-up of a person's face&#10;&#10;Description automatically generated">
            <a:extLst>
              <a:ext uri="{FF2B5EF4-FFF2-40B4-BE49-F238E27FC236}">
                <a16:creationId xmlns:a16="http://schemas.microsoft.com/office/drawing/2014/main" id="{B9CBFB52-8EDA-0B84-ADEB-D86AA456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15" y="2410293"/>
            <a:ext cx="571000" cy="3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3096F4-E1A6-C507-EDA1-E263B0FB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 &amp; Triggers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AFE8-0F0D-4059-8C63-3871BB425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62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0365-151E-4F9D-FAE0-71098C9F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897DD7-002D-CC9F-96B1-86757506CCAC}"/>
              </a:ext>
            </a:extLst>
          </p:cNvPr>
          <p:cNvCxnSpPr/>
          <p:nvPr/>
        </p:nvCxnSpPr>
        <p:spPr>
          <a:xfrm>
            <a:off x="4816106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6EC97-4FB2-76A8-8487-F54D6363D07A}"/>
              </a:ext>
            </a:extLst>
          </p:cNvPr>
          <p:cNvCxnSpPr>
            <a:cxnSpLocks/>
          </p:cNvCxnSpPr>
          <p:nvPr/>
        </p:nvCxnSpPr>
        <p:spPr>
          <a:xfrm>
            <a:off x="1555245" y="1526132"/>
            <a:ext cx="0" cy="404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35784-B73D-AC68-0551-80F824DB253E}"/>
              </a:ext>
            </a:extLst>
          </p:cNvPr>
          <p:cNvCxnSpPr/>
          <p:nvPr/>
        </p:nvCxnSpPr>
        <p:spPr>
          <a:xfrm>
            <a:off x="1555245" y="5570341"/>
            <a:ext cx="9280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D4A248-0750-0476-D73E-59A085D5C27B}"/>
              </a:ext>
            </a:extLst>
          </p:cNvPr>
          <p:cNvSpPr txBox="1"/>
          <p:nvPr/>
        </p:nvSpPr>
        <p:spPr>
          <a:xfrm>
            <a:off x="139583" y="2372138"/>
            <a:ext cx="1293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C996B-6A09-F13F-A649-95092FD48952}"/>
              </a:ext>
            </a:extLst>
          </p:cNvPr>
          <p:cNvSpPr txBox="1"/>
          <p:nvPr/>
        </p:nvSpPr>
        <p:spPr>
          <a:xfrm>
            <a:off x="89405" y="4449370"/>
            <a:ext cx="1350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SCIM 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A581DC5-DACA-9F7E-4487-E242F25900A6}"/>
              </a:ext>
            </a:extLst>
          </p:cNvPr>
          <p:cNvSpPr/>
          <p:nvPr/>
        </p:nvSpPr>
        <p:spPr>
          <a:xfrm>
            <a:off x="2438629" y="2362036"/>
            <a:ext cx="2358237" cy="3587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CED0E5-73A7-3D5F-BEED-AF0EC8348FC3}"/>
              </a:ext>
            </a:extLst>
          </p:cNvPr>
          <p:cNvSpPr/>
          <p:nvPr/>
        </p:nvSpPr>
        <p:spPr>
          <a:xfrm>
            <a:off x="1987143" y="4416424"/>
            <a:ext cx="1707936" cy="354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9F3556-A8E8-94A3-532F-B024A619FDEE}"/>
              </a:ext>
            </a:extLst>
          </p:cNvPr>
          <p:cNvCxnSpPr>
            <a:cxnSpLocks/>
          </p:cNvCxnSpPr>
          <p:nvPr/>
        </p:nvCxnSpPr>
        <p:spPr>
          <a:xfrm flipV="1">
            <a:off x="1993565" y="278206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2DDA0B-D894-16E5-C835-63B1D7485777}"/>
              </a:ext>
            </a:extLst>
          </p:cNvPr>
          <p:cNvSpPr txBox="1"/>
          <p:nvPr/>
        </p:nvSpPr>
        <p:spPr>
          <a:xfrm>
            <a:off x="1675403" y="346926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2399FB-BB50-771F-1E84-F9368E7EA1DB}"/>
              </a:ext>
            </a:extLst>
          </p:cNvPr>
          <p:cNvCxnSpPr/>
          <p:nvPr/>
        </p:nvCxnSpPr>
        <p:spPr>
          <a:xfrm>
            <a:off x="1993565" y="5496770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7337E8-28FB-572A-9305-E4B8C294A2C5}"/>
              </a:ext>
            </a:extLst>
          </p:cNvPr>
          <p:cNvCxnSpPr>
            <a:cxnSpLocks/>
          </p:cNvCxnSpPr>
          <p:nvPr/>
        </p:nvCxnSpPr>
        <p:spPr>
          <a:xfrm>
            <a:off x="2430985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43E69-4029-FD32-A6C6-39EF23A3461C}"/>
              </a:ext>
            </a:extLst>
          </p:cNvPr>
          <p:cNvSpPr txBox="1"/>
          <p:nvPr/>
        </p:nvSpPr>
        <p:spPr>
          <a:xfrm>
            <a:off x="1731829" y="5636419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  <a:p>
            <a:pPr algn="ctr"/>
            <a:r>
              <a:rPr lang="en-US" sz="1050" dirty="0"/>
              <a:t>(time to sync)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8F08C17-74AC-FFD4-017F-A362A5BD95A4}"/>
              </a:ext>
            </a:extLst>
          </p:cNvPr>
          <p:cNvSpPr/>
          <p:nvPr/>
        </p:nvSpPr>
        <p:spPr>
          <a:xfrm>
            <a:off x="4796867" y="2362036"/>
            <a:ext cx="2367159" cy="3587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D4FF1-6493-C222-8422-FA4711A60A7B}"/>
              </a:ext>
            </a:extLst>
          </p:cNvPr>
          <p:cNvCxnSpPr>
            <a:cxnSpLocks/>
          </p:cNvCxnSpPr>
          <p:nvPr/>
        </p:nvCxnSpPr>
        <p:spPr>
          <a:xfrm>
            <a:off x="4823657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C37B3D-9000-8B59-4529-F8A6D040F917}"/>
              </a:ext>
            </a:extLst>
          </p:cNvPr>
          <p:cNvSpPr txBox="1"/>
          <p:nvPr/>
        </p:nvSpPr>
        <p:spPr>
          <a:xfrm>
            <a:off x="4407017" y="5638663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C78866-5D05-F579-C1F0-B8C0AFC6661E}"/>
              </a:ext>
            </a:extLst>
          </p:cNvPr>
          <p:cNvCxnSpPr>
            <a:cxnSpLocks/>
          </p:cNvCxnSpPr>
          <p:nvPr/>
        </p:nvCxnSpPr>
        <p:spPr>
          <a:xfrm flipV="1">
            <a:off x="2429002" y="2805772"/>
            <a:ext cx="0" cy="282465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3D7142-799C-CCFE-3847-AA1BE1F7A9A6}"/>
              </a:ext>
            </a:extLst>
          </p:cNvPr>
          <p:cNvCxnSpPr>
            <a:cxnSpLocks/>
          </p:cNvCxnSpPr>
          <p:nvPr/>
        </p:nvCxnSpPr>
        <p:spPr>
          <a:xfrm flipV="1">
            <a:off x="1995544" y="4416424"/>
            <a:ext cx="0" cy="1153917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4E23F6-3C67-D233-5965-AE8316F0F023}"/>
              </a:ext>
            </a:extLst>
          </p:cNvPr>
          <p:cNvCxnSpPr>
            <a:cxnSpLocks/>
          </p:cNvCxnSpPr>
          <p:nvPr/>
        </p:nvCxnSpPr>
        <p:spPr>
          <a:xfrm flipV="1">
            <a:off x="4379411" y="2787815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FF69B3-5C4E-B68E-A386-AC4763B0FFBC}"/>
              </a:ext>
            </a:extLst>
          </p:cNvPr>
          <p:cNvCxnSpPr>
            <a:cxnSpLocks/>
          </p:cNvCxnSpPr>
          <p:nvPr/>
        </p:nvCxnSpPr>
        <p:spPr>
          <a:xfrm flipV="1">
            <a:off x="4824807" y="2846959"/>
            <a:ext cx="0" cy="2644559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0D2278-D3BC-F453-BEBC-327EB5B78616}"/>
              </a:ext>
            </a:extLst>
          </p:cNvPr>
          <p:cNvCxnSpPr>
            <a:cxnSpLocks/>
          </p:cNvCxnSpPr>
          <p:nvPr/>
        </p:nvCxnSpPr>
        <p:spPr>
          <a:xfrm flipV="1">
            <a:off x="4384524" y="4469968"/>
            <a:ext cx="0" cy="1112730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A107BC0-4830-27AC-CA35-B9E9DE927066}"/>
              </a:ext>
            </a:extLst>
          </p:cNvPr>
          <p:cNvSpPr txBox="1"/>
          <p:nvPr/>
        </p:nvSpPr>
        <p:spPr>
          <a:xfrm>
            <a:off x="4065021" y="3444354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DCFE074-9FFB-6D05-5AFF-83C4A2E55CDC}"/>
              </a:ext>
            </a:extLst>
          </p:cNvPr>
          <p:cNvSpPr/>
          <p:nvPr/>
        </p:nvSpPr>
        <p:spPr>
          <a:xfrm>
            <a:off x="3709103" y="4416424"/>
            <a:ext cx="1720804" cy="3543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E942BEB-C289-2C93-FEA2-74A84D18C59D}"/>
              </a:ext>
            </a:extLst>
          </p:cNvPr>
          <p:cNvSpPr/>
          <p:nvPr/>
        </p:nvSpPr>
        <p:spPr>
          <a:xfrm>
            <a:off x="7164026" y="2362036"/>
            <a:ext cx="3412516" cy="35875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7BB48E-3B2C-B133-E16F-4BD90A823634}"/>
              </a:ext>
            </a:extLst>
          </p:cNvPr>
          <p:cNvCxnSpPr>
            <a:cxnSpLocks/>
          </p:cNvCxnSpPr>
          <p:nvPr/>
        </p:nvCxnSpPr>
        <p:spPr>
          <a:xfrm>
            <a:off x="7156384" y="5483277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F62B94-7162-2BFE-8662-A3C338201F4C}"/>
              </a:ext>
            </a:extLst>
          </p:cNvPr>
          <p:cNvCxnSpPr>
            <a:cxnSpLocks/>
          </p:cNvCxnSpPr>
          <p:nvPr/>
        </p:nvCxnSpPr>
        <p:spPr>
          <a:xfrm flipV="1">
            <a:off x="6718962" y="2779574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4657638-6D7C-4C19-EB04-B45B18F0B0CF}"/>
              </a:ext>
            </a:extLst>
          </p:cNvPr>
          <p:cNvCxnSpPr>
            <a:cxnSpLocks/>
          </p:cNvCxnSpPr>
          <p:nvPr/>
        </p:nvCxnSpPr>
        <p:spPr>
          <a:xfrm flipV="1">
            <a:off x="7157532" y="2826361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5F4157-BBB1-71C8-C0DD-BF9B22360B0A}"/>
              </a:ext>
            </a:extLst>
          </p:cNvPr>
          <p:cNvCxnSpPr>
            <a:cxnSpLocks/>
          </p:cNvCxnSpPr>
          <p:nvPr/>
        </p:nvCxnSpPr>
        <p:spPr>
          <a:xfrm flipV="1">
            <a:off x="6724077" y="4449370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48098A-B6EB-7004-C93C-0593C1FBD1DD}"/>
              </a:ext>
            </a:extLst>
          </p:cNvPr>
          <p:cNvSpPr txBox="1"/>
          <p:nvPr/>
        </p:nvSpPr>
        <p:spPr>
          <a:xfrm>
            <a:off x="6746569" y="5630422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B71C92-C888-8585-C49D-EE2D89B2EC4E}"/>
              </a:ext>
            </a:extLst>
          </p:cNvPr>
          <p:cNvCxnSpPr/>
          <p:nvPr/>
        </p:nvCxnSpPr>
        <p:spPr>
          <a:xfrm>
            <a:off x="8814132" y="5528325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36AB8A-744E-E5C2-2580-434A299C97E2}"/>
              </a:ext>
            </a:extLst>
          </p:cNvPr>
          <p:cNvCxnSpPr>
            <a:cxnSpLocks/>
          </p:cNvCxnSpPr>
          <p:nvPr/>
        </p:nvCxnSpPr>
        <p:spPr>
          <a:xfrm>
            <a:off x="9251554" y="5523073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FB0167-6532-2F9C-9F24-9D92451D6044}"/>
              </a:ext>
            </a:extLst>
          </p:cNvPr>
          <p:cNvCxnSpPr>
            <a:cxnSpLocks/>
          </p:cNvCxnSpPr>
          <p:nvPr/>
        </p:nvCxnSpPr>
        <p:spPr>
          <a:xfrm flipV="1">
            <a:off x="8814132" y="2819370"/>
            <a:ext cx="445064" cy="1634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7668E52-3D2C-139B-5C05-E5F083CC88C7}"/>
              </a:ext>
            </a:extLst>
          </p:cNvPr>
          <p:cNvCxnSpPr>
            <a:cxnSpLocks/>
          </p:cNvCxnSpPr>
          <p:nvPr/>
        </p:nvCxnSpPr>
        <p:spPr>
          <a:xfrm flipV="1">
            <a:off x="9252704" y="2878514"/>
            <a:ext cx="0" cy="2731623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F01C87A-57F5-D2EA-7C78-DFDFEB23A918}"/>
              </a:ext>
            </a:extLst>
          </p:cNvPr>
          <p:cNvCxnSpPr>
            <a:cxnSpLocks/>
          </p:cNvCxnSpPr>
          <p:nvPr/>
        </p:nvCxnSpPr>
        <p:spPr>
          <a:xfrm flipV="1">
            <a:off x="8819246" y="4489166"/>
            <a:ext cx="0" cy="1120971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9334F1D-3BBE-5F29-2733-8A005402373C}"/>
              </a:ext>
            </a:extLst>
          </p:cNvPr>
          <p:cNvSpPr/>
          <p:nvPr/>
        </p:nvSpPr>
        <p:spPr>
          <a:xfrm>
            <a:off x="5429908" y="4415191"/>
            <a:ext cx="947008" cy="35436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2570B-245C-A4C3-79FC-826170B2AEDD}"/>
              </a:ext>
            </a:extLst>
          </p:cNvPr>
          <p:cNvSpPr txBox="1"/>
          <p:nvPr/>
        </p:nvSpPr>
        <p:spPr>
          <a:xfrm>
            <a:off x="8841739" y="5670218"/>
            <a:ext cx="3898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TTS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F84A2780-2F35-A6D7-15F8-F6E1A4C3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296"/>
          </a:xfrm>
        </p:spPr>
        <p:txBody>
          <a:bodyPr>
            <a:normAutofit fontScale="90000"/>
          </a:bodyPr>
          <a:lstStyle/>
          <a:p>
            <a:r>
              <a:rPr lang="en-US" dirty="0"/>
              <a:t>Time-based </a:t>
            </a:r>
            <a:r>
              <a:rPr lang="en-US" b="1" dirty="0">
                <a:solidFill>
                  <a:schemeClr val="accent2"/>
                </a:solidFill>
              </a:rPr>
              <a:t>Active Push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2B28AC-019B-C421-8B6C-D47425414586}"/>
              </a:ext>
            </a:extLst>
          </p:cNvPr>
          <p:cNvSpPr txBox="1"/>
          <p:nvPr/>
        </p:nvSpPr>
        <p:spPr>
          <a:xfrm>
            <a:off x="6376917" y="3505483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90906D-9E47-E35D-A723-0491BA4BCF71}"/>
              </a:ext>
            </a:extLst>
          </p:cNvPr>
          <p:cNvSpPr txBox="1"/>
          <p:nvPr/>
        </p:nvSpPr>
        <p:spPr>
          <a:xfrm>
            <a:off x="8527312" y="3469265"/>
            <a:ext cx="5501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active</a:t>
            </a:r>
          </a:p>
          <a:p>
            <a:pPr algn="ctr"/>
            <a:r>
              <a:rPr lang="en-US" sz="1100" dirty="0"/>
              <a:t>push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B525500-E028-D4E7-A426-58A6F72DABF2}"/>
              </a:ext>
            </a:extLst>
          </p:cNvPr>
          <p:cNvSpPr/>
          <p:nvPr/>
        </p:nvSpPr>
        <p:spPr>
          <a:xfrm>
            <a:off x="6388666" y="4419530"/>
            <a:ext cx="4173455" cy="3543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State B4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EAE47A-8243-AE50-2B90-3E7FED3E0D1B}"/>
              </a:ext>
            </a:extLst>
          </p:cNvPr>
          <p:cNvCxnSpPr/>
          <p:nvPr/>
        </p:nvCxnSpPr>
        <p:spPr>
          <a:xfrm>
            <a:off x="6730501" y="5491518"/>
            <a:ext cx="0" cy="147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5-Point Star 3">
            <a:extLst>
              <a:ext uri="{FF2B5EF4-FFF2-40B4-BE49-F238E27FC236}">
                <a16:creationId xmlns:a16="http://schemas.microsoft.com/office/drawing/2014/main" id="{6BDFE0E8-0D6C-2146-DAD9-9D1031169291}"/>
              </a:ext>
            </a:extLst>
          </p:cNvPr>
          <p:cNvSpPr/>
          <p:nvPr/>
        </p:nvSpPr>
        <p:spPr>
          <a:xfrm>
            <a:off x="6584502" y="4839838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FD27B3-AA2C-DAC3-A8CA-D101871B5191}"/>
              </a:ext>
            </a:extLst>
          </p:cNvPr>
          <p:cNvGrpSpPr/>
          <p:nvPr/>
        </p:nvGrpSpPr>
        <p:grpSpPr>
          <a:xfrm>
            <a:off x="11079526" y="3603301"/>
            <a:ext cx="572593" cy="470760"/>
            <a:chOff x="6992029" y="4852026"/>
            <a:chExt cx="681993" cy="5688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17490C-F545-0D13-41A2-BA2E85D9C633}"/>
                </a:ext>
              </a:extLst>
            </p:cNvPr>
            <p:cNvSpPr txBox="1"/>
            <p:nvPr/>
          </p:nvSpPr>
          <p:spPr>
            <a:xfrm>
              <a:off x="6992029" y="5114041"/>
              <a:ext cx="681993" cy="306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Trigger</a:t>
              </a:r>
            </a:p>
          </p:txBody>
        </p:sp>
        <p:sp>
          <p:nvSpPr>
            <p:cNvPr id="48" name="5-Point Star 3">
              <a:extLst>
                <a:ext uri="{FF2B5EF4-FFF2-40B4-BE49-F238E27FC236}">
                  <a16:creationId xmlns:a16="http://schemas.microsoft.com/office/drawing/2014/main" id="{7E3ACBFA-96A0-D9B9-951F-E26628B680D0}"/>
                </a:ext>
              </a:extLst>
            </p:cNvPr>
            <p:cNvSpPr/>
            <p:nvPr/>
          </p:nvSpPr>
          <p:spPr>
            <a:xfrm>
              <a:off x="7148976" y="4852026"/>
              <a:ext cx="304800" cy="249655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4F01F6E-14B6-6DF9-3FB2-2B097247762B}"/>
              </a:ext>
            </a:extLst>
          </p:cNvPr>
          <p:cNvSpPr txBox="1"/>
          <p:nvPr/>
        </p:nvSpPr>
        <p:spPr>
          <a:xfrm>
            <a:off x="866154" y="933308"/>
            <a:ext cx="640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Ro/RA change is moved from client to server on a periodic basis</a:t>
            </a:r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DAE79EAE-5088-49CD-4EB0-3C8CD50AADC0}"/>
              </a:ext>
            </a:extLst>
          </p:cNvPr>
          <p:cNvSpPr/>
          <p:nvPr/>
        </p:nvSpPr>
        <p:spPr>
          <a:xfrm>
            <a:off x="1620133" y="2367149"/>
            <a:ext cx="818495" cy="35875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5E4A6D36-0AED-FF56-BE06-13AE678EF652}"/>
              </a:ext>
            </a:extLst>
          </p:cNvPr>
          <p:cNvSpPr/>
          <p:nvPr/>
        </p:nvSpPr>
        <p:spPr>
          <a:xfrm>
            <a:off x="4235926" y="484257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3">
            <a:extLst>
              <a:ext uri="{FF2B5EF4-FFF2-40B4-BE49-F238E27FC236}">
                <a16:creationId xmlns:a16="http://schemas.microsoft.com/office/drawing/2014/main" id="{B8CAD425-1680-B777-ECED-2F2EDB26D50D}"/>
              </a:ext>
            </a:extLst>
          </p:cNvPr>
          <p:cNvSpPr/>
          <p:nvPr/>
        </p:nvSpPr>
        <p:spPr>
          <a:xfrm>
            <a:off x="8661732" y="4832007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26">
            <a:extLst>
              <a:ext uri="{FF2B5EF4-FFF2-40B4-BE49-F238E27FC236}">
                <a16:creationId xmlns:a16="http://schemas.microsoft.com/office/drawing/2014/main" id="{53EA4839-DEBC-F7EF-58A3-6E3CA573D567}"/>
              </a:ext>
            </a:extLst>
          </p:cNvPr>
          <p:cNvSpPr/>
          <p:nvPr/>
        </p:nvSpPr>
        <p:spPr>
          <a:xfrm>
            <a:off x="1835955" y="4864151"/>
            <a:ext cx="304800" cy="249655"/>
          </a:xfrm>
          <a:prstGeom prst="star5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8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24353</TotalTime>
  <Words>2175</Words>
  <Application>Microsoft Office PowerPoint</Application>
  <PresentationFormat>Widescreen</PresentationFormat>
  <Paragraphs>813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-apple-system</vt:lpstr>
      <vt:lpstr>Aptos</vt:lpstr>
      <vt:lpstr>Aptos Display</vt:lpstr>
      <vt:lpstr>Arial</vt:lpstr>
      <vt:lpstr>Courier New</vt:lpstr>
      <vt:lpstr>Office Theme</vt:lpstr>
      <vt:lpstr>SCIM Use Cases</vt:lpstr>
      <vt:lpstr>Summary: SCIM use cases document</vt:lpstr>
      <vt:lpstr>PowerPoint Presentation</vt:lpstr>
      <vt:lpstr>PowerPoint Presentation</vt:lpstr>
      <vt:lpstr>PowerPoint Presentation</vt:lpstr>
      <vt:lpstr>PowerPoint Presentation</vt:lpstr>
      <vt:lpstr>Orchestrator Roles</vt:lpstr>
      <vt:lpstr>Actions &amp; Triggers</vt:lpstr>
      <vt:lpstr>Time-based Active Push</vt:lpstr>
      <vt:lpstr>Time-based Active Pull</vt:lpstr>
      <vt:lpstr>Time-based Active Delta Pull</vt:lpstr>
      <vt:lpstr>Trigger : Application</vt:lpstr>
      <vt:lpstr>Application Active Push</vt:lpstr>
      <vt:lpstr>Application Active Pull</vt:lpstr>
      <vt:lpstr>Application Delta Pull</vt:lpstr>
      <vt:lpstr>Trigger : SSO</vt:lpstr>
      <vt:lpstr>Triggered Single Sign-On</vt:lpstr>
      <vt:lpstr>Use Cases</vt:lpstr>
      <vt:lpstr>SCIM Use Case 2</vt:lpstr>
      <vt:lpstr>SCIM Use Cases 3.1</vt:lpstr>
      <vt:lpstr>SCIM Use Cases 3.2</vt:lpstr>
      <vt:lpstr>Use Cases</vt:lpstr>
      <vt:lpstr>UC1: Single/Multi-tenant Enterprise App  Single/Multi-tenant Resource Subscriber (RS)</vt:lpstr>
      <vt:lpstr>UC2: Single/Multi-tenant HR System  Single/Multi-tenant Resource Creator/Updater (RC/RU)</vt:lpstr>
      <vt:lpstr>UC3: Multi-tenant IAM Provisioning Platform Single/Multi-tenant Resource Manager (RM)</vt:lpstr>
      <vt:lpstr>Use Cases</vt:lpstr>
      <vt:lpstr>UC4: Partner Device Registry Manufacturer details pushed to customers at time of device sale</vt:lpstr>
      <vt:lpstr>UC5: Device identity Creation Customer uses Client App to provide specific centric customer attributes of the IOT device</vt:lpstr>
      <vt:lpstr>UC6: Client App get directory services Client App gets information about all the devices and its attributes in customer environment </vt:lpstr>
      <vt:lpstr>UC5: SCIM Events Combined actions/triggers</vt:lpstr>
      <vt:lpstr>UC6: Enterprise Last Mile App Integration Single-tenant Resource Creators &amp; Subscribers</vt:lpstr>
      <vt:lpstr>UC7: RA authority in SaaS App Creation and Updating of attributes resides in SaaS App and Resource Creators/Updaters</vt:lpstr>
      <vt:lpstr>UC8: Reconciliation Bringing consistency between the IdM and the Enterprise Applications</vt:lpstr>
      <vt:lpstr>UC9: HR Application  </vt:lpstr>
      <vt:lpstr>Extra</vt:lpstr>
      <vt:lpstr>UC3: Multi-tenant IAM Provisioning Platform Multi-tenant Resource Manager</vt:lpstr>
      <vt:lpstr>Trigger : Events</vt:lpstr>
      <vt:lpstr>Event with Domain Replication Mode</vt:lpstr>
      <vt:lpstr>Event with Co-Ordinated Provision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Time-based Active Pull</dc:title>
  <dc:creator>Pamela Dingle</dc:creator>
  <cp:lastModifiedBy>Paulo Jorge N. Correia (paucorre)</cp:lastModifiedBy>
  <cp:revision>74</cp:revision>
  <dcterms:created xsi:type="dcterms:W3CDTF">2024-01-05T13:39:15Z</dcterms:created>
  <dcterms:modified xsi:type="dcterms:W3CDTF">2024-04-16T14:18:01Z</dcterms:modified>
</cp:coreProperties>
</file>