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28" r:id="rId25"/>
    <p:sldId id="3329" r:id="rId26"/>
    <p:sldId id="3330" r:id="rId27"/>
    <p:sldId id="3302" r:id="rId28"/>
    <p:sldId id="3331" r:id="rId29"/>
    <p:sldId id="3332" r:id="rId30"/>
    <p:sldId id="3313" r:id="rId31"/>
    <p:sldId id="3322" r:id="rId32"/>
    <p:sldId id="3325" r:id="rId33"/>
    <p:sldId id="3327" r:id="rId34"/>
    <p:sldId id="3299" r:id="rId35"/>
    <p:sldId id="3319" r:id="rId36"/>
    <p:sldId id="3321" r:id="rId37"/>
    <p:sldId id="3324" r:id="rId38"/>
    <p:sldId id="3316" r:id="rId39"/>
    <p:sldId id="3315" r:id="rId40"/>
    <p:sldId id="264" r:id="rId41"/>
    <p:sldId id="3303" r:id="rId42"/>
    <p:sldId id="3272" r:id="rId43"/>
    <p:sldId id="3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616" autoAdjust="0"/>
  </p:normalViewPr>
  <p:slideViewPr>
    <p:cSldViewPr snapToGrid="0">
      <p:cViewPr varScale="1">
        <p:scale>
          <a:sx n="105" d="100"/>
          <a:sy n="105" d="100"/>
        </p:scale>
        <p:origin x="2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1AE9C-AA28-CDEF-5D81-731C24D11F9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UC1.1: Simple Provision Domain Objects Consumer </a:t>
            </a:r>
            <a:br>
              <a:rPr lang="en-US" sz="4000" dirty="0"/>
            </a:br>
            <a:r>
              <a:rPr lang="en-US" sz="2400" dirty="0"/>
              <a:t>Single-tenant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05764" y="2536825"/>
            <a:ext cx="3802496" cy="34194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Resource Subscribers (RS)  receive data from a remote corporate data store</a:t>
            </a:r>
          </a:p>
          <a:p>
            <a:r>
              <a:rPr lang="en-US" sz="2000" dirty="0"/>
              <a:t>RS can be a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377078" y="357726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288080" y="357726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540410" y="3865501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818386" y="3618319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4012536" y="3445309"/>
            <a:ext cx="1997765" cy="102231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291914" y="4152322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182694" y="323871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268015" y="3094424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377078" y="52725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288080" y="52725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540410" y="55607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728440" y="5272016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4012536" y="5140578"/>
            <a:ext cx="1997765" cy="81571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183959" y="4958970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262150" y="478969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241126" y="5847829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3523807" y="2553407"/>
            <a:ext cx="312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Resource Subscriber (RS) 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9319" y="3716149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3495568" y="2081242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-59637" y="538511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UC1.2: Simple Provision Domain Objects Consumer </a:t>
            </a:r>
            <a:br>
              <a:rPr lang="en-US" sz="4000" dirty="0"/>
            </a:br>
            <a:r>
              <a:rPr lang="en-US" sz="2400" dirty="0"/>
              <a:t>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96307" y="1640647"/>
            <a:ext cx="6796352" cy="2388482"/>
          </a:xfrm>
        </p:spPr>
        <p:txBody>
          <a:bodyPr>
            <a:normAutofit/>
          </a:bodyPr>
          <a:lstStyle/>
          <a:p>
            <a:r>
              <a:rPr lang="en-US" sz="1600" dirty="0"/>
              <a:t>Resource Subscribers (RS)  receive data from a remote corporate data store</a:t>
            </a:r>
          </a:p>
          <a:p>
            <a:r>
              <a:rPr lang="en-US" sz="1600" dirty="0"/>
              <a:t>RS can be a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2750573" y="1679728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2432" y="325972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458079" y="1323264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644950" y="528024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D3EADB9-6F29-5E08-1E0F-7D7C18094D10}"/>
              </a:ext>
            </a:extLst>
          </p:cNvPr>
          <p:cNvGrpSpPr/>
          <p:nvPr/>
        </p:nvGrpSpPr>
        <p:grpSpPr>
          <a:xfrm>
            <a:off x="1064610" y="1878019"/>
            <a:ext cx="3533705" cy="2795258"/>
            <a:chOff x="9123171" y="76416"/>
            <a:chExt cx="3533705" cy="279525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2BCCCE-736E-9775-0CDE-878875AF7533}"/>
                </a:ext>
              </a:extLst>
            </p:cNvPr>
            <p:cNvGrpSpPr/>
            <p:nvPr/>
          </p:nvGrpSpPr>
          <p:grpSpPr>
            <a:xfrm>
              <a:off x="9167244" y="366853"/>
              <a:ext cx="3489632" cy="2504821"/>
              <a:chOff x="9167243" y="366853"/>
              <a:chExt cx="4728955" cy="350600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BC20C1-FC97-5BF7-2293-B80C10E3B19A}"/>
                  </a:ext>
                </a:extLst>
              </p:cNvPr>
              <p:cNvSpPr/>
              <p:nvPr/>
            </p:nvSpPr>
            <p:spPr>
              <a:xfrm>
                <a:off x="12256241" y="613465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B033E9-3382-9372-E8C0-997B22ED41B0}"/>
                  </a:ext>
                </a:extLst>
              </p:cNvPr>
              <p:cNvSpPr/>
              <p:nvPr/>
            </p:nvSpPr>
            <p:spPr>
              <a:xfrm>
                <a:off x="12256241" y="1773736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FD65B2-7797-02F4-14F9-16FE05977791}"/>
                  </a:ext>
                </a:extLst>
              </p:cNvPr>
              <p:cNvSpPr/>
              <p:nvPr/>
            </p:nvSpPr>
            <p:spPr>
              <a:xfrm>
                <a:off x="12256241" y="2941601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C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BAA2457-DA27-2A5A-EDDF-270F395BED7A}"/>
                  </a:ext>
                </a:extLst>
              </p:cNvPr>
              <p:cNvSpPr/>
              <p:nvPr/>
            </p:nvSpPr>
            <p:spPr>
              <a:xfrm>
                <a:off x="9167243" y="2941601"/>
                <a:ext cx="1252330" cy="576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94ACEF-5F57-58BF-4C27-38A2DE6FBBC9}"/>
                  </a:ext>
                </a:extLst>
              </p:cNvPr>
              <p:cNvSpPr/>
              <p:nvPr/>
            </p:nvSpPr>
            <p:spPr>
              <a:xfrm>
                <a:off x="11898433" y="366853"/>
                <a:ext cx="1997765" cy="350600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321CB4-A656-09CA-0943-787564B81E6C}"/>
                  </a:ext>
                </a:extLst>
              </p:cNvPr>
              <p:cNvSpPr/>
              <p:nvPr/>
            </p:nvSpPr>
            <p:spPr>
              <a:xfrm>
                <a:off x="9167243" y="1773736"/>
                <a:ext cx="1252330" cy="5764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1F0A6F9-551D-55E1-95CD-AD541428DE1A}"/>
                  </a:ext>
                </a:extLst>
              </p:cNvPr>
              <p:cNvSpPr/>
              <p:nvPr/>
            </p:nvSpPr>
            <p:spPr>
              <a:xfrm>
                <a:off x="9167243" y="613465"/>
                <a:ext cx="1252330" cy="5764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487BEA5-F302-A58D-BF1D-EA274F80BD11}"/>
                  </a:ext>
                </a:extLst>
              </p:cNvPr>
              <p:cNvCxnSpPr>
                <a:cxnSpLocks/>
                <a:stCxn id="43" idx="3"/>
                <a:endCxn id="19" idx="1"/>
              </p:cNvCxnSpPr>
              <p:nvPr/>
            </p:nvCxnSpPr>
            <p:spPr>
              <a:xfrm>
                <a:off x="10419573" y="901700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63505E-AAD3-3139-382E-E6FF15C9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2061971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B00EF28-0167-1016-68DF-BB60EFB5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3229836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506666-C26E-75F7-86F5-8CDC52011C03}"/>
                  </a:ext>
                </a:extLst>
              </p:cNvPr>
              <p:cNvSpPr txBox="1"/>
              <p:nvPr/>
            </p:nvSpPr>
            <p:spPr>
              <a:xfrm>
                <a:off x="10697549" y="654517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4E074D-14F4-4E55-1F75-3FD13573A53E}"/>
                  </a:ext>
                </a:extLst>
              </p:cNvPr>
              <p:cNvSpPr txBox="1"/>
              <p:nvPr/>
            </p:nvSpPr>
            <p:spPr>
              <a:xfrm>
                <a:off x="10735102" y="1822382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18632-50E7-5101-DF47-48D3A9DF0EE9}"/>
                  </a:ext>
                </a:extLst>
              </p:cNvPr>
              <p:cNvSpPr txBox="1"/>
              <p:nvPr/>
            </p:nvSpPr>
            <p:spPr>
              <a:xfrm>
                <a:off x="10774336" y="2974529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BE8CEB-F2BD-064F-2131-14A6970FFDE1}"/>
                </a:ext>
              </a:extLst>
            </p:cNvPr>
            <p:cNvSpPr txBox="1"/>
            <p:nvPr/>
          </p:nvSpPr>
          <p:spPr>
            <a:xfrm>
              <a:off x="11369180" y="950281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26F63-34EA-A5B0-4A57-D4956DF83E98}"/>
                </a:ext>
              </a:extLst>
            </p:cNvPr>
            <p:cNvSpPr txBox="1"/>
            <p:nvPr/>
          </p:nvSpPr>
          <p:spPr>
            <a:xfrm>
              <a:off x="11362490" y="1760309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DA55D9-9E7E-9B29-43F1-82E705E4106A}"/>
                </a:ext>
              </a:extLst>
            </p:cNvPr>
            <p:cNvSpPr txBox="1"/>
            <p:nvPr/>
          </p:nvSpPr>
          <p:spPr>
            <a:xfrm>
              <a:off x="11363659" y="2594675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5DC19F-B1C7-50BE-954A-677C743CB9E6}"/>
                </a:ext>
              </a:extLst>
            </p:cNvPr>
            <p:cNvSpPr txBox="1"/>
            <p:nvPr/>
          </p:nvSpPr>
          <p:spPr>
            <a:xfrm>
              <a:off x="11493405" y="76416"/>
              <a:ext cx="993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Server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8C5B8D-ADCB-83A8-8C2F-5C3B5FED95A9}"/>
                </a:ext>
              </a:extLst>
            </p:cNvPr>
            <p:cNvSpPr txBox="1"/>
            <p:nvPr/>
          </p:nvSpPr>
          <p:spPr>
            <a:xfrm>
              <a:off x="9144240" y="270655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5ECDDD-6F75-0458-E445-97699B27E5A8}"/>
                </a:ext>
              </a:extLst>
            </p:cNvPr>
            <p:cNvSpPr txBox="1"/>
            <p:nvPr/>
          </p:nvSpPr>
          <p:spPr>
            <a:xfrm>
              <a:off x="9123171" y="1125189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FEA0DC-229F-CE6E-C7F3-341F3238A87B}"/>
                </a:ext>
              </a:extLst>
            </p:cNvPr>
            <p:cNvSpPr txBox="1"/>
            <p:nvPr/>
          </p:nvSpPr>
          <p:spPr>
            <a:xfrm>
              <a:off x="9131204" y="1952873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6910F-0385-F7D6-4992-5C616AFFFCD5}"/>
              </a:ext>
            </a:extLst>
          </p:cNvPr>
          <p:cNvGrpSpPr/>
          <p:nvPr/>
        </p:nvGrpSpPr>
        <p:grpSpPr>
          <a:xfrm>
            <a:off x="8064034" y="4240357"/>
            <a:ext cx="3489632" cy="2504821"/>
            <a:chOff x="9167243" y="366853"/>
            <a:chExt cx="4728955" cy="350600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68689B-CD1E-7CA5-1E1F-585C279DB571}"/>
                </a:ext>
              </a:extLst>
            </p:cNvPr>
            <p:cNvSpPr/>
            <p:nvPr/>
          </p:nvSpPr>
          <p:spPr>
            <a:xfrm>
              <a:off x="12256241" y="613465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54162A-D86D-1A79-EC91-9B597FD41131}"/>
                </a:ext>
              </a:extLst>
            </p:cNvPr>
            <p:cNvSpPr/>
            <p:nvPr/>
          </p:nvSpPr>
          <p:spPr>
            <a:xfrm>
              <a:off x="12256241" y="1773736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3EA3F5-CFCF-B8E1-1088-E9B40ED18564}"/>
                </a:ext>
              </a:extLst>
            </p:cNvPr>
            <p:cNvSpPr/>
            <p:nvPr/>
          </p:nvSpPr>
          <p:spPr>
            <a:xfrm>
              <a:off x="12256241" y="2941601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8B6E87-5BAE-D630-5466-A0D00E8FA355}"/>
                </a:ext>
              </a:extLst>
            </p:cNvPr>
            <p:cNvSpPr/>
            <p:nvPr/>
          </p:nvSpPr>
          <p:spPr>
            <a:xfrm>
              <a:off x="9167243" y="2941601"/>
              <a:ext cx="1252330" cy="576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FD7F71-8AA1-0346-7431-7CBBB0397D86}"/>
                </a:ext>
              </a:extLst>
            </p:cNvPr>
            <p:cNvSpPr/>
            <p:nvPr/>
          </p:nvSpPr>
          <p:spPr>
            <a:xfrm>
              <a:off x="11898433" y="366853"/>
              <a:ext cx="1997765" cy="350600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E62A33-7838-3DF3-82BB-374B1CB5305E}"/>
                </a:ext>
              </a:extLst>
            </p:cNvPr>
            <p:cNvSpPr/>
            <p:nvPr/>
          </p:nvSpPr>
          <p:spPr>
            <a:xfrm>
              <a:off x="9167243" y="1773736"/>
              <a:ext cx="1252330" cy="5764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D769CD-D99A-B226-F175-84963007A4D8}"/>
                </a:ext>
              </a:extLst>
            </p:cNvPr>
            <p:cNvSpPr/>
            <p:nvPr/>
          </p:nvSpPr>
          <p:spPr>
            <a:xfrm>
              <a:off x="9167243" y="613465"/>
              <a:ext cx="1252330" cy="576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5DF522-5A8E-1582-BC0B-AEE8EDF20E63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10419573" y="901700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D457D1-4E6B-7033-26FA-F51812518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2061971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304EFF0-9C81-36BD-0EC8-020C595570B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3229836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55BFB1-32C1-36E7-2D4B-81F16815D95E}"/>
                </a:ext>
              </a:extLst>
            </p:cNvPr>
            <p:cNvSpPr txBox="1"/>
            <p:nvPr/>
          </p:nvSpPr>
          <p:spPr>
            <a:xfrm>
              <a:off x="10625172" y="624933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D29DCA-05EB-2C6E-EA6C-345AC4FEF7DE}"/>
                </a:ext>
              </a:extLst>
            </p:cNvPr>
            <p:cNvSpPr txBox="1"/>
            <p:nvPr/>
          </p:nvSpPr>
          <p:spPr>
            <a:xfrm>
              <a:off x="10594797" y="179279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C36EE2-BCC6-FD92-D5E9-9976355EAFB1}"/>
                </a:ext>
              </a:extLst>
            </p:cNvPr>
            <p:cNvSpPr txBox="1"/>
            <p:nvPr/>
          </p:nvSpPr>
          <p:spPr>
            <a:xfrm>
              <a:off x="10594797" y="293631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79312" y="47975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8027994" y="415377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297487" y="400217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9585730" y="373321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9253765" y="3377195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F9E704-01DE-CB62-449D-F8DCB939EEA6}"/>
              </a:ext>
            </a:extLst>
          </p:cNvPr>
          <p:cNvSpPr txBox="1"/>
          <p:nvPr/>
        </p:nvSpPr>
        <p:spPr>
          <a:xfrm>
            <a:off x="8028628" y="5003241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F7DEA6-9642-D923-4D69-4E94A73BDC4A}"/>
              </a:ext>
            </a:extLst>
          </p:cNvPr>
          <p:cNvSpPr txBox="1"/>
          <p:nvPr/>
        </p:nvSpPr>
        <p:spPr>
          <a:xfrm>
            <a:off x="8035339" y="5833370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79312" y="562258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975319" y="646817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95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UC2.1: Simple Provision Domain Objects Creator </a:t>
            </a:r>
            <a:br>
              <a:rPr lang="en-US" sz="4000" dirty="0"/>
            </a:br>
            <a:r>
              <a:rPr lang="en-US" sz="2400" dirty="0"/>
              <a:t>Single-tenant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55350" y="2075415"/>
            <a:ext cx="4387805" cy="374595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Single-Tenant Resource Creator/Updater (RC/RU) </a:t>
            </a:r>
            <a:r>
              <a:rPr lang="en-US" sz="2000" dirty="0"/>
              <a:t>sends data to consumer</a:t>
            </a:r>
          </a:p>
          <a:p>
            <a:r>
              <a:rPr lang="en-US" sz="2000" dirty="0"/>
              <a:t>R</a:t>
            </a:r>
            <a:r>
              <a:rPr lang="en-GB" sz="2000" dirty="0"/>
              <a:t>C/RU</a:t>
            </a:r>
            <a:r>
              <a:rPr lang="en-US" sz="2000" dirty="0"/>
              <a:t> can be a Single-Tenant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a common implementation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561273" y="33733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472275" y="33733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724605" y="36615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3002581" y="3414388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1212899" y="3030864"/>
            <a:ext cx="1997765" cy="109943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76109" y="3948391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366889" y="303478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561273" y="2962637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643370" y="5068604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554372" y="506860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806702" y="5356839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994732" y="5068085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1212899" y="4683888"/>
            <a:ext cx="1997765" cy="1367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450251" y="4755039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643370" y="469833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507418" y="5643898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053413" y="2303012"/>
            <a:ext cx="244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Resource Creator/</a:t>
            </a:r>
          </a:p>
          <a:p>
            <a:pPr algn="ctr"/>
            <a:r>
              <a:rPr lang="en-GB" sz="1800" b="1" dirty="0">
                <a:solidFill>
                  <a:srgbClr val="FFC000"/>
                </a:solidFill>
              </a:rPr>
              <a:t>Updater (RC/RU)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46638" y="3469805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870627" y="1779130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8728" y="515908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8429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UC2.2: Simple Provision Domain Objects Creator </a:t>
            </a:r>
            <a:br>
              <a:rPr lang="en-US" sz="4000" dirty="0"/>
            </a:br>
            <a:r>
              <a:rPr lang="en-US" sz="2400" dirty="0"/>
              <a:t>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30737" y="1465007"/>
            <a:ext cx="6796352" cy="2388482"/>
          </a:xfrm>
        </p:spPr>
        <p:txBody>
          <a:bodyPr>
            <a:normAutofit/>
          </a:bodyPr>
          <a:lstStyle/>
          <a:p>
            <a:r>
              <a:rPr lang="en-GB" sz="1600" dirty="0"/>
              <a:t>Multi-Tenant Resource Creator/Updater (RC/RU) </a:t>
            </a:r>
            <a:r>
              <a:rPr lang="en-US" sz="1600" dirty="0"/>
              <a:t>sends data to consumers</a:t>
            </a:r>
          </a:p>
          <a:p>
            <a:r>
              <a:rPr lang="en-US" sz="1600" dirty="0"/>
              <a:t>RC/RU can be a Multi-Tenant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34719" y="174574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51375" y="337542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33373" y="1388238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566011" y="537891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20C1-FC97-5BF7-2293-B80C10E3B19A}"/>
              </a:ext>
            </a:extLst>
          </p:cNvPr>
          <p:cNvSpPr/>
          <p:nvPr/>
        </p:nvSpPr>
        <p:spPr>
          <a:xfrm>
            <a:off x="3388143" y="2449900"/>
            <a:ext cx="1164907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033E9-3382-9372-E8C0-997B22ED41B0}"/>
              </a:ext>
            </a:extLst>
          </p:cNvPr>
          <p:cNvSpPr/>
          <p:nvPr/>
        </p:nvSpPr>
        <p:spPr>
          <a:xfrm>
            <a:off x="3388143" y="3278840"/>
            <a:ext cx="1234059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D65B2-7797-02F4-14F9-16FE05977791}"/>
              </a:ext>
            </a:extLst>
          </p:cNvPr>
          <p:cNvSpPr/>
          <p:nvPr/>
        </p:nvSpPr>
        <p:spPr>
          <a:xfrm>
            <a:off x="3388143" y="4113206"/>
            <a:ext cx="1179825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AA2457-DA27-2A5A-EDDF-270F395BED7A}"/>
              </a:ext>
            </a:extLst>
          </p:cNvPr>
          <p:cNvSpPr/>
          <p:nvPr/>
        </p:nvSpPr>
        <p:spPr>
          <a:xfrm>
            <a:off x="1108683" y="411320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94ACEF-5F57-58BF-4C27-38A2DE6FBBC9}"/>
              </a:ext>
            </a:extLst>
          </p:cNvPr>
          <p:cNvSpPr/>
          <p:nvPr/>
        </p:nvSpPr>
        <p:spPr>
          <a:xfrm>
            <a:off x="939831" y="2177513"/>
            <a:ext cx="1474208" cy="250482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21CB4-A656-09CA-0943-787564B81E6C}"/>
              </a:ext>
            </a:extLst>
          </p:cNvPr>
          <p:cNvSpPr/>
          <p:nvPr/>
        </p:nvSpPr>
        <p:spPr>
          <a:xfrm>
            <a:off x="1108683" y="327884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F0A6F9-551D-55E1-95CD-AD541428DE1A}"/>
              </a:ext>
            </a:extLst>
          </p:cNvPr>
          <p:cNvSpPr/>
          <p:nvPr/>
        </p:nvSpPr>
        <p:spPr>
          <a:xfrm>
            <a:off x="1108683" y="244990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87BEA5-F302-A58D-BF1D-EA274F80BD11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2032813" y="265582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3505E-AAD3-3139-382E-E6FF15C9FCAC}"/>
              </a:ext>
            </a:extLst>
          </p:cNvPr>
          <p:cNvCxnSpPr>
            <a:cxnSpLocks/>
          </p:cNvCxnSpPr>
          <p:nvPr/>
        </p:nvCxnSpPr>
        <p:spPr>
          <a:xfrm>
            <a:off x="2032813" y="348476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0EF28-0167-1016-68DF-BB60EFB5C5E6}"/>
              </a:ext>
            </a:extLst>
          </p:cNvPr>
          <p:cNvCxnSpPr>
            <a:cxnSpLocks/>
          </p:cNvCxnSpPr>
          <p:nvPr/>
        </p:nvCxnSpPr>
        <p:spPr>
          <a:xfrm>
            <a:off x="2032813" y="431913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506666-C26E-75F7-86F5-8CDC52011C03}"/>
              </a:ext>
            </a:extLst>
          </p:cNvPr>
          <p:cNvSpPr txBox="1"/>
          <p:nvPr/>
        </p:nvSpPr>
        <p:spPr>
          <a:xfrm>
            <a:off x="2237940" y="2479229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4E074D-14F4-4E55-1F75-3FD13573A53E}"/>
              </a:ext>
            </a:extLst>
          </p:cNvPr>
          <p:cNvSpPr txBox="1"/>
          <p:nvPr/>
        </p:nvSpPr>
        <p:spPr>
          <a:xfrm>
            <a:off x="2265651" y="331359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518632-50E7-5101-DF47-48D3A9DF0EE9}"/>
              </a:ext>
            </a:extLst>
          </p:cNvPr>
          <p:cNvSpPr txBox="1"/>
          <p:nvPr/>
        </p:nvSpPr>
        <p:spPr>
          <a:xfrm>
            <a:off x="2294603" y="4136731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E8CEB-F2BD-064F-2131-14A6970FFDE1}"/>
              </a:ext>
            </a:extLst>
          </p:cNvPr>
          <p:cNvSpPr txBox="1"/>
          <p:nvPr/>
        </p:nvSpPr>
        <p:spPr>
          <a:xfrm>
            <a:off x="3310619" y="28242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26F63-34EA-A5B0-4A57-D4956DF83E98}"/>
              </a:ext>
            </a:extLst>
          </p:cNvPr>
          <p:cNvSpPr txBox="1"/>
          <p:nvPr/>
        </p:nvSpPr>
        <p:spPr>
          <a:xfrm>
            <a:off x="3303929" y="366716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A55D9-9E7E-9B29-43F1-82E705E4106A}"/>
              </a:ext>
            </a:extLst>
          </p:cNvPr>
          <p:cNvSpPr txBox="1"/>
          <p:nvPr/>
        </p:nvSpPr>
        <p:spPr>
          <a:xfrm>
            <a:off x="3305098" y="450153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DC19F-B1C7-50BE-954A-677C743CB9E6}"/>
              </a:ext>
            </a:extLst>
          </p:cNvPr>
          <p:cNvSpPr txBox="1"/>
          <p:nvPr/>
        </p:nvSpPr>
        <p:spPr>
          <a:xfrm>
            <a:off x="3490871" y="222230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8C5B8D-ADCB-83A8-8C2F-5C3B5FED95A9}"/>
              </a:ext>
            </a:extLst>
          </p:cNvPr>
          <p:cNvSpPr txBox="1"/>
          <p:nvPr/>
        </p:nvSpPr>
        <p:spPr>
          <a:xfrm>
            <a:off x="1232059" y="1933827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68689B-CD1E-7CA5-1E1F-585C279DB571}"/>
              </a:ext>
            </a:extLst>
          </p:cNvPr>
          <p:cNvSpPr/>
          <p:nvPr/>
        </p:nvSpPr>
        <p:spPr>
          <a:xfrm>
            <a:off x="10264556" y="4515220"/>
            <a:ext cx="1208204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54162A-D86D-1A79-EC91-9B597FD41131}"/>
              </a:ext>
            </a:extLst>
          </p:cNvPr>
          <p:cNvSpPr/>
          <p:nvPr/>
        </p:nvSpPr>
        <p:spPr>
          <a:xfrm>
            <a:off x="10264556" y="5344160"/>
            <a:ext cx="1208204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3EA3F5-CFCF-B8E1-1088-E9B40ED18564}"/>
              </a:ext>
            </a:extLst>
          </p:cNvPr>
          <p:cNvSpPr/>
          <p:nvPr/>
        </p:nvSpPr>
        <p:spPr>
          <a:xfrm>
            <a:off x="10264555" y="6178526"/>
            <a:ext cx="1208203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8B6E87-5BAE-D630-5466-A0D00E8FA355}"/>
              </a:ext>
            </a:extLst>
          </p:cNvPr>
          <p:cNvSpPr/>
          <p:nvPr/>
        </p:nvSpPr>
        <p:spPr>
          <a:xfrm>
            <a:off x="7985095" y="617852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D7F71-8AA1-0346-7431-7CBBB0397D86}"/>
              </a:ext>
            </a:extLst>
          </p:cNvPr>
          <p:cNvSpPr/>
          <p:nvPr/>
        </p:nvSpPr>
        <p:spPr>
          <a:xfrm>
            <a:off x="7716002" y="4443504"/>
            <a:ext cx="1474208" cy="235372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62A33-7838-3DF3-82BB-374B1CB5305E}"/>
              </a:ext>
            </a:extLst>
          </p:cNvPr>
          <p:cNvSpPr/>
          <p:nvPr/>
        </p:nvSpPr>
        <p:spPr>
          <a:xfrm>
            <a:off x="7985095" y="534416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D769CD-D99A-B226-F175-84963007A4D8}"/>
              </a:ext>
            </a:extLst>
          </p:cNvPr>
          <p:cNvSpPr/>
          <p:nvPr/>
        </p:nvSpPr>
        <p:spPr>
          <a:xfrm>
            <a:off x="7985095" y="451522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5DF522-5A8E-1582-BC0B-AEE8EDF20E63}"/>
              </a:ext>
            </a:extLst>
          </p:cNvPr>
          <p:cNvCxnSpPr>
            <a:cxnSpLocks/>
            <a:stCxn id="74" idx="3"/>
            <a:endCxn id="68" idx="1"/>
          </p:cNvCxnSpPr>
          <p:nvPr/>
        </p:nvCxnSpPr>
        <p:spPr>
          <a:xfrm>
            <a:off x="8909225" y="4721146"/>
            <a:ext cx="135533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D457D1-4E6B-7033-26FA-F51812518AAA}"/>
              </a:ext>
            </a:extLst>
          </p:cNvPr>
          <p:cNvCxnSpPr>
            <a:cxnSpLocks/>
          </p:cNvCxnSpPr>
          <p:nvPr/>
        </p:nvCxnSpPr>
        <p:spPr>
          <a:xfrm>
            <a:off x="8909225" y="555008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04EFF0-9C81-36BD-0EC8-020C595570B0}"/>
              </a:ext>
            </a:extLst>
          </p:cNvPr>
          <p:cNvCxnSpPr>
            <a:cxnSpLocks/>
          </p:cNvCxnSpPr>
          <p:nvPr/>
        </p:nvCxnSpPr>
        <p:spPr>
          <a:xfrm>
            <a:off x="8909225" y="638445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55BFB1-32C1-36E7-2D4B-81F16815D95E}"/>
              </a:ext>
            </a:extLst>
          </p:cNvPr>
          <p:cNvSpPr txBox="1"/>
          <p:nvPr/>
        </p:nvSpPr>
        <p:spPr>
          <a:xfrm>
            <a:off x="9060943" y="4523413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D29DCA-05EB-2C6E-EA6C-345AC4FEF7DE}"/>
              </a:ext>
            </a:extLst>
          </p:cNvPr>
          <p:cNvSpPr txBox="1"/>
          <p:nvPr/>
        </p:nvSpPr>
        <p:spPr>
          <a:xfrm>
            <a:off x="9038528" y="535777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C36EE2-BCC6-FD92-D5E9-9976355EAFB1}"/>
              </a:ext>
            </a:extLst>
          </p:cNvPr>
          <p:cNvSpPr txBox="1"/>
          <p:nvPr/>
        </p:nvSpPr>
        <p:spPr>
          <a:xfrm>
            <a:off x="9038528" y="6174750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00373" y="489622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7953976" y="419939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365541" y="4270578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6844179" y="397827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6828795" y="3608389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00373" y="572125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896380" y="656685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4293-962A-5424-E07D-D5C4080FEB22}"/>
              </a:ext>
            </a:extLst>
          </p:cNvPr>
          <p:cNvSpPr txBox="1"/>
          <p:nvPr/>
        </p:nvSpPr>
        <p:spPr>
          <a:xfrm>
            <a:off x="10365541" y="511599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1898-1816-E0EE-2FB8-F186E833FE84}"/>
              </a:ext>
            </a:extLst>
          </p:cNvPr>
          <p:cNvSpPr txBox="1"/>
          <p:nvPr/>
        </p:nvSpPr>
        <p:spPr>
          <a:xfrm>
            <a:off x="10365541" y="5928156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0AEAD-1A01-2334-37FA-9584FE768A2E}"/>
              </a:ext>
            </a:extLst>
          </p:cNvPr>
          <p:cNvSpPr txBox="1"/>
          <p:nvPr/>
        </p:nvSpPr>
        <p:spPr>
          <a:xfrm>
            <a:off x="3505245" y="3063063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1FF27-6592-174D-83FD-9F61E8B4A612}"/>
              </a:ext>
            </a:extLst>
          </p:cNvPr>
          <p:cNvSpPr txBox="1"/>
          <p:nvPr/>
        </p:nvSpPr>
        <p:spPr>
          <a:xfrm>
            <a:off x="3481348" y="389897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81328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UC3.1: Provisioning Domain Identity and Access Management (IAM)</a:t>
            </a:r>
            <a:br>
              <a:rPr lang="en-US" sz="4000" dirty="0"/>
            </a:br>
            <a:r>
              <a:rPr lang="en-US" sz="2400" dirty="0"/>
              <a:t>Single-Tenant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7168" y="2301341"/>
            <a:ext cx="4046632" cy="387562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Normally one or more upstream object database that populates the Resource Manager that after provides that resource information to downstream services that requires a specific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Option 1 and 2 are most common to see in the Implementers Provision Domain</a:t>
            </a:r>
          </a:p>
          <a:p>
            <a:r>
              <a:rPr lang="en-US" sz="1600" dirty="0"/>
              <a:t>Option 3 and 4 will make sense when upstream or downstream services can’t be directly reach.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35E8C3-A559-161C-983A-F91BE25BD49C}"/>
              </a:ext>
            </a:extLst>
          </p:cNvPr>
          <p:cNvSpPr txBox="1"/>
          <p:nvPr/>
        </p:nvSpPr>
        <p:spPr>
          <a:xfrm>
            <a:off x="2766819" y="176684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CFC28F-0877-5980-C4A9-9244CA26117A}"/>
              </a:ext>
            </a:extLst>
          </p:cNvPr>
          <p:cNvGrpSpPr/>
          <p:nvPr/>
        </p:nvGrpSpPr>
        <p:grpSpPr>
          <a:xfrm>
            <a:off x="1288941" y="2074620"/>
            <a:ext cx="5162294" cy="2164875"/>
            <a:chOff x="933706" y="2068648"/>
            <a:chExt cx="5844830" cy="2618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529BE-A249-61DD-9AAF-9527DB22E7A4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850B02-D917-0C43-4562-819C25D9CC3E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A598C1-9599-FDA1-0F96-A706E160157E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6B3580-F584-1DD0-DEEB-2D288EF45873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A5D550-AB6D-FCFB-BE53-1A4ABCDA813D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DBE428-04A9-BFC8-0ECD-69582D92CBC2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4465329" y="2531522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2314711" y="2639740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CFAE85-D41E-7484-6756-C10AB9B50ECB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EAE604-BF6E-900C-D6A6-D96039191926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3D6A46B-8CA0-0DF8-80D6-F635EBC4688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E9194A-BD70-F7EC-C316-3385258C81B4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051DF-001D-2B1E-2357-F46095DCA510}"/>
                </a:ext>
              </a:extLst>
            </p:cNvPr>
            <p:cNvSpPr txBox="1"/>
            <p:nvPr/>
          </p:nvSpPr>
          <p:spPr>
            <a:xfrm>
              <a:off x="5502438" y="235963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CE8C3E-2D18-0BA7-36E2-AE0D99DFA198}"/>
                </a:ext>
              </a:extLst>
            </p:cNvPr>
            <p:cNvSpPr txBox="1"/>
            <p:nvPr/>
          </p:nvSpPr>
          <p:spPr>
            <a:xfrm>
              <a:off x="5519336" y="2756469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4DFCAC-F248-CFB8-186C-B84D4E761AAA}"/>
                </a:ext>
              </a:extLst>
            </p:cNvPr>
            <p:cNvSpPr txBox="1"/>
            <p:nvPr/>
          </p:nvSpPr>
          <p:spPr>
            <a:xfrm>
              <a:off x="3791933" y="2894532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163D28-2B47-FE7E-570B-C6FA5AB9394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2B6B21-F484-20A8-5910-9B4F7F70946E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ACC5D3-8E90-3B94-672E-0EF1D168FE1A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790C6E-552F-F2E7-AFD8-10E21DF926AB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F5792E-3EC5-4E05-13F4-9A0787E6C3B9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A82CB5E-CC94-5589-B5A9-FB07B9F01E10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0DD417-AB73-1D80-405D-11138558191C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6E5CD-D80A-BA21-5DE5-EB886B70DCDA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AED4EEF-06F1-D718-E905-0E0DF4642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B6EFE9-FDDC-AA92-E8AE-4B2447DF875A}"/>
                </a:ext>
              </a:extLst>
            </p:cNvPr>
            <p:cNvSpPr txBox="1"/>
            <p:nvPr/>
          </p:nvSpPr>
          <p:spPr>
            <a:xfrm>
              <a:off x="4465329" y="3891874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FD0537-5271-C0DB-A5EF-58586B2177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F0AC0-BCD2-9D90-2183-7A862AE40F3A}"/>
                </a:ext>
              </a:extLst>
            </p:cNvPr>
            <p:cNvSpPr txBox="1"/>
            <p:nvPr/>
          </p:nvSpPr>
          <p:spPr>
            <a:xfrm>
              <a:off x="2267984" y="4015018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8E2269-EFC1-9591-6DA2-D0086D40A6BB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0DCA9-3D39-DF89-7A23-BD83F27BBBF7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139940-F984-6D19-F23B-E9446BA90C23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1C0244-EC18-F83E-CB21-70BCC5BB77CB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317BE8-3354-940C-2E45-C02E30A5F393}"/>
                </a:ext>
              </a:extLst>
            </p:cNvPr>
            <p:cNvSpPr txBox="1"/>
            <p:nvPr/>
          </p:nvSpPr>
          <p:spPr>
            <a:xfrm>
              <a:off x="5502438" y="3719987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0919CC-0AF3-1D99-F629-00405B806C68}"/>
                </a:ext>
              </a:extLst>
            </p:cNvPr>
            <p:cNvSpPr txBox="1"/>
            <p:nvPr/>
          </p:nvSpPr>
          <p:spPr>
            <a:xfrm>
              <a:off x="5519336" y="4116821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21ACAD-B877-A63F-F707-65DA804442DF}"/>
                </a:ext>
              </a:extLst>
            </p:cNvPr>
            <p:cNvSpPr txBox="1"/>
            <p:nvPr/>
          </p:nvSpPr>
          <p:spPr>
            <a:xfrm>
              <a:off x="3791933" y="4254884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D373C6-4E5E-99F7-9613-465733867575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0478D-D74D-755D-4AF4-23B0DB8A9EBD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D7A6941-A41F-19DE-8817-F74298B79FF1}"/>
              </a:ext>
            </a:extLst>
          </p:cNvPr>
          <p:cNvGrpSpPr/>
          <p:nvPr/>
        </p:nvGrpSpPr>
        <p:grpSpPr>
          <a:xfrm>
            <a:off x="1288941" y="4318517"/>
            <a:ext cx="5162294" cy="2164875"/>
            <a:chOff x="933706" y="2068648"/>
            <a:chExt cx="5844830" cy="26181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8887784-FFC2-519D-EAAC-188BF5E9D1E0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8487A5-743E-8D13-AE70-CAB2ACE49633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A8907C3-1589-00A7-9531-252E188BC9AC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6DDD1A-4568-CD40-717E-CF9E294AC500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0B6028D-9404-22D6-78F9-EC2C3317C12F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EB5594-5623-80EC-2778-7F03292F9781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6FDC42D-6817-5906-418E-025F3B0C3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D4E4B59-6AD8-DFA9-C9C4-85D0514DFC92}"/>
                </a:ext>
              </a:extLst>
            </p:cNvPr>
            <p:cNvSpPr txBox="1"/>
            <p:nvPr/>
          </p:nvSpPr>
          <p:spPr>
            <a:xfrm>
              <a:off x="4465329" y="2531522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817A0A6-9D82-B4C4-794A-994D11C63EF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74AFF9-56D6-38A5-8E84-B266CEFBD6B2}"/>
                </a:ext>
              </a:extLst>
            </p:cNvPr>
            <p:cNvSpPr txBox="1"/>
            <p:nvPr/>
          </p:nvSpPr>
          <p:spPr>
            <a:xfrm>
              <a:off x="2290756" y="2644962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22B3C02-E136-5D13-B6E8-AB293AA4ACCD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D776A3-0546-6717-7EC7-F738CFFE5214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33451A6-8CD5-81B1-F67F-7FF48E5D53ED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85B6FE-4DAA-9BEC-C134-0ACC6CF85415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3C7CB81-3744-0FF5-FE3C-E332103326ED}"/>
                </a:ext>
              </a:extLst>
            </p:cNvPr>
            <p:cNvSpPr txBox="1"/>
            <p:nvPr/>
          </p:nvSpPr>
          <p:spPr>
            <a:xfrm>
              <a:off x="3924387" y="2894532"/>
              <a:ext cx="209155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908412-BCEF-42FE-0209-EBCF0A95535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B813E04-60CD-4B93-E012-72818445B52D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BA756F7-0506-B922-7741-395FCDFE0FBB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C2CF59-CFA4-6B23-EB01-08AABE7E8FA2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23651F-6320-8BF2-0A97-AA6AB73E911E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F18DC98-2385-8CD1-7A02-42D7C6ED3CD2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DED6814-04D5-B788-7EA2-E4619F0B56C1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3F72016-2910-AEA3-33AE-AABDDF9ECA6F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35EB1C42-0E91-A499-2D4B-49A5381A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1DC519-B897-496C-B3BB-2A805E2A0EF4}"/>
                </a:ext>
              </a:extLst>
            </p:cNvPr>
            <p:cNvSpPr txBox="1"/>
            <p:nvPr/>
          </p:nvSpPr>
          <p:spPr>
            <a:xfrm>
              <a:off x="4465329" y="3891874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009666D-EED8-F9AC-064B-66F67462B7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733FE6-0E02-54B6-9D9B-205E1359B7FB}"/>
                </a:ext>
              </a:extLst>
            </p:cNvPr>
            <p:cNvSpPr txBox="1"/>
            <p:nvPr/>
          </p:nvSpPr>
          <p:spPr>
            <a:xfrm>
              <a:off x="2291786" y="4031766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E51AB88-D9B0-83B7-1B6C-4020F04632D1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5EEF8B6-3939-F32C-CC64-F08FFFBA3C04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87BE63E-AFC6-67C6-7FD2-35BAA3923B28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1D855B4-647F-64B2-AEB7-AFFB17FC03D2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A39721-C871-AB0E-B278-E43E4645BAD8}"/>
                </a:ext>
              </a:extLst>
            </p:cNvPr>
            <p:cNvSpPr txBox="1"/>
            <p:nvPr/>
          </p:nvSpPr>
          <p:spPr>
            <a:xfrm>
              <a:off x="5651155" y="2351359"/>
              <a:ext cx="811532" cy="241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6B3FCE-A80C-998B-7CEB-5B5D2EACA4FA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99DD56-E58B-86C7-5D6D-E7697F42F7B3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41BCD-247E-0E93-2746-5A2C2269AE8C}"/>
              </a:ext>
            </a:extLst>
          </p:cNvPr>
          <p:cNvSpPr txBox="1"/>
          <p:nvPr/>
        </p:nvSpPr>
        <p:spPr>
          <a:xfrm>
            <a:off x="3712749" y="5148542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55F25D-0645-63C0-FC50-9B09C7F6B877}"/>
              </a:ext>
            </a:extLst>
          </p:cNvPr>
          <p:cNvSpPr txBox="1"/>
          <p:nvPr/>
        </p:nvSpPr>
        <p:spPr>
          <a:xfrm>
            <a:off x="3844376" y="50008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D95B226-9B90-20F2-CE00-5ED27823DA1D}"/>
              </a:ext>
            </a:extLst>
          </p:cNvPr>
          <p:cNvSpPr txBox="1"/>
          <p:nvPr/>
        </p:nvSpPr>
        <p:spPr>
          <a:xfrm>
            <a:off x="5473501" y="5663182"/>
            <a:ext cx="716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SCIM Client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FFD0C34-7FBF-162E-6200-BB3C12686AD6}"/>
              </a:ext>
            </a:extLst>
          </p:cNvPr>
          <p:cNvSpPr txBox="1"/>
          <p:nvPr/>
        </p:nvSpPr>
        <p:spPr>
          <a:xfrm>
            <a:off x="3712747" y="6264330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9DDB4ED-CDC8-D37F-3F75-7D00E8B22C92}"/>
              </a:ext>
            </a:extLst>
          </p:cNvPr>
          <p:cNvSpPr txBox="1"/>
          <p:nvPr/>
        </p:nvSpPr>
        <p:spPr>
          <a:xfrm>
            <a:off x="3844374" y="611663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1BFE14-1606-01BE-C21A-AE7BDCCC3B0D}"/>
              </a:ext>
            </a:extLst>
          </p:cNvPr>
          <p:cNvSpPr txBox="1"/>
          <p:nvPr/>
        </p:nvSpPr>
        <p:spPr>
          <a:xfrm>
            <a:off x="-57041" y="241735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D00F72-6FD4-BB96-3352-7CB2820932F2}"/>
              </a:ext>
            </a:extLst>
          </p:cNvPr>
          <p:cNvSpPr txBox="1"/>
          <p:nvPr/>
        </p:nvSpPr>
        <p:spPr>
          <a:xfrm>
            <a:off x="-75140" y="352719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E0D458-A376-1CE6-6BF7-B334097BE91A}"/>
              </a:ext>
            </a:extLst>
          </p:cNvPr>
          <p:cNvSpPr txBox="1"/>
          <p:nvPr/>
        </p:nvSpPr>
        <p:spPr>
          <a:xfrm>
            <a:off x="-67667" y="470722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BD57EFC-B44C-475A-7BD3-9AF01323E5EB}"/>
              </a:ext>
            </a:extLst>
          </p:cNvPr>
          <p:cNvSpPr txBox="1"/>
          <p:nvPr/>
        </p:nvSpPr>
        <p:spPr>
          <a:xfrm>
            <a:off x="-79870" y="578787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2310D-CC27-ED84-1902-29443F148E94}"/>
              </a:ext>
            </a:extLst>
          </p:cNvPr>
          <p:cNvSpPr txBox="1"/>
          <p:nvPr/>
        </p:nvSpPr>
        <p:spPr>
          <a:xfrm>
            <a:off x="838200" y="1807798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6760-5E35-ABAA-12D1-3DB1A3F8231E}"/>
              </a:ext>
            </a:extLst>
          </p:cNvPr>
          <p:cNvSpPr txBox="1"/>
          <p:nvPr/>
        </p:nvSpPr>
        <p:spPr>
          <a:xfrm>
            <a:off x="5291780" y="184159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UC3.2: Provisioning Domain Identity and Access Management (IAM)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1316837" y="488062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1311909" y="3082465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1311909" y="2144512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920419" y="2587088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926743" y="3488806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942204" y="523230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56143" y="2197197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942204" y="235659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001542" y="3272802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962298" y="4994081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628299" y="2575193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653210" y="3488933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668670" y="528391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573987" y="2197198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56144" y="313509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573989" y="3135090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57007" y="4932581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574851" y="493258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727699" y="2696393"/>
            <a:ext cx="75430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745785" y="249162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347677" y="216215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1322766" y="3112277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1318255" y="493258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1311909" y="5801100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937276" y="6152771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957369" y="59145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663743" y="6204389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52079" y="5853052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569924" y="5853053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1313328" y="585305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72DF84-3E2B-0516-5C60-EB4F897FFE0B}"/>
              </a:ext>
            </a:extLst>
          </p:cNvPr>
          <p:cNvCxnSpPr>
            <a:cxnSpLocks/>
          </p:cNvCxnSpPr>
          <p:nvPr/>
        </p:nvCxnSpPr>
        <p:spPr>
          <a:xfrm flipV="1">
            <a:off x="4773353" y="6260343"/>
            <a:ext cx="1100055" cy="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4C6B43-F26D-B217-3219-318CAAD46781}"/>
              </a:ext>
            </a:extLst>
          </p:cNvPr>
          <p:cNvSpPr txBox="1"/>
          <p:nvPr/>
        </p:nvSpPr>
        <p:spPr>
          <a:xfrm>
            <a:off x="4941192" y="6128881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1CA0B0-D748-9D67-1A83-3706A6AB8EE2}"/>
              </a:ext>
            </a:extLst>
          </p:cNvPr>
          <p:cNvGrpSpPr/>
          <p:nvPr/>
        </p:nvGrpSpPr>
        <p:grpSpPr>
          <a:xfrm>
            <a:off x="4752575" y="3475668"/>
            <a:ext cx="1100055" cy="184666"/>
            <a:chOff x="7286123" y="6417563"/>
            <a:chExt cx="1100055" cy="18466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0A151-4855-CB59-1571-F8F1BF61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4D07A-F765-A4B5-93D7-4A10AF12E833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A85AD0-9276-D8B5-38B1-B6E7134C6ECC}"/>
              </a:ext>
            </a:extLst>
          </p:cNvPr>
          <p:cNvGrpSpPr/>
          <p:nvPr/>
        </p:nvGrpSpPr>
        <p:grpSpPr>
          <a:xfrm>
            <a:off x="4731175" y="2563368"/>
            <a:ext cx="1100055" cy="184666"/>
            <a:chOff x="7286123" y="6417563"/>
            <a:chExt cx="1100055" cy="18466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60AEAD-CF94-3C17-E74B-C4054D9F8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6D0DE2-B3DF-67A3-9CF7-1232D11C8189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2780E5-D468-A58A-1257-8EC59D2D783F}"/>
              </a:ext>
            </a:extLst>
          </p:cNvPr>
          <p:cNvGrpSpPr/>
          <p:nvPr/>
        </p:nvGrpSpPr>
        <p:grpSpPr>
          <a:xfrm>
            <a:off x="4753101" y="5225939"/>
            <a:ext cx="1100055" cy="184666"/>
            <a:chOff x="7286123" y="6417563"/>
            <a:chExt cx="1100055" cy="18466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B2A9189-C831-BDE1-2E39-8A7CC712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B2189B-D41B-C505-F395-FEBC2E7324D8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9F564B-5D83-7C02-6D60-88F1FD5DDD1C}"/>
              </a:ext>
            </a:extLst>
          </p:cNvPr>
          <p:cNvCxnSpPr>
            <a:cxnSpLocks/>
          </p:cNvCxnSpPr>
          <p:nvPr/>
        </p:nvCxnSpPr>
        <p:spPr>
          <a:xfrm>
            <a:off x="2597745" y="3610895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2D464-ABB8-7566-FBDB-1AE3CEB2B590}"/>
              </a:ext>
            </a:extLst>
          </p:cNvPr>
          <p:cNvSpPr txBox="1"/>
          <p:nvPr/>
        </p:nvSpPr>
        <p:spPr>
          <a:xfrm>
            <a:off x="2605630" y="3479433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766B5C-302A-A196-6C88-D3FA25DDFF47}"/>
              </a:ext>
            </a:extLst>
          </p:cNvPr>
          <p:cNvCxnSpPr>
            <a:cxnSpLocks/>
          </p:cNvCxnSpPr>
          <p:nvPr/>
        </p:nvCxnSpPr>
        <p:spPr>
          <a:xfrm>
            <a:off x="2613150" y="6326264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96B128-56F5-BE58-D5D1-F26481E9884E}"/>
              </a:ext>
            </a:extLst>
          </p:cNvPr>
          <p:cNvSpPr txBox="1"/>
          <p:nvPr/>
        </p:nvSpPr>
        <p:spPr>
          <a:xfrm>
            <a:off x="2621035" y="6194802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9CB0C0-5F93-5F12-75A3-A6B7BFA5FAD4}"/>
              </a:ext>
            </a:extLst>
          </p:cNvPr>
          <p:cNvCxnSpPr>
            <a:cxnSpLocks/>
          </p:cNvCxnSpPr>
          <p:nvPr/>
        </p:nvCxnSpPr>
        <p:spPr>
          <a:xfrm>
            <a:off x="2639547" y="5392306"/>
            <a:ext cx="90308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7F33EB-48D0-3ED9-FAD8-196FC6AA5B8E}"/>
              </a:ext>
            </a:extLst>
          </p:cNvPr>
          <p:cNvSpPr txBox="1"/>
          <p:nvPr/>
        </p:nvSpPr>
        <p:spPr>
          <a:xfrm>
            <a:off x="2786144" y="5225939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A2449A-2A79-2485-06B3-DC0DF49F5E9A}"/>
              </a:ext>
            </a:extLst>
          </p:cNvPr>
          <p:cNvSpPr txBox="1"/>
          <p:nvPr/>
        </p:nvSpPr>
        <p:spPr>
          <a:xfrm>
            <a:off x="3342732" y="1533863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349FC6-2540-F21E-E8CD-4980A0ABE595}"/>
              </a:ext>
            </a:extLst>
          </p:cNvPr>
          <p:cNvSpPr txBox="1"/>
          <p:nvPr/>
        </p:nvSpPr>
        <p:spPr>
          <a:xfrm>
            <a:off x="3104429" y="180082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F95BDD-B86A-ACC2-80CD-715C9F7B8D20}"/>
              </a:ext>
            </a:extLst>
          </p:cNvPr>
          <p:cNvSpPr txBox="1"/>
          <p:nvPr/>
        </p:nvSpPr>
        <p:spPr>
          <a:xfrm>
            <a:off x="1812187" y="2363175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7C1A19-6F78-25C6-2E9D-BA05F2BF3CF4}"/>
              </a:ext>
            </a:extLst>
          </p:cNvPr>
          <p:cNvSpPr txBox="1"/>
          <p:nvPr/>
        </p:nvSpPr>
        <p:spPr>
          <a:xfrm>
            <a:off x="1830312" y="3287865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B010C5-C319-1AB0-2B21-7C124BC3FC7E}"/>
              </a:ext>
            </a:extLst>
          </p:cNvPr>
          <p:cNvSpPr txBox="1"/>
          <p:nvPr/>
        </p:nvSpPr>
        <p:spPr>
          <a:xfrm>
            <a:off x="1812186" y="5084291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AB8FF0-D207-103E-AC6E-4CC3CEA7BD96}"/>
              </a:ext>
            </a:extLst>
          </p:cNvPr>
          <p:cNvSpPr txBox="1"/>
          <p:nvPr/>
        </p:nvSpPr>
        <p:spPr>
          <a:xfrm>
            <a:off x="1794559" y="6028721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7B4390-4196-F6C1-7292-A8CC5D0CBC98}"/>
              </a:ext>
            </a:extLst>
          </p:cNvPr>
          <p:cNvSpPr txBox="1"/>
          <p:nvPr/>
        </p:nvSpPr>
        <p:spPr>
          <a:xfrm>
            <a:off x="838200" y="1902875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3BF482-A026-EE88-EFDE-1024A5D2DB1B}"/>
              </a:ext>
            </a:extLst>
          </p:cNvPr>
          <p:cNvSpPr txBox="1"/>
          <p:nvPr/>
        </p:nvSpPr>
        <p:spPr>
          <a:xfrm>
            <a:off x="6010434" y="190720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072815-9BFA-553E-E2B4-11EF8D1D728F}"/>
              </a:ext>
            </a:extLst>
          </p:cNvPr>
          <p:cNvSpPr txBox="1"/>
          <p:nvPr/>
        </p:nvSpPr>
        <p:spPr>
          <a:xfrm>
            <a:off x="1591297" y="641702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F2A65A-1560-8FB2-1D90-78D06224E789}"/>
              </a:ext>
            </a:extLst>
          </p:cNvPr>
          <p:cNvSpPr txBox="1"/>
          <p:nvPr/>
        </p:nvSpPr>
        <p:spPr>
          <a:xfrm>
            <a:off x="1580764" y="371566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C43CD1-CCF0-C8C4-CD3E-F3B7DA5A294B}"/>
              </a:ext>
            </a:extLst>
          </p:cNvPr>
          <p:cNvSpPr txBox="1"/>
          <p:nvPr/>
        </p:nvSpPr>
        <p:spPr>
          <a:xfrm>
            <a:off x="3534469" y="549802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EF5576-5612-A682-E9BD-7CCAA2E3EE1B}"/>
              </a:ext>
            </a:extLst>
          </p:cNvPr>
          <p:cNvSpPr txBox="1"/>
          <p:nvPr/>
        </p:nvSpPr>
        <p:spPr>
          <a:xfrm>
            <a:off x="4214709" y="640790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FCAC0D-F103-9937-DDF3-F55D6FC3B10F}"/>
              </a:ext>
            </a:extLst>
          </p:cNvPr>
          <p:cNvSpPr txBox="1"/>
          <p:nvPr/>
        </p:nvSpPr>
        <p:spPr>
          <a:xfrm>
            <a:off x="6452780" y="276812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1BBE3-6D9E-1273-8DB3-B421CFDC476F}"/>
              </a:ext>
            </a:extLst>
          </p:cNvPr>
          <p:cNvSpPr txBox="1"/>
          <p:nvPr/>
        </p:nvSpPr>
        <p:spPr>
          <a:xfrm>
            <a:off x="6473209" y="3721835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7D1ECC-3F5E-3D10-D197-32BD2C304734}"/>
              </a:ext>
            </a:extLst>
          </p:cNvPr>
          <p:cNvSpPr txBox="1"/>
          <p:nvPr/>
        </p:nvSpPr>
        <p:spPr>
          <a:xfrm>
            <a:off x="6448196" y="546638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E91AE36E-5FBB-14D9-B349-30151EBB13AF}"/>
              </a:ext>
            </a:extLst>
          </p:cNvPr>
          <p:cNvSpPr txBox="1">
            <a:spLocks/>
          </p:cNvSpPr>
          <p:nvPr/>
        </p:nvSpPr>
        <p:spPr>
          <a:xfrm>
            <a:off x="7430522" y="2488646"/>
            <a:ext cx="4046632" cy="387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Normally one or more upstream object database that populates the Multi-Tenant Resource Manager, that after provides that resource information to downstream services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Typically, we see SCIM Clients functions in the Resource Manager.</a:t>
            </a:r>
          </a:p>
          <a:p>
            <a:r>
              <a:rPr lang="en-US" sz="1600" dirty="0"/>
              <a:t>To address issues of upstream or downstream services not be reachable we might also fin in the Resources Manager the SCIM server role.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40524-490D-CE92-DEED-29B278F662BE}"/>
              </a:ext>
            </a:extLst>
          </p:cNvPr>
          <p:cNvSpPr/>
          <p:nvPr/>
        </p:nvSpPr>
        <p:spPr>
          <a:xfrm>
            <a:off x="1311909" y="3977940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482EE-F4B4-C433-65F1-5E24878DAD2F}"/>
              </a:ext>
            </a:extLst>
          </p:cNvPr>
          <p:cNvSpPr/>
          <p:nvPr/>
        </p:nvSpPr>
        <p:spPr>
          <a:xfrm>
            <a:off x="5926743" y="4384281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85498-D889-4860-3D0F-F2D92A04DC04}"/>
              </a:ext>
            </a:extLst>
          </p:cNvPr>
          <p:cNvSpPr txBox="1"/>
          <p:nvPr/>
        </p:nvSpPr>
        <p:spPr>
          <a:xfrm>
            <a:off x="6001542" y="4168277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25941-A9B3-1CD5-D416-B347AA3E39EB}"/>
              </a:ext>
            </a:extLst>
          </p:cNvPr>
          <p:cNvSpPr/>
          <p:nvPr/>
        </p:nvSpPr>
        <p:spPr>
          <a:xfrm>
            <a:off x="1653210" y="4384408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3947AB-C78C-F0B4-4291-19263AC2A9ED}"/>
              </a:ext>
            </a:extLst>
          </p:cNvPr>
          <p:cNvSpPr/>
          <p:nvPr/>
        </p:nvSpPr>
        <p:spPr>
          <a:xfrm>
            <a:off x="4137976" y="4030565"/>
            <a:ext cx="50970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83CD34-F996-DB6A-62DE-BFC25CC87DAE}"/>
              </a:ext>
            </a:extLst>
          </p:cNvPr>
          <p:cNvSpPr/>
          <p:nvPr/>
        </p:nvSpPr>
        <p:spPr>
          <a:xfrm>
            <a:off x="3573989" y="4030565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7F376B-4407-2DE8-CDF6-B6957EDB638D}"/>
              </a:ext>
            </a:extLst>
          </p:cNvPr>
          <p:cNvSpPr txBox="1"/>
          <p:nvPr/>
        </p:nvSpPr>
        <p:spPr>
          <a:xfrm>
            <a:off x="1322766" y="400775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D2ED0-78A5-BE29-FD81-254647DAF29B}"/>
              </a:ext>
            </a:extLst>
          </p:cNvPr>
          <p:cNvGrpSpPr/>
          <p:nvPr/>
        </p:nvGrpSpPr>
        <p:grpSpPr>
          <a:xfrm>
            <a:off x="4752575" y="4371143"/>
            <a:ext cx="1100055" cy="184666"/>
            <a:chOff x="7286123" y="6417563"/>
            <a:chExt cx="1100055" cy="18466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067931-0E5D-05C2-0DD1-C3FC7B49F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2D9BA-E4ED-6FA5-2E65-7C0BEA241D9F}"/>
                </a:ext>
              </a:extLst>
            </p:cNvPr>
            <p:cNvSpPr txBox="1"/>
            <p:nvPr/>
          </p:nvSpPr>
          <p:spPr>
            <a:xfrm>
              <a:off x="7453962" y="6417563"/>
              <a:ext cx="7360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1EB366-7554-0333-A66B-E14DC3A30A21}"/>
              </a:ext>
            </a:extLst>
          </p:cNvPr>
          <p:cNvCxnSpPr>
            <a:cxnSpLocks/>
          </p:cNvCxnSpPr>
          <p:nvPr/>
        </p:nvCxnSpPr>
        <p:spPr>
          <a:xfrm>
            <a:off x="2597745" y="4506370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30C1FB-BBD6-241E-F92C-AA4D7CC1C2FE}"/>
              </a:ext>
            </a:extLst>
          </p:cNvPr>
          <p:cNvSpPr txBox="1"/>
          <p:nvPr/>
        </p:nvSpPr>
        <p:spPr>
          <a:xfrm>
            <a:off x="2605630" y="4374908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B659D-E99D-9C91-4563-56AE61959BE0}"/>
              </a:ext>
            </a:extLst>
          </p:cNvPr>
          <p:cNvSpPr txBox="1"/>
          <p:nvPr/>
        </p:nvSpPr>
        <p:spPr>
          <a:xfrm>
            <a:off x="1830312" y="418334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319DF5-7806-4564-B667-59079E0C862C}"/>
              </a:ext>
            </a:extLst>
          </p:cNvPr>
          <p:cNvSpPr txBox="1"/>
          <p:nvPr/>
        </p:nvSpPr>
        <p:spPr>
          <a:xfrm>
            <a:off x="1580764" y="46111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9F6AE9-510D-3584-8F2B-12BB22BBF52A}"/>
              </a:ext>
            </a:extLst>
          </p:cNvPr>
          <p:cNvSpPr txBox="1"/>
          <p:nvPr/>
        </p:nvSpPr>
        <p:spPr>
          <a:xfrm>
            <a:off x="6473209" y="461731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487127" y="2065434"/>
            <a:ext cx="1266489" cy="465287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C99AC1-7567-1679-2841-461FF3FCCBFD}"/>
              </a:ext>
            </a:extLst>
          </p:cNvPr>
          <p:cNvSpPr txBox="1"/>
          <p:nvPr/>
        </p:nvSpPr>
        <p:spPr>
          <a:xfrm>
            <a:off x="4225863" y="456847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54656B-CB60-7507-0D64-2DDE6C2012D8}"/>
              </a:ext>
            </a:extLst>
          </p:cNvPr>
          <p:cNvSpPr txBox="1"/>
          <p:nvPr/>
        </p:nvSpPr>
        <p:spPr>
          <a:xfrm>
            <a:off x="3651566" y="4579643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</p:spTree>
    <p:extLst>
      <p:ext uri="{BB962C8B-B14F-4D97-AF65-F5344CB8AC3E}">
        <p14:creationId xmlns:p14="http://schemas.microsoft.com/office/powerpoint/2010/main" val="178176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6931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7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B082D-B800-C6AB-AAE5-76E6DE6E5A56}"/>
              </a:ext>
            </a:extLst>
          </p:cNvPr>
          <p:cNvSpPr txBox="1"/>
          <p:nvPr/>
        </p:nvSpPr>
        <p:spPr>
          <a:xfrm>
            <a:off x="-206410" y="276250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36C48-2C24-B32C-3078-28601FFB1791}"/>
              </a:ext>
            </a:extLst>
          </p:cNvPr>
          <p:cNvSpPr txBox="1"/>
          <p:nvPr/>
        </p:nvSpPr>
        <p:spPr>
          <a:xfrm>
            <a:off x="-206409" y="512510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581D4-F27B-70B1-D1B2-CFF5F1725DBD}"/>
              </a:ext>
            </a:extLst>
          </p:cNvPr>
          <p:cNvSpPr txBox="1"/>
          <p:nvPr/>
        </p:nvSpPr>
        <p:spPr>
          <a:xfrm>
            <a:off x="-208253" y="3937921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 from Commissioner Tool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4727244" y="4685874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10759" y="4389350"/>
            <a:ext cx="2616485" cy="41115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38790" y="378215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2918277" y="4536992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162524" y="4113813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894268" y="4116293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C74B1-B624-EE73-6C51-C97420C82F78}"/>
              </a:ext>
            </a:extLst>
          </p:cNvPr>
          <p:cNvSpPr txBox="1"/>
          <p:nvPr/>
        </p:nvSpPr>
        <p:spPr>
          <a:xfrm>
            <a:off x="4328746" y="4288452"/>
            <a:ext cx="1260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Client App + </a:t>
            </a:r>
          </a:p>
          <a:p>
            <a:pPr algn="ctr"/>
            <a:r>
              <a:rPr lang="en-US" sz="1000" dirty="0"/>
              <a:t>Commissioner Tool</a:t>
            </a: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/>
              <a:t>Provide credentials to manage device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6697690" y="1677566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Device manager provides certificate and application details to the Devices gateway to allow  it to establish trust.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F90B4-5B26-2031-8CC5-7781A91ED4A6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FD68-AE77-A68E-CC18-9963F93BC937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BD0FB-58C2-01E1-87E5-C25248CB1AAF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1AD5B-5C4D-A993-BEA1-CC9921DF0B9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B3863A-F445-D4C7-C359-6380DEC6935E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28DB-93B0-B1E4-D14F-026C738E2F23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C0D6D-75A9-A022-0FDB-19443CD82F5F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752CD-EE1B-7CE2-7D79-9E20286D3DE7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BA97-8800-04EE-7027-B982356B2D84}"/>
              </a:ext>
            </a:extLst>
          </p:cNvPr>
          <p:cNvSpPr txBox="1"/>
          <p:nvPr/>
        </p:nvSpPr>
        <p:spPr>
          <a:xfrm>
            <a:off x="3163439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D3125-6D99-88E0-902A-A8DF7147CA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57A77C-72F2-0B5C-8478-112DF2CC45EF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89C0A-9415-18B9-0431-916E7A197F26}"/>
              </a:ext>
            </a:extLst>
          </p:cNvPr>
          <p:cNvSpPr/>
          <p:nvPr/>
        </p:nvSpPr>
        <p:spPr>
          <a:xfrm>
            <a:off x="661326" y="3429000"/>
            <a:ext cx="1615257" cy="132556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49E4A-6A09-665E-FF1A-12C87AF10737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0841-B3AF-5DCF-F84F-17CB782A4DE4}"/>
              </a:ext>
            </a:extLst>
          </p:cNvPr>
          <p:cNvSpPr txBox="1"/>
          <p:nvPr/>
        </p:nvSpPr>
        <p:spPr>
          <a:xfrm>
            <a:off x="466307" y="2793276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UC8: Enterprise Simple Apps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apps can’t run fancy SCIM implementations</a:t>
            </a:r>
          </a:p>
          <a:p>
            <a:pPr lvl="1"/>
            <a:r>
              <a:rPr lang="en-US" dirty="0"/>
              <a:t>Homegrown apps with local databases</a:t>
            </a:r>
          </a:p>
          <a:p>
            <a:pPr lvl="1"/>
            <a:r>
              <a:rPr lang="en-US" dirty="0"/>
              <a:t>Small line of business applications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No ability to be SCIM Server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866580"/>
            <a:ext cx="1252330" cy="6505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A </a:t>
            </a:r>
            <a:r>
              <a:rPr lang="en-US" sz="1400" dirty="0"/>
              <a:t>(SQL-based)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0"/>
            <a:ext cx="1252330" cy="643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B</a:t>
            </a:r>
          </a:p>
          <a:p>
            <a:pPr algn="ctr"/>
            <a:r>
              <a:rPr lang="en-US" sz="1400" dirty="0"/>
              <a:t>(SCIM Client)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783333"/>
            <a:ext cx="1252330" cy="724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C</a:t>
            </a:r>
          </a:p>
          <a:p>
            <a:pPr algn="ctr"/>
            <a:r>
              <a:rPr lang="en-US" sz="1400" dirty="0"/>
              <a:t>(Proprietary API/library)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90160" y="2345922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2866580"/>
            <a:ext cx="1252330" cy="264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In-Domain Provisioning Tool</a:t>
            </a:r>
          </a:p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</p:cNvCxnSpPr>
          <p:nvPr/>
        </p:nvCxnSpPr>
        <p:spPr>
          <a:xfrm>
            <a:off x="2158862" y="329049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</p:cNvCxnSpPr>
          <p:nvPr/>
        </p:nvCxnSpPr>
        <p:spPr>
          <a:xfrm>
            <a:off x="2158862" y="501401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300835" y="2877922"/>
            <a:ext cx="1694695" cy="4462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(Direct database update)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46926" y="3866970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Active Pull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158862" y="5006387"/>
            <a:ext cx="17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(Proprietary connector)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2206D-9082-3142-B2F9-CCEE78C721D5}"/>
              </a:ext>
            </a:extLst>
          </p:cNvPr>
          <p:cNvSpPr/>
          <p:nvPr/>
        </p:nvSpPr>
        <p:spPr>
          <a:xfrm>
            <a:off x="1013904" y="3866970"/>
            <a:ext cx="1071326" cy="452039"/>
          </a:xfrm>
          <a:prstGeom prst="rect">
            <a:avLst/>
          </a:prstGeom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UC10: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UC11: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27016</TotalTime>
  <Words>3079</Words>
  <Application>Microsoft Office PowerPoint</Application>
  <PresentationFormat>Widescreen</PresentationFormat>
  <Paragraphs>1034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-apple-system</vt:lpstr>
      <vt:lpstr>Aptos</vt:lpstr>
      <vt:lpstr>Aptos Display</vt:lpstr>
      <vt:lpstr>Arial</vt:lpstr>
      <vt:lpstr>Calibri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UC1.1: Simple Provision Domain Objects Consumer  Single-tenant Resource Subscriber (RS)</vt:lpstr>
      <vt:lpstr>UC1.2: Simple Provision Domain Objects Consumer  Multi-tenant Resource Subscriber (RS)</vt:lpstr>
      <vt:lpstr>UC2.1: Simple Provision Domain Objects Creator  Single-tenant Resource Creator/Updater (RC/RU)</vt:lpstr>
      <vt:lpstr>UC2.2: Simple Provision Domain Objects Creator  Multi-tenant Resource Creator/Updater (RC/RU)</vt:lpstr>
      <vt:lpstr>UC3.1: Provisioning Domain Identity and Access Management (IAM) Single-Tenant Resource Manager (RM)</vt:lpstr>
      <vt:lpstr>UC3.2: Provisioning Domain Identity and Access Management (IAM) Multi-tenant Resource Manager (RM)</vt:lpstr>
      <vt:lpstr>Use Cases</vt:lpstr>
      <vt:lpstr>UC4: Partner Device Registry Manufacturer details pushed to customers at time of device sale</vt:lpstr>
      <vt:lpstr>UC5: Device identity Creation from Commissioner Tool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Provide credentials to manage device</vt:lpstr>
      <vt:lpstr>UC8: Enterprise Simple Apps Single-tenant Resource Creators &amp; Subscribers</vt:lpstr>
      <vt:lpstr>UC9: RA authority in SaaS App Creation and Updating of attributes resides in SaaS App and Resource Creators/Updaters</vt:lpstr>
      <vt:lpstr>UC10: Reconciliation Bringing consistency between the IdM and the Enterprise Applications</vt:lpstr>
      <vt:lpstr>UC11: HR Application  </vt:lpstr>
      <vt:lpstr>Extra</vt:lpstr>
      <vt:lpstr>UC3: Multi-tenant IAM Provisioning Platform Multi-tenant Resource Manager</vt:lpstr>
      <vt:lpstr>Trigger : Events</vt:lpstr>
      <vt:lpstr>UC5: SCIM Events Combined actions/triggers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90</cp:revision>
  <dcterms:created xsi:type="dcterms:W3CDTF">2024-01-05T13:39:15Z</dcterms:created>
  <dcterms:modified xsi:type="dcterms:W3CDTF">2024-10-01T14:43:43Z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2024-09-29T10:26:48Z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8b483d67-fa93-4f39-bdd5-3819afb59456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