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256" r:id="rId2"/>
    <p:sldId id="3262" r:id="rId3"/>
    <p:sldId id="3221" r:id="rId4"/>
    <p:sldId id="3208" r:id="rId5"/>
    <p:sldId id="3228" r:id="rId6"/>
    <p:sldId id="3229" r:id="rId7"/>
    <p:sldId id="3269" r:id="rId8"/>
    <p:sldId id="3220" r:id="rId9"/>
    <p:sldId id="3261" r:id="rId10"/>
    <p:sldId id="3217" r:id="rId11"/>
    <p:sldId id="3263" r:id="rId12"/>
    <p:sldId id="3218" r:id="rId13"/>
    <p:sldId id="3223" r:id="rId14"/>
    <p:sldId id="3219" r:id="rId15"/>
    <p:sldId id="3225" r:id="rId16"/>
    <p:sldId id="3227" r:id="rId17"/>
    <p:sldId id="3230" r:id="rId18"/>
    <p:sldId id="3260" r:id="rId19"/>
    <p:sldId id="3270" r:id="rId20"/>
    <p:sldId id="3271" r:id="rId21"/>
    <p:sldId id="3272" r:id="rId22"/>
    <p:sldId id="3273" r:id="rId23"/>
    <p:sldId id="3274" r:id="rId24"/>
    <p:sldId id="3275" r:id="rId25"/>
    <p:sldId id="3276" r:id="rId26"/>
    <p:sldId id="3231" r:id="rId27"/>
    <p:sldId id="3277" r:id="rId28"/>
    <p:sldId id="3233" r:id="rId29"/>
    <p:sldId id="3235" r:id="rId30"/>
    <p:sldId id="3237" r:id="rId31"/>
    <p:sldId id="3239" r:id="rId32"/>
    <p:sldId id="3240" r:id="rId33"/>
    <p:sldId id="3278" r:id="rId34"/>
    <p:sldId id="3250" r:id="rId35"/>
    <p:sldId id="3255" r:id="rId36"/>
    <p:sldId id="3257" r:id="rId37"/>
    <p:sldId id="3216" r:id="rId38"/>
    <p:sldId id="3211" r:id="rId39"/>
    <p:sldId id="3279" r:id="rId40"/>
    <p:sldId id="3280" r:id="rId41"/>
    <p:sldId id="3283" r:id="rId42"/>
    <p:sldId id="3284" r:id="rId43"/>
    <p:sldId id="3207" r:id="rId4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pos="3144">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4" autoAdjust="0"/>
    <p:restoredTop sz="96710" autoAdjust="0"/>
  </p:normalViewPr>
  <p:slideViewPr>
    <p:cSldViewPr snapToGrid="0" snapToObjects="1">
      <p:cViewPr varScale="1">
        <p:scale>
          <a:sx n="160" d="100"/>
          <a:sy n="160" d="100"/>
        </p:scale>
        <p:origin x="2506" y="110"/>
      </p:cViewPr>
      <p:guideLst>
        <p:guide pos="3144"/>
        <p:guide orient="horz" pos="162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5311E-B48E-4C3A-8FCE-36E82363C6CC}"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C90A-B879-4EBA-B110-D6552C583073}" type="slidenum">
              <a:rPr lang="en-US" smtClean="0"/>
              <a:t>‹#›</a:t>
            </a:fld>
            <a:endParaRPr lang="en-US"/>
          </a:p>
        </p:txBody>
      </p:sp>
    </p:spTree>
    <p:extLst>
      <p:ext uri="{BB962C8B-B14F-4D97-AF65-F5344CB8AC3E}">
        <p14:creationId xmlns:p14="http://schemas.microsoft.com/office/powerpoint/2010/main" val="3854269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31644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08803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89672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25456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36994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tx2"/>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tx2"/>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tx2"/>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tx2"/>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tx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tx2"/>
                </a:solidFill>
              </a:defRPr>
            </a:lvl1pPr>
          </a:lstStyle>
          <a:p>
            <a:pPr lvl="0"/>
            <a:r>
              <a:rPr lang="en-US"/>
              <a:t>Click to edit Master title style</a:t>
            </a:r>
            <a:endParaRPr lang="en-GB"/>
          </a:p>
        </p:txBody>
      </p:sp>
      <p:sp>
        <p:nvSpPr>
          <p:cNvPr id="8" name="Rectangle 4"/>
          <p:cNvSpPr>
            <a:spLocks noChangeArrowheads="1"/>
          </p:cNvSpPr>
          <p:nvPr/>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3100519972"/>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4255683545"/>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tx2"/>
                </a:solidFill>
                <a:latin typeface="+mn-lt"/>
                <a:ea typeface="ＭＳ Ｐゴシック" charset="0"/>
                <a:cs typeface="CiscoSans"/>
              </a:defRPr>
            </a:lvl1pPr>
            <a:lvl2pPr marL="228600" indent="-114300">
              <a:buClr>
                <a:schemeClr val="tx2"/>
              </a:buClr>
              <a:buSzPct val="60000"/>
              <a:defRPr sz="2000">
                <a:solidFill>
                  <a:schemeClr val="tx2"/>
                </a:solidFill>
              </a:defRPr>
            </a:lvl2pPr>
            <a:lvl3pPr marL="342900" indent="-114300">
              <a:buClr>
                <a:schemeClr val="tx2"/>
              </a:buClr>
              <a:buSzPct val="60000"/>
              <a:defRPr sz="1800">
                <a:solidFill>
                  <a:schemeClr val="tx2"/>
                </a:solidFill>
              </a:defRPr>
            </a:lvl3pPr>
            <a:lvl4pPr marL="457200" indent="-123825">
              <a:buClr>
                <a:schemeClr val="tx2"/>
              </a:buClr>
              <a:buSzPct val="60000"/>
              <a:defRPr sz="1600">
                <a:solidFill>
                  <a:schemeClr val="tx2"/>
                </a:solidFill>
              </a:defRPr>
            </a:lvl4pPr>
            <a:lvl5pPr marL="574675" indent="-117475">
              <a:buClr>
                <a:schemeClr val="tx2"/>
              </a:buClr>
              <a:buSzPct val="60000"/>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2770551288"/>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1333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US"/>
              <a:t>Click icon to add picture</a:t>
            </a:r>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a:t>Click to edit Master text styles</a:t>
            </a:r>
          </a:p>
        </p:txBody>
      </p:sp>
      <p:sp>
        <p:nvSpPr>
          <p:cNvPr id="10" name="Rectangle 4"/>
          <p:cNvSpPr>
            <a:spLocks noChangeArrowheads="1"/>
          </p:cNvSpPr>
          <p:nvPr/>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333948264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US"/>
              <a:t>Click icon to add picture</a:t>
            </a:r>
          </a:p>
        </p:txBody>
      </p:sp>
      <p:sp>
        <p:nvSpPr>
          <p:cNvPr id="8" name="Rectangle 4"/>
          <p:cNvSpPr>
            <a:spLocks noChangeArrowheads="1"/>
          </p:cNvSpPr>
          <p:nvPr/>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642764624"/>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8" name="Rectangle 4"/>
          <p:cNvSpPr>
            <a:spLocks noChangeArrowheads="1"/>
          </p:cNvSpPr>
          <p:nvPr/>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88446552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US"/>
              <a:t>Click icon to add picture</a:t>
            </a:r>
          </a:p>
        </p:txBody>
      </p:sp>
      <p:sp>
        <p:nvSpPr>
          <p:cNvPr id="8" name="Rectangle 4"/>
          <p:cNvSpPr>
            <a:spLocks noChangeArrowheads="1"/>
          </p:cNvSpPr>
          <p:nvPr/>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53818087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301836755"/>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991378711"/>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7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0998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61948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2"/>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2"/>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13155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2"/>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2300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1"/>
                </a:solidFill>
                <a:latin typeface="+mn-lt"/>
                <a:ea typeface="+mn-ea"/>
                <a:cs typeface="CiscoSans Thin"/>
              </a:rPr>
              <a:t>RFC 7642</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71407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65000"/>
                  </a:schemeClr>
                </a:solidFill>
                <a:latin typeface="+mn-lt"/>
                <a:ea typeface="+mn-ea"/>
                <a:cs typeface="CiscoSans Thin"/>
              </a:rPr>
              <a:t>RFC 7642</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A74FC4-FC46-9442-B3D0-481E011BD5DE}"/>
              </a:ext>
            </a:extLst>
          </p:cNvPr>
          <p:cNvSpPr>
            <a:spLocks noGrp="1"/>
          </p:cNvSpPr>
          <p:nvPr>
            <p:ph type="subTitle" idx="1"/>
          </p:nvPr>
        </p:nvSpPr>
        <p:spPr>
          <a:xfrm>
            <a:off x="469496" y="4325215"/>
            <a:ext cx="8296421" cy="288131"/>
          </a:xfrm>
        </p:spPr>
        <p:txBody>
          <a:bodyPr/>
          <a:lstStyle/>
          <a:p>
            <a:r>
              <a:rPr lang="en-US" sz="1400" dirty="0">
                <a:latin typeface="Courier New" panose="02070309020205020404" pitchFamily="49" charset="0"/>
                <a:cs typeface="Courier New" panose="02070309020205020404" pitchFamily="49" charset="0"/>
              </a:rPr>
              <a:t>Paulo Jorge Correia</a:t>
            </a:r>
          </a:p>
        </p:txBody>
      </p:sp>
      <p:sp>
        <p:nvSpPr>
          <p:cNvPr id="4" name="Text Placeholder 3">
            <a:extLst>
              <a:ext uri="{FF2B5EF4-FFF2-40B4-BE49-F238E27FC236}">
                <a16:creationId xmlns:a16="http://schemas.microsoft.com/office/drawing/2014/main" id="{CF2272EF-19E8-3C4F-8E2A-DB53821C993B}"/>
              </a:ext>
            </a:extLst>
          </p:cNvPr>
          <p:cNvSpPr>
            <a:spLocks noGrp="1"/>
          </p:cNvSpPr>
          <p:nvPr>
            <p:ph type="body" sz="quarter" idx="12"/>
          </p:nvPr>
        </p:nvSpPr>
        <p:spPr>
          <a:xfrm>
            <a:off x="463292" y="4636893"/>
            <a:ext cx="8296421" cy="288131"/>
          </a:xfrm>
        </p:spPr>
        <p:txBody>
          <a:bodyPr/>
          <a:lstStyle/>
          <a:p>
            <a:r>
              <a:rPr lang="en-US" dirty="0">
                <a:latin typeface="Courier New" panose="02070309020205020404" pitchFamily="49" charset="0"/>
                <a:cs typeface="Courier New" panose="02070309020205020404" pitchFamily="49" charset="0"/>
              </a:rPr>
              <a:t>30</a:t>
            </a:r>
            <a:r>
              <a:rPr lang="en-US" baseline="30000" dirty="0">
                <a:latin typeface="Courier New" panose="02070309020205020404" pitchFamily="49" charset="0"/>
                <a:cs typeface="Courier New" panose="02070309020205020404" pitchFamily="49" charset="0"/>
              </a:rPr>
              <a:t>th</a:t>
            </a:r>
            <a:r>
              <a:rPr lang="en-US" dirty="0">
                <a:latin typeface="Courier New" panose="02070309020205020404" pitchFamily="49" charset="0"/>
                <a:cs typeface="Courier New" panose="02070309020205020404" pitchFamily="49" charset="0"/>
              </a:rPr>
              <a:t> Jun 2023</a:t>
            </a:r>
          </a:p>
        </p:txBody>
      </p:sp>
      <p:sp>
        <p:nvSpPr>
          <p:cNvPr id="5" name="Text Placeholder 4">
            <a:extLst>
              <a:ext uri="{FF2B5EF4-FFF2-40B4-BE49-F238E27FC236}">
                <a16:creationId xmlns:a16="http://schemas.microsoft.com/office/drawing/2014/main" id="{81D217D7-7C32-4F44-9BFD-41FF59E1AAF0}"/>
              </a:ext>
            </a:extLst>
          </p:cNvPr>
          <p:cNvSpPr>
            <a:spLocks noGrp="1"/>
          </p:cNvSpPr>
          <p:nvPr>
            <p:ph type="body" sz="quarter" idx="13"/>
          </p:nvPr>
        </p:nvSpPr>
        <p:spPr/>
        <p:txBody>
          <a:bodyPr/>
          <a:lstStyle/>
          <a:p>
            <a:r>
              <a:rPr lang="en-GB" sz="2000" dirty="0">
                <a:effectLst/>
                <a:latin typeface="Courier New" panose="02070309020205020404" pitchFamily="49" charset="0"/>
                <a:ea typeface="Calibri" panose="020F0502020204030204" pitchFamily="34" charset="0"/>
                <a:cs typeface="Courier New" panose="02070309020205020404" pitchFamily="49" charset="0"/>
              </a:rPr>
              <a:t>Definitions, Overview, Concepts, and Requirements</a:t>
            </a:r>
            <a:endParaRPr lang="en-US" sz="2000" dirty="0">
              <a:latin typeface="Courier New" panose="02070309020205020404" pitchFamily="49" charset="0"/>
              <a:cs typeface="Courier New" panose="02070309020205020404" pitchFamily="49" charset="0"/>
            </a:endParaRPr>
          </a:p>
        </p:txBody>
      </p:sp>
      <p:sp>
        <p:nvSpPr>
          <p:cNvPr id="6" name="Title 5">
            <a:extLst>
              <a:ext uri="{FF2B5EF4-FFF2-40B4-BE49-F238E27FC236}">
                <a16:creationId xmlns:a16="http://schemas.microsoft.com/office/drawing/2014/main" id="{422CA66E-23E5-8844-8A34-F34EAAB31118}"/>
              </a:ext>
            </a:extLst>
          </p:cNvPr>
          <p:cNvSpPr>
            <a:spLocks noGrp="1"/>
          </p:cNvSpPr>
          <p:nvPr>
            <p:ph type="ctrTitle"/>
          </p:nvPr>
        </p:nvSpPr>
        <p:spPr/>
        <p:txBody>
          <a:bodyPr/>
          <a:lstStyle/>
          <a:p>
            <a:br>
              <a:rPr lang="en-GB" sz="2400" dirty="0">
                <a:effectLst/>
                <a:latin typeface="Courier New" panose="02070309020205020404" pitchFamily="49" charset="0"/>
                <a:ea typeface="Calibri" panose="020F0502020204030204" pitchFamily="34" charset="0"/>
                <a:cs typeface="Courier New" panose="02070309020205020404" pitchFamily="49" charset="0"/>
              </a:rPr>
            </a:br>
            <a:br>
              <a:rPr lang="en-GB" sz="2400" dirty="0">
                <a:effectLst/>
                <a:latin typeface="Courier New" panose="02070309020205020404" pitchFamily="49" charset="0"/>
                <a:ea typeface="Calibri" panose="020F0502020204030204" pitchFamily="34" charset="0"/>
                <a:cs typeface="Courier New" panose="02070309020205020404" pitchFamily="49" charset="0"/>
              </a:rPr>
            </a:br>
            <a:r>
              <a:rPr lang="en-GB" sz="3200" dirty="0">
                <a:latin typeface="Courier New" panose="02070309020205020404" pitchFamily="49" charset="0"/>
                <a:ea typeface="Calibri" panose="020F0502020204030204" pitchFamily="34" charset="0"/>
                <a:cs typeface="Courier New" panose="02070309020205020404" pitchFamily="49" charset="0"/>
              </a:rPr>
              <a:t>SCIM Use cases aka</a:t>
            </a:r>
            <a:br>
              <a:rPr lang="en-GB" sz="3200" dirty="0">
                <a:latin typeface="Courier New" panose="02070309020205020404" pitchFamily="49" charset="0"/>
                <a:ea typeface="Calibri" panose="020F0502020204030204" pitchFamily="34" charset="0"/>
                <a:cs typeface="Courier New" panose="02070309020205020404" pitchFamily="49" charset="0"/>
              </a:rPr>
            </a:br>
            <a:r>
              <a:rPr lang="en-GB" sz="3200" dirty="0">
                <a:latin typeface="Courier New" panose="02070309020205020404" pitchFamily="49" charset="0"/>
                <a:ea typeface="Calibri" panose="020F0502020204030204" pitchFamily="34" charset="0"/>
                <a:cs typeface="Courier New" panose="02070309020205020404" pitchFamily="49" charset="0"/>
              </a:rPr>
              <a:t>RFC 7642 revamp</a:t>
            </a:r>
            <a:br>
              <a:rPr lang="en-GB" sz="2400" dirty="0">
                <a:effectLst/>
                <a:latin typeface="Courier New" panose="02070309020205020404" pitchFamily="49" charset="0"/>
                <a:ea typeface="Calibri" panose="020F0502020204030204" pitchFamily="34" charset="0"/>
                <a:cs typeface="Courier New" panose="02070309020205020404" pitchFamily="49" charset="0"/>
              </a:rPr>
            </a:br>
            <a:r>
              <a:rPr lang="en-GB" sz="2400" dirty="0">
                <a:effectLst/>
                <a:latin typeface="Courier New" panose="02070309020205020404" pitchFamily="49" charset="0"/>
                <a:ea typeface="Calibri" panose="020F0502020204030204" pitchFamily="34" charset="0"/>
                <a:cs typeface="Courier New" panose="02070309020205020404" pitchFamily="49" charset="0"/>
              </a:rPr>
              <a:t>System for Cross-domain Identity Management:</a:t>
            </a:r>
          </a:p>
        </p:txBody>
      </p:sp>
    </p:spTree>
    <p:extLst>
      <p:ext uri="{BB962C8B-B14F-4D97-AF65-F5344CB8AC3E}">
        <p14:creationId xmlns:p14="http://schemas.microsoft.com/office/powerpoint/2010/main" val="53673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3142320" y="3197207"/>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437766" y="1524986"/>
            <a:ext cx="8268468" cy="646331"/>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Get information about me, allowing CRUD operation on the user that is authorized to the RS (Service Provider, where the client can only do CRUD operations on the authorized Resource.</a:t>
            </a:r>
            <a:endParaRPr lang="en-GB" sz="1600"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3116618" y="3372477"/>
            <a:ext cx="243684" cy="370399"/>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5203880" y="3204564"/>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a:cxnSpLocks/>
          </p:cNvCxnSpPr>
          <p:nvPr/>
        </p:nvCxnSpPr>
        <p:spPr>
          <a:xfrm>
            <a:off x="3783276" y="3400103"/>
            <a:ext cx="1239333"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929557" y="4626047"/>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8134345" y="4488059"/>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77" name="TextBox 176">
            <a:extLst>
              <a:ext uri="{FF2B5EF4-FFF2-40B4-BE49-F238E27FC236}">
                <a16:creationId xmlns:a16="http://schemas.microsoft.com/office/drawing/2014/main" id="{AFB72E45-94EA-7257-B5F4-F20C75F78596}"/>
              </a:ext>
            </a:extLst>
          </p:cNvPr>
          <p:cNvSpPr txBox="1"/>
          <p:nvPr/>
        </p:nvSpPr>
        <p:spPr>
          <a:xfrm>
            <a:off x="3059422" y="2923574"/>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78" name="TextBox 177">
            <a:extLst>
              <a:ext uri="{FF2B5EF4-FFF2-40B4-BE49-F238E27FC236}">
                <a16:creationId xmlns:a16="http://schemas.microsoft.com/office/drawing/2014/main" id="{AE406F9F-8769-8746-0F2F-0E538C14DD50}"/>
              </a:ext>
            </a:extLst>
          </p:cNvPr>
          <p:cNvSpPr txBox="1"/>
          <p:nvPr/>
        </p:nvSpPr>
        <p:spPr>
          <a:xfrm>
            <a:off x="5127385" y="2947783"/>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3" name="TextBox 2">
            <a:extLst>
              <a:ext uri="{FF2B5EF4-FFF2-40B4-BE49-F238E27FC236}">
                <a16:creationId xmlns:a16="http://schemas.microsoft.com/office/drawing/2014/main" id="{26133332-4318-095F-D163-72B4BEABC574}"/>
              </a:ext>
            </a:extLst>
          </p:cNvPr>
          <p:cNvSpPr txBox="1"/>
          <p:nvPr/>
        </p:nvSpPr>
        <p:spPr>
          <a:xfrm>
            <a:off x="437766" y="816547"/>
            <a:ext cx="8268468"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CRUD operation on a single resource, associated to the </a:t>
            </a:r>
            <a:r>
              <a:rPr lang="en-GB" sz="1400" dirty="0" err="1">
                <a:latin typeface="Courier New" panose="02070309020205020404" pitchFamily="49" charset="0"/>
                <a:cs typeface="Courier New" panose="02070309020205020404" pitchFamily="49" charset="0"/>
              </a:rPr>
              <a:t>AuthZ</a:t>
            </a:r>
            <a:r>
              <a:rPr lang="en-GB" sz="1400" dirty="0">
                <a:latin typeface="Courier New" panose="02070309020205020404" pitchFamily="49" charset="0"/>
                <a:cs typeface="Courier New" panose="02070309020205020404" pitchFamily="49" charset="0"/>
              </a:rPr>
              <a:t> action. </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03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2770463" y="3621843"/>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4747107" y="4478949"/>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437766" y="1329042"/>
            <a:ext cx="8268468" cy="830997"/>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Resources are CUD (Created/Updated/Delete) in the service of RM, manual, bulk or through the use of proprietary APIs, at this point the Actor is a RC and RM</a:t>
            </a:r>
          </a:p>
          <a:p>
            <a:r>
              <a:rPr lang="en-GB" sz="1200" dirty="0">
                <a:latin typeface="Courier New" panose="02070309020205020404" pitchFamily="49" charset="0"/>
                <a:cs typeface="Courier New" panose="02070309020205020404" pitchFamily="49" charset="0"/>
              </a:rPr>
              <a:t>After CUD in RM System, it will be updated in the different RS, where RM will use push to do CUD in specific time intervals.</a:t>
            </a:r>
            <a:endParaRPr lang="en-GB" sz="1600"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2744761" y="3797113"/>
            <a:ext cx="243684" cy="370399"/>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4753271" y="2966507"/>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3541062" y="3227672"/>
            <a:ext cx="1171575" cy="610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3525156" y="4083179"/>
            <a:ext cx="1147068" cy="564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4840670" y="3188354"/>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929557" y="4983097"/>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8134345" y="4845109"/>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77" name="TextBox 176">
            <a:extLst>
              <a:ext uri="{FF2B5EF4-FFF2-40B4-BE49-F238E27FC236}">
                <a16:creationId xmlns:a16="http://schemas.microsoft.com/office/drawing/2014/main" id="{AFB72E45-94EA-7257-B5F4-F20C75F78596}"/>
              </a:ext>
            </a:extLst>
          </p:cNvPr>
          <p:cNvSpPr txBox="1"/>
          <p:nvPr/>
        </p:nvSpPr>
        <p:spPr>
          <a:xfrm>
            <a:off x="2687565" y="3348210"/>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a:t>
            </a:r>
          </a:p>
        </p:txBody>
      </p:sp>
      <p:sp>
        <p:nvSpPr>
          <p:cNvPr id="178" name="TextBox 177">
            <a:extLst>
              <a:ext uri="{FF2B5EF4-FFF2-40B4-BE49-F238E27FC236}">
                <a16:creationId xmlns:a16="http://schemas.microsoft.com/office/drawing/2014/main" id="{AE406F9F-8769-8746-0F2F-0E538C14DD50}"/>
              </a:ext>
            </a:extLst>
          </p:cNvPr>
          <p:cNvSpPr txBox="1"/>
          <p:nvPr/>
        </p:nvSpPr>
        <p:spPr>
          <a:xfrm>
            <a:off x="4676776" y="2709726"/>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179" name="TextBox 178">
            <a:extLst>
              <a:ext uri="{FF2B5EF4-FFF2-40B4-BE49-F238E27FC236}">
                <a16:creationId xmlns:a16="http://schemas.microsoft.com/office/drawing/2014/main" id="{30AA0AA4-E8C3-B15E-EAC0-C1A244164781}"/>
              </a:ext>
            </a:extLst>
          </p:cNvPr>
          <p:cNvSpPr txBox="1"/>
          <p:nvPr/>
        </p:nvSpPr>
        <p:spPr>
          <a:xfrm>
            <a:off x="4672224" y="4244019"/>
            <a:ext cx="461963"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3" name="TextBox 2">
            <a:extLst>
              <a:ext uri="{FF2B5EF4-FFF2-40B4-BE49-F238E27FC236}">
                <a16:creationId xmlns:a16="http://schemas.microsoft.com/office/drawing/2014/main" id="{DAB4BD3F-2CEC-E209-E2C8-848C2CF0F737}"/>
              </a:ext>
            </a:extLst>
          </p:cNvPr>
          <p:cNvSpPr txBox="1"/>
          <p:nvPr/>
        </p:nvSpPr>
        <p:spPr>
          <a:xfrm>
            <a:off x="437766" y="816547"/>
            <a:ext cx="8268468" cy="307777"/>
          </a:xfrm>
          <a:prstGeom prst="rect">
            <a:avLst/>
          </a:prstGeom>
          <a:noFill/>
        </p:spPr>
        <p:txBody>
          <a:bodyPr wrap="square" rtlCol="0">
            <a:spAutoFit/>
          </a:bodyPr>
          <a:lstStyle/>
          <a:p>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761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3">
            <a:extLst>
              <a:ext uri="{FF2B5EF4-FFF2-40B4-BE49-F238E27FC236}">
                <a16:creationId xmlns:a16="http://schemas.microsoft.com/office/drawing/2014/main" id="{1AB3A71E-5718-E82F-971A-5076EDCC8A15}"/>
              </a:ext>
            </a:extLst>
          </p:cNvPr>
          <p:cNvGrpSpPr>
            <a:grpSpLocks noChangeAspect="1"/>
          </p:cNvGrpSpPr>
          <p:nvPr/>
        </p:nvGrpSpPr>
        <p:grpSpPr bwMode="auto">
          <a:xfrm>
            <a:off x="2777271" y="2473246"/>
            <a:ext cx="507146" cy="446214"/>
            <a:chOff x="6146801" y="2133602"/>
            <a:chExt cx="644525" cy="566738"/>
          </a:xfrm>
          <a:solidFill>
            <a:srgbClr val="FFC000"/>
          </a:solidFill>
        </p:grpSpPr>
        <p:sp>
          <p:nvSpPr>
            <p:cNvPr id="4" name="Freeform 278">
              <a:extLst>
                <a:ext uri="{FF2B5EF4-FFF2-40B4-BE49-F238E27FC236}">
                  <a16:creationId xmlns:a16="http://schemas.microsoft.com/office/drawing/2014/main" id="{1A541D41-36D8-F23A-8CB8-F1365E456E2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 name="Line 279">
              <a:extLst>
                <a:ext uri="{FF2B5EF4-FFF2-40B4-BE49-F238E27FC236}">
                  <a16:creationId xmlns:a16="http://schemas.microsoft.com/office/drawing/2014/main" id="{5CEA24F9-0D10-C9DC-EC2C-A004C5D69E15}"/>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 name="Line 280">
              <a:extLst>
                <a:ext uri="{FF2B5EF4-FFF2-40B4-BE49-F238E27FC236}">
                  <a16:creationId xmlns:a16="http://schemas.microsoft.com/office/drawing/2014/main" id="{E69B8DEF-E9D3-E1E1-59D5-EFBEE986E17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 name="Line 281">
              <a:extLst>
                <a:ext uri="{FF2B5EF4-FFF2-40B4-BE49-F238E27FC236}">
                  <a16:creationId xmlns:a16="http://schemas.microsoft.com/office/drawing/2014/main" id="{401B23F2-6E01-8FFC-82F4-1D661049C3FF}"/>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 name="Line 282">
              <a:extLst>
                <a:ext uri="{FF2B5EF4-FFF2-40B4-BE49-F238E27FC236}">
                  <a16:creationId xmlns:a16="http://schemas.microsoft.com/office/drawing/2014/main" id="{9B69F2D4-D9F7-2636-06F7-9FE49481A2E7}"/>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 name="Line 283">
              <a:extLst>
                <a:ext uri="{FF2B5EF4-FFF2-40B4-BE49-F238E27FC236}">
                  <a16:creationId xmlns:a16="http://schemas.microsoft.com/office/drawing/2014/main" id="{68ED38F6-274B-7DBF-5CD3-E87471515612}"/>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 name="Freeform 284">
              <a:extLst>
                <a:ext uri="{FF2B5EF4-FFF2-40B4-BE49-F238E27FC236}">
                  <a16:creationId xmlns:a16="http://schemas.microsoft.com/office/drawing/2014/main" id="{1F64B528-2720-C5B3-F6FD-C2E57567343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 name="Line 285">
              <a:extLst>
                <a:ext uri="{FF2B5EF4-FFF2-40B4-BE49-F238E27FC236}">
                  <a16:creationId xmlns:a16="http://schemas.microsoft.com/office/drawing/2014/main" id="{2A3D64AC-5FC4-9529-064E-822BFE88D32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 name="Line 286">
              <a:extLst>
                <a:ext uri="{FF2B5EF4-FFF2-40B4-BE49-F238E27FC236}">
                  <a16:creationId xmlns:a16="http://schemas.microsoft.com/office/drawing/2014/main" id="{43DB3F35-3CC8-347E-4D7E-F98E467D55AB}"/>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 name="Line 287">
              <a:extLst>
                <a:ext uri="{FF2B5EF4-FFF2-40B4-BE49-F238E27FC236}">
                  <a16:creationId xmlns:a16="http://schemas.microsoft.com/office/drawing/2014/main" id="{4CB44D41-4AF5-CE0B-F1A6-D48440BAC578}"/>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 name="Line 288">
              <a:extLst>
                <a:ext uri="{FF2B5EF4-FFF2-40B4-BE49-F238E27FC236}">
                  <a16:creationId xmlns:a16="http://schemas.microsoft.com/office/drawing/2014/main" id="{03CD35C2-EF30-B066-B15A-244C6DD3E6C5}"/>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 name="Line 289">
              <a:extLst>
                <a:ext uri="{FF2B5EF4-FFF2-40B4-BE49-F238E27FC236}">
                  <a16:creationId xmlns:a16="http://schemas.microsoft.com/office/drawing/2014/main" id="{98903605-714E-D049-4DAB-BB9B269ABE00}"/>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 name="Freeform 290">
              <a:extLst>
                <a:ext uri="{FF2B5EF4-FFF2-40B4-BE49-F238E27FC236}">
                  <a16:creationId xmlns:a16="http://schemas.microsoft.com/office/drawing/2014/main" id="{D726CBB6-7A2B-7D28-5BF3-353E37FBDB1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91">
              <a:extLst>
                <a:ext uri="{FF2B5EF4-FFF2-40B4-BE49-F238E27FC236}">
                  <a16:creationId xmlns:a16="http://schemas.microsoft.com/office/drawing/2014/main" id="{0EB37FD8-4732-1483-54A8-DD10EAA1DCE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92">
              <a:extLst>
                <a:ext uri="{FF2B5EF4-FFF2-40B4-BE49-F238E27FC236}">
                  <a16:creationId xmlns:a16="http://schemas.microsoft.com/office/drawing/2014/main" id="{4D40CCA4-E274-085D-0DB4-1BA5CC287E10}"/>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93">
              <a:extLst>
                <a:ext uri="{FF2B5EF4-FFF2-40B4-BE49-F238E27FC236}">
                  <a16:creationId xmlns:a16="http://schemas.microsoft.com/office/drawing/2014/main" id="{8718F505-6407-52F1-0B41-08D6E7854EA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94">
              <a:extLst>
                <a:ext uri="{FF2B5EF4-FFF2-40B4-BE49-F238E27FC236}">
                  <a16:creationId xmlns:a16="http://schemas.microsoft.com/office/drawing/2014/main" id="{8DAEEA3C-F647-5A7D-8D41-E4A2BA2092FA}"/>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95">
              <a:extLst>
                <a:ext uri="{FF2B5EF4-FFF2-40B4-BE49-F238E27FC236}">
                  <a16:creationId xmlns:a16="http://schemas.microsoft.com/office/drawing/2014/main" id="{0831B5B7-75B6-07EB-B97E-E89BA3154CE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96">
              <a:extLst>
                <a:ext uri="{FF2B5EF4-FFF2-40B4-BE49-F238E27FC236}">
                  <a16:creationId xmlns:a16="http://schemas.microsoft.com/office/drawing/2014/main" id="{09076B8A-AC17-85DF-05F0-7435E4CCF13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97">
              <a:extLst>
                <a:ext uri="{FF2B5EF4-FFF2-40B4-BE49-F238E27FC236}">
                  <a16:creationId xmlns:a16="http://schemas.microsoft.com/office/drawing/2014/main" id="{BFB7A500-F872-2F26-3272-25AF521C1EDD}"/>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98">
              <a:extLst>
                <a:ext uri="{FF2B5EF4-FFF2-40B4-BE49-F238E27FC236}">
                  <a16:creationId xmlns:a16="http://schemas.microsoft.com/office/drawing/2014/main" id="{60F77D4E-0CCE-A077-ABE4-0B98026DF38C}"/>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99">
              <a:extLst>
                <a:ext uri="{FF2B5EF4-FFF2-40B4-BE49-F238E27FC236}">
                  <a16:creationId xmlns:a16="http://schemas.microsoft.com/office/drawing/2014/main" id="{4BE0D4E3-CBCC-A7B6-34B3-3EF41786E98B}"/>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300">
              <a:extLst>
                <a:ext uri="{FF2B5EF4-FFF2-40B4-BE49-F238E27FC236}">
                  <a16:creationId xmlns:a16="http://schemas.microsoft.com/office/drawing/2014/main" id="{9BCF1F8F-1732-AE1E-3A66-B4AB78135F7F}"/>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301">
              <a:extLst>
                <a:ext uri="{FF2B5EF4-FFF2-40B4-BE49-F238E27FC236}">
                  <a16:creationId xmlns:a16="http://schemas.microsoft.com/office/drawing/2014/main" id="{348CE473-BB5E-D313-4E5F-3CCB8E53E48C}"/>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302">
              <a:extLst>
                <a:ext uri="{FF2B5EF4-FFF2-40B4-BE49-F238E27FC236}">
                  <a16:creationId xmlns:a16="http://schemas.microsoft.com/office/drawing/2014/main" id="{5FCBD2BC-D318-004C-480E-F32ACE980C9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303">
              <a:extLst>
                <a:ext uri="{FF2B5EF4-FFF2-40B4-BE49-F238E27FC236}">
                  <a16:creationId xmlns:a16="http://schemas.microsoft.com/office/drawing/2014/main" id="{88AB2AEB-ED0C-8BBC-FC80-D670BD9E5B8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304">
              <a:extLst>
                <a:ext uri="{FF2B5EF4-FFF2-40B4-BE49-F238E27FC236}">
                  <a16:creationId xmlns:a16="http://schemas.microsoft.com/office/drawing/2014/main" id="{E1C9626B-A983-E956-27C5-E40AFB18D8DC}"/>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305">
              <a:extLst>
                <a:ext uri="{FF2B5EF4-FFF2-40B4-BE49-F238E27FC236}">
                  <a16:creationId xmlns:a16="http://schemas.microsoft.com/office/drawing/2014/main" id="{EDDC167E-A5D2-BC61-F724-0A1061B89ADD}"/>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306">
              <a:extLst>
                <a:ext uri="{FF2B5EF4-FFF2-40B4-BE49-F238E27FC236}">
                  <a16:creationId xmlns:a16="http://schemas.microsoft.com/office/drawing/2014/main" id="{B2DF18FE-0A5F-C129-4032-65AA4684442B}"/>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307">
              <a:extLst>
                <a:ext uri="{FF2B5EF4-FFF2-40B4-BE49-F238E27FC236}">
                  <a16:creationId xmlns:a16="http://schemas.microsoft.com/office/drawing/2014/main" id="{35884E7C-13F6-7433-D43C-735AF79E3D1D}"/>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2770463" y="3547821"/>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4747107" y="4404927"/>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437766" y="1533692"/>
            <a:ext cx="8268468" cy="830997"/>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Resources are CUD (Created/Updated/Delete) from an external Identity Engine (typically LDAP source)  and add to RM</a:t>
            </a:r>
          </a:p>
          <a:p>
            <a:r>
              <a:rPr lang="en-GB" sz="12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endParaRPr lang="en-GB" sz="1600"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3120497" y="2673340"/>
            <a:ext cx="243684" cy="370399"/>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4753271" y="2892485"/>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3541062" y="3153650"/>
            <a:ext cx="1171575" cy="610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3525156" y="4009157"/>
            <a:ext cx="1147068" cy="564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4883537" y="3080991"/>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558076" y="5042432"/>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7915263" y="4431362"/>
            <a:ext cx="1076325" cy="553998"/>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Other protocols like LDAP</a:t>
            </a:r>
          </a:p>
        </p:txBody>
      </p:sp>
      <p:cxnSp>
        <p:nvCxnSpPr>
          <p:cNvPr id="34" name="Straight Arrow Connector 33">
            <a:extLst>
              <a:ext uri="{FF2B5EF4-FFF2-40B4-BE49-F238E27FC236}">
                <a16:creationId xmlns:a16="http://schemas.microsoft.com/office/drawing/2014/main" id="{7F936EE0-54A8-D134-259C-E5D4BD5542D0}"/>
              </a:ext>
            </a:extLst>
          </p:cNvPr>
          <p:cNvCxnSpPr>
            <a:cxnSpLocks/>
          </p:cNvCxnSpPr>
          <p:nvPr/>
        </p:nvCxnSpPr>
        <p:spPr>
          <a:xfrm>
            <a:off x="3027258" y="2977132"/>
            <a:ext cx="0" cy="54139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937068-7390-E1B0-401B-226F57880C58}"/>
              </a:ext>
            </a:extLst>
          </p:cNvPr>
          <p:cNvCxnSpPr>
            <a:cxnSpLocks/>
          </p:cNvCxnSpPr>
          <p:nvPr/>
        </p:nvCxnSpPr>
        <p:spPr>
          <a:xfrm>
            <a:off x="7558076" y="4638621"/>
            <a:ext cx="28098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7915264" y="4923715"/>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2682658" y="331072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4676776" y="2635704"/>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4672224" y="4169997"/>
            <a:ext cx="461963"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35" name="TextBox 34">
            <a:extLst>
              <a:ext uri="{FF2B5EF4-FFF2-40B4-BE49-F238E27FC236}">
                <a16:creationId xmlns:a16="http://schemas.microsoft.com/office/drawing/2014/main" id="{6B8395B6-4234-E590-0F05-885576217F64}"/>
              </a:ext>
            </a:extLst>
          </p:cNvPr>
          <p:cNvSpPr txBox="1"/>
          <p:nvPr/>
        </p:nvSpPr>
        <p:spPr>
          <a:xfrm>
            <a:off x="437766" y="816547"/>
            <a:ext cx="8268468" cy="523220"/>
          </a:xfrm>
          <a:prstGeom prst="rect">
            <a:avLst/>
          </a:prstGeom>
          <a:noFill/>
        </p:spPr>
        <p:txBody>
          <a:bodyPr wrap="square" rtlCol="0">
            <a:spAutoFit/>
          </a:bodyPr>
          <a:lstStyle/>
          <a:p>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905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345592" y="3625894"/>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22236" y="4483000"/>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14786" y="1882631"/>
            <a:ext cx="8268468" cy="830997"/>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Resources are CUD (Created/Updated/Delete) from an RC (typically an HR applications) to the RM</a:t>
            </a:r>
          </a:p>
          <a:p>
            <a:r>
              <a:rPr lang="en-GB" sz="1200" dirty="0">
                <a:latin typeface="Courier New" panose="02070309020205020404" pitchFamily="49" charset="0"/>
                <a:cs typeface="Courier New" panose="02070309020205020404" pitchFamily="49" charset="0"/>
              </a:rPr>
              <a:t>After CUD in RM system, it will be updated in the different RS, where RM will use push to CUD in specific intervals of time.</a:t>
            </a:r>
            <a:endParaRPr lang="en-GB" sz="1600" dirty="0">
              <a:latin typeface="Courier New" panose="02070309020205020404" pitchFamily="49" charset="0"/>
              <a:cs typeface="Courier New" panose="02070309020205020404" pitchFamily="49" charset="0"/>
            </a:endParaRP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6328400" y="2970558"/>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116191" y="3231723"/>
            <a:ext cx="1171575" cy="610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100285" y="4087230"/>
            <a:ext cx="1147068" cy="564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458666" y="3159064"/>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532997" y="4987148"/>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7890185" y="4868431"/>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4405427" y="3388802"/>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251905" y="2713777"/>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247353" y="4248070"/>
            <a:ext cx="461963"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2612030" y="3630657"/>
            <a:ext cx="513591" cy="432482"/>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3005409" y="3844034"/>
            <a:ext cx="243684" cy="370399"/>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2676739" y="3375987"/>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3168382" y="3828121"/>
            <a:ext cx="1124012" cy="3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BB8ED7-6985-71E5-9069-5BE8BEF25D95}"/>
              </a:ext>
            </a:extLst>
          </p:cNvPr>
          <p:cNvSpPr txBox="1"/>
          <p:nvPr/>
        </p:nvSpPr>
        <p:spPr>
          <a:xfrm>
            <a:off x="437766" y="816547"/>
            <a:ext cx="8268468" cy="523220"/>
          </a:xfrm>
          <a:prstGeom prst="rect">
            <a:avLst/>
          </a:prstGeom>
          <a:noFill/>
        </p:spPr>
        <p:txBody>
          <a:bodyPr wrap="square" rtlCol="0">
            <a:spAutoFit/>
          </a:bodyPr>
          <a:lstStyle/>
          <a:p>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522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415120" y="3577214"/>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91764" y="4434320"/>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472852" y="1668573"/>
            <a:ext cx="8268468" cy="830997"/>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Resources are CUD (Created/Updated/Delete)from an RC</a:t>
            </a:r>
          </a:p>
          <a:p>
            <a:r>
              <a:rPr lang="en-GB" sz="1200" dirty="0">
                <a:latin typeface="Courier New" panose="02070309020205020404" pitchFamily="49" charset="0"/>
                <a:cs typeface="Courier New" panose="02070309020205020404" pitchFamily="49" charset="0"/>
              </a:rPr>
              <a:t>or from external Identity engine but can also be done locally in the RM.</a:t>
            </a:r>
          </a:p>
          <a:p>
            <a:r>
              <a:rPr lang="en-GB" sz="12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endParaRPr lang="en-GB" sz="1600" dirty="0">
              <a:latin typeface="Courier New" panose="02070309020205020404" pitchFamily="49" charset="0"/>
              <a:cs typeface="Courier New" panose="02070309020205020404" pitchFamily="49" charset="0"/>
            </a:endParaRP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6397928" y="2921878"/>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185719" y="3183043"/>
            <a:ext cx="1171575" cy="610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169813" y="4038550"/>
            <a:ext cx="1147068" cy="564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528194" y="3110384"/>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602525" y="5067059"/>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7959713" y="4948342"/>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4336223" y="336433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321433" y="2665097"/>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316881" y="4199390"/>
            <a:ext cx="461963"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2681558" y="3581977"/>
            <a:ext cx="513591" cy="432482"/>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3074937" y="3795354"/>
            <a:ext cx="243684" cy="370399"/>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2746267" y="3327307"/>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3237910" y="3779441"/>
            <a:ext cx="1124012" cy="3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4412102" y="2530122"/>
            <a:ext cx="507146" cy="446214"/>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4755328" y="2730216"/>
            <a:ext cx="243684" cy="370399"/>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263" name="Straight Arrow Connector 262">
            <a:extLst>
              <a:ext uri="{FF2B5EF4-FFF2-40B4-BE49-F238E27FC236}">
                <a16:creationId xmlns:a16="http://schemas.microsoft.com/office/drawing/2014/main" id="{1D7E8DF4-422E-024A-DE15-D471A2754AFE}"/>
              </a:ext>
            </a:extLst>
          </p:cNvPr>
          <p:cNvCxnSpPr>
            <a:cxnSpLocks/>
          </p:cNvCxnSpPr>
          <p:nvPr/>
        </p:nvCxnSpPr>
        <p:spPr>
          <a:xfrm>
            <a:off x="4662089" y="3034008"/>
            <a:ext cx="0" cy="54139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4412139" y="3754083"/>
            <a:ext cx="243684" cy="370399"/>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7959712" y="4460755"/>
            <a:ext cx="1076325" cy="553998"/>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7602525" y="4668014"/>
            <a:ext cx="28098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263A50C-4175-4903-A55E-808E5EF3FF63}"/>
              </a:ext>
            </a:extLst>
          </p:cNvPr>
          <p:cNvSpPr txBox="1"/>
          <p:nvPr/>
        </p:nvSpPr>
        <p:spPr>
          <a:xfrm>
            <a:off x="437766" y="816547"/>
            <a:ext cx="8268468" cy="523220"/>
          </a:xfrm>
          <a:prstGeom prst="rect">
            <a:avLst/>
          </a:prstGeom>
          <a:noFill/>
        </p:spPr>
        <p:txBody>
          <a:bodyPr wrap="square" rtlCol="0">
            <a:spAutoFit/>
          </a:bodyPr>
          <a:lstStyle/>
          <a:p>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 and Objects coming from external SCIM and non SCIM source including the IDM itself</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7183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370671" y="3661033"/>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47315" y="4518139"/>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483406" y="1677205"/>
            <a:ext cx="8268468" cy="120032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Resources are CUD (Created/Updated/Delete)from an RC</a:t>
            </a:r>
          </a:p>
          <a:p>
            <a:r>
              <a:rPr lang="en-GB" sz="1200" dirty="0">
                <a:latin typeface="Courier New" panose="02070309020205020404" pitchFamily="49" charset="0"/>
                <a:cs typeface="Courier New" panose="02070309020205020404" pitchFamily="49" charset="0"/>
              </a:rPr>
              <a:t>or from external Identity engine but can also be done locally in the RM.</a:t>
            </a:r>
          </a:p>
          <a:p>
            <a:r>
              <a:rPr lang="en-GB" sz="12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p>
          <a:p>
            <a:r>
              <a:rPr lang="en-GB" sz="1200" dirty="0">
                <a:latin typeface="Courier New" panose="02070309020205020404" pitchFamily="49" charset="0"/>
                <a:cs typeface="Courier New" panose="02070309020205020404" pitchFamily="49" charset="0"/>
              </a:rPr>
              <a:t>There might be some attributes from the resources that might be CUD by an RC, for example the Telephone number</a:t>
            </a: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6353479" y="3005697"/>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141270" y="3266862"/>
            <a:ext cx="1171575" cy="610412"/>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125364" y="4122369"/>
            <a:ext cx="1147068" cy="56405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483745" y="3194203"/>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558076" y="5033312"/>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7915264" y="4918947"/>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4140111" y="3437520"/>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RM/RC/RS</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276984" y="2748916"/>
            <a:ext cx="69043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272432" y="4283209"/>
            <a:ext cx="688824"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2637109" y="3665796"/>
            <a:ext cx="513591" cy="432482"/>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3030488" y="3879173"/>
            <a:ext cx="243684" cy="370399"/>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2701818" y="3411126"/>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3193461" y="3863260"/>
            <a:ext cx="1124012" cy="3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4367653" y="2613941"/>
            <a:ext cx="507146" cy="446214"/>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4710879" y="2814035"/>
            <a:ext cx="243684" cy="370399"/>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263" name="Straight Arrow Connector 262">
            <a:extLst>
              <a:ext uri="{FF2B5EF4-FFF2-40B4-BE49-F238E27FC236}">
                <a16:creationId xmlns:a16="http://schemas.microsoft.com/office/drawing/2014/main" id="{1D7E8DF4-422E-024A-DE15-D471A2754AFE}"/>
              </a:ext>
            </a:extLst>
          </p:cNvPr>
          <p:cNvCxnSpPr>
            <a:cxnSpLocks/>
          </p:cNvCxnSpPr>
          <p:nvPr/>
        </p:nvCxnSpPr>
        <p:spPr>
          <a:xfrm>
            <a:off x="4617640" y="3117827"/>
            <a:ext cx="0" cy="54139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4563190" y="3683592"/>
            <a:ext cx="188745" cy="286892"/>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7915263" y="4431360"/>
            <a:ext cx="1076325" cy="553998"/>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7558076" y="4634267"/>
            <a:ext cx="28098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B362AC9-4528-6096-6266-87D43F6974C2}"/>
              </a:ext>
            </a:extLst>
          </p:cNvPr>
          <p:cNvGrpSpPr>
            <a:grpSpLocks noChangeAspect="1"/>
          </p:cNvGrpSpPr>
          <p:nvPr/>
        </p:nvGrpSpPr>
        <p:grpSpPr bwMode="auto">
          <a:xfrm>
            <a:off x="6307284" y="3229080"/>
            <a:ext cx="243684" cy="370399"/>
            <a:chOff x="1762" y="1325"/>
            <a:chExt cx="300" cy="456"/>
          </a:xfrm>
        </p:grpSpPr>
        <p:sp>
          <p:nvSpPr>
            <p:cNvPr id="4" name="Freeform 28">
              <a:extLst>
                <a:ext uri="{FF2B5EF4-FFF2-40B4-BE49-F238E27FC236}">
                  <a16:creationId xmlns:a16="http://schemas.microsoft.com/office/drawing/2014/main" id="{3733515A-981C-BADC-514E-3543760F4DFA}"/>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EC36C3B5-6C14-F10D-0D09-EC69CC033185}"/>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6" name="Freeform 30">
              <a:extLst>
                <a:ext uri="{FF2B5EF4-FFF2-40B4-BE49-F238E27FC236}">
                  <a16:creationId xmlns:a16="http://schemas.microsoft.com/office/drawing/2014/main" id="{A2204EA0-BB51-797E-FBB2-8FAF4C63D78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7" name="Freeform 31">
              <a:extLst>
                <a:ext uri="{FF2B5EF4-FFF2-40B4-BE49-F238E27FC236}">
                  <a16:creationId xmlns:a16="http://schemas.microsoft.com/office/drawing/2014/main" id="{445D75C2-C921-4F43-A303-876A04CC4F4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C54E459-B472-56EE-8559-38C982459D2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67BD2854-0DF0-B594-B520-559144A90C43}"/>
              </a:ext>
            </a:extLst>
          </p:cNvPr>
          <p:cNvGrpSpPr>
            <a:grpSpLocks noChangeAspect="1"/>
          </p:cNvGrpSpPr>
          <p:nvPr/>
        </p:nvGrpSpPr>
        <p:grpSpPr bwMode="auto">
          <a:xfrm>
            <a:off x="6287714" y="4725356"/>
            <a:ext cx="243684" cy="370399"/>
            <a:chOff x="1762" y="1325"/>
            <a:chExt cx="300" cy="456"/>
          </a:xfrm>
        </p:grpSpPr>
        <p:sp>
          <p:nvSpPr>
            <p:cNvPr id="10" name="Freeform 28">
              <a:extLst>
                <a:ext uri="{FF2B5EF4-FFF2-40B4-BE49-F238E27FC236}">
                  <a16:creationId xmlns:a16="http://schemas.microsoft.com/office/drawing/2014/main" id="{563174F6-A70E-E435-C444-9A9A90152CA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8AA8F094-096E-2A71-6961-D47666A4D434}"/>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 name="Freeform 30">
              <a:extLst>
                <a:ext uri="{FF2B5EF4-FFF2-40B4-BE49-F238E27FC236}">
                  <a16:creationId xmlns:a16="http://schemas.microsoft.com/office/drawing/2014/main" id="{8D1BE1A4-0585-7F05-6FEB-4B8A862C7D8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31">
              <a:extLst>
                <a:ext uri="{FF2B5EF4-FFF2-40B4-BE49-F238E27FC236}">
                  <a16:creationId xmlns:a16="http://schemas.microsoft.com/office/drawing/2014/main" id="{4A9C3009-8D89-E316-1FC8-E3D7E710656A}"/>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76D33E8-BA1D-6BF1-B2ED-B6A01715DEA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7" name="Group 16">
            <a:extLst>
              <a:ext uri="{FF2B5EF4-FFF2-40B4-BE49-F238E27FC236}">
                <a16:creationId xmlns:a16="http://schemas.microsoft.com/office/drawing/2014/main" id="{E065DFC0-C440-BA1D-1802-5E2D6030840F}"/>
              </a:ext>
            </a:extLst>
          </p:cNvPr>
          <p:cNvGrpSpPr/>
          <p:nvPr/>
        </p:nvGrpSpPr>
        <p:grpSpPr>
          <a:xfrm>
            <a:off x="4313873" y="3828327"/>
            <a:ext cx="245552" cy="399939"/>
            <a:chOff x="3901731" y="3694181"/>
            <a:chExt cx="635000" cy="965200"/>
          </a:xfrm>
        </p:grpSpPr>
        <p:grpSp>
          <p:nvGrpSpPr>
            <p:cNvPr id="18" name="Group 17">
              <a:extLst>
                <a:ext uri="{FF2B5EF4-FFF2-40B4-BE49-F238E27FC236}">
                  <a16:creationId xmlns:a16="http://schemas.microsoft.com/office/drawing/2014/main" id="{AD046FEE-9713-5B08-33BC-8C3A75064852}"/>
                </a:ext>
              </a:extLst>
            </p:cNvPr>
            <p:cNvGrpSpPr>
              <a:grpSpLocks noChangeAspect="1"/>
            </p:cNvGrpSpPr>
            <p:nvPr/>
          </p:nvGrpSpPr>
          <p:grpSpPr bwMode="auto">
            <a:xfrm>
              <a:off x="3901731" y="3694181"/>
              <a:ext cx="635000" cy="965200"/>
              <a:chOff x="1762" y="1325"/>
              <a:chExt cx="300" cy="456"/>
            </a:xfrm>
          </p:grpSpPr>
          <p:sp>
            <p:nvSpPr>
              <p:cNvPr id="23" name="Freeform 28">
                <a:extLst>
                  <a:ext uri="{FF2B5EF4-FFF2-40B4-BE49-F238E27FC236}">
                    <a16:creationId xmlns:a16="http://schemas.microsoft.com/office/drawing/2014/main" id="{A0CE4AD4-43AD-73D6-48C1-D9C099BA635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4" name="Oval 23">
                <a:extLst>
                  <a:ext uri="{FF2B5EF4-FFF2-40B4-BE49-F238E27FC236}">
                    <a16:creationId xmlns:a16="http://schemas.microsoft.com/office/drawing/2014/main" id="{901CF768-31D1-FA13-4E06-CC59AD54484A}"/>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9" name="Group 360">
              <a:extLst>
                <a:ext uri="{FF2B5EF4-FFF2-40B4-BE49-F238E27FC236}">
                  <a16:creationId xmlns:a16="http://schemas.microsoft.com/office/drawing/2014/main" id="{406EB877-0BB5-D8D7-FD2E-55588CC3BD6D}"/>
                </a:ext>
              </a:extLst>
            </p:cNvPr>
            <p:cNvGrpSpPr>
              <a:grpSpLocks noChangeAspect="1"/>
            </p:cNvGrpSpPr>
            <p:nvPr/>
          </p:nvGrpSpPr>
          <p:grpSpPr bwMode="auto">
            <a:xfrm>
              <a:off x="4224797" y="4279790"/>
              <a:ext cx="200873" cy="197541"/>
              <a:chOff x="6333580" y="2334557"/>
              <a:chExt cx="545984" cy="536983"/>
            </a:xfrm>
          </p:grpSpPr>
          <p:sp>
            <p:nvSpPr>
              <p:cNvPr id="20" name="Freeform 251">
                <a:extLst>
                  <a:ext uri="{FF2B5EF4-FFF2-40B4-BE49-F238E27FC236}">
                    <a16:creationId xmlns:a16="http://schemas.microsoft.com/office/drawing/2014/main" id="{45360D55-E02F-456C-CEE9-D3760033BB90}"/>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Freeform 256">
                <a:extLst>
                  <a:ext uri="{FF2B5EF4-FFF2-40B4-BE49-F238E27FC236}">
                    <a16:creationId xmlns:a16="http://schemas.microsoft.com/office/drawing/2014/main" id="{D9750DDD-FE6D-0419-7272-1FD66950943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60">
                <a:extLst>
                  <a:ext uri="{FF2B5EF4-FFF2-40B4-BE49-F238E27FC236}">
                    <a16:creationId xmlns:a16="http://schemas.microsoft.com/office/drawing/2014/main" id="{D190768E-84AD-B604-FFB8-3FFF63E87F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sp>
        <p:nvSpPr>
          <p:cNvPr id="15" name="TextBox 14">
            <a:extLst>
              <a:ext uri="{FF2B5EF4-FFF2-40B4-BE49-F238E27FC236}">
                <a16:creationId xmlns:a16="http://schemas.microsoft.com/office/drawing/2014/main" id="{2ACF50E1-3C07-FE05-C75F-70CDCAFF82C4}"/>
              </a:ext>
            </a:extLst>
          </p:cNvPr>
          <p:cNvSpPr txBox="1"/>
          <p:nvPr/>
        </p:nvSpPr>
        <p:spPr>
          <a:xfrm>
            <a:off x="437766" y="816547"/>
            <a:ext cx="8268468" cy="738664"/>
          </a:xfrm>
          <a:prstGeom prst="rect">
            <a:avLst/>
          </a:prstGeom>
          <a:noFill/>
        </p:spPr>
        <p:txBody>
          <a:bodyPr wrap="square" rtlCol="0">
            <a:spAutoFit/>
          </a:bodyPr>
          <a:lstStyle/>
          <a:p>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 and Objects coming from external SCIM and non SCIM source including the IDM itself, where some object attributes come from SaaS application</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105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370671" y="3634907"/>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47315" y="4492013"/>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483406" y="2000549"/>
            <a:ext cx="8268468" cy="830997"/>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Resources are CUD (Created/Updated/Delete)from an RC</a:t>
            </a:r>
          </a:p>
          <a:p>
            <a:r>
              <a:rPr lang="en-GB" sz="1200" dirty="0">
                <a:latin typeface="Courier New" panose="02070309020205020404" pitchFamily="49" charset="0"/>
                <a:cs typeface="Courier New" panose="02070309020205020404" pitchFamily="49" charset="0"/>
              </a:rPr>
              <a:t>or from external Identity engine but can also be done locally in the RM.</a:t>
            </a:r>
          </a:p>
          <a:p>
            <a:r>
              <a:rPr lang="en-GB" sz="12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6353479" y="2979571"/>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141270" y="3240736"/>
            <a:ext cx="1171575" cy="610412"/>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125364" y="4096243"/>
            <a:ext cx="1147068" cy="56405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483745" y="3168077"/>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558076" y="4967998"/>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7915264" y="4849281"/>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4140111" y="3411394"/>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RM/RC/RS</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276984" y="2722790"/>
            <a:ext cx="69043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272432" y="4257083"/>
            <a:ext cx="688824"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2637109" y="3639670"/>
            <a:ext cx="513591" cy="432482"/>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3030488" y="3853047"/>
            <a:ext cx="243684" cy="370399"/>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2537728" y="3413477"/>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3193461" y="3837134"/>
            <a:ext cx="1124012" cy="340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4367653" y="2587815"/>
            <a:ext cx="507146" cy="446214"/>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4710879" y="2787909"/>
            <a:ext cx="243684" cy="370399"/>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263" name="Straight Arrow Connector 262">
            <a:extLst>
              <a:ext uri="{FF2B5EF4-FFF2-40B4-BE49-F238E27FC236}">
                <a16:creationId xmlns:a16="http://schemas.microsoft.com/office/drawing/2014/main" id="{1D7E8DF4-422E-024A-DE15-D471A2754AFE}"/>
              </a:ext>
            </a:extLst>
          </p:cNvPr>
          <p:cNvCxnSpPr>
            <a:cxnSpLocks/>
          </p:cNvCxnSpPr>
          <p:nvPr/>
        </p:nvCxnSpPr>
        <p:spPr>
          <a:xfrm>
            <a:off x="4617640" y="3091701"/>
            <a:ext cx="0" cy="54139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4563190" y="3657466"/>
            <a:ext cx="188745" cy="286892"/>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7915263" y="4361694"/>
            <a:ext cx="1076325" cy="553998"/>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7558076" y="4568953"/>
            <a:ext cx="28098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B362AC9-4528-6096-6266-87D43F6974C2}"/>
              </a:ext>
            </a:extLst>
          </p:cNvPr>
          <p:cNvGrpSpPr>
            <a:grpSpLocks noChangeAspect="1"/>
          </p:cNvGrpSpPr>
          <p:nvPr/>
        </p:nvGrpSpPr>
        <p:grpSpPr bwMode="auto">
          <a:xfrm>
            <a:off x="6307284" y="3202954"/>
            <a:ext cx="243684" cy="370399"/>
            <a:chOff x="1762" y="1325"/>
            <a:chExt cx="300" cy="456"/>
          </a:xfrm>
        </p:grpSpPr>
        <p:sp>
          <p:nvSpPr>
            <p:cNvPr id="4" name="Freeform 28">
              <a:extLst>
                <a:ext uri="{FF2B5EF4-FFF2-40B4-BE49-F238E27FC236}">
                  <a16:creationId xmlns:a16="http://schemas.microsoft.com/office/drawing/2014/main" id="{3733515A-981C-BADC-514E-3543760F4DFA}"/>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EC36C3B5-6C14-F10D-0D09-EC69CC033185}"/>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6" name="Freeform 30">
              <a:extLst>
                <a:ext uri="{FF2B5EF4-FFF2-40B4-BE49-F238E27FC236}">
                  <a16:creationId xmlns:a16="http://schemas.microsoft.com/office/drawing/2014/main" id="{A2204EA0-BB51-797E-FBB2-8FAF4C63D78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7" name="Freeform 31">
              <a:extLst>
                <a:ext uri="{FF2B5EF4-FFF2-40B4-BE49-F238E27FC236}">
                  <a16:creationId xmlns:a16="http://schemas.microsoft.com/office/drawing/2014/main" id="{445D75C2-C921-4F43-A303-876A04CC4F4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C54E459-B472-56EE-8559-38C982459D2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67BD2854-0DF0-B594-B520-559144A90C43}"/>
              </a:ext>
            </a:extLst>
          </p:cNvPr>
          <p:cNvGrpSpPr>
            <a:grpSpLocks noChangeAspect="1"/>
          </p:cNvGrpSpPr>
          <p:nvPr/>
        </p:nvGrpSpPr>
        <p:grpSpPr bwMode="auto">
          <a:xfrm>
            <a:off x="6287714" y="4699230"/>
            <a:ext cx="243684" cy="370399"/>
            <a:chOff x="1762" y="1325"/>
            <a:chExt cx="300" cy="456"/>
          </a:xfrm>
        </p:grpSpPr>
        <p:sp>
          <p:nvSpPr>
            <p:cNvPr id="10" name="Freeform 28">
              <a:extLst>
                <a:ext uri="{FF2B5EF4-FFF2-40B4-BE49-F238E27FC236}">
                  <a16:creationId xmlns:a16="http://schemas.microsoft.com/office/drawing/2014/main" id="{563174F6-A70E-E435-C444-9A9A90152CA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8AA8F094-096E-2A71-6961-D47666A4D434}"/>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 name="Freeform 30">
              <a:extLst>
                <a:ext uri="{FF2B5EF4-FFF2-40B4-BE49-F238E27FC236}">
                  <a16:creationId xmlns:a16="http://schemas.microsoft.com/office/drawing/2014/main" id="{8D1BE1A4-0585-7F05-6FEB-4B8A862C7D8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31">
              <a:extLst>
                <a:ext uri="{FF2B5EF4-FFF2-40B4-BE49-F238E27FC236}">
                  <a16:creationId xmlns:a16="http://schemas.microsoft.com/office/drawing/2014/main" id="{4A9C3009-8D89-E316-1FC8-E3D7E710656A}"/>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76D33E8-BA1D-6BF1-B2ED-B6A01715DEA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7" name="Group 16">
            <a:extLst>
              <a:ext uri="{FF2B5EF4-FFF2-40B4-BE49-F238E27FC236}">
                <a16:creationId xmlns:a16="http://schemas.microsoft.com/office/drawing/2014/main" id="{E065DFC0-C440-BA1D-1802-5E2D6030840F}"/>
              </a:ext>
            </a:extLst>
          </p:cNvPr>
          <p:cNvGrpSpPr/>
          <p:nvPr/>
        </p:nvGrpSpPr>
        <p:grpSpPr>
          <a:xfrm>
            <a:off x="4313873" y="3802201"/>
            <a:ext cx="245552" cy="399939"/>
            <a:chOff x="3901731" y="3694181"/>
            <a:chExt cx="635000" cy="965200"/>
          </a:xfrm>
        </p:grpSpPr>
        <p:grpSp>
          <p:nvGrpSpPr>
            <p:cNvPr id="18" name="Group 17">
              <a:extLst>
                <a:ext uri="{FF2B5EF4-FFF2-40B4-BE49-F238E27FC236}">
                  <a16:creationId xmlns:a16="http://schemas.microsoft.com/office/drawing/2014/main" id="{AD046FEE-9713-5B08-33BC-8C3A75064852}"/>
                </a:ext>
              </a:extLst>
            </p:cNvPr>
            <p:cNvGrpSpPr>
              <a:grpSpLocks noChangeAspect="1"/>
            </p:cNvGrpSpPr>
            <p:nvPr/>
          </p:nvGrpSpPr>
          <p:grpSpPr bwMode="auto">
            <a:xfrm>
              <a:off x="3901731" y="3694181"/>
              <a:ext cx="635000" cy="965200"/>
              <a:chOff x="1762" y="1325"/>
              <a:chExt cx="300" cy="456"/>
            </a:xfrm>
          </p:grpSpPr>
          <p:sp>
            <p:nvSpPr>
              <p:cNvPr id="23" name="Freeform 28">
                <a:extLst>
                  <a:ext uri="{FF2B5EF4-FFF2-40B4-BE49-F238E27FC236}">
                    <a16:creationId xmlns:a16="http://schemas.microsoft.com/office/drawing/2014/main" id="{A0CE4AD4-43AD-73D6-48C1-D9C099BA635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4" name="Oval 23">
                <a:extLst>
                  <a:ext uri="{FF2B5EF4-FFF2-40B4-BE49-F238E27FC236}">
                    <a16:creationId xmlns:a16="http://schemas.microsoft.com/office/drawing/2014/main" id="{901CF768-31D1-FA13-4E06-CC59AD54484A}"/>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9" name="Group 360">
              <a:extLst>
                <a:ext uri="{FF2B5EF4-FFF2-40B4-BE49-F238E27FC236}">
                  <a16:creationId xmlns:a16="http://schemas.microsoft.com/office/drawing/2014/main" id="{406EB877-0BB5-D8D7-FD2E-55588CC3BD6D}"/>
                </a:ext>
              </a:extLst>
            </p:cNvPr>
            <p:cNvGrpSpPr>
              <a:grpSpLocks noChangeAspect="1"/>
            </p:cNvGrpSpPr>
            <p:nvPr/>
          </p:nvGrpSpPr>
          <p:grpSpPr bwMode="auto">
            <a:xfrm>
              <a:off x="4224797" y="4279790"/>
              <a:ext cx="200873" cy="197541"/>
              <a:chOff x="6333580" y="2334557"/>
              <a:chExt cx="545984" cy="536983"/>
            </a:xfrm>
          </p:grpSpPr>
          <p:sp>
            <p:nvSpPr>
              <p:cNvPr id="20" name="Freeform 251">
                <a:extLst>
                  <a:ext uri="{FF2B5EF4-FFF2-40B4-BE49-F238E27FC236}">
                    <a16:creationId xmlns:a16="http://schemas.microsoft.com/office/drawing/2014/main" id="{45360D55-E02F-456C-CEE9-D3760033BB90}"/>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Freeform 256">
                <a:extLst>
                  <a:ext uri="{FF2B5EF4-FFF2-40B4-BE49-F238E27FC236}">
                    <a16:creationId xmlns:a16="http://schemas.microsoft.com/office/drawing/2014/main" id="{D9750DDD-FE6D-0419-7272-1FD66950943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60">
                <a:extLst>
                  <a:ext uri="{FF2B5EF4-FFF2-40B4-BE49-F238E27FC236}">
                    <a16:creationId xmlns:a16="http://schemas.microsoft.com/office/drawing/2014/main" id="{D190768E-84AD-B604-FFB8-3FFF63E87F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nvGrpSpPr>
          <p:cNvPr id="15" name="Group 14">
            <a:extLst>
              <a:ext uri="{FF2B5EF4-FFF2-40B4-BE49-F238E27FC236}">
                <a16:creationId xmlns:a16="http://schemas.microsoft.com/office/drawing/2014/main" id="{FCE737E7-54D7-2A71-8003-0259E96338C4}"/>
              </a:ext>
            </a:extLst>
          </p:cNvPr>
          <p:cNvGrpSpPr/>
          <p:nvPr/>
        </p:nvGrpSpPr>
        <p:grpSpPr>
          <a:xfrm>
            <a:off x="2571394" y="3854971"/>
            <a:ext cx="245552" cy="399939"/>
            <a:chOff x="3901731" y="3694181"/>
            <a:chExt cx="635000" cy="965200"/>
          </a:xfrm>
        </p:grpSpPr>
        <p:grpSp>
          <p:nvGrpSpPr>
            <p:cNvPr id="16" name="Group 15">
              <a:extLst>
                <a:ext uri="{FF2B5EF4-FFF2-40B4-BE49-F238E27FC236}">
                  <a16:creationId xmlns:a16="http://schemas.microsoft.com/office/drawing/2014/main" id="{E043401B-4191-AFFD-1699-966032902D58}"/>
                </a:ext>
              </a:extLst>
            </p:cNvPr>
            <p:cNvGrpSpPr>
              <a:grpSpLocks noChangeAspect="1"/>
            </p:cNvGrpSpPr>
            <p:nvPr/>
          </p:nvGrpSpPr>
          <p:grpSpPr bwMode="auto">
            <a:xfrm>
              <a:off x="3901731" y="3694181"/>
              <a:ext cx="635000" cy="965200"/>
              <a:chOff x="1762" y="1325"/>
              <a:chExt cx="300" cy="456"/>
            </a:xfrm>
          </p:grpSpPr>
          <p:sp>
            <p:nvSpPr>
              <p:cNvPr id="29" name="Freeform 28">
                <a:extLst>
                  <a:ext uri="{FF2B5EF4-FFF2-40B4-BE49-F238E27FC236}">
                    <a16:creationId xmlns:a16="http://schemas.microsoft.com/office/drawing/2014/main" id="{D1A01B3F-6137-5EB9-A6F1-CA297FADD93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4BB947FC-BEE7-0240-6AC6-9F3B35EAB70F}"/>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25" name="Group 360">
              <a:extLst>
                <a:ext uri="{FF2B5EF4-FFF2-40B4-BE49-F238E27FC236}">
                  <a16:creationId xmlns:a16="http://schemas.microsoft.com/office/drawing/2014/main" id="{626EDEB3-CA6B-41BB-D3CE-3E784C5862C6}"/>
                </a:ext>
              </a:extLst>
            </p:cNvPr>
            <p:cNvGrpSpPr>
              <a:grpSpLocks noChangeAspect="1"/>
            </p:cNvGrpSpPr>
            <p:nvPr/>
          </p:nvGrpSpPr>
          <p:grpSpPr bwMode="auto">
            <a:xfrm>
              <a:off x="4224797" y="4279790"/>
              <a:ext cx="200873" cy="197541"/>
              <a:chOff x="6333580" y="2334557"/>
              <a:chExt cx="545984" cy="536983"/>
            </a:xfrm>
          </p:grpSpPr>
          <p:sp>
            <p:nvSpPr>
              <p:cNvPr id="26" name="Freeform 251">
                <a:extLst>
                  <a:ext uri="{FF2B5EF4-FFF2-40B4-BE49-F238E27FC236}">
                    <a16:creationId xmlns:a16="http://schemas.microsoft.com/office/drawing/2014/main" id="{A7782B30-4561-85E1-FC87-4D02447C09AC}"/>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Freeform 256">
                <a:extLst>
                  <a:ext uri="{FF2B5EF4-FFF2-40B4-BE49-F238E27FC236}">
                    <a16:creationId xmlns:a16="http://schemas.microsoft.com/office/drawing/2014/main" id="{16CA190F-0F6D-8FB0-3817-5F7A1F63FBF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60">
                <a:extLst>
                  <a:ext uri="{FF2B5EF4-FFF2-40B4-BE49-F238E27FC236}">
                    <a16:creationId xmlns:a16="http://schemas.microsoft.com/office/drawing/2014/main" id="{047BE8C3-2190-0CE7-A86A-607189772C9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sp>
        <p:nvSpPr>
          <p:cNvPr id="32" name="TextBox 31">
            <a:extLst>
              <a:ext uri="{FF2B5EF4-FFF2-40B4-BE49-F238E27FC236}">
                <a16:creationId xmlns:a16="http://schemas.microsoft.com/office/drawing/2014/main" id="{1B326281-4530-AC52-C869-DE070AB47C5E}"/>
              </a:ext>
            </a:extLst>
          </p:cNvPr>
          <p:cNvSpPr txBox="1"/>
          <p:nvPr/>
        </p:nvSpPr>
        <p:spPr>
          <a:xfrm>
            <a:off x="441121" y="849131"/>
            <a:ext cx="8615789" cy="954107"/>
          </a:xfrm>
          <a:prstGeom prst="rect">
            <a:avLst/>
          </a:prstGeom>
          <a:noFill/>
        </p:spPr>
        <p:txBody>
          <a:bodyPr wrap="square">
            <a:spAutoFit/>
          </a:bodyPr>
          <a:lstStyle/>
          <a:p>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sp>
        <p:nvSpPr>
          <p:cNvPr id="33" name="TextBox 32">
            <a:extLst>
              <a:ext uri="{FF2B5EF4-FFF2-40B4-BE49-F238E27FC236}">
                <a16:creationId xmlns:a16="http://schemas.microsoft.com/office/drawing/2014/main" id="{F1BF3784-530B-C273-C2C6-499DCE9776C2}"/>
              </a:ext>
            </a:extLst>
          </p:cNvPr>
          <p:cNvSpPr txBox="1"/>
          <p:nvPr/>
        </p:nvSpPr>
        <p:spPr>
          <a:xfrm>
            <a:off x="500717" y="2785192"/>
            <a:ext cx="3813156" cy="646331"/>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Attributes that might not be originated in the RC, might need to be CUD in the RC (typically the HR application)</a:t>
            </a:r>
          </a:p>
        </p:txBody>
      </p:sp>
    </p:spTree>
    <p:extLst>
      <p:ext uri="{BB962C8B-B14F-4D97-AF65-F5344CB8AC3E}">
        <p14:creationId xmlns:p14="http://schemas.microsoft.com/office/powerpoint/2010/main" val="294251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129420" y="2584257"/>
            <a:ext cx="698281" cy="552235"/>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093549" y="3699143"/>
            <a:ext cx="613941" cy="613815"/>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378591" y="2113447"/>
            <a:ext cx="1790563" cy="1600438"/>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Multiple Resource Managers, where the information from  the RO/RA is consolidated across different domains/services.</a:t>
            </a:r>
          </a:p>
          <a:p>
            <a:r>
              <a:rPr lang="en-GB" sz="1400" dirty="0">
                <a:latin typeface="Courier New" panose="02070309020205020404" pitchFamily="49" charset="0"/>
                <a:cs typeface="Courier New" panose="02070309020205020404" pitchFamily="49" charset="0"/>
              </a:rPr>
              <a:t>   </a:t>
            </a: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6116151" y="2521912"/>
            <a:ext cx="613941" cy="613815"/>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a:cxnSpLocks/>
          </p:cNvCxnSpPr>
          <p:nvPr/>
        </p:nvCxnSpPr>
        <p:spPr>
          <a:xfrm flipV="1">
            <a:off x="4922867" y="2856291"/>
            <a:ext cx="1148727" cy="96205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flipV="1">
            <a:off x="4936523" y="4050775"/>
            <a:ext cx="1013837" cy="405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246417" y="2710418"/>
            <a:ext cx="245552" cy="1384995"/>
          </a:xfrm>
          <a:prstGeom prst="rect">
            <a:avLst/>
          </a:prstGeom>
          <a:noFill/>
        </p:spPr>
        <p:txBody>
          <a:bodyPr wrap="square" rtlCol="0">
            <a:spAutoFit/>
          </a:bodyPr>
          <a:lstStyle/>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a:p>
            <a:r>
              <a:rPr lang="en-GB" sz="2800"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7488344" y="4819541"/>
            <a:ext cx="2809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7845532" y="4700824"/>
            <a:ext cx="1076325" cy="246221"/>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3898860" y="2360744"/>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RM/RC/RS</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039656" y="2265131"/>
            <a:ext cx="69043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018666" y="3464213"/>
            <a:ext cx="688824"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2305093" y="2465940"/>
            <a:ext cx="513591" cy="432482"/>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2698472" y="2679317"/>
            <a:ext cx="243684" cy="370399"/>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2205712" y="2239747"/>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a:off x="2904503" y="2814435"/>
            <a:ext cx="1221899" cy="1018169"/>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4126402" y="1537165"/>
            <a:ext cx="507146" cy="446214"/>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4469628" y="1737259"/>
            <a:ext cx="243684" cy="370399"/>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263" name="Straight Arrow Connector 262">
            <a:extLst>
              <a:ext uri="{FF2B5EF4-FFF2-40B4-BE49-F238E27FC236}">
                <a16:creationId xmlns:a16="http://schemas.microsoft.com/office/drawing/2014/main" id="{1D7E8DF4-422E-024A-DE15-D471A2754AFE}"/>
              </a:ext>
            </a:extLst>
          </p:cNvPr>
          <p:cNvCxnSpPr>
            <a:cxnSpLocks/>
          </p:cNvCxnSpPr>
          <p:nvPr/>
        </p:nvCxnSpPr>
        <p:spPr>
          <a:xfrm>
            <a:off x="4376389" y="2041051"/>
            <a:ext cx="0" cy="54139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4321939" y="2606816"/>
            <a:ext cx="188745" cy="286892"/>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7845531" y="4213237"/>
            <a:ext cx="1076325" cy="553998"/>
          </a:xfrm>
          <a:prstGeom prst="rect">
            <a:avLst/>
          </a:prstGeom>
          <a:noFill/>
        </p:spPr>
        <p:txBody>
          <a:bodyPr wrap="square" rtlCol="0">
            <a:spAutoFit/>
          </a:bodyPr>
          <a:lstStyle/>
          <a:p>
            <a:r>
              <a:rPr lang="en-GB" sz="1000"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7488344" y="4420496"/>
            <a:ext cx="28098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B362AC9-4528-6096-6266-87D43F6974C2}"/>
              </a:ext>
            </a:extLst>
          </p:cNvPr>
          <p:cNvGrpSpPr>
            <a:grpSpLocks noChangeAspect="1"/>
          </p:cNvGrpSpPr>
          <p:nvPr/>
        </p:nvGrpSpPr>
        <p:grpSpPr bwMode="auto">
          <a:xfrm>
            <a:off x="6069956" y="2745295"/>
            <a:ext cx="243684" cy="370399"/>
            <a:chOff x="1762" y="1325"/>
            <a:chExt cx="300" cy="456"/>
          </a:xfrm>
        </p:grpSpPr>
        <p:sp>
          <p:nvSpPr>
            <p:cNvPr id="4" name="Freeform 28">
              <a:extLst>
                <a:ext uri="{FF2B5EF4-FFF2-40B4-BE49-F238E27FC236}">
                  <a16:creationId xmlns:a16="http://schemas.microsoft.com/office/drawing/2014/main" id="{3733515A-981C-BADC-514E-3543760F4DFA}"/>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EC36C3B5-6C14-F10D-0D09-EC69CC033185}"/>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6" name="Freeform 30">
              <a:extLst>
                <a:ext uri="{FF2B5EF4-FFF2-40B4-BE49-F238E27FC236}">
                  <a16:creationId xmlns:a16="http://schemas.microsoft.com/office/drawing/2014/main" id="{A2204EA0-BB51-797E-FBB2-8FAF4C63D78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7" name="Freeform 31">
              <a:extLst>
                <a:ext uri="{FF2B5EF4-FFF2-40B4-BE49-F238E27FC236}">
                  <a16:creationId xmlns:a16="http://schemas.microsoft.com/office/drawing/2014/main" id="{445D75C2-C921-4F43-A303-876A04CC4F4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C54E459-B472-56EE-8559-38C982459D2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67BD2854-0DF0-B594-B520-559144A90C43}"/>
              </a:ext>
            </a:extLst>
          </p:cNvPr>
          <p:cNvGrpSpPr>
            <a:grpSpLocks noChangeAspect="1"/>
          </p:cNvGrpSpPr>
          <p:nvPr/>
        </p:nvGrpSpPr>
        <p:grpSpPr bwMode="auto">
          <a:xfrm>
            <a:off x="6033948" y="3906360"/>
            <a:ext cx="243684" cy="370399"/>
            <a:chOff x="1762" y="1325"/>
            <a:chExt cx="300" cy="456"/>
          </a:xfrm>
        </p:grpSpPr>
        <p:sp>
          <p:nvSpPr>
            <p:cNvPr id="10" name="Freeform 28">
              <a:extLst>
                <a:ext uri="{FF2B5EF4-FFF2-40B4-BE49-F238E27FC236}">
                  <a16:creationId xmlns:a16="http://schemas.microsoft.com/office/drawing/2014/main" id="{563174F6-A70E-E435-C444-9A9A90152CA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8AA8F094-096E-2A71-6961-D47666A4D434}"/>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 name="Freeform 30">
              <a:extLst>
                <a:ext uri="{FF2B5EF4-FFF2-40B4-BE49-F238E27FC236}">
                  <a16:creationId xmlns:a16="http://schemas.microsoft.com/office/drawing/2014/main" id="{8D1BE1A4-0585-7F05-6FEB-4B8A862C7D8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31">
              <a:extLst>
                <a:ext uri="{FF2B5EF4-FFF2-40B4-BE49-F238E27FC236}">
                  <a16:creationId xmlns:a16="http://schemas.microsoft.com/office/drawing/2014/main" id="{4A9C3009-8D89-E316-1FC8-E3D7E710656A}"/>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76D33E8-BA1D-6BF1-B2ED-B6A01715DEA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7" name="Group 16">
            <a:extLst>
              <a:ext uri="{FF2B5EF4-FFF2-40B4-BE49-F238E27FC236}">
                <a16:creationId xmlns:a16="http://schemas.microsoft.com/office/drawing/2014/main" id="{E065DFC0-C440-BA1D-1802-5E2D6030840F}"/>
              </a:ext>
            </a:extLst>
          </p:cNvPr>
          <p:cNvGrpSpPr/>
          <p:nvPr/>
        </p:nvGrpSpPr>
        <p:grpSpPr>
          <a:xfrm>
            <a:off x="4072622" y="2751551"/>
            <a:ext cx="245552" cy="399939"/>
            <a:chOff x="3901731" y="3694181"/>
            <a:chExt cx="635000" cy="965200"/>
          </a:xfrm>
        </p:grpSpPr>
        <p:grpSp>
          <p:nvGrpSpPr>
            <p:cNvPr id="18" name="Group 17">
              <a:extLst>
                <a:ext uri="{FF2B5EF4-FFF2-40B4-BE49-F238E27FC236}">
                  <a16:creationId xmlns:a16="http://schemas.microsoft.com/office/drawing/2014/main" id="{AD046FEE-9713-5B08-33BC-8C3A75064852}"/>
                </a:ext>
              </a:extLst>
            </p:cNvPr>
            <p:cNvGrpSpPr>
              <a:grpSpLocks noChangeAspect="1"/>
            </p:cNvGrpSpPr>
            <p:nvPr/>
          </p:nvGrpSpPr>
          <p:grpSpPr bwMode="auto">
            <a:xfrm>
              <a:off x="3901731" y="3694181"/>
              <a:ext cx="635000" cy="965200"/>
              <a:chOff x="1762" y="1325"/>
              <a:chExt cx="300" cy="456"/>
            </a:xfrm>
          </p:grpSpPr>
          <p:sp>
            <p:nvSpPr>
              <p:cNvPr id="23" name="Freeform 28">
                <a:extLst>
                  <a:ext uri="{FF2B5EF4-FFF2-40B4-BE49-F238E27FC236}">
                    <a16:creationId xmlns:a16="http://schemas.microsoft.com/office/drawing/2014/main" id="{A0CE4AD4-43AD-73D6-48C1-D9C099BA635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4" name="Oval 23">
                <a:extLst>
                  <a:ext uri="{FF2B5EF4-FFF2-40B4-BE49-F238E27FC236}">
                    <a16:creationId xmlns:a16="http://schemas.microsoft.com/office/drawing/2014/main" id="{901CF768-31D1-FA13-4E06-CC59AD54484A}"/>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19" name="Group 360">
              <a:extLst>
                <a:ext uri="{FF2B5EF4-FFF2-40B4-BE49-F238E27FC236}">
                  <a16:creationId xmlns:a16="http://schemas.microsoft.com/office/drawing/2014/main" id="{406EB877-0BB5-D8D7-FD2E-55588CC3BD6D}"/>
                </a:ext>
              </a:extLst>
            </p:cNvPr>
            <p:cNvGrpSpPr>
              <a:grpSpLocks noChangeAspect="1"/>
            </p:cNvGrpSpPr>
            <p:nvPr/>
          </p:nvGrpSpPr>
          <p:grpSpPr bwMode="auto">
            <a:xfrm>
              <a:off x="4224797" y="4279790"/>
              <a:ext cx="200873" cy="197541"/>
              <a:chOff x="6333580" y="2334557"/>
              <a:chExt cx="545984" cy="536983"/>
            </a:xfrm>
          </p:grpSpPr>
          <p:sp>
            <p:nvSpPr>
              <p:cNvPr id="20" name="Freeform 251">
                <a:extLst>
                  <a:ext uri="{FF2B5EF4-FFF2-40B4-BE49-F238E27FC236}">
                    <a16:creationId xmlns:a16="http://schemas.microsoft.com/office/drawing/2014/main" id="{45360D55-E02F-456C-CEE9-D3760033BB90}"/>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Freeform 256">
                <a:extLst>
                  <a:ext uri="{FF2B5EF4-FFF2-40B4-BE49-F238E27FC236}">
                    <a16:creationId xmlns:a16="http://schemas.microsoft.com/office/drawing/2014/main" id="{D9750DDD-FE6D-0419-7272-1FD66950943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60">
                <a:extLst>
                  <a:ext uri="{FF2B5EF4-FFF2-40B4-BE49-F238E27FC236}">
                    <a16:creationId xmlns:a16="http://schemas.microsoft.com/office/drawing/2014/main" id="{D190768E-84AD-B604-FFB8-3FFF63E87F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nvGrpSpPr>
          <p:cNvPr id="15" name="Group 14">
            <a:extLst>
              <a:ext uri="{FF2B5EF4-FFF2-40B4-BE49-F238E27FC236}">
                <a16:creationId xmlns:a16="http://schemas.microsoft.com/office/drawing/2014/main" id="{FCE737E7-54D7-2A71-8003-0259E96338C4}"/>
              </a:ext>
            </a:extLst>
          </p:cNvPr>
          <p:cNvGrpSpPr/>
          <p:nvPr/>
        </p:nvGrpSpPr>
        <p:grpSpPr>
          <a:xfrm>
            <a:off x="2239378" y="2681241"/>
            <a:ext cx="245552" cy="399939"/>
            <a:chOff x="3901731" y="3694181"/>
            <a:chExt cx="635000" cy="965200"/>
          </a:xfrm>
        </p:grpSpPr>
        <p:grpSp>
          <p:nvGrpSpPr>
            <p:cNvPr id="16" name="Group 15">
              <a:extLst>
                <a:ext uri="{FF2B5EF4-FFF2-40B4-BE49-F238E27FC236}">
                  <a16:creationId xmlns:a16="http://schemas.microsoft.com/office/drawing/2014/main" id="{E043401B-4191-AFFD-1699-966032902D58}"/>
                </a:ext>
              </a:extLst>
            </p:cNvPr>
            <p:cNvGrpSpPr>
              <a:grpSpLocks noChangeAspect="1"/>
            </p:cNvGrpSpPr>
            <p:nvPr/>
          </p:nvGrpSpPr>
          <p:grpSpPr bwMode="auto">
            <a:xfrm>
              <a:off x="3901731" y="3694181"/>
              <a:ext cx="635000" cy="965200"/>
              <a:chOff x="1762" y="1325"/>
              <a:chExt cx="300" cy="456"/>
            </a:xfrm>
          </p:grpSpPr>
          <p:sp>
            <p:nvSpPr>
              <p:cNvPr id="29" name="Freeform 28">
                <a:extLst>
                  <a:ext uri="{FF2B5EF4-FFF2-40B4-BE49-F238E27FC236}">
                    <a16:creationId xmlns:a16="http://schemas.microsoft.com/office/drawing/2014/main" id="{D1A01B3F-6137-5EB9-A6F1-CA297FADD93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4BB947FC-BEE7-0240-6AC6-9F3B35EAB70F}"/>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25" name="Group 360">
              <a:extLst>
                <a:ext uri="{FF2B5EF4-FFF2-40B4-BE49-F238E27FC236}">
                  <a16:creationId xmlns:a16="http://schemas.microsoft.com/office/drawing/2014/main" id="{626EDEB3-CA6B-41BB-D3CE-3E784C5862C6}"/>
                </a:ext>
              </a:extLst>
            </p:cNvPr>
            <p:cNvGrpSpPr>
              <a:grpSpLocks noChangeAspect="1"/>
            </p:cNvGrpSpPr>
            <p:nvPr/>
          </p:nvGrpSpPr>
          <p:grpSpPr bwMode="auto">
            <a:xfrm>
              <a:off x="4224797" y="4279790"/>
              <a:ext cx="200873" cy="197541"/>
              <a:chOff x="6333580" y="2334557"/>
              <a:chExt cx="545984" cy="536983"/>
            </a:xfrm>
          </p:grpSpPr>
          <p:sp>
            <p:nvSpPr>
              <p:cNvPr id="26" name="Freeform 251">
                <a:extLst>
                  <a:ext uri="{FF2B5EF4-FFF2-40B4-BE49-F238E27FC236}">
                    <a16:creationId xmlns:a16="http://schemas.microsoft.com/office/drawing/2014/main" id="{A7782B30-4561-85E1-FC87-4D02447C09AC}"/>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Freeform 256">
                <a:extLst>
                  <a:ext uri="{FF2B5EF4-FFF2-40B4-BE49-F238E27FC236}">
                    <a16:creationId xmlns:a16="http://schemas.microsoft.com/office/drawing/2014/main" id="{16CA190F-0F6D-8FB0-3817-5F7A1F63FBF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60">
                <a:extLst>
                  <a:ext uri="{FF2B5EF4-FFF2-40B4-BE49-F238E27FC236}">
                    <a16:creationId xmlns:a16="http://schemas.microsoft.com/office/drawing/2014/main" id="{047BE8C3-2190-0CE7-A86A-607189772C9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nvGrpSpPr>
          <p:cNvPr id="31" name="Group 30">
            <a:extLst>
              <a:ext uri="{FF2B5EF4-FFF2-40B4-BE49-F238E27FC236}">
                <a16:creationId xmlns:a16="http://schemas.microsoft.com/office/drawing/2014/main" id="{18522B38-C0CD-C15D-8DDB-15D3F3D005EC}"/>
              </a:ext>
            </a:extLst>
          </p:cNvPr>
          <p:cNvGrpSpPr/>
          <p:nvPr/>
        </p:nvGrpSpPr>
        <p:grpSpPr>
          <a:xfrm>
            <a:off x="4203139" y="3657845"/>
            <a:ext cx="698281" cy="552235"/>
            <a:chOff x="3973732" y="1259009"/>
            <a:chExt cx="1783099" cy="1473425"/>
          </a:xfrm>
        </p:grpSpPr>
        <p:grpSp>
          <p:nvGrpSpPr>
            <p:cNvPr id="32" name="Group 593">
              <a:extLst>
                <a:ext uri="{FF2B5EF4-FFF2-40B4-BE49-F238E27FC236}">
                  <a16:creationId xmlns:a16="http://schemas.microsoft.com/office/drawing/2014/main" id="{93365909-68EF-2165-8C76-8343A6AEFB9F}"/>
                </a:ext>
              </a:extLst>
            </p:cNvPr>
            <p:cNvGrpSpPr>
              <a:grpSpLocks noChangeAspect="1"/>
            </p:cNvGrpSpPr>
            <p:nvPr/>
          </p:nvGrpSpPr>
          <p:grpSpPr bwMode="auto">
            <a:xfrm>
              <a:off x="3973732" y="1259009"/>
              <a:ext cx="1311482" cy="1153911"/>
              <a:chOff x="6146801" y="2133602"/>
              <a:chExt cx="644525" cy="566738"/>
            </a:xfrm>
          </p:grpSpPr>
          <p:sp>
            <p:nvSpPr>
              <p:cNvPr id="128" name="Freeform 278">
                <a:extLst>
                  <a:ext uri="{FF2B5EF4-FFF2-40B4-BE49-F238E27FC236}">
                    <a16:creationId xmlns:a16="http://schemas.microsoft.com/office/drawing/2014/main" id="{A8FFF027-D1E3-0026-1744-D2DA67BB873D}"/>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6" name="Line 279">
                <a:extLst>
                  <a:ext uri="{FF2B5EF4-FFF2-40B4-BE49-F238E27FC236}">
                    <a16:creationId xmlns:a16="http://schemas.microsoft.com/office/drawing/2014/main" id="{57EF5F5C-0F34-B24D-0051-C6C6C8822976}"/>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7" name="Line 280">
                <a:extLst>
                  <a:ext uri="{FF2B5EF4-FFF2-40B4-BE49-F238E27FC236}">
                    <a16:creationId xmlns:a16="http://schemas.microsoft.com/office/drawing/2014/main" id="{AC661819-6631-DCAF-48B6-11F144C919F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8" name="Line 281">
                <a:extLst>
                  <a:ext uri="{FF2B5EF4-FFF2-40B4-BE49-F238E27FC236}">
                    <a16:creationId xmlns:a16="http://schemas.microsoft.com/office/drawing/2014/main" id="{4A349096-FD4E-D731-541F-F50C888F4E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9" name="Line 282">
                <a:extLst>
                  <a:ext uri="{FF2B5EF4-FFF2-40B4-BE49-F238E27FC236}">
                    <a16:creationId xmlns:a16="http://schemas.microsoft.com/office/drawing/2014/main" id="{46AD2CE2-9F9B-45D3-B99E-F83D9083B1F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0" name="Line 283">
                <a:extLst>
                  <a:ext uri="{FF2B5EF4-FFF2-40B4-BE49-F238E27FC236}">
                    <a16:creationId xmlns:a16="http://schemas.microsoft.com/office/drawing/2014/main" id="{DF666647-022F-4B6A-6C73-D8D972007AB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1" name="Freeform 284">
                <a:extLst>
                  <a:ext uri="{FF2B5EF4-FFF2-40B4-BE49-F238E27FC236}">
                    <a16:creationId xmlns:a16="http://schemas.microsoft.com/office/drawing/2014/main" id="{72D4EB96-64AE-3B3B-CE7D-4DF2C3CF23B8}"/>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2" name="Line 285">
                <a:extLst>
                  <a:ext uri="{FF2B5EF4-FFF2-40B4-BE49-F238E27FC236}">
                    <a16:creationId xmlns:a16="http://schemas.microsoft.com/office/drawing/2014/main" id="{1E589153-A7EC-EB7F-C160-6D546955B66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3" name="Line 286">
                <a:extLst>
                  <a:ext uri="{FF2B5EF4-FFF2-40B4-BE49-F238E27FC236}">
                    <a16:creationId xmlns:a16="http://schemas.microsoft.com/office/drawing/2014/main" id="{C6793866-7655-57DA-5800-783277AB73E9}"/>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4" name="Line 287">
                <a:extLst>
                  <a:ext uri="{FF2B5EF4-FFF2-40B4-BE49-F238E27FC236}">
                    <a16:creationId xmlns:a16="http://schemas.microsoft.com/office/drawing/2014/main" id="{7222A397-DACC-DE6E-0DEE-1734DC36A9EE}"/>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5" name="Line 288">
                <a:extLst>
                  <a:ext uri="{FF2B5EF4-FFF2-40B4-BE49-F238E27FC236}">
                    <a16:creationId xmlns:a16="http://schemas.microsoft.com/office/drawing/2014/main" id="{3295E661-CF55-8590-282B-1549D92FBB3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6" name="Line 289">
                <a:extLst>
                  <a:ext uri="{FF2B5EF4-FFF2-40B4-BE49-F238E27FC236}">
                    <a16:creationId xmlns:a16="http://schemas.microsoft.com/office/drawing/2014/main" id="{7DF04ABB-5F01-84C2-CF20-6F52C425CA9C}"/>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5" name="Freeform 290">
                <a:extLst>
                  <a:ext uri="{FF2B5EF4-FFF2-40B4-BE49-F238E27FC236}">
                    <a16:creationId xmlns:a16="http://schemas.microsoft.com/office/drawing/2014/main" id="{F8CC527A-28F6-9502-D083-9F92F6FF829E}"/>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2" name="Line 291">
                <a:extLst>
                  <a:ext uri="{FF2B5EF4-FFF2-40B4-BE49-F238E27FC236}">
                    <a16:creationId xmlns:a16="http://schemas.microsoft.com/office/drawing/2014/main" id="{183CE313-7AB2-6820-1064-F98904416C0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3" name="Line 292">
                <a:extLst>
                  <a:ext uri="{FF2B5EF4-FFF2-40B4-BE49-F238E27FC236}">
                    <a16:creationId xmlns:a16="http://schemas.microsoft.com/office/drawing/2014/main" id="{5AFC713E-8205-2A1F-CE62-9019B99899E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4" name="Line 293">
                <a:extLst>
                  <a:ext uri="{FF2B5EF4-FFF2-40B4-BE49-F238E27FC236}">
                    <a16:creationId xmlns:a16="http://schemas.microsoft.com/office/drawing/2014/main" id="{9DBC51C0-4AFE-BEC5-1E13-A3EB5520155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5" name="Line 294">
                <a:extLst>
                  <a:ext uri="{FF2B5EF4-FFF2-40B4-BE49-F238E27FC236}">
                    <a16:creationId xmlns:a16="http://schemas.microsoft.com/office/drawing/2014/main" id="{EA7997F7-D006-C40C-F0C4-90E3DE490E1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6" name="Line 295">
                <a:extLst>
                  <a:ext uri="{FF2B5EF4-FFF2-40B4-BE49-F238E27FC236}">
                    <a16:creationId xmlns:a16="http://schemas.microsoft.com/office/drawing/2014/main" id="{F18E7841-B822-9980-BFE0-A1EEE847B56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7" name="Freeform 296">
                <a:extLst>
                  <a:ext uri="{FF2B5EF4-FFF2-40B4-BE49-F238E27FC236}">
                    <a16:creationId xmlns:a16="http://schemas.microsoft.com/office/drawing/2014/main" id="{300B8ABD-B3BE-AD03-2FA3-112AF3128A7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8" name="Line 297">
                <a:extLst>
                  <a:ext uri="{FF2B5EF4-FFF2-40B4-BE49-F238E27FC236}">
                    <a16:creationId xmlns:a16="http://schemas.microsoft.com/office/drawing/2014/main" id="{B33FBC54-F92F-4C0A-111E-A8F40D123DD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9" name="Line 298">
                <a:extLst>
                  <a:ext uri="{FF2B5EF4-FFF2-40B4-BE49-F238E27FC236}">
                    <a16:creationId xmlns:a16="http://schemas.microsoft.com/office/drawing/2014/main" id="{5C04DC32-1079-6BD3-7046-26942616CA6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0" name="Line 299">
                <a:extLst>
                  <a:ext uri="{FF2B5EF4-FFF2-40B4-BE49-F238E27FC236}">
                    <a16:creationId xmlns:a16="http://schemas.microsoft.com/office/drawing/2014/main" id="{221FF831-4085-49F7-E221-66A939F43DA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1" name="Line 300">
                <a:extLst>
                  <a:ext uri="{FF2B5EF4-FFF2-40B4-BE49-F238E27FC236}">
                    <a16:creationId xmlns:a16="http://schemas.microsoft.com/office/drawing/2014/main" id="{DA122960-CA80-A458-A695-420A0BB8ACC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2" name="Line 301">
                <a:extLst>
                  <a:ext uri="{FF2B5EF4-FFF2-40B4-BE49-F238E27FC236}">
                    <a16:creationId xmlns:a16="http://schemas.microsoft.com/office/drawing/2014/main" id="{ECE9CFB9-058D-0570-4CF0-F34ED5A7F4A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3" name="Freeform 302">
                <a:extLst>
                  <a:ext uri="{FF2B5EF4-FFF2-40B4-BE49-F238E27FC236}">
                    <a16:creationId xmlns:a16="http://schemas.microsoft.com/office/drawing/2014/main" id="{89B39711-EB05-307B-8D3D-9BC51D65E9D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4" name="Line 303">
                <a:extLst>
                  <a:ext uri="{FF2B5EF4-FFF2-40B4-BE49-F238E27FC236}">
                    <a16:creationId xmlns:a16="http://schemas.microsoft.com/office/drawing/2014/main" id="{A490023E-A7FD-5B12-C9C5-77D9C76C086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5" name="Line 304">
                <a:extLst>
                  <a:ext uri="{FF2B5EF4-FFF2-40B4-BE49-F238E27FC236}">
                    <a16:creationId xmlns:a16="http://schemas.microsoft.com/office/drawing/2014/main" id="{8924C5BD-5AD9-E3D8-A823-2F9388B3A20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6" name="Line 305">
                <a:extLst>
                  <a:ext uri="{FF2B5EF4-FFF2-40B4-BE49-F238E27FC236}">
                    <a16:creationId xmlns:a16="http://schemas.microsoft.com/office/drawing/2014/main" id="{1FE5A46C-39E6-4EDD-CFB0-A0A58336B8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7" name="Line 306">
                <a:extLst>
                  <a:ext uri="{FF2B5EF4-FFF2-40B4-BE49-F238E27FC236}">
                    <a16:creationId xmlns:a16="http://schemas.microsoft.com/office/drawing/2014/main" id="{AEFDF223-94A7-FF9D-A8CA-F6186BC96B3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8" name="Line 307">
                <a:extLst>
                  <a:ext uri="{FF2B5EF4-FFF2-40B4-BE49-F238E27FC236}">
                    <a16:creationId xmlns:a16="http://schemas.microsoft.com/office/drawing/2014/main" id="{A69D9021-2B73-3272-C646-80561FED57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33" name="Group 373">
              <a:extLst>
                <a:ext uri="{FF2B5EF4-FFF2-40B4-BE49-F238E27FC236}">
                  <a16:creationId xmlns:a16="http://schemas.microsoft.com/office/drawing/2014/main" id="{2AF25341-C586-7859-B10F-9FD3A4EDD853}"/>
                </a:ext>
              </a:extLst>
            </p:cNvPr>
            <p:cNvGrpSpPr>
              <a:grpSpLocks/>
            </p:cNvGrpSpPr>
            <p:nvPr/>
          </p:nvGrpSpPr>
          <p:grpSpPr bwMode="auto">
            <a:xfrm>
              <a:off x="4764643" y="1783109"/>
              <a:ext cx="992188" cy="949325"/>
              <a:chOff x="6493421" y="-20381"/>
              <a:chExt cx="1290462" cy="1234331"/>
            </a:xfrm>
          </p:grpSpPr>
          <p:grpSp>
            <p:nvGrpSpPr>
              <p:cNvPr id="34" name="Group 4">
                <a:extLst>
                  <a:ext uri="{FF2B5EF4-FFF2-40B4-BE49-F238E27FC236}">
                    <a16:creationId xmlns:a16="http://schemas.microsoft.com/office/drawing/2014/main" id="{C22E3940-6906-85A5-C484-B332254AEA82}"/>
                  </a:ext>
                </a:extLst>
              </p:cNvPr>
              <p:cNvGrpSpPr>
                <a:grpSpLocks noChangeAspect="1"/>
              </p:cNvGrpSpPr>
              <p:nvPr/>
            </p:nvGrpSpPr>
            <p:grpSpPr bwMode="auto">
              <a:xfrm>
                <a:off x="6493421" y="299644"/>
                <a:ext cx="412156" cy="883191"/>
                <a:chOff x="598" y="1936"/>
                <a:chExt cx="287" cy="615"/>
              </a:xfrm>
              <a:solidFill>
                <a:schemeClr val="accent2"/>
              </a:solidFill>
            </p:grpSpPr>
            <p:sp>
              <p:nvSpPr>
                <p:cNvPr id="126" name="Freeform 6">
                  <a:extLst>
                    <a:ext uri="{FF2B5EF4-FFF2-40B4-BE49-F238E27FC236}">
                      <a16:creationId xmlns:a16="http://schemas.microsoft.com/office/drawing/2014/main" id="{9AA77119-75E7-DA26-90C2-B03D3B4643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7" name="Freeform 7">
                  <a:extLst>
                    <a:ext uri="{FF2B5EF4-FFF2-40B4-BE49-F238E27FC236}">
                      <a16:creationId xmlns:a16="http://schemas.microsoft.com/office/drawing/2014/main" id="{E00880D0-F349-33FB-55B9-00940FE2E8C0}"/>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35" name="Group 4">
                <a:extLst>
                  <a:ext uri="{FF2B5EF4-FFF2-40B4-BE49-F238E27FC236}">
                    <a16:creationId xmlns:a16="http://schemas.microsoft.com/office/drawing/2014/main" id="{57559EC8-211E-FDD4-8A18-D2AA9B6A38AD}"/>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4" name="Freeform 6">
                  <a:extLst>
                    <a:ext uri="{FF2B5EF4-FFF2-40B4-BE49-F238E27FC236}">
                      <a16:creationId xmlns:a16="http://schemas.microsoft.com/office/drawing/2014/main" id="{A1007674-3161-601D-2046-503E8CE9360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5" name="Freeform 7">
                  <a:extLst>
                    <a:ext uri="{FF2B5EF4-FFF2-40B4-BE49-F238E27FC236}">
                      <a16:creationId xmlns:a16="http://schemas.microsoft.com/office/drawing/2014/main" id="{23849E16-5AD1-4638-9995-CB7045F8FFD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37" name="Group 4">
                <a:extLst>
                  <a:ext uri="{FF2B5EF4-FFF2-40B4-BE49-F238E27FC236}">
                    <a16:creationId xmlns:a16="http://schemas.microsoft.com/office/drawing/2014/main" id="{317FCF77-551F-CCD6-C2B6-4604B09D17D7}"/>
                  </a:ext>
                </a:extLst>
              </p:cNvPr>
              <p:cNvGrpSpPr>
                <a:grpSpLocks noChangeAspect="1"/>
              </p:cNvGrpSpPr>
              <p:nvPr/>
            </p:nvGrpSpPr>
            <p:grpSpPr bwMode="auto">
              <a:xfrm>
                <a:off x="6846910" y="-20381"/>
                <a:ext cx="576021" cy="1234331"/>
                <a:chOff x="598" y="1936"/>
                <a:chExt cx="287" cy="615"/>
              </a:xfrm>
              <a:solidFill>
                <a:schemeClr val="accent5"/>
              </a:solidFill>
            </p:grpSpPr>
            <p:sp>
              <p:nvSpPr>
                <p:cNvPr id="38" name="Freeform 6">
                  <a:extLst>
                    <a:ext uri="{FF2B5EF4-FFF2-40B4-BE49-F238E27FC236}">
                      <a16:creationId xmlns:a16="http://schemas.microsoft.com/office/drawing/2014/main" id="{92BB2159-F6CC-D6A0-4A1C-E6E243B0F8F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23" name="Freeform 7">
                  <a:extLst>
                    <a:ext uri="{FF2B5EF4-FFF2-40B4-BE49-F238E27FC236}">
                      <a16:creationId xmlns:a16="http://schemas.microsoft.com/office/drawing/2014/main" id="{CBC499BA-5856-AE44-DFCE-38BA841DBCD0}"/>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sp>
        <p:nvSpPr>
          <p:cNvPr id="289" name="TextBox 288">
            <a:extLst>
              <a:ext uri="{FF2B5EF4-FFF2-40B4-BE49-F238E27FC236}">
                <a16:creationId xmlns:a16="http://schemas.microsoft.com/office/drawing/2014/main" id="{0DAD8613-D7BB-1A07-7136-613330D51630}"/>
              </a:ext>
            </a:extLst>
          </p:cNvPr>
          <p:cNvSpPr txBox="1"/>
          <p:nvPr/>
        </p:nvSpPr>
        <p:spPr>
          <a:xfrm>
            <a:off x="3972579" y="343127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RM/RC/RS</a:t>
            </a:r>
          </a:p>
        </p:txBody>
      </p:sp>
      <p:grpSp>
        <p:nvGrpSpPr>
          <p:cNvPr id="290" name="Group 289">
            <a:extLst>
              <a:ext uri="{FF2B5EF4-FFF2-40B4-BE49-F238E27FC236}">
                <a16:creationId xmlns:a16="http://schemas.microsoft.com/office/drawing/2014/main" id="{BE7CD2ED-45F1-6F4A-2436-A4F7ABF834C1}"/>
              </a:ext>
            </a:extLst>
          </p:cNvPr>
          <p:cNvGrpSpPr>
            <a:grpSpLocks noChangeAspect="1"/>
          </p:cNvGrpSpPr>
          <p:nvPr/>
        </p:nvGrpSpPr>
        <p:grpSpPr bwMode="auto">
          <a:xfrm>
            <a:off x="4395658" y="3680404"/>
            <a:ext cx="188745" cy="286892"/>
            <a:chOff x="1762" y="1325"/>
            <a:chExt cx="300" cy="456"/>
          </a:xfrm>
        </p:grpSpPr>
        <p:sp>
          <p:nvSpPr>
            <p:cNvPr id="291" name="Freeform 28">
              <a:extLst>
                <a:ext uri="{FF2B5EF4-FFF2-40B4-BE49-F238E27FC236}">
                  <a16:creationId xmlns:a16="http://schemas.microsoft.com/office/drawing/2014/main" id="{E5DE64FC-2EA9-0B50-2484-E3C6ADF10177}"/>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92" name="Oval 291">
              <a:extLst>
                <a:ext uri="{FF2B5EF4-FFF2-40B4-BE49-F238E27FC236}">
                  <a16:creationId xmlns:a16="http://schemas.microsoft.com/office/drawing/2014/main" id="{B6F8748B-00C7-880E-5915-8BC8B75472F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93" name="Freeform 30">
              <a:extLst>
                <a:ext uri="{FF2B5EF4-FFF2-40B4-BE49-F238E27FC236}">
                  <a16:creationId xmlns:a16="http://schemas.microsoft.com/office/drawing/2014/main" id="{12908546-3063-523B-FB35-21DCF3108BCA}"/>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94" name="Freeform 31">
              <a:extLst>
                <a:ext uri="{FF2B5EF4-FFF2-40B4-BE49-F238E27FC236}">
                  <a16:creationId xmlns:a16="http://schemas.microsoft.com/office/drawing/2014/main" id="{A96A44BF-D3CA-1200-62E2-95F951ED70D5}"/>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295" name="Rectangle 294">
              <a:extLst>
                <a:ext uri="{FF2B5EF4-FFF2-40B4-BE49-F238E27FC236}">
                  <a16:creationId xmlns:a16="http://schemas.microsoft.com/office/drawing/2014/main" id="{824BA4E1-4ADE-8A43-AE7D-1891D5126E95}"/>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296" name="Group 295">
            <a:extLst>
              <a:ext uri="{FF2B5EF4-FFF2-40B4-BE49-F238E27FC236}">
                <a16:creationId xmlns:a16="http://schemas.microsoft.com/office/drawing/2014/main" id="{1ABFB60A-3705-3804-86BD-8B0351D81C3B}"/>
              </a:ext>
            </a:extLst>
          </p:cNvPr>
          <p:cNvGrpSpPr/>
          <p:nvPr/>
        </p:nvGrpSpPr>
        <p:grpSpPr>
          <a:xfrm>
            <a:off x="4146341" y="3825139"/>
            <a:ext cx="245552" cy="399939"/>
            <a:chOff x="3901731" y="3694181"/>
            <a:chExt cx="635000" cy="965200"/>
          </a:xfrm>
        </p:grpSpPr>
        <p:grpSp>
          <p:nvGrpSpPr>
            <p:cNvPr id="297" name="Group 296">
              <a:extLst>
                <a:ext uri="{FF2B5EF4-FFF2-40B4-BE49-F238E27FC236}">
                  <a16:creationId xmlns:a16="http://schemas.microsoft.com/office/drawing/2014/main" id="{BF2C7EC2-4237-7679-701C-54C2AEC67540}"/>
                </a:ext>
              </a:extLst>
            </p:cNvPr>
            <p:cNvGrpSpPr>
              <a:grpSpLocks noChangeAspect="1"/>
            </p:cNvGrpSpPr>
            <p:nvPr/>
          </p:nvGrpSpPr>
          <p:grpSpPr bwMode="auto">
            <a:xfrm>
              <a:off x="3901731" y="3694181"/>
              <a:ext cx="635000" cy="965200"/>
              <a:chOff x="1762" y="1325"/>
              <a:chExt cx="300" cy="456"/>
            </a:xfrm>
          </p:grpSpPr>
          <p:sp>
            <p:nvSpPr>
              <p:cNvPr id="302" name="Freeform 28">
                <a:extLst>
                  <a:ext uri="{FF2B5EF4-FFF2-40B4-BE49-F238E27FC236}">
                    <a16:creationId xmlns:a16="http://schemas.microsoft.com/office/drawing/2014/main" id="{FD51F5EB-AC8F-E014-51E8-BFDB2478528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03" name="Oval 302">
                <a:extLst>
                  <a:ext uri="{FF2B5EF4-FFF2-40B4-BE49-F238E27FC236}">
                    <a16:creationId xmlns:a16="http://schemas.microsoft.com/office/drawing/2014/main" id="{98AB4FDA-1495-21C7-DCA7-0723E15332DC}"/>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298" name="Group 360">
              <a:extLst>
                <a:ext uri="{FF2B5EF4-FFF2-40B4-BE49-F238E27FC236}">
                  <a16:creationId xmlns:a16="http://schemas.microsoft.com/office/drawing/2014/main" id="{66465407-7A30-40DF-F1B0-C0E6B4CFA190}"/>
                </a:ext>
              </a:extLst>
            </p:cNvPr>
            <p:cNvGrpSpPr>
              <a:grpSpLocks noChangeAspect="1"/>
            </p:cNvGrpSpPr>
            <p:nvPr/>
          </p:nvGrpSpPr>
          <p:grpSpPr bwMode="auto">
            <a:xfrm>
              <a:off x="4224797" y="4279790"/>
              <a:ext cx="200873" cy="197541"/>
              <a:chOff x="6333580" y="2334557"/>
              <a:chExt cx="545984" cy="536983"/>
            </a:xfrm>
          </p:grpSpPr>
          <p:sp>
            <p:nvSpPr>
              <p:cNvPr id="299" name="Freeform 251">
                <a:extLst>
                  <a:ext uri="{FF2B5EF4-FFF2-40B4-BE49-F238E27FC236}">
                    <a16:creationId xmlns:a16="http://schemas.microsoft.com/office/drawing/2014/main" id="{66672962-DCD4-9238-578C-E83F45D2F603}"/>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0" name="Freeform 256">
                <a:extLst>
                  <a:ext uri="{FF2B5EF4-FFF2-40B4-BE49-F238E27FC236}">
                    <a16:creationId xmlns:a16="http://schemas.microsoft.com/office/drawing/2014/main" id="{59AD295A-12C9-E7B5-DB73-7DE0583CFA99}"/>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1" name="Freeform 260">
                <a:extLst>
                  <a:ext uri="{FF2B5EF4-FFF2-40B4-BE49-F238E27FC236}">
                    <a16:creationId xmlns:a16="http://schemas.microsoft.com/office/drawing/2014/main" id="{E7E01483-98BF-28FF-2215-6CC414D1C5BD}"/>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nvGrpSpPr>
          <p:cNvPr id="350" name="Group 593">
            <a:extLst>
              <a:ext uri="{FF2B5EF4-FFF2-40B4-BE49-F238E27FC236}">
                <a16:creationId xmlns:a16="http://schemas.microsoft.com/office/drawing/2014/main" id="{8688F111-CDDB-102E-84DA-BCDB8BBA1C77}"/>
              </a:ext>
            </a:extLst>
          </p:cNvPr>
          <p:cNvGrpSpPr>
            <a:grpSpLocks noChangeAspect="1"/>
          </p:cNvGrpSpPr>
          <p:nvPr/>
        </p:nvGrpSpPr>
        <p:grpSpPr bwMode="auto">
          <a:xfrm>
            <a:off x="2305093" y="3566089"/>
            <a:ext cx="513591" cy="432482"/>
            <a:chOff x="6146801" y="2133602"/>
            <a:chExt cx="644525" cy="566738"/>
          </a:xfrm>
        </p:grpSpPr>
        <p:sp>
          <p:nvSpPr>
            <p:cNvPr id="351" name="Freeform 278">
              <a:extLst>
                <a:ext uri="{FF2B5EF4-FFF2-40B4-BE49-F238E27FC236}">
                  <a16:creationId xmlns:a16="http://schemas.microsoft.com/office/drawing/2014/main" id="{527400A8-3C1F-3A27-9141-1C480BF690DD}"/>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2" name="Line 279">
              <a:extLst>
                <a:ext uri="{FF2B5EF4-FFF2-40B4-BE49-F238E27FC236}">
                  <a16:creationId xmlns:a16="http://schemas.microsoft.com/office/drawing/2014/main" id="{CFCFE14F-0EDA-B491-DE8B-F57C16402C6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3" name="Line 280">
              <a:extLst>
                <a:ext uri="{FF2B5EF4-FFF2-40B4-BE49-F238E27FC236}">
                  <a16:creationId xmlns:a16="http://schemas.microsoft.com/office/drawing/2014/main" id="{07FF4B3D-B994-2EC7-D083-4BED4BD5C05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4" name="Line 281">
              <a:extLst>
                <a:ext uri="{FF2B5EF4-FFF2-40B4-BE49-F238E27FC236}">
                  <a16:creationId xmlns:a16="http://schemas.microsoft.com/office/drawing/2014/main" id="{1BFB9DAB-8490-4666-ABCC-DC18C45DF0B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5" name="Line 282">
              <a:extLst>
                <a:ext uri="{FF2B5EF4-FFF2-40B4-BE49-F238E27FC236}">
                  <a16:creationId xmlns:a16="http://schemas.microsoft.com/office/drawing/2014/main" id="{3B3AFD7F-5F32-89C3-28DD-7A97CC3EA21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6" name="Line 283">
              <a:extLst>
                <a:ext uri="{FF2B5EF4-FFF2-40B4-BE49-F238E27FC236}">
                  <a16:creationId xmlns:a16="http://schemas.microsoft.com/office/drawing/2014/main" id="{87ED6BBC-27E4-6867-8A76-05EB17324EB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7" name="Freeform 284">
              <a:extLst>
                <a:ext uri="{FF2B5EF4-FFF2-40B4-BE49-F238E27FC236}">
                  <a16:creationId xmlns:a16="http://schemas.microsoft.com/office/drawing/2014/main" id="{151C6488-C86C-FE7C-878F-647DCA3F35D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8" name="Line 285">
              <a:extLst>
                <a:ext uri="{FF2B5EF4-FFF2-40B4-BE49-F238E27FC236}">
                  <a16:creationId xmlns:a16="http://schemas.microsoft.com/office/drawing/2014/main" id="{92A112C5-C781-023D-F7F6-2B26C436F01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9" name="Line 286">
              <a:extLst>
                <a:ext uri="{FF2B5EF4-FFF2-40B4-BE49-F238E27FC236}">
                  <a16:creationId xmlns:a16="http://schemas.microsoft.com/office/drawing/2014/main" id="{DF269DB3-8ACE-9F95-6A08-5713F63ECA3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0" name="Line 287">
              <a:extLst>
                <a:ext uri="{FF2B5EF4-FFF2-40B4-BE49-F238E27FC236}">
                  <a16:creationId xmlns:a16="http://schemas.microsoft.com/office/drawing/2014/main" id="{4C38061B-1145-7270-5568-CD441169729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1" name="Line 288">
              <a:extLst>
                <a:ext uri="{FF2B5EF4-FFF2-40B4-BE49-F238E27FC236}">
                  <a16:creationId xmlns:a16="http://schemas.microsoft.com/office/drawing/2014/main" id="{FDD6D8BC-F822-1239-53DC-6DDA73EC2D7A}"/>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2" name="Line 289">
              <a:extLst>
                <a:ext uri="{FF2B5EF4-FFF2-40B4-BE49-F238E27FC236}">
                  <a16:creationId xmlns:a16="http://schemas.microsoft.com/office/drawing/2014/main" id="{C5D7ACAF-EE24-2E7C-0EA4-07707718893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3" name="Freeform 290">
              <a:extLst>
                <a:ext uri="{FF2B5EF4-FFF2-40B4-BE49-F238E27FC236}">
                  <a16:creationId xmlns:a16="http://schemas.microsoft.com/office/drawing/2014/main" id="{007EDB82-D712-DB96-6C05-963164A247D4}"/>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4" name="Line 291">
              <a:extLst>
                <a:ext uri="{FF2B5EF4-FFF2-40B4-BE49-F238E27FC236}">
                  <a16:creationId xmlns:a16="http://schemas.microsoft.com/office/drawing/2014/main" id="{50C5CC42-B8FF-4D91-4E1E-348E0110857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5" name="Line 292">
              <a:extLst>
                <a:ext uri="{FF2B5EF4-FFF2-40B4-BE49-F238E27FC236}">
                  <a16:creationId xmlns:a16="http://schemas.microsoft.com/office/drawing/2014/main" id="{3C5AAA57-24A6-EB23-74A3-5359C52985E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6" name="Line 293">
              <a:extLst>
                <a:ext uri="{FF2B5EF4-FFF2-40B4-BE49-F238E27FC236}">
                  <a16:creationId xmlns:a16="http://schemas.microsoft.com/office/drawing/2014/main" id="{D3F0C231-6E60-9D17-14FF-AEA56F22FCE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7" name="Line 294">
              <a:extLst>
                <a:ext uri="{FF2B5EF4-FFF2-40B4-BE49-F238E27FC236}">
                  <a16:creationId xmlns:a16="http://schemas.microsoft.com/office/drawing/2014/main" id="{51727390-CB01-9369-38F9-4C414DAA93D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8" name="Line 295">
              <a:extLst>
                <a:ext uri="{FF2B5EF4-FFF2-40B4-BE49-F238E27FC236}">
                  <a16:creationId xmlns:a16="http://schemas.microsoft.com/office/drawing/2014/main" id="{EF8A0DF6-9A36-FFE2-E4A8-221C4D3423AB}"/>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9" name="Freeform 296">
              <a:extLst>
                <a:ext uri="{FF2B5EF4-FFF2-40B4-BE49-F238E27FC236}">
                  <a16:creationId xmlns:a16="http://schemas.microsoft.com/office/drawing/2014/main" id="{07ED8694-BC99-55AB-EE49-0A4E770CFED7}"/>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0" name="Line 297">
              <a:extLst>
                <a:ext uri="{FF2B5EF4-FFF2-40B4-BE49-F238E27FC236}">
                  <a16:creationId xmlns:a16="http://schemas.microsoft.com/office/drawing/2014/main" id="{09ACFD0D-4C95-4B2C-EFE4-2EC95476B7A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1" name="Line 298">
              <a:extLst>
                <a:ext uri="{FF2B5EF4-FFF2-40B4-BE49-F238E27FC236}">
                  <a16:creationId xmlns:a16="http://schemas.microsoft.com/office/drawing/2014/main" id="{40BE5C5F-1AA1-AC4C-6CBC-B018B8CF1C7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2" name="Line 299">
              <a:extLst>
                <a:ext uri="{FF2B5EF4-FFF2-40B4-BE49-F238E27FC236}">
                  <a16:creationId xmlns:a16="http://schemas.microsoft.com/office/drawing/2014/main" id="{5DBE4E0E-E5E6-F34C-F872-480DDE1FDA4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3" name="Line 300">
              <a:extLst>
                <a:ext uri="{FF2B5EF4-FFF2-40B4-BE49-F238E27FC236}">
                  <a16:creationId xmlns:a16="http://schemas.microsoft.com/office/drawing/2014/main" id="{95FFDDC9-D2EC-0E2D-585F-D7A089A8DE0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4" name="Line 301">
              <a:extLst>
                <a:ext uri="{FF2B5EF4-FFF2-40B4-BE49-F238E27FC236}">
                  <a16:creationId xmlns:a16="http://schemas.microsoft.com/office/drawing/2014/main" id="{1B0EAA16-F6B6-5EEC-C68C-AA6D8EFCA00E}"/>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5" name="Freeform 302">
              <a:extLst>
                <a:ext uri="{FF2B5EF4-FFF2-40B4-BE49-F238E27FC236}">
                  <a16:creationId xmlns:a16="http://schemas.microsoft.com/office/drawing/2014/main" id="{416395FE-AFE5-C5F3-CD95-11B6754A089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6" name="Line 303">
              <a:extLst>
                <a:ext uri="{FF2B5EF4-FFF2-40B4-BE49-F238E27FC236}">
                  <a16:creationId xmlns:a16="http://schemas.microsoft.com/office/drawing/2014/main" id="{20A343DD-5C7B-A321-38EA-FBA105A86C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7" name="Line 304">
              <a:extLst>
                <a:ext uri="{FF2B5EF4-FFF2-40B4-BE49-F238E27FC236}">
                  <a16:creationId xmlns:a16="http://schemas.microsoft.com/office/drawing/2014/main" id="{01742BBE-091D-1B5B-7ED5-AE4C50438635}"/>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8" name="Line 305">
              <a:extLst>
                <a:ext uri="{FF2B5EF4-FFF2-40B4-BE49-F238E27FC236}">
                  <a16:creationId xmlns:a16="http://schemas.microsoft.com/office/drawing/2014/main" id="{2515B01C-8A62-70DB-0C49-36C2F57ED1F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9" name="Line 306">
              <a:extLst>
                <a:ext uri="{FF2B5EF4-FFF2-40B4-BE49-F238E27FC236}">
                  <a16:creationId xmlns:a16="http://schemas.microsoft.com/office/drawing/2014/main" id="{EA489E83-A03C-45D8-9871-C4228ADB76B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0" name="Line 307">
              <a:extLst>
                <a:ext uri="{FF2B5EF4-FFF2-40B4-BE49-F238E27FC236}">
                  <a16:creationId xmlns:a16="http://schemas.microsoft.com/office/drawing/2014/main" id="{57E5FCA1-491D-8D30-BE88-33E55C2FE8F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381" name="Group 380">
            <a:extLst>
              <a:ext uri="{FF2B5EF4-FFF2-40B4-BE49-F238E27FC236}">
                <a16:creationId xmlns:a16="http://schemas.microsoft.com/office/drawing/2014/main" id="{CA1DD1B5-5B57-DE64-568E-F026A47E2FA9}"/>
              </a:ext>
            </a:extLst>
          </p:cNvPr>
          <p:cNvGrpSpPr/>
          <p:nvPr/>
        </p:nvGrpSpPr>
        <p:grpSpPr>
          <a:xfrm>
            <a:off x="2698472" y="3779466"/>
            <a:ext cx="243684" cy="370399"/>
            <a:chOff x="1011198" y="3444826"/>
            <a:chExt cx="243684" cy="370399"/>
          </a:xfrm>
        </p:grpSpPr>
        <p:sp>
          <p:nvSpPr>
            <p:cNvPr id="382" name="Freeform 28">
              <a:extLst>
                <a:ext uri="{FF2B5EF4-FFF2-40B4-BE49-F238E27FC236}">
                  <a16:creationId xmlns:a16="http://schemas.microsoft.com/office/drawing/2014/main" id="{176F236D-47BD-55F1-06DF-AACB0AFE0195}"/>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83" name="Oval 382">
              <a:extLst>
                <a:ext uri="{FF2B5EF4-FFF2-40B4-BE49-F238E27FC236}">
                  <a16:creationId xmlns:a16="http://schemas.microsoft.com/office/drawing/2014/main" id="{8A0F8E6E-97BB-2EB7-BB0B-49BD5ADE01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84" name="Freeform 30">
              <a:extLst>
                <a:ext uri="{FF2B5EF4-FFF2-40B4-BE49-F238E27FC236}">
                  <a16:creationId xmlns:a16="http://schemas.microsoft.com/office/drawing/2014/main" id="{F0E7D3EA-F9C6-E565-CF8B-4D1A41732917}"/>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85" name="Freeform 31">
              <a:extLst>
                <a:ext uri="{FF2B5EF4-FFF2-40B4-BE49-F238E27FC236}">
                  <a16:creationId xmlns:a16="http://schemas.microsoft.com/office/drawing/2014/main" id="{17398702-E73F-BE94-8E70-82CDDACAA3FE}"/>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86" name="Rectangle 385">
              <a:extLst>
                <a:ext uri="{FF2B5EF4-FFF2-40B4-BE49-F238E27FC236}">
                  <a16:creationId xmlns:a16="http://schemas.microsoft.com/office/drawing/2014/main" id="{2F846127-79DF-5765-EB54-984AF17E4A8C}"/>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sp>
        <p:nvSpPr>
          <p:cNvPr id="387" name="TextBox 386">
            <a:extLst>
              <a:ext uri="{FF2B5EF4-FFF2-40B4-BE49-F238E27FC236}">
                <a16:creationId xmlns:a16="http://schemas.microsoft.com/office/drawing/2014/main" id="{63A50ACE-01E0-8148-5ED7-6A5FF6A7D375}"/>
              </a:ext>
            </a:extLst>
          </p:cNvPr>
          <p:cNvSpPr txBox="1"/>
          <p:nvPr/>
        </p:nvSpPr>
        <p:spPr>
          <a:xfrm>
            <a:off x="2205712" y="3339896"/>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RC/RS</a:t>
            </a:r>
          </a:p>
        </p:txBody>
      </p:sp>
      <p:grpSp>
        <p:nvGrpSpPr>
          <p:cNvPr id="388" name="Group 387">
            <a:extLst>
              <a:ext uri="{FF2B5EF4-FFF2-40B4-BE49-F238E27FC236}">
                <a16:creationId xmlns:a16="http://schemas.microsoft.com/office/drawing/2014/main" id="{3FD4D613-89E5-272D-2C6A-F29C8049E84D}"/>
              </a:ext>
            </a:extLst>
          </p:cNvPr>
          <p:cNvGrpSpPr/>
          <p:nvPr/>
        </p:nvGrpSpPr>
        <p:grpSpPr>
          <a:xfrm>
            <a:off x="2239378" y="3781390"/>
            <a:ext cx="245552" cy="399939"/>
            <a:chOff x="3901731" y="3694181"/>
            <a:chExt cx="635000" cy="965200"/>
          </a:xfrm>
        </p:grpSpPr>
        <p:grpSp>
          <p:nvGrpSpPr>
            <p:cNvPr id="389" name="Group 388">
              <a:extLst>
                <a:ext uri="{FF2B5EF4-FFF2-40B4-BE49-F238E27FC236}">
                  <a16:creationId xmlns:a16="http://schemas.microsoft.com/office/drawing/2014/main" id="{5D3198D8-C4C1-ADED-064B-E6EE7F971DD9}"/>
                </a:ext>
              </a:extLst>
            </p:cNvPr>
            <p:cNvGrpSpPr>
              <a:grpSpLocks noChangeAspect="1"/>
            </p:cNvGrpSpPr>
            <p:nvPr/>
          </p:nvGrpSpPr>
          <p:grpSpPr bwMode="auto">
            <a:xfrm>
              <a:off x="3901731" y="3694181"/>
              <a:ext cx="635000" cy="965200"/>
              <a:chOff x="1762" y="1325"/>
              <a:chExt cx="300" cy="456"/>
            </a:xfrm>
          </p:grpSpPr>
          <p:sp>
            <p:nvSpPr>
              <p:cNvPr id="394" name="Freeform 28">
                <a:extLst>
                  <a:ext uri="{FF2B5EF4-FFF2-40B4-BE49-F238E27FC236}">
                    <a16:creationId xmlns:a16="http://schemas.microsoft.com/office/drawing/2014/main" id="{479C0707-1F55-D2A9-ECA5-2FAF32A5A1C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395" name="Oval 394">
                <a:extLst>
                  <a:ext uri="{FF2B5EF4-FFF2-40B4-BE49-F238E27FC236}">
                    <a16:creationId xmlns:a16="http://schemas.microsoft.com/office/drawing/2014/main" id="{76A83CBD-8252-37C7-5C7B-FAED80746AA0}"/>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390" name="Group 360">
              <a:extLst>
                <a:ext uri="{FF2B5EF4-FFF2-40B4-BE49-F238E27FC236}">
                  <a16:creationId xmlns:a16="http://schemas.microsoft.com/office/drawing/2014/main" id="{3B2B260A-F008-9DDF-F636-3FF59974C936}"/>
                </a:ext>
              </a:extLst>
            </p:cNvPr>
            <p:cNvGrpSpPr>
              <a:grpSpLocks noChangeAspect="1"/>
            </p:cNvGrpSpPr>
            <p:nvPr/>
          </p:nvGrpSpPr>
          <p:grpSpPr bwMode="auto">
            <a:xfrm>
              <a:off x="4224797" y="4279790"/>
              <a:ext cx="200873" cy="197541"/>
              <a:chOff x="6333580" y="2334557"/>
              <a:chExt cx="545984" cy="536983"/>
            </a:xfrm>
          </p:grpSpPr>
          <p:sp>
            <p:nvSpPr>
              <p:cNvPr id="391" name="Freeform 251">
                <a:extLst>
                  <a:ext uri="{FF2B5EF4-FFF2-40B4-BE49-F238E27FC236}">
                    <a16:creationId xmlns:a16="http://schemas.microsoft.com/office/drawing/2014/main" id="{5D0958FA-23E5-BC26-3E8A-1213F5B6ADE9}"/>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2" name="Freeform 256">
                <a:extLst>
                  <a:ext uri="{FF2B5EF4-FFF2-40B4-BE49-F238E27FC236}">
                    <a16:creationId xmlns:a16="http://schemas.microsoft.com/office/drawing/2014/main" id="{8EE30973-347C-5CE1-2728-28B8E851442F}"/>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3" name="Freeform 260">
                <a:extLst>
                  <a:ext uri="{FF2B5EF4-FFF2-40B4-BE49-F238E27FC236}">
                    <a16:creationId xmlns:a16="http://schemas.microsoft.com/office/drawing/2014/main" id="{24BAC8EF-9579-5D6D-13CC-C74DE03E5B7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cxnSp>
        <p:nvCxnSpPr>
          <p:cNvPr id="399" name="Straight Arrow Connector 398">
            <a:extLst>
              <a:ext uri="{FF2B5EF4-FFF2-40B4-BE49-F238E27FC236}">
                <a16:creationId xmlns:a16="http://schemas.microsoft.com/office/drawing/2014/main" id="{3D8C0228-67EF-ED4D-E10F-E74649F45654}"/>
              </a:ext>
            </a:extLst>
          </p:cNvPr>
          <p:cNvCxnSpPr>
            <a:cxnSpLocks/>
          </p:cNvCxnSpPr>
          <p:nvPr/>
        </p:nvCxnSpPr>
        <p:spPr>
          <a:xfrm>
            <a:off x="2957516" y="2697686"/>
            <a:ext cx="1104840" cy="1855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5BA13696-32FD-825C-14DA-B0CA2D3BDD09}"/>
              </a:ext>
            </a:extLst>
          </p:cNvPr>
          <p:cNvCxnSpPr>
            <a:cxnSpLocks/>
          </p:cNvCxnSpPr>
          <p:nvPr/>
        </p:nvCxnSpPr>
        <p:spPr>
          <a:xfrm>
            <a:off x="2984028" y="3911760"/>
            <a:ext cx="1104840" cy="1855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A6F532FF-5C56-9126-31C7-5AEC12191511}"/>
              </a:ext>
            </a:extLst>
          </p:cNvPr>
          <p:cNvCxnSpPr>
            <a:cxnSpLocks/>
          </p:cNvCxnSpPr>
          <p:nvPr/>
        </p:nvCxnSpPr>
        <p:spPr>
          <a:xfrm flipV="1">
            <a:off x="2979238" y="2898422"/>
            <a:ext cx="1018595" cy="83816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2DFEC1C5-2D66-B7E6-045A-7661DAFE724F}"/>
              </a:ext>
            </a:extLst>
          </p:cNvPr>
          <p:cNvCxnSpPr>
            <a:cxnSpLocks/>
            <a:stCxn id="289" idx="0"/>
          </p:cNvCxnSpPr>
          <p:nvPr/>
        </p:nvCxnSpPr>
        <p:spPr>
          <a:xfrm flipH="1" flipV="1">
            <a:off x="4433407" y="3148437"/>
            <a:ext cx="1135" cy="282842"/>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239B87B5-EF22-F7F5-B793-27B8EBDC88C7}"/>
              </a:ext>
            </a:extLst>
          </p:cNvPr>
          <p:cNvCxnSpPr>
            <a:cxnSpLocks/>
          </p:cNvCxnSpPr>
          <p:nvPr/>
        </p:nvCxnSpPr>
        <p:spPr>
          <a:xfrm flipV="1">
            <a:off x="4792739" y="2618342"/>
            <a:ext cx="1355997" cy="1940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74297F97-5B21-D50D-3D55-5FDA95599F5A}"/>
              </a:ext>
            </a:extLst>
          </p:cNvPr>
          <p:cNvCxnSpPr>
            <a:cxnSpLocks/>
          </p:cNvCxnSpPr>
          <p:nvPr/>
        </p:nvCxnSpPr>
        <p:spPr>
          <a:xfrm>
            <a:off x="4850857" y="2842118"/>
            <a:ext cx="1126388" cy="99259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4" name="Group 593">
            <a:extLst>
              <a:ext uri="{FF2B5EF4-FFF2-40B4-BE49-F238E27FC236}">
                <a16:creationId xmlns:a16="http://schemas.microsoft.com/office/drawing/2014/main" id="{8780462B-1671-2B12-71CB-03AEA9C3DBBF}"/>
              </a:ext>
            </a:extLst>
          </p:cNvPr>
          <p:cNvGrpSpPr>
            <a:grpSpLocks noChangeAspect="1"/>
          </p:cNvGrpSpPr>
          <p:nvPr/>
        </p:nvGrpSpPr>
        <p:grpSpPr bwMode="auto">
          <a:xfrm>
            <a:off x="4239495" y="4559129"/>
            <a:ext cx="507146" cy="446214"/>
            <a:chOff x="6146801" y="2133602"/>
            <a:chExt cx="644525" cy="566738"/>
          </a:xfrm>
          <a:solidFill>
            <a:srgbClr val="FFC000"/>
          </a:solidFill>
        </p:grpSpPr>
        <p:sp>
          <p:nvSpPr>
            <p:cNvPr id="455" name="Freeform 278">
              <a:extLst>
                <a:ext uri="{FF2B5EF4-FFF2-40B4-BE49-F238E27FC236}">
                  <a16:creationId xmlns:a16="http://schemas.microsoft.com/office/drawing/2014/main" id="{B333645E-C890-463E-EF54-87E0816B731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6" name="Line 279">
              <a:extLst>
                <a:ext uri="{FF2B5EF4-FFF2-40B4-BE49-F238E27FC236}">
                  <a16:creationId xmlns:a16="http://schemas.microsoft.com/office/drawing/2014/main" id="{2DEE02D7-51CE-DB03-6112-07A33BCD7647}"/>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7" name="Line 280">
              <a:extLst>
                <a:ext uri="{FF2B5EF4-FFF2-40B4-BE49-F238E27FC236}">
                  <a16:creationId xmlns:a16="http://schemas.microsoft.com/office/drawing/2014/main" id="{7C276EF4-678F-3299-9560-64CBAD1D073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8" name="Line 281">
              <a:extLst>
                <a:ext uri="{FF2B5EF4-FFF2-40B4-BE49-F238E27FC236}">
                  <a16:creationId xmlns:a16="http://schemas.microsoft.com/office/drawing/2014/main" id="{7AA097BA-7E36-6E77-A549-6598B88039B1}"/>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9" name="Line 282">
              <a:extLst>
                <a:ext uri="{FF2B5EF4-FFF2-40B4-BE49-F238E27FC236}">
                  <a16:creationId xmlns:a16="http://schemas.microsoft.com/office/drawing/2014/main" id="{BCDB7C62-332E-3C23-0BF4-FC70D429B963}"/>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0" name="Line 283">
              <a:extLst>
                <a:ext uri="{FF2B5EF4-FFF2-40B4-BE49-F238E27FC236}">
                  <a16:creationId xmlns:a16="http://schemas.microsoft.com/office/drawing/2014/main" id="{7C65A7FD-F1E6-A202-EAD9-A64B33C1059E}"/>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1" name="Freeform 284">
              <a:extLst>
                <a:ext uri="{FF2B5EF4-FFF2-40B4-BE49-F238E27FC236}">
                  <a16:creationId xmlns:a16="http://schemas.microsoft.com/office/drawing/2014/main" id="{56EAC870-E67C-55A0-9E68-2009D77D7F1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2" name="Line 285">
              <a:extLst>
                <a:ext uri="{FF2B5EF4-FFF2-40B4-BE49-F238E27FC236}">
                  <a16:creationId xmlns:a16="http://schemas.microsoft.com/office/drawing/2014/main" id="{34ABE2AB-F46C-F180-EE20-45852D123A62}"/>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3" name="Line 286">
              <a:extLst>
                <a:ext uri="{FF2B5EF4-FFF2-40B4-BE49-F238E27FC236}">
                  <a16:creationId xmlns:a16="http://schemas.microsoft.com/office/drawing/2014/main" id="{CEEA4E5E-E1E6-50E6-0982-EF9B36D03185}"/>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4" name="Line 287">
              <a:extLst>
                <a:ext uri="{FF2B5EF4-FFF2-40B4-BE49-F238E27FC236}">
                  <a16:creationId xmlns:a16="http://schemas.microsoft.com/office/drawing/2014/main" id="{F4B86019-C61E-CD85-B7C6-C8048E7B82BB}"/>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5" name="Line 288">
              <a:extLst>
                <a:ext uri="{FF2B5EF4-FFF2-40B4-BE49-F238E27FC236}">
                  <a16:creationId xmlns:a16="http://schemas.microsoft.com/office/drawing/2014/main" id="{744478FE-87FC-AD13-814A-9EEFD5007177}"/>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6" name="Line 289">
              <a:extLst>
                <a:ext uri="{FF2B5EF4-FFF2-40B4-BE49-F238E27FC236}">
                  <a16:creationId xmlns:a16="http://schemas.microsoft.com/office/drawing/2014/main" id="{EA371340-E5E4-CE9D-B8B2-FB0BD363C138}"/>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7" name="Freeform 290">
              <a:extLst>
                <a:ext uri="{FF2B5EF4-FFF2-40B4-BE49-F238E27FC236}">
                  <a16:creationId xmlns:a16="http://schemas.microsoft.com/office/drawing/2014/main" id="{FD412DD8-8DAC-107E-196C-CC33A43977C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8" name="Line 291">
              <a:extLst>
                <a:ext uri="{FF2B5EF4-FFF2-40B4-BE49-F238E27FC236}">
                  <a16:creationId xmlns:a16="http://schemas.microsoft.com/office/drawing/2014/main" id="{47AD03FA-BE31-B20C-2608-FB4DF968C57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69" name="Line 292">
              <a:extLst>
                <a:ext uri="{FF2B5EF4-FFF2-40B4-BE49-F238E27FC236}">
                  <a16:creationId xmlns:a16="http://schemas.microsoft.com/office/drawing/2014/main" id="{F4700C2A-BF84-6984-4447-E424A28B30CE}"/>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0" name="Line 293">
              <a:extLst>
                <a:ext uri="{FF2B5EF4-FFF2-40B4-BE49-F238E27FC236}">
                  <a16:creationId xmlns:a16="http://schemas.microsoft.com/office/drawing/2014/main" id="{F7908BDB-BBC8-961F-9B91-42DF0413E1B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1" name="Line 294">
              <a:extLst>
                <a:ext uri="{FF2B5EF4-FFF2-40B4-BE49-F238E27FC236}">
                  <a16:creationId xmlns:a16="http://schemas.microsoft.com/office/drawing/2014/main" id="{A3AB9F36-7A22-31D9-0125-90A0DDB8A4A8}"/>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2" name="Line 295">
              <a:extLst>
                <a:ext uri="{FF2B5EF4-FFF2-40B4-BE49-F238E27FC236}">
                  <a16:creationId xmlns:a16="http://schemas.microsoft.com/office/drawing/2014/main" id="{4FB9BF01-E693-10D4-0991-97BE1F55865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3" name="Freeform 296">
              <a:extLst>
                <a:ext uri="{FF2B5EF4-FFF2-40B4-BE49-F238E27FC236}">
                  <a16:creationId xmlns:a16="http://schemas.microsoft.com/office/drawing/2014/main" id="{FCA76F5C-7354-FA5E-A8AC-C6E064B2274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4" name="Line 297">
              <a:extLst>
                <a:ext uri="{FF2B5EF4-FFF2-40B4-BE49-F238E27FC236}">
                  <a16:creationId xmlns:a16="http://schemas.microsoft.com/office/drawing/2014/main" id="{E45588C8-1B8D-4E17-1A6D-6EAEAD9FAEA7}"/>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5" name="Line 298">
              <a:extLst>
                <a:ext uri="{FF2B5EF4-FFF2-40B4-BE49-F238E27FC236}">
                  <a16:creationId xmlns:a16="http://schemas.microsoft.com/office/drawing/2014/main" id="{46866D1D-70EA-6896-33E6-1EF84A2E3FDE}"/>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6" name="Line 299">
              <a:extLst>
                <a:ext uri="{FF2B5EF4-FFF2-40B4-BE49-F238E27FC236}">
                  <a16:creationId xmlns:a16="http://schemas.microsoft.com/office/drawing/2014/main" id="{00D1B83B-B8F9-7DBD-769D-114CDB565B22}"/>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7" name="Line 300">
              <a:extLst>
                <a:ext uri="{FF2B5EF4-FFF2-40B4-BE49-F238E27FC236}">
                  <a16:creationId xmlns:a16="http://schemas.microsoft.com/office/drawing/2014/main" id="{1A4EE0B7-0059-70D8-391D-2584D57BDD52}"/>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8" name="Line 301">
              <a:extLst>
                <a:ext uri="{FF2B5EF4-FFF2-40B4-BE49-F238E27FC236}">
                  <a16:creationId xmlns:a16="http://schemas.microsoft.com/office/drawing/2014/main" id="{C9AE2F6F-0753-34D7-D820-DB68A42F08CA}"/>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79" name="Freeform 302">
              <a:extLst>
                <a:ext uri="{FF2B5EF4-FFF2-40B4-BE49-F238E27FC236}">
                  <a16:creationId xmlns:a16="http://schemas.microsoft.com/office/drawing/2014/main" id="{32B1E39B-226A-C0E0-4794-A3C8D92ADE6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80" name="Line 303">
              <a:extLst>
                <a:ext uri="{FF2B5EF4-FFF2-40B4-BE49-F238E27FC236}">
                  <a16:creationId xmlns:a16="http://schemas.microsoft.com/office/drawing/2014/main" id="{329748AF-8257-F874-0887-63EED15829F8}"/>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81" name="Line 304">
              <a:extLst>
                <a:ext uri="{FF2B5EF4-FFF2-40B4-BE49-F238E27FC236}">
                  <a16:creationId xmlns:a16="http://schemas.microsoft.com/office/drawing/2014/main" id="{2A43DA2D-7782-7197-92D7-255764F99827}"/>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82" name="Line 305">
              <a:extLst>
                <a:ext uri="{FF2B5EF4-FFF2-40B4-BE49-F238E27FC236}">
                  <a16:creationId xmlns:a16="http://schemas.microsoft.com/office/drawing/2014/main" id="{2A065579-DE5E-96D9-0DFA-2699AA6BE6C8}"/>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83" name="Line 306">
              <a:extLst>
                <a:ext uri="{FF2B5EF4-FFF2-40B4-BE49-F238E27FC236}">
                  <a16:creationId xmlns:a16="http://schemas.microsoft.com/office/drawing/2014/main" id="{8F0E28D4-9284-67CC-CDCF-B17176F43227}"/>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84" name="Line 307">
              <a:extLst>
                <a:ext uri="{FF2B5EF4-FFF2-40B4-BE49-F238E27FC236}">
                  <a16:creationId xmlns:a16="http://schemas.microsoft.com/office/drawing/2014/main" id="{392BA21A-00FA-C958-9D9A-5D9BC2125CDB}"/>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485" name="Group 484">
            <a:extLst>
              <a:ext uri="{FF2B5EF4-FFF2-40B4-BE49-F238E27FC236}">
                <a16:creationId xmlns:a16="http://schemas.microsoft.com/office/drawing/2014/main" id="{288F1AD2-2CB7-0BF3-3F53-93660B7D3B1D}"/>
              </a:ext>
            </a:extLst>
          </p:cNvPr>
          <p:cNvGrpSpPr>
            <a:grpSpLocks noChangeAspect="1"/>
          </p:cNvGrpSpPr>
          <p:nvPr/>
        </p:nvGrpSpPr>
        <p:grpSpPr bwMode="auto">
          <a:xfrm>
            <a:off x="4582721" y="4759223"/>
            <a:ext cx="243684" cy="370399"/>
            <a:chOff x="1762" y="1325"/>
            <a:chExt cx="300" cy="456"/>
          </a:xfrm>
        </p:grpSpPr>
        <p:sp>
          <p:nvSpPr>
            <p:cNvPr id="486" name="Freeform 28">
              <a:extLst>
                <a:ext uri="{FF2B5EF4-FFF2-40B4-BE49-F238E27FC236}">
                  <a16:creationId xmlns:a16="http://schemas.microsoft.com/office/drawing/2014/main" id="{66D86BC7-8540-E19A-4E60-547BCB5B49B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87" name="Oval 486">
              <a:extLst>
                <a:ext uri="{FF2B5EF4-FFF2-40B4-BE49-F238E27FC236}">
                  <a16:creationId xmlns:a16="http://schemas.microsoft.com/office/drawing/2014/main" id="{FF8AABBF-F9EE-4533-61D9-95BBDF1DD4F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88" name="Freeform 30">
              <a:extLst>
                <a:ext uri="{FF2B5EF4-FFF2-40B4-BE49-F238E27FC236}">
                  <a16:creationId xmlns:a16="http://schemas.microsoft.com/office/drawing/2014/main" id="{490C962E-8C1E-575A-0BF7-56BC839ABC1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89" name="Freeform 31">
              <a:extLst>
                <a:ext uri="{FF2B5EF4-FFF2-40B4-BE49-F238E27FC236}">
                  <a16:creationId xmlns:a16="http://schemas.microsoft.com/office/drawing/2014/main" id="{262F004A-8B5C-7FFF-CCC2-E91CEA6B817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490" name="Rectangle 489">
              <a:extLst>
                <a:ext uri="{FF2B5EF4-FFF2-40B4-BE49-F238E27FC236}">
                  <a16:creationId xmlns:a16="http://schemas.microsoft.com/office/drawing/2014/main" id="{26EB8F08-C4BD-BBA2-3040-C4BFB48C1202}"/>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491" name="Straight Arrow Connector 490">
            <a:extLst>
              <a:ext uri="{FF2B5EF4-FFF2-40B4-BE49-F238E27FC236}">
                <a16:creationId xmlns:a16="http://schemas.microsoft.com/office/drawing/2014/main" id="{AFC7CC6B-6846-15B6-6074-2DAF0C087B27}"/>
              </a:ext>
            </a:extLst>
          </p:cNvPr>
          <p:cNvCxnSpPr>
            <a:cxnSpLocks/>
          </p:cNvCxnSpPr>
          <p:nvPr/>
        </p:nvCxnSpPr>
        <p:spPr>
          <a:xfrm>
            <a:off x="4463796" y="4148120"/>
            <a:ext cx="0" cy="305680"/>
          </a:xfrm>
          <a:prstGeom prst="straightConnector1">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9" name="TextBox 448">
            <a:extLst>
              <a:ext uri="{FF2B5EF4-FFF2-40B4-BE49-F238E27FC236}">
                <a16:creationId xmlns:a16="http://schemas.microsoft.com/office/drawing/2014/main" id="{07C29530-25B8-1E71-7C92-55C2D06923FA}"/>
              </a:ext>
            </a:extLst>
          </p:cNvPr>
          <p:cNvSpPr txBox="1"/>
          <p:nvPr/>
        </p:nvSpPr>
        <p:spPr>
          <a:xfrm>
            <a:off x="400966" y="780715"/>
            <a:ext cx="8484090" cy="954107"/>
          </a:xfrm>
          <a:prstGeom prst="rect">
            <a:avLst/>
          </a:prstGeom>
          <a:noFill/>
        </p:spPr>
        <p:txBody>
          <a:bodyPr wrap="square">
            <a:spAutoFit/>
          </a:bodyPr>
          <a:lstStyle/>
          <a:p>
            <a:r>
              <a:rPr lang="en-GB" sz="1400" dirty="0">
                <a:latin typeface="Courier New" panose="02070309020205020404" pitchFamily="49" charset="0"/>
                <a:cs typeface="Courier New" panose="02070309020205020404" pitchFamily="49" charset="0"/>
              </a:rPr>
              <a:t>Multiple </a:t>
            </a:r>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400" dirty="0" err="1">
                <a:latin typeface="Courier New" panose="02070309020205020404" pitchFamily="49" charset="0"/>
                <a:cs typeface="Courier New" panose="02070309020205020404" pitchFamily="49" charset="0"/>
              </a:rPr>
              <a:t>IdM</a:t>
            </a:r>
            <a:r>
              <a:rPr lang="en-GB" sz="14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spTree>
    <p:extLst>
      <p:ext uri="{BB962C8B-B14F-4D97-AF65-F5344CB8AC3E}">
        <p14:creationId xmlns:p14="http://schemas.microsoft.com/office/powerpoint/2010/main" val="107247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F5972B-8BEC-03C7-2B72-8DC2EECB0BAD}"/>
              </a:ext>
            </a:extLst>
          </p:cNvPr>
          <p:cNvSpPr>
            <a:spLocks noGrp="1"/>
          </p:cNvSpPr>
          <p:nvPr>
            <p:ph type="ctrTitle"/>
          </p:nvPr>
        </p:nvSpPr>
        <p:spPr/>
        <p:txBody>
          <a:bodyPr/>
          <a:lstStyle/>
          <a:p>
            <a:r>
              <a:rPr lang="en-GB" dirty="0"/>
              <a:t>Mapping SCIM use cases to implementation </a:t>
            </a:r>
          </a:p>
        </p:txBody>
      </p:sp>
    </p:spTree>
    <p:extLst>
      <p:ext uri="{BB962C8B-B14F-4D97-AF65-F5344CB8AC3E}">
        <p14:creationId xmlns:p14="http://schemas.microsoft.com/office/powerpoint/2010/main" val="362008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695D93-7FC5-3A3A-063B-EAAD241DB1EB}"/>
              </a:ext>
            </a:extLst>
          </p:cNvPr>
          <p:cNvSpPr>
            <a:spLocks noGrp="1"/>
          </p:cNvSpPr>
          <p:nvPr>
            <p:ph type="ctrTitle"/>
          </p:nvPr>
        </p:nvSpPr>
        <p:spPr/>
        <p:txBody>
          <a:bodyPr/>
          <a:lstStyle/>
          <a:p>
            <a:r>
              <a:rPr lang="en-GB" dirty="0"/>
              <a:t>SCIM Triggers</a:t>
            </a:r>
          </a:p>
        </p:txBody>
      </p:sp>
    </p:spTree>
    <p:extLst>
      <p:ext uri="{BB962C8B-B14F-4D97-AF65-F5344CB8AC3E}">
        <p14:creationId xmlns:p14="http://schemas.microsoft.com/office/powerpoint/2010/main" val="34010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7975C-6A06-6ADA-D1E5-8C4A7F5665BF}"/>
              </a:ext>
            </a:extLst>
          </p:cNvPr>
          <p:cNvSpPr>
            <a:spLocks noGrp="1"/>
          </p:cNvSpPr>
          <p:nvPr>
            <p:ph type="ctrTitle"/>
          </p:nvPr>
        </p:nvSpPr>
        <p:spPr/>
        <p:txBody>
          <a:bodyPr/>
          <a:lstStyle/>
          <a:p>
            <a:r>
              <a:rPr lang="en-GB" dirty="0"/>
              <a:t>The basics</a:t>
            </a:r>
          </a:p>
        </p:txBody>
      </p:sp>
    </p:spTree>
    <p:extLst>
      <p:ext uri="{BB962C8B-B14F-4D97-AF65-F5344CB8AC3E}">
        <p14:creationId xmlns:p14="http://schemas.microsoft.com/office/powerpoint/2010/main" val="279878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05488-2134-F5AB-1378-78925DC2AF49}"/>
              </a:ext>
            </a:extLst>
          </p:cNvPr>
          <p:cNvSpPr>
            <a:spLocks noGrp="1"/>
          </p:cNvSpPr>
          <p:nvPr>
            <p:ph type="body" sz="quarter" idx="10"/>
          </p:nvPr>
        </p:nvSpPr>
        <p:spPr/>
        <p:txBody>
          <a:bodyPr/>
          <a:lstStyle/>
          <a:p>
            <a:r>
              <a:rPr lang="en-GB" dirty="0">
                <a:latin typeface="Courier New" panose="02070309020205020404" pitchFamily="49" charset="0"/>
                <a:cs typeface="Courier New" panose="02070309020205020404" pitchFamily="49" charset="0"/>
              </a:rPr>
              <a:t>SCIM client will execute SCIM actions configured at specific interval of time.</a:t>
            </a:r>
          </a:p>
        </p:txBody>
      </p:sp>
      <p:sp>
        <p:nvSpPr>
          <p:cNvPr id="3" name="Title 2">
            <a:extLst>
              <a:ext uri="{FF2B5EF4-FFF2-40B4-BE49-F238E27FC236}">
                <a16:creationId xmlns:a16="http://schemas.microsoft.com/office/drawing/2014/main" id="{4BF9D8FC-C802-AB64-0C62-497934C2048F}"/>
              </a:ext>
            </a:extLst>
          </p:cNvPr>
          <p:cNvSpPr>
            <a:spLocks noGrp="1"/>
          </p:cNvSpPr>
          <p:nvPr>
            <p:ph type="title"/>
          </p:nvPr>
        </p:nvSpPr>
        <p:spPr/>
        <p:txBody>
          <a:bodyPr/>
          <a:lstStyle/>
          <a:p>
            <a:r>
              <a:rPr lang="en-GB" dirty="0"/>
              <a:t>Periodic Interval</a:t>
            </a:r>
          </a:p>
        </p:txBody>
      </p:sp>
    </p:spTree>
    <p:extLst>
      <p:ext uri="{BB962C8B-B14F-4D97-AF65-F5344CB8AC3E}">
        <p14:creationId xmlns:p14="http://schemas.microsoft.com/office/powerpoint/2010/main" val="95648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05488-2134-F5AB-1378-78925DC2AF49}"/>
              </a:ext>
            </a:extLst>
          </p:cNvPr>
          <p:cNvSpPr>
            <a:spLocks noGrp="1"/>
          </p:cNvSpPr>
          <p:nvPr>
            <p:ph type="body" sz="quarter" idx="10"/>
          </p:nvPr>
        </p:nvSpPr>
        <p:spPr/>
        <p:txBody>
          <a:bodyPr/>
          <a:lstStyle/>
          <a:p>
            <a:r>
              <a:rPr lang="en-GB" sz="1800" dirty="0">
                <a:latin typeface="Courier New" panose="02070309020205020404" pitchFamily="49" charset="0"/>
                <a:cs typeface="Courier New" panose="02070309020205020404" pitchFamily="49" charset="0"/>
              </a:rPr>
              <a:t>Events triggers can take many formats, for example we could have an SaaS application that send an email to request an SCIM action. </a:t>
            </a:r>
          </a:p>
          <a:p>
            <a:r>
              <a:rPr lang="en-GB" sz="1800" dirty="0">
                <a:latin typeface="Courier New" panose="02070309020205020404" pitchFamily="49" charset="0"/>
                <a:cs typeface="Courier New" panose="02070309020205020404" pitchFamily="49" charset="0"/>
              </a:rPr>
              <a:t>In fact triggers can be anything and is not going to be exhausted numerated in this use case document.  </a:t>
            </a:r>
          </a:p>
          <a:p>
            <a:r>
              <a:rPr lang="en-GB" sz="1800" dirty="0">
                <a:latin typeface="Courier New" panose="02070309020205020404" pitchFamily="49" charset="0"/>
                <a:cs typeface="Courier New" panose="02070309020205020404" pitchFamily="49" charset="0"/>
              </a:rPr>
              <a:t>   Event Trigger by nature are asynchronous and start an SCIM action unlike other triggers that have synchronous behaviours.</a:t>
            </a:r>
          </a:p>
          <a:p>
            <a:r>
              <a:rPr lang="en-GB" sz="1800" dirty="0">
                <a:latin typeface="Courier New" panose="02070309020205020404" pitchFamily="49" charset="0"/>
                <a:cs typeface="Courier New" panose="02070309020205020404" pitchFamily="49" charset="0"/>
              </a:rPr>
              <a:t>   A recommended implementation of event trigger is using Security Events for SCIM service providers and receivers as specified by the Security Event Tokens (SET) [RFC8417] to create triggers for SCIM actions.</a:t>
            </a:r>
          </a:p>
          <a:p>
            <a:endParaRPr lang="en-GB"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4BF9D8FC-C802-AB64-0C62-497934C2048F}"/>
              </a:ext>
            </a:extLst>
          </p:cNvPr>
          <p:cNvSpPr>
            <a:spLocks noGrp="1"/>
          </p:cNvSpPr>
          <p:nvPr>
            <p:ph type="title"/>
          </p:nvPr>
        </p:nvSpPr>
        <p:spPr/>
        <p:txBody>
          <a:bodyPr/>
          <a:lstStyle/>
          <a:p>
            <a:r>
              <a:rPr lang="en-GB" dirty="0"/>
              <a:t>Events</a:t>
            </a:r>
          </a:p>
        </p:txBody>
      </p:sp>
    </p:spTree>
    <p:extLst>
      <p:ext uri="{BB962C8B-B14F-4D97-AF65-F5344CB8AC3E}">
        <p14:creationId xmlns:p14="http://schemas.microsoft.com/office/powerpoint/2010/main" val="3159577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05488-2134-F5AB-1378-78925DC2AF49}"/>
              </a:ext>
            </a:extLst>
          </p:cNvPr>
          <p:cNvSpPr>
            <a:spLocks noGrp="1"/>
          </p:cNvSpPr>
          <p:nvPr>
            <p:ph type="body" sz="quarter" idx="10"/>
          </p:nvPr>
        </p:nvSpPr>
        <p:spPr/>
        <p:txBody>
          <a:bodyPr/>
          <a:lstStyle/>
          <a:p>
            <a:pPr marL="57150" indent="0">
              <a:buNone/>
            </a:pPr>
            <a:r>
              <a:rPr lang="en-GB" dirty="0">
                <a:latin typeface="Courier New" panose="02070309020205020404" pitchFamily="49" charset="0"/>
                <a:cs typeface="Courier New" panose="02070309020205020404" pitchFamily="49" charset="0"/>
              </a:rPr>
              <a:t>Administrator Actions</a:t>
            </a:r>
          </a:p>
          <a:p>
            <a:pPr lvl="1"/>
            <a:r>
              <a:rPr lang="en-GB" dirty="0">
                <a:latin typeface="Courier New" panose="02070309020205020404" pitchFamily="49" charset="0"/>
                <a:cs typeface="Courier New" panose="02070309020205020404" pitchFamily="49" charset="0"/>
              </a:rPr>
              <a:t>In the SCIM client administration consoles, will allow for a SCIM actions to be manually trigger, allowing one or multiple RO and its RA to be synchronized.</a:t>
            </a:r>
          </a:p>
          <a:p>
            <a:pPr marL="57150" indent="0">
              <a:buNone/>
            </a:pPr>
            <a:r>
              <a:rPr lang="en-GB" dirty="0">
                <a:latin typeface="Courier New" panose="02070309020205020404" pitchFamily="49" charset="0"/>
                <a:cs typeface="Courier New" panose="02070309020205020404" pitchFamily="49" charset="0"/>
              </a:rPr>
              <a:t>User Actions</a:t>
            </a:r>
          </a:p>
        </p:txBody>
      </p:sp>
      <p:sp>
        <p:nvSpPr>
          <p:cNvPr id="3" name="Title 2">
            <a:extLst>
              <a:ext uri="{FF2B5EF4-FFF2-40B4-BE49-F238E27FC236}">
                <a16:creationId xmlns:a16="http://schemas.microsoft.com/office/drawing/2014/main" id="{4BF9D8FC-C802-AB64-0C62-497934C2048F}"/>
              </a:ext>
            </a:extLst>
          </p:cNvPr>
          <p:cNvSpPr>
            <a:spLocks noGrp="1"/>
          </p:cNvSpPr>
          <p:nvPr>
            <p:ph type="title"/>
          </p:nvPr>
        </p:nvSpPr>
        <p:spPr/>
        <p:txBody>
          <a:bodyPr/>
          <a:lstStyle/>
          <a:p>
            <a:r>
              <a:rPr lang="en-GB" dirty="0"/>
              <a:t>Application Action </a:t>
            </a:r>
          </a:p>
        </p:txBody>
      </p:sp>
    </p:spTree>
    <p:extLst>
      <p:ext uri="{BB962C8B-B14F-4D97-AF65-F5344CB8AC3E}">
        <p14:creationId xmlns:p14="http://schemas.microsoft.com/office/powerpoint/2010/main" val="4241387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05488-2134-F5AB-1378-78925DC2AF49}"/>
              </a:ext>
            </a:extLst>
          </p:cNvPr>
          <p:cNvSpPr>
            <a:spLocks noGrp="1"/>
          </p:cNvSpPr>
          <p:nvPr>
            <p:ph type="body" sz="quarter" idx="10"/>
          </p:nvPr>
        </p:nvSpPr>
        <p:spPr/>
        <p:txBody>
          <a:bodyPr/>
          <a:lstStyle/>
          <a:p>
            <a:r>
              <a:rPr lang="en-GB" dirty="0">
                <a:latin typeface="Courier New" panose="02070309020205020404" pitchFamily="49" charset="0"/>
                <a:cs typeface="Courier New" panose="02070309020205020404" pitchFamily="49" charset="0"/>
              </a:rPr>
              <a:t>When the SCIM client is also an SSO engine (IdP), a SCIM get will be trigger and will get addition RA for the user that just authenticate.</a:t>
            </a:r>
          </a:p>
          <a:p>
            <a:r>
              <a:rPr lang="en-GB" dirty="0">
                <a:latin typeface="Courier New" panose="02070309020205020404" pitchFamily="49" charset="0"/>
                <a:cs typeface="Courier New" panose="02070309020205020404" pitchFamily="49" charset="0"/>
              </a:rPr>
              <a:t>Allowing like this to pass more attribute or attributes that would not be possible to exchange using JIT.</a:t>
            </a:r>
          </a:p>
          <a:p>
            <a:endParaRPr lang="en-GB"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4BF9D8FC-C802-AB64-0C62-497934C2048F}"/>
              </a:ext>
            </a:extLst>
          </p:cNvPr>
          <p:cNvSpPr>
            <a:spLocks noGrp="1"/>
          </p:cNvSpPr>
          <p:nvPr>
            <p:ph type="title"/>
          </p:nvPr>
        </p:nvSpPr>
        <p:spPr/>
        <p:txBody>
          <a:bodyPr/>
          <a:lstStyle/>
          <a:p>
            <a:r>
              <a:rPr lang="en-GB" dirty="0"/>
              <a:t>SSO</a:t>
            </a:r>
          </a:p>
        </p:txBody>
      </p:sp>
    </p:spTree>
    <p:extLst>
      <p:ext uri="{BB962C8B-B14F-4D97-AF65-F5344CB8AC3E}">
        <p14:creationId xmlns:p14="http://schemas.microsoft.com/office/powerpoint/2010/main" val="118716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9BD73-BB2B-1C7A-AE19-9247DBCB477A}"/>
              </a:ext>
            </a:extLst>
          </p:cNvPr>
          <p:cNvSpPr>
            <a:spLocks noGrp="1"/>
          </p:cNvSpPr>
          <p:nvPr>
            <p:ph type="ctrTitle"/>
          </p:nvPr>
        </p:nvSpPr>
        <p:spPr/>
        <p:txBody>
          <a:bodyPr/>
          <a:lstStyle/>
          <a:p>
            <a:r>
              <a:rPr lang="en-GB" dirty="0"/>
              <a:t>SCIM Actions</a:t>
            </a:r>
          </a:p>
        </p:txBody>
      </p:sp>
    </p:spTree>
    <p:extLst>
      <p:ext uri="{BB962C8B-B14F-4D97-AF65-F5344CB8AC3E}">
        <p14:creationId xmlns:p14="http://schemas.microsoft.com/office/powerpoint/2010/main" val="159641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AAB308-E6AF-B3BD-4A5C-293A36E39721}"/>
              </a:ext>
            </a:extLst>
          </p:cNvPr>
          <p:cNvSpPr>
            <a:spLocks noGrp="1"/>
          </p:cNvSpPr>
          <p:nvPr>
            <p:ph type="title"/>
          </p:nvPr>
        </p:nvSpPr>
        <p:spPr/>
        <p:txBody>
          <a:bodyPr/>
          <a:lstStyle/>
          <a:p>
            <a:r>
              <a:rPr lang="en-GB" dirty="0"/>
              <a:t>SCIM actions</a:t>
            </a:r>
          </a:p>
        </p:txBody>
      </p:sp>
      <p:sp>
        <p:nvSpPr>
          <p:cNvPr id="4" name="Text Placeholder 1">
            <a:extLst>
              <a:ext uri="{FF2B5EF4-FFF2-40B4-BE49-F238E27FC236}">
                <a16:creationId xmlns:a16="http://schemas.microsoft.com/office/drawing/2014/main" id="{637DFB6B-FC22-497F-079F-5A0FAB241E06}"/>
              </a:ext>
            </a:extLst>
          </p:cNvPr>
          <p:cNvSpPr txBox="1">
            <a:spLocks/>
          </p:cNvSpPr>
          <p:nvPr/>
        </p:nvSpPr>
        <p:spPr>
          <a:xfrm>
            <a:off x="462301" y="1201738"/>
            <a:ext cx="8277344" cy="3389312"/>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2000" dirty="0">
                <a:latin typeface="Courier New" panose="02070309020205020404" pitchFamily="49" charset="0"/>
                <a:cs typeface="Courier New" panose="02070309020205020404" pitchFamily="49" charset="0"/>
              </a:rPr>
              <a:t>Create</a:t>
            </a:r>
          </a:p>
          <a:p>
            <a:r>
              <a:rPr lang="en-GB" sz="2000" dirty="0">
                <a:latin typeface="Courier New" panose="02070309020205020404" pitchFamily="49" charset="0"/>
                <a:cs typeface="Courier New" panose="02070309020205020404" pitchFamily="49" charset="0"/>
              </a:rPr>
              <a:t>Update</a:t>
            </a:r>
          </a:p>
          <a:p>
            <a:r>
              <a:rPr lang="en-GB" sz="2000" dirty="0">
                <a:latin typeface="Courier New" panose="02070309020205020404" pitchFamily="49" charset="0"/>
                <a:cs typeface="Courier New" panose="02070309020205020404" pitchFamily="49" charset="0"/>
              </a:rPr>
              <a:t>Delete</a:t>
            </a:r>
          </a:p>
          <a:p>
            <a:endParaRPr lang="en-GB"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5367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0E0C4A-D075-FFF2-E7EF-171BDDECF4E7}"/>
              </a:ext>
            </a:extLst>
          </p:cNvPr>
          <p:cNvSpPr>
            <a:spLocks noGrp="1"/>
          </p:cNvSpPr>
          <p:nvPr>
            <p:ph type="ctrTitle"/>
          </p:nvPr>
        </p:nvSpPr>
        <p:spPr/>
        <p:txBody>
          <a:bodyPr/>
          <a:lstStyle/>
          <a:p>
            <a:br>
              <a:rPr lang="en-GB" dirty="0"/>
            </a:br>
            <a:r>
              <a:rPr lang="en-GB" dirty="0"/>
              <a:t>SCIM Actions</a:t>
            </a:r>
            <a:br>
              <a:rPr lang="en-GB" dirty="0"/>
            </a:br>
            <a:r>
              <a:rPr lang="en-GB" sz="3600" dirty="0"/>
              <a:t>Client Active Push</a:t>
            </a:r>
          </a:p>
        </p:txBody>
      </p:sp>
    </p:spTree>
    <p:extLst>
      <p:ext uri="{BB962C8B-B14F-4D97-AF65-F5344CB8AC3E}">
        <p14:creationId xmlns:p14="http://schemas.microsoft.com/office/powerpoint/2010/main" val="334551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AAB308-E6AF-B3BD-4A5C-293A36E39721}"/>
              </a:ext>
            </a:extLst>
          </p:cNvPr>
          <p:cNvSpPr>
            <a:spLocks noGrp="1"/>
          </p:cNvSpPr>
          <p:nvPr>
            <p:ph type="title"/>
          </p:nvPr>
        </p:nvSpPr>
        <p:spPr/>
        <p:txBody>
          <a:bodyPr/>
          <a:lstStyle/>
          <a:p>
            <a:r>
              <a:rPr lang="en-GB" dirty="0"/>
              <a:t>SCIM actions</a:t>
            </a:r>
          </a:p>
        </p:txBody>
      </p:sp>
      <p:sp>
        <p:nvSpPr>
          <p:cNvPr id="4" name="Text Placeholder 1">
            <a:extLst>
              <a:ext uri="{FF2B5EF4-FFF2-40B4-BE49-F238E27FC236}">
                <a16:creationId xmlns:a16="http://schemas.microsoft.com/office/drawing/2014/main" id="{637DFB6B-FC22-497F-079F-5A0FAB241E06}"/>
              </a:ext>
            </a:extLst>
          </p:cNvPr>
          <p:cNvSpPr txBox="1">
            <a:spLocks/>
          </p:cNvSpPr>
          <p:nvPr/>
        </p:nvSpPr>
        <p:spPr>
          <a:xfrm>
            <a:off x="462301" y="1201738"/>
            <a:ext cx="8277344" cy="3389312"/>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dirty="0">
                <a:latin typeface="Courier New" panose="02070309020205020404" pitchFamily="49" charset="0"/>
                <a:cs typeface="Courier New" panose="02070309020205020404" pitchFamily="49" charset="0"/>
              </a:rPr>
              <a:t>Will first get from SCIM Server the RO and its RA for each resource  configured for this agreement.</a:t>
            </a:r>
          </a:p>
          <a:p>
            <a:r>
              <a:rPr lang="en-GB" dirty="0">
                <a:latin typeface="Courier New" panose="02070309020205020404" pitchFamily="49" charset="0"/>
                <a:cs typeface="Courier New" panose="02070309020205020404" pitchFamily="49" charset="0"/>
              </a:rPr>
              <a:t>Typically, the SCIM Client will have a changes database that will allow it to create a list of changes that need to happen in the next synchronization.</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6193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Creation/Update</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1819143" y="2625978"/>
            <a:ext cx="947977" cy="791421"/>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1861607" y="341739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1716519" y="3620716"/>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5928273" y="1070780"/>
            <a:ext cx="833185" cy="687386"/>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121" name="Group 120">
            <a:extLst>
              <a:ext uri="{FF2B5EF4-FFF2-40B4-BE49-F238E27FC236}">
                <a16:creationId xmlns:a16="http://schemas.microsoft.com/office/drawing/2014/main" id="{01606FD8-6196-9688-2734-FF62A7979962}"/>
              </a:ext>
            </a:extLst>
          </p:cNvPr>
          <p:cNvGrpSpPr/>
          <p:nvPr/>
        </p:nvGrpSpPr>
        <p:grpSpPr>
          <a:xfrm>
            <a:off x="5943885" y="2312832"/>
            <a:ext cx="833185" cy="687386"/>
            <a:chOff x="5794093" y="1672102"/>
            <a:chExt cx="833185" cy="687386"/>
          </a:xfrm>
        </p:grpSpPr>
        <p:grpSp>
          <p:nvGrpSpPr>
            <p:cNvPr id="122" name="Group 593">
              <a:extLst>
                <a:ext uri="{FF2B5EF4-FFF2-40B4-BE49-F238E27FC236}">
                  <a16:creationId xmlns:a16="http://schemas.microsoft.com/office/drawing/2014/main" id="{BECA16AB-D7A7-6EDD-1F5D-F147BB0781E1}"/>
                </a:ext>
              </a:extLst>
            </p:cNvPr>
            <p:cNvGrpSpPr>
              <a:grpSpLocks noChangeAspect="1"/>
            </p:cNvGrpSpPr>
            <p:nvPr/>
          </p:nvGrpSpPr>
          <p:grpSpPr bwMode="auto">
            <a:xfrm>
              <a:off x="5794093" y="1672102"/>
              <a:ext cx="664615" cy="584763"/>
              <a:chOff x="6146801" y="2133602"/>
              <a:chExt cx="644525" cy="566738"/>
            </a:xfrm>
          </p:grpSpPr>
          <p:sp>
            <p:nvSpPr>
              <p:cNvPr id="124" name="Freeform 278">
                <a:extLst>
                  <a:ext uri="{FF2B5EF4-FFF2-40B4-BE49-F238E27FC236}">
                    <a16:creationId xmlns:a16="http://schemas.microsoft.com/office/drawing/2014/main" id="{44A5DC21-4032-B83A-8411-C5A84A2DB15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5" name="Line 279">
                <a:extLst>
                  <a:ext uri="{FF2B5EF4-FFF2-40B4-BE49-F238E27FC236}">
                    <a16:creationId xmlns:a16="http://schemas.microsoft.com/office/drawing/2014/main" id="{D2C58F3E-2457-A6ED-B7D1-A5890E236C6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6" name="Line 280">
                <a:extLst>
                  <a:ext uri="{FF2B5EF4-FFF2-40B4-BE49-F238E27FC236}">
                    <a16:creationId xmlns:a16="http://schemas.microsoft.com/office/drawing/2014/main" id="{E548508A-66A6-6023-266C-E5DE9AFD068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7" name="Line 281">
                <a:extLst>
                  <a:ext uri="{FF2B5EF4-FFF2-40B4-BE49-F238E27FC236}">
                    <a16:creationId xmlns:a16="http://schemas.microsoft.com/office/drawing/2014/main" id="{7EB0CFBD-8F11-BA9F-BA2B-08A8FED143D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8" name="Line 282">
                <a:extLst>
                  <a:ext uri="{FF2B5EF4-FFF2-40B4-BE49-F238E27FC236}">
                    <a16:creationId xmlns:a16="http://schemas.microsoft.com/office/drawing/2014/main" id="{84AA8383-7E88-CFB5-9AB9-987F79C7D52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9" name="Line 283">
                <a:extLst>
                  <a:ext uri="{FF2B5EF4-FFF2-40B4-BE49-F238E27FC236}">
                    <a16:creationId xmlns:a16="http://schemas.microsoft.com/office/drawing/2014/main" id="{21387791-D319-D9C2-7DC3-747CFD58837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0" name="Freeform 284">
                <a:extLst>
                  <a:ext uri="{FF2B5EF4-FFF2-40B4-BE49-F238E27FC236}">
                    <a16:creationId xmlns:a16="http://schemas.microsoft.com/office/drawing/2014/main" id="{D161FC84-E333-0391-D6AA-9C693808AE68}"/>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1" name="Line 285">
                <a:extLst>
                  <a:ext uri="{FF2B5EF4-FFF2-40B4-BE49-F238E27FC236}">
                    <a16:creationId xmlns:a16="http://schemas.microsoft.com/office/drawing/2014/main" id="{48493566-0D6E-C136-0FCC-99AF5C9EC0AE}"/>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2" name="Line 286">
                <a:extLst>
                  <a:ext uri="{FF2B5EF4-FFF2-40B4-BE49-F238E27FC236}">
                    <a16:creationId xmlns:a16="http://schemas.microsoft.com/office/drawing/2014/main" id="{03C52374-C0B5-1ED2-D21B-11C77A788B09}"/>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3" name="Line 287">
                <a:extLst>
                  <a:ext uri="{FF2B5EF4-FFF2-40B4-BE49-F238E27FC236}">
                    <a16:creationId xmlns:a16="http://schemas.microsoft.com/office/drawing/2014/main" id="{FA0A20EB-3A3C-7B63-D51A-D5EF1FC0402F}"/>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4" name="Line 288">
                <a:extLst>
                  <a:ext uri="{FF2B5EF4-FFF2-40B4-BE49-F238E27FC236}">
                    <a16:creationId xmlns:a16="http://schemas.microsoft.com/office/drawing/2014/main" id="{B8EC624E-CC43-8A43-6640-1E607156522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5" name="Line 289">
                <a:extLst>
                  <a:ext uri="{FF2B5EF4-FFF2-40B4-BE49-F238E27FC236}">
                    <a16:creationId xmlns:a16="http://schemas.microsoft.com/office/drawing/2014/main" id="{8F6F5EF8-3333-0A6B-C5A7-9F7EBA3F8349}"/>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6" name="Freeform 290">
                <a:extLst>
                  <a:ext uri="{FF2B5EF4-FFF2-40B4-BE49-F238E27FC236}">
                    <a16:creationId xmlns:a16="http://schemas.microsoft.com/office/drawing/2014/main" id="{09B36997-9560-6709-1B42-B627F16B8EC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7" name="Line 291">
                <a:extLst>
                  <a:ext uri="{FF2B5EF4-FFF2-40B4-BE49-F238E27FC236}">
                    <a16:creationId xmlns:a16="http://schemas.microsoft.com/office/drawing/2014/main" id="{39E4763A-5095-1BE9-C971-307FD34B6B5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8" name="Line 292">
                <a:extLst>
                  <a:ext uri="{FF2B5EF4-FFF2-40B4-BE49-F238E27FC236}">
                    <a16:creationId xmlns:a16="http://schemas.microsoft.com/office/drawing/2014/main" id="{5F37FE13-E6F7-4A3F-1494-0DAACDB3804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9" name="Line 293">
                <a:extLst>
                  <a:ext uri="{FF2B5EF4-FFF2-40B4-BE49-F238E27FC236}">
                    <a16:creationId xmlns:a16="http://schemas.microsoft.com/office/drawing/2014/main" id="{8C04E6AC-67C9-1A39-29C1-6A41A165D15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0" name="Line 294">
                <a:extLst>
                  <a:ext uri="{FF2B5EF4-FFF2-40B4-BE49-F238E27FC236}">
                    <a16:creationId xmlns:a16="http://schemas.microsoft.com/office/drawing/2014/main" id="{84C5C8FB-2DE0-514C-66DC-8CC5EBE24970}"/>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1" name="Line 295">
                <a:extLst>
                  <a:ext uri="{FF2B5EF4-FFF2-40B4-BE49-F238E27FC236}">
                    <a16:creationId xmlns:a16="http://schemas.microsoft.com/office/drawing/2014/main" id="{9F35CE6B-4AC8-5E4C-A57D-8F0E1B80EDE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2" name="Freeform 296">
                <a:extLst>
                  <a:ext uri="{FF2B5EF4-FFF2-40B4-BE49-F238E27FC236}">
                    <a16:creationId xmlns:a16="http://schemas.microsoft.com/office/drawing/2014/main" id="{76D65196-F1EF-936A-4387-7B505DEE171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3" name="Line 297">
                <a:extLst>
                  <a:ext uri="{FF2B5EF4-FFF2-40B4-BE49-F238E27FC236}">
                    <a16:creationId xmlns:a16="http://schemas.microsoft.com/office/drawing/2014/main" id="{E1607BCC-F7B3-292A-C6A3-63DC110E66D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4" name="Line 298">
                <a:extLst>
                  <a:ext uri="{FF2B5EF4-FFF2-40B4-BE49-F238E27FC236}">
                    <a16:creationId xmlns:a16="http://schemas.microsoft.com/office/drawing/2014/main" id="{DB1305CB-AF7A-1731-DC2A-BE939223529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5" name="Line 299">
                <a:extLst>
                  <a:ext uri="{FF2B5EF4-FFF2-40B4-BE49-F238E27FC236}">
                    <a16:creationId xmlns:a16="http://schemas.microsoft.com/office/drawing/2014/main" id="{1D75AAD2-B654-44C0-91BB-80E231B888D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6" name="Line 300">
                <a:extLst>
                  <a:ext uri="{FF2B5EF4-FFF2-40B4-BE49-F238E27FC236}">
                    <a16:creationId xmlns:a16="http://schemas.microsoft.com/office/drawing/2014/main" id="{6223A590-F114-1DC9-1C9C-44FE568CA158}"/>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7" name="Line 301">
                <a:extLst>
                  <a:ext uri="{FF2B5EF4-FFF2-40B4-BE49-F238E27FC236}">
                    <a16:creationId xmlns:a16="http://schemas.microsoft.com/office/drawing/2014/main" id="{77D762B0-1F4E-19B2-027B-84D8174EFE5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8" name="Freeform 302">
                <a:extLst>
                  <a:ext uri="{FF2B5EF4-FFF2-40B4-BE49-F238E27FC236}">
                    <a16:creationId xmlns:a16="http://schemas.microsoft.com/office/drawing/2014/main" id="{026D0940-6027-B3E3-96B4-83D43722432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9" name="Line 303">
                <a:extLst>
                  <a:ext uri="{FF2B5EF4-FFF2-40B4-BE49-F238E27FC236}">
                    <a16:creationId xmlns:a16="http://schemas.microsoft.com/office/drawing/2014/main" id="{B7788CAC-9C31-E604-4434-01EBAC3DE05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0" name="Line 304">
                <a:extLst>
                  <a:ext uri="{FF2B5EF4-FFF2-40B4-BE49-F238E27FC236}">
                    <a16:creationId xmlns:a16="http://schemas.microsoft.com/office/drawing/2014/main" id="{D020822B-55F6-0BC5-8A21-BAFAD318C5B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1" name="Line 305">
                <a:extLst>
                  <a:ext uri="{FF2B5EF4-FFF2-40B4-BE49-F238E27FC236}">
                    <a16:creationId xmlns:a16="http://schemas.microsoft.com/office/drawing/2014/main" id="{7DBAB67A-4210-7DA2-0A23-995CE3F8BE2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2" name="Line 306">
                <a:extLst>
                  <a:ext uri="{FF2B5EF4-FFF2-40B4-BE49-F238E27FC236}">
                    <a16:creationId xmlns:a16="http://schemas.microsoft.com/office/drawing/2014/main" id="{7212F961-5FD9-6C13-08A3-08B6214789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3" name="Line 307">
                <a:extLst>
                  <a:ext uri="{FF2B5EF4-FFF2-40B4-BE49-F238E27FC236}">
                    <a16:creationId xmlns:a16="http://schemas.microsoft.com/office/drawing/2014/main" id="{AE644675-7C45-AE63-DF7C-7BC99525F56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23" name="Freeform 594">
              <a:extLst>
                <a:ext uri="{FF2B5EF4-FFF2-40B4-BE49-F238E27FC236}">
                  <a16:creationId xmlns:a16="http://schemas.microsoft.com/office/drawing/2014/main" id="{10942DD4-AAA0-BA25-4EDD-295DE6DD4652}"/>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154" name="Group 153">
            <a:extLst>
              <a:ext uri="{FF2B5EF4-FFF2-40B4-BE49-F238E27FC236}">
                <a16:creationId xmlns:a16="http://schemas.microsoft.com/office/drawing/2014/main" id="{F8E4ED96-7D52-75BC-F3A8-1083F00CFDB8}"/>
              </a:ext>
            </a:extLst>
          </p:cNvPr>
          <p:cNvGrpSpPr/>
          <p:nvPr/>
        </p:nvGrpSpPr>
        <p:grpSpPr>
          <a:xfrm>
            <a:off x="5943885" y="3701563"/>
            <a:ext cx="833185" cy="687386"/>
            <a:chOff x="5794093" y="1672102"/>
            <a:chExt cx="833185" cy="687386"/>
          </a:xfrm>
        </p:grpSpPr>
        <p:grpSp>
          <p:nvGrpSpPr>
            <p:cNvPr id="155" name="Group 593">
              <a:extLst>
                <a:ext uri="{FF2B5EF4-FFF2-40B4-BE49-F238E27FC236}">
                  <a16:creationId xmlns:a16="http://schemas.microsoft.com/office/drawing/2014/main" id="{9080FD6D-58C9-CBBE-C430-C4EA82CAB7C5}"/>
                </a:ext>
              </a:extLst>
            </p:cNvPr>
            <p:cNvGrpSpPr>
              <a:grpSpLocks noChangeAspect="1"/>
            </p:cNvGrpSpPr>
            <p:nvPr/>
          </p:nvGrpSpPr>
          <p:grpSpPr bwMode="auto">
            <a:xfrm>
              <a:off x="5794093" y="1672102"/>
              <a:ext cx="664615" cy="584763"/>
              <a:chOff x="6146801" y="2133602"/>
              <a:chExt cx="644525" cy="566738"/>
            </a:xfrm>
          </p:grpSpPr>
          <p:sp>
            <p:nvSpPr>
              <p:cNvPr id="157" name="Freeform 278">
                <a:extLst>
                  <a:ext uri="{FF2B5EF4-FFF2-40B4-BE49-F238E27FC236}">
                    <a16:creationId xmlns:a16="http://schemas.microsoft.com/office/drawing/2014/main" id="{65027320-67FA-48BA-5DE4-1470FC42205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8" name="Line 279">
                <a:extLst>
                  <a:ext uri="{FF2B5EF4-FFF2-40B4-BE49-F238E27FC236}">
                    <a16:creationId xmlns:a16="http://schemas.microsoft.com/office/drawing/2014/main" id="{D52A42A9-A2EB-F9E7-F9B8-F3D0AF62BF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9" name="Line 280">
                <a:extLst>
                  <a:ext uri="{FF2B5EF4-FFF2-40B4-BE49-F238E27FC236}">
                    <a16:creationId xmlns:a16="http://schemas.microsoft.com/office/drawing/2014/main" id="{0AED1155-BE67-283F-ACB4-3702D43980B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0" name="Line 281">
                <a:extLst>
                  <a:ext uri="{FF2B5EF4-FFF2-40B4-BE49-F238E27FC236}">
                    <a16:creationId xmlns:a16="http://schemas.microsoft.com/office/drawing/2014/main" id="{25D591FD-59CE-8FD9-AE6E-E6FE40B48B49}"/>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1" name="Line 282">
                <a:extLst>
                  <a:ext uri="{FF2B5EF4-FFF2-40B4-BE49-F238E27FC236}">
                    <a16:creationId xmlns:a16="http://schemas.microsoft.com/office/drawing/2014/main" id="{ECC3B673-E5B1-5F51-978B-5340BAE6621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2" name="Line 283">
                <a:extLst>
                  <a:ext uri="{FF2B5EF4-FFF2-40B4-BE49-F238E27FC236}">
                    <a16:creationId xmlns:a16="http://schemas.microsoft.com/office/drawing/2014/main" id="{58BBF92D-071D-4AC5-7DDA-182408DF823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3" name="Freeform 284">
                <a:extLst>
                  <a:ext uri="{FF2B5EF4-FFF2-40B4-BE49-F238E27FC236}">
                    <a16:creationId xmlns:a16="http://schemas.microsoft.com/office/drawing/2014/main" id="{B4AAB2CB-B41D-4EC3-5621-2C4CF393F29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4" name="Line 285">
                <a:extLst>
                  <a:ext uri="{FF2B5EF4-FFF2-40B4-BE49-F238E27FC236}">
                    <a16:creationId xmlns:a16="http://schemas.microsoft.com/office/drawing/2014/main" id="{D8898E44-0949-C8FC-A755-2362C3A682B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5" name="Line 286">
                <a:extLst>
                  <a:ext uri="{FF2B5EF4-FFF2-40B4-BE49-F238E27FC236}">
                    <a16:creationId xmlns:a16="http://schemas.microsoft.com/office/drawing/2014/main" id="{19E561F4-2C2D-ED24-719A-4C9507C2C4F2}"/>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6" name="Line 287">
                <a:extLst>
                  <a:ext uri="{FF2B5EF4-FFF2-40B4-BE49-F238E27FC236}">
                    <a16:creationId xmlns:a16="http://schemas.microsoft.com/office/drawing/2014/main" id="{0BD79DC4-02C8-F4E3-8197-08F7B7E1309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7" name="Line 288">
                <a:extLst>
                  <a:ext uri="{FF2B5EF4-FFF2-40B4-BE49-F238E27FC236}">
                    <a16:creationId xmlns:a16="http://schemas.microsoft.com/office/drawing/2014/main" id="{E0A017A0-FC93-8AEA-6D02-2A7110739136}"/>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8" name="Line 289">
                <a:extLst>
                  <a:ext uri="{FF2B5EF4-FFF2-40B4-BE49-F238E27FC236}">
                    <a16:creationId xmlns:a16="http://schemas.microsoft.com/office/drawing/2014/main" id="{02D8B272-B050-85A8-9922-3181E1D050E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9" name="Freeform 290">
                <a:extLst>
                  <a:ext uri="{FF2B5EF4-FFF2-40B4-BE49-F238E27FC236}">
                    <a16:creationId xmlns:a16="http://schemas.microsoft.com/office/drawing/2014/main" id="{DE9A4619-8CCE-2F03-ABA0-CB48B45577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0" name="Line 291">
                <a:extLst>
                  <a:ext uri="{FF2B5EF4-FFF2-40B4-BE49-F238E27FC236}">
                    <a16:creationId xmlns:a16="http://schemas.microsoft.com/office/drawing/2014/main" id="{60E9BDE7-8FDF-0C1D-617B-DB1446002B8D}"/>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1" name="Line 292">
                <a:extLst>
                  <a:ext uri="{FF2B5EF4-FFF2-40B4-BE49-F238E27FC236}">
                    <a16:creationId xmlns:a16="http://schemas.microsoft.com/office/drawing/2014/main" id="{AF2FD762-6DB9-347B-9CB2-3740712C0A41}"/>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2" name="Line 293">
                <a:extLst>
                  <a:ext uri="{FF2B5EF4-FFF2-40B4-BE49-F238E27FC236}">
                    <a16:creationId xmlns:a16="http://schemas.microsoft.com/office/drawing/2014/main" id="{EA3800BB-A966-EAC6-70BA-F9B49D890B8A}"/>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3" name="Line 294">
                <a:extLst>
                  <a:ext uri="{FF2B5EF4-FFF2-40B4-BE49-F238E27FC236}">
                    <a16:creationId xmlns:a16="http://schemas.microsoft.com/office/drawing/2014/main" id="{9C7550D4-C42F-B3FD-FEFD-2EFD7EFA123A}"/>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4" name="Line 295">
                <a:extLst>
                  <a:ext uri="{FF2B5EF4-FFF2-40B4-BE49-F238E27FC236}">
                    <a16:creationId xmlns:a16="http://schemas.microsoft.com/office/drawing/2014/main" id="{EA635469-AFF2-FE4A-30CB-3D48BD582BE1}"/>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5" name="Freeform 296">
                <a:extLst>
                  <a:ext uri="{FF2B5EF4-FFF2-40B4-BE49-F238E27FC236}">
                    <a16:creationId xmlns:a16="http://schemas.microsoft.com/office/drawing/2014/main" id="{7D9C5680-06F6-6BB0-5A76-A7AAA26E64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6" name="Line 297">
                <a:extLst>
                  <a:ext uri="{FF2B5EF4-FFF2-40B4-BE49-F238E27FC236}">
                    <a16:creationId xmlns:a16="http://schemas.microsoft.com/office/drawing/2014/main" id="{FE41F385-A85A-C815-E688-6F76EAD1018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7" name="Line 298">
                <a:extLst>
                  <a:ext uri="{FF2B5EF4-FFF2-40B4-BE49-F238E27FC236}">
                    <a16:creationId xmlns:a16="http://schemas.microsoft.com/office/drawing/2014/main" id="{547F7A8E-E34D-0675-AB0B-DBD79710870D}"/>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8" name="Line 299">
                <a:extLst>
                  <a:ext uri="{FF2B5EF4-FFF2-40B4-BE49-F238E27FC236}">
                    <a16:creationId xmlns:a16="http://schemas.microsoft.com/office/drawing/2014/main" id="{16291170-10CA-0D3D-6D78-A2F22D63EFD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9" name="Line 300">
                <a:extLst>
                  <a:ext uri="{FF2B5EF4-FFF2-40B4-BE49-F238E27FC236}">
                    <a16:creationId xmlns:a16="http://schemas.microsoft.com/office/drawing/2014/main" id="{D6D40C8F-7064-9E72-D914-E809041E04F7}"/>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0" name="Line 301">
                <a:extLst>
                  <a:ext uri="{FF2B5EF4-FFF2-40B4-BE49-F238E27FC236}">
                    <a16:creationId xmlns:a16="http://schemas.microsoft.com/office/drawing/2014/main" id="{FAF9A5A1-34D2-DAE6-C08B-5E88F352D36E}"/>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1" name="Freeform 302">
                <a:extLst>
                  <a:ext uri="{FF2B5EF4-FFF2-40B4-BE49-F238E27FC236}">
                    <a16:creationId xmlns:a16="http://schemas.microsoft.com/office/drawing/2014/main" id="{B532B0BC-5F0E-788B-A3F6-3C6AD50BF6A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2" name="Line 303">
                <a:extLst>
                  <a:ext uri="{FF2B5EF4-FFF2-40B4-BE49-F238E27FC236}">
                    <a16:creationId xmlns:a16="http://schemas.microsoft.com/office/drawing/2014/main" id="{CAE66C1D-6638-599E-CEB7-048D679AD83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3" name="Line 304">
                <a:extLst>
                  <a:ext uri="{FF2B5EF4-FFF2-40B4-BE49-F238E27FC236}">
                    <a16:creationId xmlns:a16="http://schemas.microsoft.com/office/drawing/2014/main" id="{540ACC11-237D-12F6-ED15-CD92E44E4E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4" name="Line 305">
                <a:extLst>
                  <a:ext uri="{FF2B5EF4-FFF2-40B4-BE49-F238E27FC236}">
                    <a16:creationId xmlns:a16="http://schemas.microsoft.com/office/drawing/2014/main" id="{5BD99DDB-E5CB-9AF6-521B-CB8FF24F67D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5" name="Line 306">
                <a:extLst>
                  <a:ext uri="{FF2B5EF4-FFF2-40B4-BE49-F238E27FC236}">
                    <a16:creationId xmlns:a16="http://schemas.microsoft.com/office/drawing/2014/main" id="{E277B953-B676-6798-0FB3-5AD4E42A6EED}"/>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6" name="Line 307">
                <a:extLst>
                  <a:ext uri="{FF2B5EF4-FFF2-40B4-BE49-F238E27FC236}">
                    <a16:creationId xmlns:a16="http://schemas.microsoft.com/office/drawing/2014/main" id="{0FE1EDB1-6DBC-ECAC-E0F6-36CDD67EE11C}"/>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56" name="Freeform 594">
              <a:extLst>
                <a:ext uri="{FF2B5EF4-FFF2-40B4-BE49-F238E27FC236}">
                  <a16:creationId xmlns:a16="http://schemas.microsoft.com/office/drawing/2014/main" id="{A7C3B7AD-7660-AB8B-FB6F-10BE3F1CEF82}"/>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5853144" y="1670977"/>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sp>
        <p:nvSpPr>
          <p:cNvPr id="188" name="TextBox 187">
            <a:extLst>
              <a:ext uri="{FF2B5EF4-FFF2-40B4-BE49-F238E27FC236}">
                <a16:creationId xmlns:a16="http://schemas.microsoft.com/office/drawing/2014/main" id="{B44101A7-62BB-A02D-9CE1-09CE057E2A3E}"/>
              </a:ext>
            </a:extLst>
          </p:cNvPr>
          <p:cNvSpPr txBox="1"/>
          <p:nvPr/>
        </p:nvSpPr>
        <p:spPr>
          <a:xfrm>
            <a:off x="5853144" y="2952804"/>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sp>
        <p:nvSpPr>
          <p:cNvPr id="189" name="TextBox 188">
            <a:extLst>
              <a:ext uri="{FF2B5EF4-FFF2-40B4-BE49-F238E27FC236}">
                <a16:creationId xmlns:a16="http://schemas.microsoft.com/office/drawing/2014/main" id="{5013B5CC-B05C-C07A-22D8-A39ADA32B7CC}"/>
              </a:ext>
            </a:extLst>
          </p:cNvPr>
          <p:cNvSpPr txBox="1"/>
          <p:nvPr/>
        </p:nvSpPr>
        <p:spPr>
          <a:xfrm>
            <a:off x="5853144" y="4336561"/>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cxnSp>
        <p:nvCxnSpPr>
          <p:cNvPr id="191" name="Straight Arrow Connector 190">
            <a:extLst>
              <a:ext uri="{FF2B5EF4-FFF2-40B4-BE49-F238E27FC236}">
                <a16:creationId xmlns:a16="http://schemas.microsoft.com/office/drawing/2014/main" id="{CD588490-F34D-5411-3F3D-25545AC31CFC}"/>
              </a:ext>
            </a:extLst>
          </p:cNvPr>
          <p:cNvCxnSpPr>
            <a:cxnSpLocks/>
          </p:cNvCxnSpPr>
          <p:nvPr/>
        </p:nvCxnSpPr>
        <p:spPr>
          <a:xfrm flipH="1">
            <a:off x="2824442" y="1204143"/>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E20E1505-FF0E-5F17-D0E5-78D92EFCADC7}"/>
              </a:ext>
            </a:extLst>
          </p:cNvPr>
          <p:cNvSpPr txBox="1"/>
          <p:nvPr/>
        </p:nvSpPr>
        <p:spPr>
          <a:xfrm rot="20050093">
            <a:off x="3805033" y="1723714"/>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80094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197" name="TextBox 196">
            <a:extLst>
              <a:ext uri="{FF2B5EF4-FFF2-40B4-BE49-F238E27FC236}">
                <a16:creationId xmlns:a16="http://schemas.microsoft.com/office/drawing/2014/main" id="{8B7C769C-F227-510E-31A0-BD5A876F4898}"/>
              </a:ext>
            </a:extLst>
          </p:cNvPr>
          <p:cNvSpPr txBox="1"/>
          <p:nvPr/>
        </p:nvSpPr>
        <p:spPr>
          <a:xfrm rot="20050093">
            <a:off x="3905189" y="1903029"/>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9165"/>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7393FD5-D815-F28E-3116-8F0F93AEAE3F}"/>
              </a:ext>
            </a:extLst>
          </p:cNvPr>
          <p:cNvCxnSpPr>
            <a:cxnSpLocks/>
          </p:cNvCxnSpPr>
          <p:nvPr/>
        </p:nvCxnSpPr>
        <p:spPr>
          <a:xfrm flipH="1">
            <a:off x="2989838" y="1470522"/>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21DA18A-9CF4-3D28-EAB9-160D76D78E5C}"/>
              </a:ext>
            </a:extLst>
          </p:cNvPr>
          <p:cNvSpPr txBox="1"/>
          <p:nvPr/>
        </p:nvSpPr>
        <p:spPr>
          <a:xfrm rot="20050093">
            <a:off x="3970429" y="199009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nvGrpSpPr>
          <p:cNvPr id="211" name="Group 210">
            <a:extLst>
              <a:ext uri="{FF2B5EF4-FFF2-40B4-BE49-F238E27FC236}">
                <a16:creationId xmlns:a16="http://schemas.microsoft.com/office/drawing/2014/main" id="{181CAFDB-BD24-66AB-B24E-0E823B605BB1}"/>
              </a:ext>
            </a:extLst>
          </p:cNvPr>
          <p:cNvGrpSpPr/>
          <p:nvPr/>
        </p:nvGrpSpPr>
        <p:grpSpPr>
          <a:xfrm rot="2343628">
            <a:off x="2814220" y="2858649"/>
            <a:ext cx="3050504" cy="1590330"/>
            <a:chOff x="8294764" y="1995428"/>
            <a:chExt cx="3050504" cy="1590330"/>
          </a:xfrm>
        </p:grpSpPr>
        <p:cxnSp>
          <p:nvCxnSpPr>
            <p:cNvPr id="203" name="Straight Arrow Connector 202">
              <a:extLst>
                <a:ext uri="{FF2B5EF4-FFF2-40B4-BE49-F238E27FC236}">
                  <a16:creationId xmlns:a16="http://schemas.microsoft.com/office/drawing/2014/main" id="{FA6B819D-35F9-E846-E43A-80958E99451E}"/>
                </a:ext>
              </a:extLst>
            </p:cNvPr>
            <p:cNvCxnSpPr>
              <a:cxnSpLocks/>
            </p:cNvCxnSpPr>
            <p:nvPr/>
          </p:nvCxnSpPr>
          <p:spPr>
            <a:xfrm flipH="1">
              <a:off x="8294764" y="1995428"/>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2A37233C-167F-5963-CFE5-3A1A5BA0CC39}"/>
                </a:ext>
              </a:extLst>
            </p:cNvPr>
            <p:cNvSpPr txBox="1"/>
            <p:nvPr/>
          </p:nvSpPr>
          <p:spPr>
            <a:xfrm rot="20050093">
              <a:off x="9275355" y="2514999"/>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205" name="Straight Arrow Connector 204">
              <a:extLst>
                <a:ext uri="{FF2B5EF4-FFF2-40B4-BE49-F238E27FC236}">
                  <a16:creationId xmlns:a16="http://schemas.microsoft.com/office/drawing/2014/main" id="{438A5373-DAEC-E25C-E283-DFE3AD2EC65D}"/>
                </a:ext>
              </a:extLst>
            </p:cNvPr>
            <p:cNvCxnSpPr>
              <a:cxnSpLocks/>
            </p:cNvCxnSpPr>
            <p:nvPr/>
          </p:nvCxnSpPr>
          <p:spPr>
            <a:xfrm flipH="1">
              <a:off x="8337036" y="207265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0E372D0A-3B65-4B51-D053-81874F3DB3CA}"/>
                </a:ext>
              </a:extLst>
            </p:cNvPr>
            <p:cNvSpPr txBox="1"/>
            <p:nvPr/>
          </p:nvSpPr>
          <p:spPr>
            <a:xfrm rot="20050093">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207" name="TextBox 206">
              <a:extLst>
                <a:ext uri="{FF2B5EF4-FFF2-40B4-BE49-F238E27FC236}">
                  <a16:creationId xmlns:a16="http://schemas.microsoft.com/office/drawing/2014/main" id="{C917701C-5F4E-5025-FE28-47D9B3BCFB46}"/>
                </a:ext>
              </a:extLst>
            </p:cNvPr>
            <p:cNvSpPr txBox="1"/>
            <p:nvPr/>
          </p:nvSpPr>
          <p:spPr>
            <a:xfrm rot="20050093">
              <a:off x="9375511" y="2694314"/>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08" name="Straight Arrow Connector 207">
              <a:extLst>
                <a:ext uri="{FF2B5EF4-FFF2-40B4-BE49-F238E27FC236}">
                  <a16:creationId xmlns:a16="http://schemas.microsoft.com/office/drawing/2014/main" id="{00C7D81E-84BE-56C0-6DCD-FB39056DA684}"/>
                </a:ext>
              </a:extLst>
            </p:cNvPr>
            <p:cNvCxnSpPr>
              <a:cxnSpLocks/>
            </p:cNvCxnSpPr>
            <p:nvPr/>
          </p:nvCxnSpPr>
          <p:spPr>
            <a:xfrm flipH="1">
              <a:off x="8394919" y="217045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4696DA82-0E56-CB0D-3591-8457643035A7}"/>
                </a:ext>
              </a:extLst>
            </p:cNvPr>
            <p:cNvCxnSpPr>
              <a:cxnSpLocks/>
            </p:cNvCxnSpPr>
            <p:nvPr/>
          </p:nvCxnSpPr>
          <p:spPr>
            <a:xfrm flipH="1">
              <a:off x="8460160" y="226180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663FFE8F-943C-196C-C1FF-66270FD44849}"/>
                </a:ext>
              </a:extLst>
            </p:cNvPr>
            <p:cNvSpPr txBox="1"/>
            <p:nvPr/>
          </p:nvSpPr>
          <p:spPr>
            <a:xfrm rot="20050093">
              <a:off x="9440751" y="278137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212" name="TextBox 211">
            <a:extLst>
              <a:ext uri="{FF2B5EF4-FFF2-40B4-BE49-F238E27FC236}">
                <a16:creationId xmlns:a16="http://schemas.microsoft.com/office/drawing/2014/main" id="{4D1CB6B6-89F2-CA20-921E-22F23438D6A2}"/>
              </a:ext>
            </a:extLst>
          </p:cNvPr>
          <p:cNvSpPr txBox="1"/>
          <p:nvPr/>
        </p:nvSpPr>
        <p:spPr>
          <a:xfrm>
            <a:off x="4535999" y="2145556"/>
            <a:ext cx="493931" cy="1200329"/>
          </a:xfrm>
          <a:prstGeom prst="rect">
            <a:avLst/>
          </a:prstGeom>
          <a:noFill/>
        </p:spPr>
        <p:txBody>
          <a:bodyPr wrap="square" rtlCol="0">
            <a:spAutoFit/>
          </a:bodyPr>
          <a:lstStyle/>
          <a:p>
            <a:r>
              <a:rPr lang="en-GB" sz="2400" b="1" dirty="0">
                <a:latin typeface="+mn-lt"/>
              </a:rPr>
              <a:t>.</a:t>
            </a:r>
          </a:p>
          <a:p>
            <a:r>
              <a:rPr lang="en-GB" sz="2400" b="1" dirty="0">
                <a:latin typeface="+mn-lt"/>
              </a:rPr>
              <a:t>.</a:t>
            </a:r>
          </a:p>
          <a:p>
            <a:r>
              <a:rPr lang="en-GB" sz="2400" b="1" dirty="0">
                <a:latin typeface="+mn-lt"/>
              </a:rPr>
              <a:t>.</a:t>
            </a:r>
          </a:p>
        </p:txBody>
      </p:sp>
      <p:sp>
        <p:nvSpPr>
          <p:cNvPr id="213" name="TextBox 212">
            <a:extLst>
              <a:ext uri="{FF2B5EF4-FFF2-40B4-BE49-F238E27FC236}">
                <a16:creationId xmlns:a16="http://schemas.microsoft.com/office/drawing/2014/main" id="{64CA3D79-4809-762C-A846-0C65AA8FCF00}"/>
              </a:ext>
            </a:extLst>
          </p:cNvPr>
          <p:cNvSpPr txBox="1"/>
          <p:nvPr/>
        </p:nvSpPr>
        <p:spPr>
          <a:xfrm>
            <a:off x="6993987" y="1070780"/>
            <a:ext cx="1435158" cy="707886"/>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SaaS application like Webex, Zoom, Slack</a:t>
            </a:r>
          </a:p>
        </p:txBody>
      </p:sp>
      <p:sp>
        <p:nvSpPr>
          <p:cNvPr id="2" name="TextBox 1">
            <a:extLst>
              <a:ext uri="{FF2B5EF4-FFF2-40B4-BE49-F238E27FC236}">
                <a16:creationId xmlns:a16="http://schemas.microsoft.com/office/drawing/2014/main" id="{F261E854-9A8E-7EAB-EBC7-7E931E652A6A}"/>
              </a:ext>
            </a:extLst>
          </p:cNvPr>
          <p:cNvSpPr txBox="1"/>
          <p:nvPr/>
        </p:nvSpPr>
        <p:spPr>
          <a:xfrm>
            <a:off x="1845166" y="2155488"/>
            <a:ext cx="923926"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 / RM</a:t>
            </a:r>
          </a:p>
        </p:txBody>
      </p:sp>
      <p:sp>
        <p:nvSpPr>
          <p:cNvPr id="4" name="TextBox 3">
            <a:extLst>
              <a:ext uri="{FF2B5EF4-FFF2-40B4-BE49-F238E27FC236}">
                <a16:creationId xmlns:a16="http://schemas.microsoft.com/office/drawing/2014/main" id="{D69757F5-F982-BF33-86B7-CDFDD49E6025}"/>
              </a:ext>
            </a:extLst>
          </p:cNvPr>
          <p:cNvSpPr txBox="1"/>
          <p:nvPr/>
        </p:nvSpPr>
        <p:spPr>
          <a:xfrm>
            <a:off x="6063587" y="837477"/>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sp>
        <p:nvSpPr>
          <p:cNvPr id="5" name="TextBox 4">
            <a:extLst>
              <a:ext uri="{FF2B5EF4-FFF2-40B4-BE49-F238E27FC236}">
                <a16:creationId xmlns:a16="http://schemas.microsoft.com/office/drawing/2014/main" id="{A3353AC0-EF7C-F34A-8087-90D8F7B80452}"/>
              </a:ext>
            </a:extLst>
          </p:cNvPr>
          <p:cNvSpPr txBox="1"/>
          <p:nvPr/>
        </p:nvSpPr>
        <p:spPr>
          <a:xfrm>
            <a:off x="6071570" y="210315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sp>
        <p:nvSpPr>
          <p:cNvPr id="6" name="TextBox 5">
            <a:extLst>
              <a:ext uri="{FF2B5EF4-FFF2-40B4-BE49-F238E27FC236}">
                <a16:creationId xmlns:a16="http://schemas.microsoft.com/office/drawing/2014/main" id="{FF57835E-D02C-9B24-8AB1-A6C276674283}"/>
              </a:ext>
            </a:extLst>
          </p:cNvPr>
          <p:cNvSpPr txBox="1"/>
          <p:nvPr/>
        </p:nvSpPr>
        <p:spPr>
          <a:xfrm>
            <a:off x="6083787" y="350835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spTree>
    <p:extLst>
      <p:ext uri="{BB962C8B-B14F-4D97-AF65-F5344CB8AC3E}">
        <p14:creationId xmlns:p14="http://schemas.microsoft.com/office/powerpoint/2010/main" val="307401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Creation/Update for HR applications</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6512893" y="2392334"/>
            <a:ext cx="947977" cy="791421"/>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6452413" y="3200335"/>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p:txBody>
      </p:sp>
      <p:sp>
        <p:nvSpPr>
          <p:cNvPr id="87" name="TextBox 86">
            <a:extLst>
              <a:ext uri="{FF2B5EF4-FFF2-40B4-BE49-F238E27FC236}">
                <a16:creationId xmlns:a16="http://schemas.microsoft.com/office/drawing/2014/main" id="{EFD3BC49-162B-F3C9-FB36-AA9261DB6DDB}"/>
              </a:ext>
            </a:extLst>
          </p:cNvPr>
          <p:cNvSpPr txBox="1"/>
          <p:nvPr/>
        </p:nvSpPr>
        <p:spPr>
          <a:xfrm>
            <a:off x="6376222" y="3601648"/>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grpSp>
        <p:nvGrpSpPr>
          <p:cNvPr id="211" name="Group 210">
            <a:extLst>
              <a:ext uri="{FF2B5EF4-FFF2-40B4-BE49-F238E27FC236}">
                <a16:creationId xmlns:a16="http://schemas.microsoft.com/office/drawing/2014/main" id="{181CAFDB-BD24-66AB-B24E-0E823B605BB1}"/>
              </a:ext>
            </a:extLst>
          </p:cNvPr>
          <p:cNvGrpSpPr/>
          <p:nvPr/>
        </p:nvGrpSpPr>
        <p:grpSpPr>
          <a:xfrm rot="1534945">
            <a:off x="3206567" y="1886590"/>
            <a:ext cx="3050504" cy="1590330"/>
            <a:chOff x="8294764" y="1995428"/>
            <a:chExt cx="3050504" cy="1590330"/>
          </a:xfrm>
        </p:grpSpPr>
        <p:cxnSp>
          <p:nvCxnSpPr>
            <p:cNvPr id="203" name="Straight Arrow Connector 202">
              <a:extLst>
                <a:ext uri="{FF2B5EF4-FFF2-40B4-BE49-F238E27FC236}">
                  <a16:creationId xmlns:a16="http://schemas.microsoft.com/office/drawing/2014/main" id="{FA6B819D-35F9-E846-E43A-80958E99451E}"/>
                </a:ext>
              </a:extLst>
            </p:cNvPr>
            <p:cNvCxnSpPr>
              <a:cxnSpLocks/>
            </p:cNvCxnSpPr>
            <p:nvPr/>
          </p:nvCxnSpPr>
          <p:spPr>
            <a:xfrm flipH="1">
              <a:off x="8294764" y="1995428"/>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2A37233C-167F-5963-CFE5-3A1A5BA0CC39}"/>
                </a:ext>
              </a:extLst>
            </p:cNvPr>
            <p:cNvSpPr txBox="1"/>
            <p:nvPr/>
          </p:nvSpPr>
          <p:spPr>
            <a:xfrm rot="20050093">
              <a:off x="9275355" y="2514999"/>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205" name="Straight Arrow Connector 204">
              <a:extLst>
                <a:ext uri="{FF2B5EF4-FFF2-40B4-BE49-F238E27FC236}">
                  <a16:creationId xmlns:a16="http://schemas.microsoft.com/office/drawing/2014/main" id="{438A5373-DAEC-E25C-E283-DFE3AD2EC65D}"/>
                </a:ext>
              </a:extLst>
            </p:cNvPr>
            <p:cNvCxnSpPr>
              <a:cxnSpLocks/>
            </p:cNvCxnSpPr>
            <p:nvPr/>
          </p:nvCxnSpPr>
          <p:spPr>
            <a:xfrm flipH="1">
              <a:off x="8337036" y="207265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0E372D0A-3B65-4B51-D053-81874F3DB3CA}"/>
                </a:ext>
              </a:extLst>
            </p:cNvPr>
            <p:cNvSpPr txBox="1"/>
            <p:nvPr/>
          </p:nvSpPr>
          <p:spPr>
            <a:xfrm rot="20050093">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207" name="TextBox 206">
              <a:extLst>
                <a:ext uri="{FF2B5EF4-FFF2-40B4-BE49-F238E27FC236}">
                  <a16:creationId xmlns:a16="http://schemas.microsoft.com/office/drawing/2014/main" id="{C917701C-5F4E-5025-FE28-47D9B3BCFB46}"/>
                </a:ext>
              </a:extLst>
            </p:cNvPr>
            <p:cNvSpPr txBox="1"/>
            <p:nvPr/>
          </p:nvSpPr>
          <p:spPr>
            <a:xfrm rot="20050093">
              <a:off x="9375511" y="2694314"/>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08" name="Straight Arrow Connector 207">
              <a:extLst>
                <a:ext uri="{FF2B5EF4-FFF2-40B4-BE49-F238E27FC236}">
                  <a16:creationId xmlns:a16="http://schemas.microsoft.com/office/drawing/2014/main" id="{00C7D81E-84BE-56C0-6DCD-FB39056DA684}"/>
                </a:ext>
              </a:extLst>
            </p:cNvPr>
            <p:cNvCxnSpPr>
              <a:cxnSpLocks/>
            </p:cNvCxnSpPr>
            <p:nvPr/>
          </p:nvCxnSpPr>
          <p:spPr>
            <a:xfrm flipH="1">
              <a:off x="8394919" y="217045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4696DA82-0E56-CB0D-3591-8457643035A7}"/>
                </a:ext>
              </a:extLst>
            </p:cNvPr>
            <p:cNvCxnSpPr>
              <a:cxnSpLocks/>
            </p:cNvCxnSpPr>
            <p:nvPr/>
          </p:nvCxnSpPr>
          <p:spPr>
            <a:xfrm flipH="1">
              <a:off x="8460160" y="226180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663FFE8F-943C-196C-C1FF-66270FD44849}"/>
                </a:ext>
              </a:extLst>
            </p:cNvPr>
            <p:cNvSpPr txBox="1"/>
            <p:nvPr/>
          </p:nvSpPr>
          <p:spPr>
            <a:xfrm rot="20050093">
              <a:off x="9440751" y="278137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213" name="TextBox 212">
            <a:extLst>
              <a:ext uri="{FF2B5EF4-FFF2-40B4-BE49-F238E27FC236}">
                <a16:creationId xmlns:a16="http://schemas.microsoft.com/office/drawing/2014/main" id="{64CA3D79-4809-762C-A846-0C65AA8FCF00}"/>
              </a:ext>
            </a:extLst>
          </p:cNvPr>
          <p:cNvSpPr txBox="1"/>
          <p:nvPr/>
        </p:nvSpPr>
        <p:spPr>
          <a:xfrm>
            <a:off x="4052940" y="3618441"/>
            <a:ext cx="1435158" cy="707886"/>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server  only accepts limit number of attributes to the Client HTTP POST  </a:t>
            </a:r>
          </a:p>
        </p:txBody>
      </p:sp>
      <p:grpSp>
        <p:nvGrpSpPr>
          <p:cNvPr id="36" name="Group 593">
            <a:extLst>
              <a:ext uri="{FF2B5EF4-FFF2-40B4-BE49-F238E27FC236}">
                <a16:creationId xmlns:a16="http://schemas.microsoft.com/office/drawing/2014/main" id="{4083306D-4C69-0519-2B90-905BA7B30369}"/>
              </a:ext>
            </a:extLst>
          </p:cNvPr>
          <p:cNvGrpSpPr>
            <a:grpSpLocks noChangeAspect="1"/>
          </p:cNvGrpSpPr>
          <p:nvPr/>
        </p:nvGrpSpPr>
        <p:grpSpPr bwMode="auto">
          <a:xfrm>
            <a:off x="2297438" y="2407211"/>
            <a:ext cx="666693" cy="586592"/>
            <a:chOff x="6146801" y="2133602"/>
            <a:chExt cx="644525" cy="566738"/>
          </a:xfrm>
        </p:grpSpPr>
        <p:sp>
          <p:nvSpPr>
            <p:cNvPr id="37" name="Freeform 278">
              <a:extLst>
                <a:ext uri="{FF2B5EF4-FFF2-40B4-BE49-F238E27FC236}">
                  <a16:creationId xmlns:a16="http://schemas.microsoft.com/office/drawing/2014/main" id="{71151138-CC0A-291D-FC55-19F4906D36DA}"/>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279">
              <a:extLst>
                <a:ext uri="{FF2B5EF4-FFF2-40B4-BE49-F238E27FC236}">
                  <a16:creationId xmlns:a16="http://schemas.microsoft.com/office/drawing/2014/main" id="{C1F2EE08-A8BD-8406-E43F-C51F5992EA2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Line 280">
              <a:extLst>
                <a:ext uri="{FF2B5EF4-FFF2-40B4-BE49-F238E27FC236}">
                  <a16:creationId xmlns:a16="http://schemas.microsoft.com/office/drawing/2014/main" id="{AF494500-FEA7-03BD-02C1-BE76D0E0521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281">
              <a:extLst>
                <a:ext uri="{FF2B5EF4-FFF2-40B4-BE49-F238E27FC236}">
                  <a16:creationId xmlns:a16="http://schemas.microsoft.com/office/drawing/2014/main" id="{DB43DA58-B1BE-DDDE-FE62-CB72A67A528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282">
              <a:extLst>
                <a:ext uri="{FF2B5EF4-FFF2-40B4-BE49-F238E27FC236}">
                  <a16:creationId xmlns:a16="http://schemas.microsoft.com/office/drawing/2014/main" id="{57F6EEC3-E21F-7215-E4AA-17A764A9977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283">
              <a:extLst>
                <a:ext uri="{FF2B5EF4-FFF2-40B4-BE49-F238E27FC236}">
                  <a16:creationId xmlns:a16="http://schemas.microsoft.com/office/drawing/2014/main" id="{85353CF4-DD9D-9F66-B3D6-ABEAFB8E76B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Freeform 284">
              <a:extLst>
                <a:ext uri="{FF2B5EF4-FFF2-40B4-BE49-F238E27FC236}">
                  <a16:creationId xmlns:a16="http://schemas.microsoft.com/office/drawing/2014/main" id="{5C3C2328-072D-F93F-AB2F-D1DD78DBFDEE}"/>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0" name="Line 285">
              <a:extLst>
                <a:ext uri="{FF2B5EF4-FFF2-40B4-BE49-F238E27FC236}">
                  <a16:creationId xmlns:a16="http://schemas.microsoft.com/office/drawing/2014/main" id="{CA06C2A7-1829-6D8A-3F70-2497B3DC4F13}"/>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3" name="Line 286">
              <a:extLst>
                <a:ext uri="{FF2B5EF4-FFF2-40B4-BE49-F238E27FC236}">
                  <a16:creationId xmlns:a16="http://schemas.microsoft.com/office/drawing/2014/main" id="{E7BA2B15-4FEA-BAF5-B444-61F4B339278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6" name="Line 287">
              <a:extLst>
                <a:ext uri="{FF2B5EF4-FFF2-40B4-BE49-F238E27FC236}">
                  <a16:creationId xmlns:a16="http://schemas.microsoft.com/office/drawing/2014/main" id="{6C3670B9-1BCE-261E-386C-01E892F767D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8" name="Line 288">
              <a:extLst>
                <a:ext uri="{FF2B5EF4-FFF2-40B4-BE49-F238E27FC236}">
                  <a16:creationId xmlns:a16="http://schemas.microsoft.com/office/drawing/2014/main" id="{C2847095-DAC2-C07B-273D-C0BBE801277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9" name="Line 289">
              <a:extLst>
                <a:ext uri="{FF2B5EF4-FFF2-40B4-BE49-F238E27FC236}">
                  <a16:creationId xmlns:a16="http://schemas.microsoft.com/office/drawing/2014/main" id="{F6F4AE2D-73C7-D7D8-6615-E0E8F6C80EC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4" name="Freeform 290">
              <a:extLst>
                <a:ext uri="{FF2B5EF4-FFF2-40B4-BE49-F238E27FC236}">
                  <a16:creationId xmlns:a16="http://schemas.microsoft.com/office/drawing/2014/main" id="{950FA626-B7BE-34F4-5680-C6EA87E4894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5" name="Line 291">
              <a:extLst>
                <a:ext uri="{FF2B5EF4-FFF2-40B4-BE49-F238E27FC236}">
                  <a16:creationId xmlns:a16="http://schemas.microsoft.com/office/drawing/2014/main" id="{D00EE38D-7DA3-5CD2-43CE-042C61D6A7A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6" name="Line 292">
              <a:extLst>
                <a:ext uri="{FF2B5EF4-FFF2-40B4-BE49-F238E27FC236}">
                  <a16:creationId xmlns:a16="http://schemas.microsoft.com/office/drawing/2014/main" id="{633F35E9-984C-7B9A-BA8C-B722D53786E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7" name="Line 293">
              <a:extLst>
                <a:ext uri="{FF2B5EF4-FFF2-40B4-BE49-F238E27FC236}">
                  <a16:creationId xmlns:a16="http://schemas.microsoft.com/office/drawing/2014/main" id="{2E82DB15-B9B4-0CD7-2993-A270229B5D4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8" name="Line 294">
              <a:extLst>
                <a:ext uri="{FF2B5EF4-FFF2-40B4-BE49-F238E27FC236}">
                  <a16:creationId xmlns:a16="http://schemas.microsoft.com/office/drawing/2014/main" id="{27760C4A-C305-91B9-6B36-3029A24D0DD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9" name="Line 295">
              <a:extLst>
                <a:ext uri="{FF2B5EF4-FFF2-40B4-BE49-F238E27FC236}">
                  <a16:creationId xmlns:a16="http://schemas.microsoft.com/office/drawing/2014/main" id="{0B66F9FD-C5CC-5426-D85A-3CA070B9947C}"/>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0" name="Freeform 296">
              <a:extLst>
                <a:ext uri="{FF2B5EF4-FFF2-40B4-BE49-F238E27FC236}">
                  <a16:creationId xmlns:a16="http://schemas.microsoft.com/office/drawing/2014/main" id="{1B34D412-F0A2-7075-3536-5052DCABFA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1" name="Line 297">
              <a:extLst>
                <a:ext uri="{FF2B5EF4-FFF2-40B4-BE49-F238E27FC236}">
                  <a16:creationId xmlns:a16="http://schemas.microsoft.com/office/drawing/2014/main" id="{3BB483C6-4096-938F-B806-C6F178CFA85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2" name="Line 298">
              <a:extLst>
                <a:ext uri="{FF2B5EF4-FFF2-40B4-BE49-F238E27FC236}">
                  <a16:creationId xmlns:a16="http://schemas.microsoft.com/office/drawing/2014/main" id="{5F5309C5-7230-FC94-AFCE-465E79E0F70D}"/>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3" name="Line 299">
              <a:extLst>
                <a:ext uri="{FF2B5EF4-FFF2-40B4-BE49-F238E27FC236}">
                  <a16:creationId xmlns:a16="http://schemas.microsoft.com/office/drawing/2014/main" id="{F356CC94-2891-0AB2-C615-8865A1D5399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4" name="Line 300">
              <a:extLst>
                <a:ext uri="{FF2B5EF4-FFF2-40B4-BE49-F238E27FC236}">
                  <a16:creationId xmlns:a16="http://schemas.microsoft.com/office/drawing/2014/main" id="{1055CDAB-C697-21AF-071D-0C6BC17EE37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5" name="Line 301">
              <a:extLst>
                <a:ext uri="{FF2B5EF4-FFF2-40B4-BE49-F238E27FC236}">
                  <a16:creationId xmlns:a16="http://schemas.microsoft.com/office/drawing/2014/main" id="{7715F1F7-DD3F-BFD7-E5C2-91D0AB8AFB8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6" name="Freeform 302">
              <a:extLst>
                <a:ext uri="{FF2B5EF4-FFF2-40B4-BE49-F238E27FC236}">
                  <a16:creationId xmlns:a16="http://schemas.microsoft.com/office/drawing/2014/main" id="{0BBC9781-1507-420C-26DE-D725E318B67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7" name="Line 303">
              <a:extLst>
                <a:ext uri="{FF2B5EF4-FFF2-40B4-BE49-F238E27FC236}">
                  <a16:creationId xmlns:a16="http://schemas.microsoft.com/office/drawing/2014/main" id="{80E39BE5-DD51-49E8-326B-A05EB98B2AB5}"/>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8" name="Line 304">
              <a:extLst>
                <a:ext uri="{FF2B5EF4-FFF2-40B4-BE49-F238E27FC236}">
                  <a16:creationId xmlns:a16="http://schemas.microsoft.com/office/drawing/2014/main" id="{7F01225E-323F-3971-0DD4-C27D91ADAC0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9" name="Line 305">
              <a:extLst>
                <a:ext uri="{FF2B5EF4-FFF2-40B4-BE49-F238E27FC236}">
                  <a16:creationId xmlns:a16="http://schemas.microsoft.com/office/drawing/2014/main" id="{C76CDB33-631D-85AF-D6BD-876D44878E8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0" name="Line 306">
              <a:extLst>
                <a:ext uri="{FF2B5EF4-FFF2-40B4-BE49-F238E27FC236}">
                  <a16:creationId xmlns:a16="http://schemas.microsoft.com/office/drawing/2014/main" id="{BF588EBD-F750-C6B1-E40C-7F714DA8734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1" name="Line 307">
              <a:extLst>
                <a:ext uri="{FF2B5EF4-FFF2-40B4-BE49-F238E27FC236}">
                  <a16:creationId xmlns:a16="http://schemas.microsoft.com/office/drawing/2014/main" id="{D9210041-80DB-B4A0-E184-19F8D627FAB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232" name="Group 231">
            <a:extLst>
              <a:ext uri="{FF2B5EF4-FFF2-40B4-BE49-F238E27FC236}">
                <a16:creationId xmlns:a16="http://schemas.microsoft.com/office/drawing/2014/main" id="{90784A3D-B9E0-69EB-A12F-3EAB1772493A}"/>
              </a:ext>
            </a:extLst>
          </p:cNvPr>
          <p:cNvGrpSpPr>
            <a:grpSpLocks noChangeAspect="1"/>
          </p:cNvGrpSpPr>
          <p:nvPr/>
        </p:nvGrpSpPr>
        <p:grpSpPr bwMode="auto">
          <a:xfrm>
            <a:off x="2805065" y="2722013"/>
            <a:ext cx="322803" cy="490660"/>
            <a:chOff x="1762" y="1325"/>
            <a:chExt cx="300" cy="456"/>
          </a:xfrm>
        </p:grpSpPr>
        <p:sp>
          <p:nvSpPr>
            <p:cNvPr id="233" name="Freeform 28">
              <a:extLst>
                <a:ext uri="{FF2B5EF4-FFF2-40B4-BE49-F238E27FC236}">
                  <a16:creationId xmlns:a16="http://schemas.microsoft.com/office/drawing/2014/main" id="{AACBC822-D99A-39A8-A73C-A2E433A0567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4" name="Oval 233">
              <a:extLst>
                <a:ext uri="{FF2B5EF4-FFF2-40B4-BE49-F238E27FC236}">
                  <a16:creationId xmlns:a16="http://schemas.microsoft.com/office/drawing/2014/main" id="{0FE7C561-F7E7-CCF0-5CB8-5AC057083BD0}"/>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5" name="Freeform 30">
              <a:extLst>
                <a:ext uri="{FF2B5EF4-FFF2-40B4-BE49-F238E27FC236}">
                  <a16:creationId xmlns:a16="http://schemas.microsoft.com/office/drawing/2014/main" id="{8E53CAC6-0661-94F7-CB04-A5AEC48146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6" name="Freeform 31">
              <a:extLst>
                <a:ext uri="{FF2B5EF4-FFF2-40B4-BE49-F238E27FC236}">
                  <a16:creationId xmlns:a16="http://schemas.microsoft.com/office/drawing/2014/main" id="{5395F527-4F8A-E6ED-69E3-AEA20A5D322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7" name="Rectangle 236">
              <a:extLst>
                <a:ext uri="{FF2B5EF4-FFF2-40B4-BE49-F238E27FC236}">
                  <a16:creationId xmlns:a16="http://schemas.microsoft.com/office/drawing/2014/main" id="{6A61A145-D066-2A84-FBEC-6DBB6BF3EA5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238" name="TextBox 237">
            <a:extLst>
              <a:ext uri="{FF2B5EF4-FFF2-40B4-BE49-F238E27FC236}">
                <a16:creationId xmlns:a16="http://schemas.microsoft.com/office/drawing/2014/main" id="{3B72E9C7-44EC-81FC-32FA-696138670533}"/>
              </a:ext>
            </a:extLst>
          </p:cNvPr>
          <p:cNvSpPr txBox="1"/>
          <p:nvPr/>
        </p:nvSpPr>
        <p:spPr>
          <a:xfrm>
            <a:off x="2203942" y="308077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239" name="TextBox 238">
            <a:extLst>
              <a:ext uri="{FF2B5EF4-FFF2-40B4-BE49-F238E27FC236}">
                <a16:creationId xmlns:a16="http://schemas.microsoft.com/office/drawing/2014/main" id="{6E1B4E25-BD00-D93D-1C43-5FAF9A82CC38}"/>
              </a:ext>
            </a:extLst>
          </p:cNvPr>
          <p:cNvSpPr txBox="1"/>
          <p:nvPr/>
        </p:nvSpPr>
        <p:spPr>
          <a:xfrm>
            <a:off x="2215949" y="3460987"/>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HR application like Workday</a:t>
            </a:r>
          </a:p>
        </p:txBody>
      </p:sp>
      <p:grpSp>
        <p:nvGrpSpPr>
          <p:cNvPr id="240" name="Group 107">
            <a:extLst>
              <a:ext uri="{FF2B5EF4-FFF2-40B4-BE49-F238E27FC236}">
                <a16:creationId xmlns:a16="http://schemas.microsoft.com/office/drawing/2014/main" id="{028B9187-85CF-3670-D3A0-9233FFC9D72D}"/>
              </a:ext>
            </a:extLst>
          </p:cNvPr>
          <p:cNvGrpSpPr>
            <a:grpSpLocks noChangeAspect="1"/>
          </p:cNvGrpSpPr>
          <p:nvPr/>
        </p:nvGrpSpPr>
        <p:grpSpPr bwMode="auto">
          <a:xfrm>
            <a:off x="4341105" y="3140628"/>
            <a:ext cx="800299" cy="461020"/>
            <a:chOff x="980" y="1435"/>
            <a:chExt cx="602" cy="346"/>
          </a:xfrm>
        </p:grpSpPr>
        <p:sp>
          <p:nvSpPr>
            <p:cNvPr id="241" name="AutoShape 106">
              <a:extLst>
                <a:ext uri="{FF2B5EF4-FFF2-40B4-BE49-F238E27FC236}">
                  <a16:creationId xmlns:a16="http://schemas.microsoft.com/office/drawing/2014/main" id="{65F2B56F-6639-FFD0-86C2-153BD64AFE39}"/>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242" name="Freeform 108">
              <a:extLst>
                <a:ext uri="{FF2B5EF4-FFF2-40B4-BE49-F238E27FC236}">
                  <a16:creationId xmlns:a16="http://schemas.microsoft.com/office/drawing/2014/main" id="{EC8AD7AB-4E8A-33E9-764B-539983D1DB6A}"/>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43" name="Freeform 109">
              <a:extLst>
                <a:ext uri="{FF2B5EF4-FFF2-40B4-BE49-F238E27FC236}">
                  <a16:creationId xmlns:a16="http://schemas.microsoft.com/office/drawing/2014/main" id="{88978AC4-3584-0B44-F05B-9ADCFE546D2D}"/>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44" name="Freeform 110">
              <a:extLst>
                <a:ext uri="{FF2B5EF4-FFF2-40B4-BE49-F238E27FC236}">
                  <a16:creationId xmlns:a16="http://schemas.microsoft.com/office/drawing/2014/main" id="{8293524E-DBAA-CD29-18C7-CECFC8804402}"/>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45" name="Freeform 111">
              <a:extLst>
                <a:ext uri="{FF2B5EF4-FFF2-40B4-BE49-F238E27FC236}">
                  <a16:creationId xmlns:a16="http://schemas.microsoft.com/office/drawing/2014/main" id="{91FF20C2-1514-4635-C76C-61352110FB05}"/>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46" name="Oval 112">
              <a:extLst>
                <a:ext uri="{FF2B5EF4-FFF2-40B4-BE49-F238E27FC236}">
                  <a16:creationId xmlns:a16="http://schemas.microsoft.com/office/drawing/2014/main" id="{5EDB40C7-FF66-4E3B-96DC-7232E411FA77}"/>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7" name="Freeform 113">
              <a:extLst>
                <a:ext uri="{FF2B5EF4-FFF2-40B4-BE49-F238E27FC236}">
                  <a16:creationId xmlns:a16="http://schemas.microsoft.com/office/drawing/2014/main" id="{2A3CDDFF-07D8-3B22-96B2-46B0645B52CB}"/>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248" name="Freeform 114">
              <a:extLst>
                <a:ext uri="{FF2B5EF4-FFF2-40B4-BE49-F238E27FC236}">
                  <a16:creationId xmlns:a16="http://schemas.microsoft.com/office/drawing/2014/main" id="{ABD4A4B0-FE18-B65D-F71B-28BDB9533EB9}"/>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249" name="Freeform 115">
              <a:extLst>
                <a:ext uri="{FF2B5EF4-FFF2-40B4-BE49-F238E27FC236}">
                  <a16:creationId xmlns:a16="http://schemas.microsoft.com/office/drawing/2014/main" id="{619B5F54-A895-512F-3E62-F28CB8FB77D6}"/>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2" name="TextBox 1">
            <a:extLst>
              <a:ext uri="{FF2B5EF4-FFF2-40B4-BE49-F238E27FC236}">
                <a16:creationId xmlns:a16="http://schemas.microsoft.com/office/drawing/2014/main" id="{DFE8B9F9-F3B4-FF9C-0AF1-26F4B158AA98}"/>
              </a:ext>
            </a:extLst>
          </p:cNvPr>
          <p:cNvSpPr txBox="1"/>
          <p:nvPr/>
        </p:nvSpPr>
        <p:spPr>
          <a:xfrm>
            <a:off x="6425414" y="2149815"/>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RM / RS</a:t>
            </a:r>
          </a:p>
        </p:txBody>
      </p:sp>
      <p:sp>
        <p:nvSpPr>
          <p:cNvPr id="4" name="TextBox 3">
            <a:extLst>
              <a:ext uri="{FF2B5EF4-FFF2-40B4-BE49-F238E27FC236}">
                <a16:creationId xmlns:a16="http://schemas.microsoft.com/office/drawing/2014/main" id="{9761E779-C3AE-AFA1-1FFF-95D7ACF390BB}"/>
              </a:ext>
            </a:extLst>
          </p:cNvPr>
          <p:cNvSpPr txBox="1"/>
          <p:nvPr/>
        </p:nvSpPr>
        <p:spPr>
          <a:xfrm>
            <a:off x="2233020" y="2163128"/>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a:t>
            </a:r>
          </a:p>
        </p:txBody>
      </p:sp>
    </p:spTree>
    <p:extLst>
      <p:ext uri="{BB962C8B-B14F-4D97-AF65-F5344CB8AC3E}">
        <p14:creationId xmlns:p14="http://schemas.microsoft.com/office/powerpoint/2010/main" val="243899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556FA8-7E9C-6C1F-22A0-01E720D6D298}"/>
              </a:ext>
            </a:extLst>
          </p:cNvPr>
          <p:cNvSpPr>
            <a:spLocks noGrp="1"/>
          </p:cNvSpPr>
          <p:nvPr>
            <p:ph type="body" sz="quarter" idx="10"/>
          </p:nvPr>
        </p:nvSpPr>
        <p:spPr/>
        <p:txBody>
          <a:bodyPr/>
          <a:lstStyle/>
          <a:p>
            <a:r>
              <a:rPr lang="en-GB" dirty="0">
                <a:latin typeface="Courier New" panose="02070309020205020404" pitchFamily="49" charset="0"/>
                <a:cs typeface="Courier New" panose="02070309020205020404" pitchFamily="49" charset="0"/>
              </a:rPr>
              <a:t>Users</a:t>
            </a:r>
          </a:p>
          <a:p>
            <a:r>
              <a:rPr lang="en-GB" dirty="0">
                <a:latin typeface="Courier New" panose="02070309020205020404" pitchFamily="49" charset="0"/>
                <a:cs typeface="Courier New" panose="02070309020205020404" pitchFamily="49" charset="0"/>
              </a:rPr>
              <a:t>Groups</a:t>
            </a:r>
          </a:p>
          <a:p>
            <a:r>
              <a:rPr lang="en-GB" dirty="0">
                <a:latin typeface="Courier New" panose="02070309020205020404" pitchFamily="49" charset="0"/>
                <a:cs typeface="Courier New" panose="02070309020205020404" pitchFamily="49" charset="0"/>
              </a:rPr>
              <a:t>Devices</a:t>
            </a:r>
          </a:p>
          <a:p>
            <a:r>
              <a:rPr lang="en-GB" dirty="0">
                <a:latin typeface="Courier New" panose="02070309020205020404" pitchFamily="49" charset="0"/>
                <a:cs typeface="Courier New" panose="02070309020205020404" pitchFamily="49" charset="0"/>
              </a:rPr>
              <a:t>Entitlements</a:t>
            </a:r>
          </a:p>
          <a:p>
            <a:endParaRPr lang="en-GB"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16F34861-9458-104E-0A4E-E305C27F80E5}"/>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Resource Schemas</a:t>
            </a:r>
          </a:p>
        </p:txBody>
      </p:sp>
    </p:spTree>
    <p:extLst>
      <p:ext uri="{BB962C8B-B14F-4D97-AF65-F5344CB8AC3E}">
        <p14:creationId xmlns:p14="http://schemas.microsoft.com/office/powerpoint/2010/main" val="3363284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Creation/Update for HR applications and consumption from a SaaS application</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4240736" y="2435475"/>
            <a:ext cx="947977" cy="791421"/>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4923031" y="3251677"/>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168436" y="3774924"/>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7876376" y="2457365"/>
            <a:ext cx="833185" cy="687386"/>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7801247" y="3057562"/>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grpSp>
        <p:nvGrpSpPr>
          <p:cNvPr id="211" name="Group 210">
            <a:extLst>
              <a:ext uri="{FF2B5EF4-FFF2-40B4-BE49-F238E27FC236}">
                <a16:creationId xmlns:a16="http://schemas.microsoft.com/office/drawing/2014/main" id="{181CAFDB-BD24-66AB-B24E-0E823B605BB1}"/>
              </a:ext>
            </a:extLst>
          </p:cNvPr>
          <p:cNvGrpSpPr/>
          <p:nvPr/>
        </p:nvGrpSpPr>
        <p:grpSpPr>
          <a:xfrm rot="1819641">
            <a:off x="5255827" y="2060966"/>
            <a:ext cx="2480750" cy="1590330"/>
            <a:chOff x="8294764" y="1995428"/>
            <a:chExt cx="3050504" cy="1590330"/>
          </a:xfrm>
        </p:grpSpPr>
        <p:cxnSp>
          <p:nvCxnSpPr>
            <p:cNvPr id="203" name="Straight Arrow Connector 202">
              <a:extLst>
                <a:ext uri="{FF2B5EF4-FFF2-40B4-BE49-F238E27FC236}">
                  <a16:creationId xmlns:a16="http://schemas.microsoft.com/office/drawing/2014/main" id="{FA6B819D-35F9-E846-E43A-80958E99451E}"/>
                </a:ext>
              </a:extLst>
            </p:cNvPr>
            <p:cNvCxnSpPr>
              <a:cxnSpLocks/>
            </p:cNvCxnSpPr>
            <p:nvPr/>
          </p:nvCxnSpPr>
          <p:spPr>
            <a:xfrm flipH="1">
              <a:off x="8294764" y="1995428"/>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2A37233C-167F-5963-CFE5-3A1A5BA0CC39}"/>
                </a:ext>
              </a:extLst>
            </p:cNvPr>
            <p:cNvSpPr txBox="1"/>
            <p:nvPr/>
          </p:nvSpPr>
          <p:spPr>
            <a:xfrm rot="19959187">
              <a:off x="9259957" y="2467075"/>
              <a:ext cx="1160479"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205" name="Straight Arrow Connector 204">
              <a:extLst>
                <a:ext uri="{FF2B5EF4-FFF2-40B4-BE49-F238E27FC236}">
                  <a16:creationId xmlns:a16="http://schemas.microsoft.com/office/drawing/2014/main" id="{438A5373-DAEC-E25C-E283-DFE3AD2EC65D}"/>
                </a:ext>
              </a:extLst>
            </p:cNvPr>
            <p:cNvCxnSpPr>
              <a:cxnSpLocks/>
            </p:cNvCxnSpPr>
            <p:nvPr/>
          </p:nvCxnSpPr>
          <p:spPr>
            <a:xfrm flipH="1">
              <a:off x="8337036" y="207265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0E372D0A-3B65-4B51-D053-81874F3DB3CA}"/>
                </a:ext>
              </a:extLst>
            </p:cNvPr>
            <p:cNvSpPr txBox="1"/>
            <p:nvPr/>
          </p:nvSpPr>
          <p:spPr>
            <a:xfrm rot="19780359">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207" name="TextBox 206">
              <a:extLst>
                <a:ext uri="{FF2B5EF4-FFF2-40B4-BE49-F238E27FC236}">
                  <a16:creationId xmlns:a16="http://schemas.microsoft.com/office/drawing/2014/main" id="{C917701C-5F4E-5025-FE28-47D9B3BCFB46}"/>
                </a:ext>
              </a:extLst>
            </p:cNvPr>
            <p:cNvSpPr txBox="1"/>
            <p:nvPr/>
          </p:nvSpPr>
          <p:spPr>
            <a:xfrm rot="19780359">
              <a:off x="9369819" y="2623976"/>
              <a:ext cx="1307833"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08" name="Straight Arrow Connector 207">
              <a:extLst>
                <a:ext uri="{FF2B5EF4-FFF2-40B4-BE49-F238E27FC236}">
                  <a16:creationId xmlns:a16="http://schemas.microsoft.com/office/drawing/2014/main" id="{00C7D81E-84BE-56C0-6DCD-FB39056DA684}"/>
                </a:ext>
              </a:extLst>
            </p:cNvPr>
            <p:cNvCxnSpPr>
              <a:cxnSpLocks/>
            </p:cNvCxnSpPr>
            <p:nvPr/>
          </p:nvCxnSpPr>
          <p:spPr>
            <a:xfrm flipH="1">
              <a:off x="8394919" y="217045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4696DA82-0E56-CB0D-3591-8457643035A7}"/>
                </a:ext>
              </a:extLst>
            </p:cNvPr>
            <p:cNvCxnSpPr>
              <a:cxnSpLocks/>
            </p:cNvCxnSpPr>
            <p:nvPr/>
          </p:nvCxnSpPr>
          <p:spPr>
            <a:xfrm flipH="1">
              <a:off x="8460160" y="226180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663FFE8F-943C-196C-C1FF-66270FD44849}"/>
                </a:ext>
              </a:extLst>
            </p:cNvPr>
            <p:cNvSpPr txBox="1"/>
            <p:nvPr/>
          </p:nvSpPr>
          <p:spPr>
            <a:xfrm rot="19780359">
              <a:off x="9419023" y="2721375"/>
              <a:ext cx="117599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213" name="TextBox 212">
            <a:extLst>
              <a:ext uri="{FF2B5EF4-FFF2-40B4-BE49-F238E27FC236}">
                <a16:creationId xmlns:a16="http://schemas.microsoft.com/office/drawing/2014/main" id="{64CA3D79-4809-762C-A846-0C65AA8FCF00}"/>
              </a:ext>
            </a:extLst>
          </p:cNvPr>
          <p:cNvSpPr txBox="1"/>
          <p:nvPr/>
        </p:nvSpPr>
        <p:spPr>
          <a:xfrm>
            <a:off x="7823412" y="3599355"/>
            <a:ext cx="1435158" cy="707886"/>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SaaS application like Webex, Zoom, Slack</a:t>
            </a:r>
          </a:p>
        </p:txBody>
      </p:sp>
      <p:sp>
        <p:nvSpPr>
          <p:cNvPr id="2" name="TextBox 1">
            <a:extLst>
              <a:ext uri="{FF2B5EF4-FFF2-40B4-BE49-F238E27FC236}">
                <a16:creationId xmlns:a16="http://schemas.microsoft.com/office/drawing/2014/main" id="{F261E854-9A8E-7EAB-EBC7-7E931E652A6A}"/>
              </a:ext>
            </a:extLst>
          </p:cNvPr>
          <p:cNvSpPr txBox="1"/>
          <p:nvPr/>
        </p:nvSpPr>
        <p:spPr>
          <a:xfrm>
            <a:off x="4057777" y="1916360"/>
            <a:ext cx="1153597"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 / RM / RS</a:t>
            </a:r>
          </a:p>
        </p:txBody>
      </p:sp>
      <p:sp>
        <p:nvSpPr>
          <p:cNvPr id="4" name="TextBox 3">
            <a:extLst>
              <a:ext uri="{FF2B5EF4-FFF2-40B4-BE49-F238E27FC236}">
                <a16:creationId xmlns:a16="http://schemas.microsoft.com/office/drawing/2014/main" id="{D69757F5-F982-BF33-86B7-CDFDD49E6025}"/>
              </a:ext>
            </a:extLst>
          </p:cNvPr>
          <p:cNvSpPr txBox="1"/>
          <p:nvPr/>
        </p:nvSpPr>
        <p:spPr>
          <a:xfrm>
            <a:off x="8011690" y="222406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grpSp>
        <p:nvGrpSpPr>
          <p:cNvPr id="7" name="Group 593">
            <a:extLst>
              <a:ext uri="{FF2B5EF4-FFF2-40B4-BE49-F238E27FC236}">
                <a16:creationId xmlns:a16="http://schemas.microsoft.com/office/drawing/2014/main" id="{52C248B2-3A17-6BD6-CC84-2AE627D54DD0}"/>
              </a:ext>
            </a:extLst>
          </p:cNvPr>
          <p:cNvGrpSpPr>
            <a:grpSpLocks noChangeAspect="1"/>
          </p:cNvGrpSpPr>
          <p:nvPr/>
        </p:nvGrpSpPr>
        <p:grpSpPr bwMode="auto">
          <a:xfrm>
            <a:off x="299344" y="2498662"/>
            <a:ext cx="666693" cy="586592"/>
            <a:chOff x="6146801" y="2133602"/>
            <a:chExt cx="644525" cy="566738"/>
          </a:xfrm>
        </p:grpSpPr>
        <p:sp>
          <p:nvSpPr>
            <p:cNvPr id="8" name="Freeform 278">
              <a:extLst>
                <a:ext uri="{FF2B5EF4-FFF2-40B4-BE49-F238E27FC236}">
                  <a16:creationId xmlns:a16="http://schemas.microsoft.com/office/drawing/2014/main" id="{28B7B17C-CAC5-4E0B-7222-53485FE74EAD}"/>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 name="Line 279">
              <a:extLst>
                <a:ext uri="{FF2B5EF4-FFF2-40B4-BE49-F238E27FC236}">
                  <a16:creationId xmlns:a16="http://schemas.microsoft.com/office/drawing/2014/main" id="{C9ADF40B-72A3-1243-0579-85D9EA7885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 name="Line 280">
              <a:extLst>
                <a:ext uri="{FF2B5EF4-FFF2-40B4-BE49-F238E27FC236}">
                  <a16:creationId xmlns:a16="http://schemas.microsoft.com/office/drawing/2014/main" id="{7973030A-CB90-B9C4-60C1-62A68AEDFDB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 name="Line 281">
              <a:extLst>
                <a:ext uri="{FF2B5EF4-FFF2-40B4-BE49-F238E27FC236}">
                  <a16:creationId xmlns:a16="http://schemas.microsoft.com/office/drawing/2014/main" id="{85E93472-C20E-6916-80EF-16922A592C8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 name="Line 282">
              <a:extLst>
                <a:ext uri="{FF2B5EF4-FFF2-40B4-BE49-F238E27FC236}">
                  <a16:creationId xmlns:a16="http://schemas.microsoft.com/office/drawing/2014/main" id="{BA9E6450-28E4-2AA3-541D-05C9F83C175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 name="Line 283">
              <a:extLst>
                <a:ext uri="{FF2B5EF4-FFF2-40B4-BE49-F238E27FC236}">
                  <a16:creationId xmlns:a16="http://schemas.microsoft.com/office/drawing/2014/main" id="{02215496-C6BB-DBAB-059E-74C871B2B5D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 name="Freeform 284">
              <a:extLst>
                <a:ext uri="{FF2B5EF4-FFF2-40B4-BE49-F238E27FC236}">
                  <a16:creationId xmlns:a16="http://schemas.microsoft.com/office/drawing/2014/main" id="{CCCA512B-8B71-52F6-67C8-D2D744F5C5FC}"/>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 name="Line 285">
              <a:extLst>
                <a:ext uri="{FF2B5EF4-FFF2-40B4-BE49-F238E27FC236}">
                  <a16:creationId xmlns:a16="http://schemas.microsoft.com/office/drawing/2014/main" id="{F1AB4A69-7C04-1FB5-9D18-6D7D877F340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86">
              <a:extLst>
                <a:ext uri="{FF2B5EF4-FFF2-40B4-BE49-F238E27FC236}">
                  <a16:creationId xmlns:a16="http://schemas.microsoft.com/office/drawing/2014/main" id="{23CBE5A7-3943-F900-9EB2-1295C229E64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7">
              <a:extLst>
                <a:ext uri="{FF2B5EF4-FFF2-40B4-BE49-F238E27FC236}">
                  <a16:creationId xmlns:a16="http://schemas.microsoft.com/office/drawing/2014/main" id="{FC8BC0BC-8900-C573-9EDB-7538FFBD808E}"/>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8">
              <a:extLst>
                <a:ext uri="{FF2B5EF4-FFF2-40B4-BE49-F238E27FC236}">
                  <a16:creationId xmlns:a16="http://schemas.microsoft.com/office/drawing/2014/main" id="{903B49E5-3D76-DCB6-E13E-22D2DA55EFA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9">
              <a:extLst>
                <a:ext uri="{FF2B5EF4-FFF2-40B4-BE49-F238E27FC236}">
                  <a16:creationId xmlns:a16="http://schemas.microsoft.com/office/drawing/2014/main" id="{F9FD1C14-B975-57DB-445C-07EC3050C2D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Freeform 290">
              <a:extLst>
                <a:ext uri="{FF2B5EF4-FFF2-40B4-BE49-F238E27FC236}">
                  <a16:creationId xmlns:a16="http://schemas.microsoft.com/office/drawing/2014/main" id="{9E7C6B7D-D874-63A9-FD27-15F6456DDB07}"/>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Line 291">
              <a:extLst>
                <a:ext uri="{FF2B5EF4-FFF2-40B4-BE49-F238E27FC236}">
                  <a16:creationId xmlns:a16="http://schemas.microsoft.com/office/drawing/2014/main" id="{EBCACC7E-2EE5-7F62-2D99-F61986CB87F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92">
              <a:extLst>
                <a:ext uri="{FF2B5EF4-FFF2-40B4-BE49-F238E27FC236}">
                  <a16:creationId xmlns:a16="http://schemas.microsoft.com/office/drawing/2014/main" id="{07533B8B-BC09-A1AC-22D5-B74A0765210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93">
              <a:extLst>
                <a:ext uri="{FF2B5EF4-FFF2-40B4-BE49-F238E27FC236}">
                  <a16:creationId xmlns:a16="http://schemas.microsoft.com/office/drawing/2014/main" id="{303F2363-5432-F381-BD3C-CAAF392EDC7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94">
              <a:extLst>
                <a:ext uri="{FF2B5EF4-FFF2-40B4-BE49-F238E27FC236}">
                  <a16:creationId xmlns:a16="http://schemas.microsoft.com/office/drawing/2014/main" id="{4D57D32B-A00C-D5EA-FA16-4B0B5078A78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95">
              <a:extLst>
                <a:ext uri="{FF2B5EF4-FFF2-40B4-BE49-F238E27FC236}">
                  <a16:creationId xmlns:a16="http://schemas.microsoft.com/office/drawing/2014/main" id="{A1E06562-259E-9A79-C060-B51A31508F5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Freeform 296">
              <a:extLst>
                <a:ext uri="{FF2B5EF4-FFF2-40B4-BE49-F238E27FC236}">
                  <a16:creationId xmlns:a16="http://schemas.microsoft.com/office/drawing/2014/main" id="{4A88168A-7F09-6A62-43A6-F174E20F13D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Line 297">
              <a:extLst>
                <a:ext uri="{FF2B5EF4-FFF2-40B4-BE49-F238E27FC236}">
                  <a16:creationId xmlns:a16="http://schemas.microsoft.com/office/drawing/2014/main" id="{AB725872-423C-F737-A337-F4071D4B61D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8">
              <a:extLst>
                <a:ext uri="{FF2B5EF4-FFF2-40B4-BE49-F238E27FC236}">
                  <a16:creationId xmlns:a16="http://schemas.microsoft.com/office/drawing/2014/main" id="{76746ED7-B913-1CEF-9EFD-7E85DCDF5C6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9">
              <a:extLst>
                <a:ext uri="{FF2B5EF4-FFF2-40B4-BE49-F238E27FC236}">
                  <a16:creationId xmlns:a16="http://schemas.microsoft.com/office/drawing/2014/main" id="{9CA69DB0-0DCA-77A3-5583-15766B3D6302}"/>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300">
              <a:extLst>
                <a:ext uri="{FF2B5EF4-FFF2-40B4-BE49-F238E27FC236}">
                  <a16:creationId xmlns:a16="http://schemas.microsoft.com/office/drawing/2014/main" id="{92250D30-91A3-3D45-BE38-9EBE1688BEB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301">
              <a:extLst>
                <a:ext uri="{FF2B5EF4-FFF2-40B4-BE49-F238E27FC236}">
                  <a16:creationId xmlns:a16="http://schemas.microsoft.com/office/drawing/2014/main" id="{0A0F628B-D6C1-18A5-EC76-984FD71209B6}"/>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Freeform 302">
              <a:extLst>
                <a:ext uri="{FF2B5EF4-FFF2-40B4-BE49-F238E27FC236}">
                  <a16:creationId xmlns:a16="http://schemas.microsoft.com/office/drawing/2014/main" id="{09D54C8E-9A9C-5F42-8817-42233AB0FB1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Line 303">
              <a:extLst>
                <a:ext uri="{FF2B5EF4-FFF2-40B4-BE49-F238E27FC236}">
                  <a16:creationId xmlns:a16="http://schemas.microsoft.com/office/drawing/2014/main" id="{9F8AAFD8-EBD8-490A-2AF1-EFE9D65AF83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304">
              <a:extLst>
                <a:ext uri="{FF2B5EF4-FFF2-40B4-BE49-F238E27FC236}">
                  <a16:creationId xmlns:a16="http://schemas.microsoft.com/office/drawing/2014/main" id="{14ECD516-F8B6-A4FE-4E62-98044D6DA2C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305">
              <a:extLst>
                <a:ext uri="{FF2B5EF4-FFF2-40B4-BE49-F238E27FC236}">
                  <a16:creationId xmlns:a16="http://schemas.microsoft.com/office/drawing/2014/main" id="{2AA61741-6A57-38BA-8EC5-DA35A5424B6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306">
              <a:extLst>
                <a:ext uri="{FF2B5EF4-FFF2-40B4-BE49-F238E27FC236}">
                  <a16:creationId xmlns:a16="http://schemas.microsoft.com/office/drawing/2014/main" id="{244845C6-2672-AEB0-B151-18B7492C4B5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7">
              <a:extLst>
                <a:ext uri="{FF2B5EF4-FFF2-40B4-BE49-F238E27FC236}">
                  <a16:creationId xmlns:a16="http://schemas.microsoft.com/office/drawing/2014/main" id="{B89A51A9-3FBC-15EB-E208-05EF0C623CB2}"/>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38" name="Group 37">
            <a:extLst>
              <a:ext uri="{FF2B5EF4-FFF2-40B4-BE49-F238E27FC236}">
                <a16:creationId xmlns:a16="http://schemas.microsoft.com/office/drawing/2014/main" id="{D18D2DA5-6EC6-4243-D954-93F6D9E84F27}"/>
              </a:ext>
            </a:extLst>
          </p:cNvPr>
          <p:cNvGrpSpPr>
            <a:grpSpLocks noChangeAspect="1"/>
          </p:cNvGrpSpPr>
          <p:nvPr/>
        </p:nvGrpSpPr>
        <p:grpSpPr bwMode="auto">
          <a:xfrm>
            <a:off x="806971" y="2813464"/>
            <a:ext cx="322803" cy="490660"/>
            <a:chOff x="1762" y="1325"/>
            <a:chExt cx="300" cy="456"/>
          </a:xfrm>
        </p:grpSpPr>
        <p:sp>
          <p:nvSpPr>
            <p:cNvPr id="39" name="Freeform 28">
              <a:extLst>
                <a:ext uri="{FF2B5EF4-FFF2-40B4-BE49-F238E27FC236}">
                  <a16:creationId xmlns:a16="http://schemas.microsoft.com/office/drawing/2014/main" id="{2BE958FF-0E4B-5174-838D-BF26177237A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0" name="Oval 39">
              <a:extLst>
                <a:ext uri="{FF2B5EF4-FFF2-40B4-BE49-F238E27FC236}">
                  <a16:creationId xmlns:a16="http://schemas.microsoft.com/office/drawing/2014/main" id="{2141A57D-9B0F-813E-E9D6-CF6B5A1FA78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1" name="Freeform 30">
              <a:extLst>
                <a:ext uri="{FF2B5EF4-FFF2-40B4-BE49-F238E27FC236}">
                  <a16:creationId xmlns:a16="http://schemas.microsoft.com/office/drawing/2014/main" id="{8608B8C0-4321-CB95-FCA1-B1254A7B718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2" name="Freeform 31">
              <a:extLst>
                <a:ext uri="{FF2B5EF4-FFF2-40B4-BE49-F238E27FC236}">
                  <a16:creationId xmlns:a16="http://schemas.microsoft.com/office/drawing/2014/main" id="{A4CB89F4-D157-5B53-5089-07FF4458C6D9}"/>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8A04EB6D-AD75-77AA-FEBE-3AFFFB3AB91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90" name="TextBox 189">
            <a:extLst>
              <a:ext uri="{FF2B5EF4-FFF2-40B4-BE49-F238E27FC236}">
                <a16:creationId xmlns:a16="http://schemas.microsoft.com/office/drawing/2014/main" id="{7DF294A0-5E52-B9C0-E896-D8A558842C90}"/>
              </a:ext>
            </a:extLst>
          </p:cNvPr>
          <p:cNvSpPr txBox="1"/>
          <p:nvPr/>
        </p:nvSpPr>
        <p:spPr>
          <a:xfrm>
            <a:off x="205848" y="3172230"/>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193" name="TextBox 192">
            <a:extLst>
              <a:ext uri="{FF2B5EF4-FFF2-40B4-BE49-F238E27FC236}">
                <a16:creationId xmlns:a16="http://schemas.microsoft.com/office/drawing/2014/main" id="{1FC841E6-9F11-4C1C-C715-436EFA1C0882}"/>
              </a:ext>
            </a:extLst>
          </p:cNvPr>
          <p:cNvSpPr txBox="1"/>
          <p:nvPr/>
        </p:nvSpPr>
        <p:spPr>
          <a:xfrm>
            <a:off x="205848" y="3498427"/>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HR application like Workday</a:t>
            </a:r>
          </a:p>
        </p:txBody>
      </p:sp>
      <p:sp>
        <p:nvSpPr>
          <p:cNvPr id="196" name="TextBox 195">
            <a:extLst>
              <a:ext uri="{FF2B5EF4-FFF2-40B4-BE49-F238E27FC236}">
                <a16:creationId xmlns:a16="http://schemas.microsoft.com/office/drawing/2014/main" id="{8286146D-6CE5-8E78-18BF-C83F39F392BF}"/>
              </a:ext>
            </a:extLst>
          </p:cNvPr>
          <p:cNvSpPr txBox="1"/>
          <p:nvPr/>
        </p:nvSpPr>
        <p:spPr>
          <a:xfrm>
            <a:off x="234926" y="2254579"/>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a:t>
            </a:r>
          </a:p>
        </p:txBody>
      </p:sp>
      <p:grpSp>
        <p:nvGrpSpPr>
          <p:cNvPr id="198" name="Group 197">
            <a:extLst>
              <a:ext uri="{FF2B5EF4-FFF2-40B4-BE49-F238E27FC236}">
                <a16:creationId xmlns:a16="http://schemas.microsoft.com/office/drawing/2014/main" id="{C752A5D8-9140-88CD-C055-751E36FAD5FD}"/>
              </a:ext>
            </a:extLst>
          </p:cNvPr>
          <p:cNvGrpSpPr/>
          <p:nvPr/>
        </p:nvGrpSpPr>
        <p:grpSpPr>
          <a:xfrm rot="1819641">
            <a:off x="1388245" y="2072835"/>
            <a:ext cx="2480750" cy="1590330"/>
            <a:chOff x="8294764" y="1995428"/>
            <a:chExt cx="3050504" cy="1590330"/>
          </a:xfrm>
        </p:grpSpPr>
        <p:cxnSp>
          <p:nvCxnSpPr>
            <p:cNvPr id="199" name="Straight Arrow Connector 198">
              <a:extLst>
                <a:ext uri="{FF2B5EF4-FFF2-40B4-BE49-F238E27FC236}">
                  <a16:creationId xmlns:a16="http://schemas.microsoft.com/office/drawing/2014/main" id="{C829F450-5B02-4CED-8027-B800D6DBB5A7}"/>
                </a:ext>
              </a:extLst>
            </p:cNvPr>
            <p:cNvCxnSpPr>
              <a:cxnSpLocks/>
            </p:cNvCxnSpPr>
            <p:nvPr/>
          </p:nvCxnSpPr>
          <p:spPr>
            <a:xfrm flipH="1">
              <a:off x="8294764" y="1995428"/>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00AB6FEB-81EC-B077-CB3E-A95ABBA10D3F}"/>
                </a:ext>
              </a:extLst>
            </p:cNvPr>
            <p:cNvSpPr txBox="1"/>
            <p:nvPr/>
          </p:nvSpPr>
          <p:spPr>
            <a:xfrm rot="19959187">
              <a:off x="9259957" y="2467075"/>
              <a:ext cx="1160479"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215" name="Straight Arrow Connector 214">
              <a:extLst>
                <a:ext uri="{FF2B5EF4-FFF2-40B4-BE49-F238E27FC236}">
                  <a16:creationId xmlns:a16="http://schemas.microsoft.com/office/drawing/2014/main" id="{908A8062-7E4E-092E-1E10-FFAB791F870B}"/>
                </a:ext>
              </a:extLst>
            </p:cNvPr>
            <p:cNvCxnSpPr>
              <a:cxnSpLocks/>
            </p:cNvCxnSpPr>
            <p:nvPr/>
          </p:nvCxnSpPr>
          <p:spPr>
            <a:xfrm flipH="1">
              <a:off x="8337036" y="207265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0384A653-83CB-AFF9-3CC0-E91849A06AD4}"/>
                </a:ext>
              </a:extLst>
            </p:cNvPr>
            <p:cNvSpPr txBox="1"/>
            <p:nvPr/>
          </p:nvSpPr>
          <p:spPr>
            <a:xfrm rot="19780359">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217" name="TextBox 216">
              <a:extLst>
                <a:ext uri="{FF2B5EF4-FFF2-40B4-BE49-F238E27FC236}">
                  <a16:creationId xmlns:a16="http://schemas.microsoft.com/office/drawing/2014/main" id="{81C67DF9-7F7C-C83E-94A4-8B1EEFCE129B}"/>
                </a:ext>
              </a:extLst>
            </p:cNvPr>
            <p:cNvSpPr txBox="1"/>
            <p:nvPr/>
          </p:nvSpPr>
          <p:spPr>
            <a:xfrm rot="19780359">
              <a:off x="9369819" y="2623976"/>
              <a:ext cx="1307833"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18" name="Straight Arrow Connector 217">
              <a:extLst>
                <a:ext uri="{FF2B5EF4-FFF2-40B4-BE49-F238E27FC236}">
                  <a16:creationId xmlns:a16="http://schemas.microsoft.com/office/drawing/2014/main" id="{F84E1414-566E-AFF4-842E-0B8C18D98C1D}"/>
                </a:ext>
              </a:extLst>
            </p:cNvPr>
            <p:cNvCxnSpPr>
              <a:cxnSpLocks/>
            </p:cNvCxnSpPr>
            <p:nvPr/>
          </p:nvCxnSpPr>
          <p:spPr>
            <a:xfrm flipH="1">
              <a:off x="8394919" y="217045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A203919B-6743-F710-58AE-75729B486D9B}"/>
                </a:ext>
              </a:extLst>
            </p:cNvPr>
            <p:cNvCxnSpPr>
              <a:cxnSpLocks/>
            </p:cNvCxnSpPr>
            <p:nvPr/>
          </p:nvCxnSpPr>
          <p:spPr>
            <a:xfrm flipH="1">
              <a:off x="8460160" y="226180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6D8834D5-CD7E-AE69-DF33-B2E15BDB98A4}"/>
                </a:ext>
              </a:extLst>
            </p:cNvPr>
            <p:cNvSpPr txBox="1"/>
            <p:nvPr/>
          </p:nvSpPr>
          <p:spPr>
            <a:xfrm rot="19780359">
              <a:off x="9419023" y="2721375"/>
              <a:ext cx="117599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230" name="TextBox 229">
            <a:extLst>
              <a:ext uri="{FF2B5EF4-FFF2-40B4-BE49-F238E27FC236}">
                <a16:creationId xmlns:a16="http://schemas.microsoft.com/office/drawing/2014/main" id="{5A4D0E72-2D48-29C8-7407-5D880408BEF2}"/>
              </a:ext>
            </a:extLst>
          </p:cNvPr>
          <p:cNvSpPr txBox="1"/>
          <p:nvPr/>
        </p:nvSpPr>
        <p:spPr>
          <a:xfrm>
            <a:off x="3979779" y="3240785"/>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sp>
        <p:nvSpPr>
          <p:cNvPr id="5" name="TextBox 4">
            <a:extLst>
              <a:ext uri="{FF2B5EF4-FFF2-40B4-BE49-F238E27FC236}">
                <a16:creationId xmlns:a16="http://schemas.microsoft.com/office/drawing/2014/main" id="{A978C33E-3621-D420-EC50-B0AF39CBB375}"/>
              </a:ext>
            </a:extLst>
          </p:cNvPr>
          <p:cNvSpPr txBox="1"/>
          <p:nvPr/>
        </p:nvSpPr>
        <p:spPr>
          <a:xfrm>
            <a:off x="6037544" y="4025635"/>
            <a:ext cx="1435158" cy="707886"/>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server  only accepts limit number of attributes to the Client HTTP POST  </a:t>
            </a:r>
          </a:p>
        </p:txBody>
      </p:sp>
      <p:grpSp>
        <p:nvGrpSpPr>
          <p:cNvPr id="6" name="Group 107">
            <a:extLst>
              <a:ext uri="{FF2B5EF4-FFF2-40B4-BE49-F238E27FC236}">
                <a16:creationId xmlns:a16="http://schemas.microsoft.com/office/drawing/2014/main" id="{E530F7AA-ADC1-6E27-DDF4-7C2496D2BFE3}"/>
              </a:ext>
            </a:extLst>
          </p:cNvPr>
          <p:cNvGrpSpPr>
            <a:grpSpLocks noChangeAspect="1"/>
          </p:cNvGrpSpPr>
          <p:nvPr/>
        </p:nvGrpSpPr>
        <p:grpSpPr bwMode="auto">
          <a:xfrm>
            <a:off x="6325709" y="3547822"/>
            <a:ext cx="800299" cy="461020"/>
            <a:chOff x="980" y="1435"/>
            <a:chExt cx="602" cy="346"/>
          </a:xfrm>
        </p:grpSpPr>
        <p:sp>
          <p:nvSpPr>
            <p:cNvPr id="121" name="AutoShape 106">
              <a:extLst>
                <a:ext uri="{FF2B5EF4-FFF2-40B4-BE49-F238E27FC236}">
                  <a16:creationId xmlns:a16="http://schemas.microsoft.com/office/drawing/2014/main" id="{0CB57989-BB68-676F-5E51-8E657EBEE30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22" name="Freeform 108">
              <a:extLst>
                <a:ext uri="{FF2B5EF4-FFF2-40B4-BE49-F238E27FC236}">
                  <a16:creationId xmlns:a16="http://schemas.microsoft.com/office/drawing/2014/main" id="{B7111D8C-00C2-782B-1991-9248D33F55E8}"/>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3" name="Freeform 109">
              <a:extLst>
                <a:ext uri="{FF2B5EF4-FFF2-40B4-BE49-F238E27FC236}">
                  <a16:creationId xmlns:a16="http://schemas.microsoft.com/office/drawing/2014/main" id="{7DB50B65-B2DB-9816-72E2-9F651DE30A6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4" name="Freeform 110">
              <a:extLst>
                <a:ext uri="{FF2B5EF4-FFF2-40B4-BE49-F238E27FC236}">
                  <a16:creationId xmlns:a16="http://schemas.microsoft.com/office/drawing/2014/main" id="{A6A8876A-A59C-FDD5-392B-7971EA54CC2A}"/>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5" name="Freeform 111">
              <a:extLst>
                <a:ext uri="{FF2B5EF4-FFF2-40B4-BE49-F238E27FC236}">
                  <a16:creationId xmlns:a16="http://schemas.microsoft.com/office/drawing/2014/main" id="{54CAABF0-F398-875C-D383-89BC065B3CDF}"/>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6" name="Oval 112">
              <a:extLst>
                <a:ext uri="{FF2B5EF4-FFF2-40B4-BE49-F238E27FC236}">
                  <a16:creationId xmlns:a16="http://schemas.microsoft.com/office/drawing/2014/main" id="{6D8D707B-9BC0-EE74-01ED-7ABF8B675E2D}"/>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7" name="Freeform 113">
              <a:extLst>
                <a:ext uri="{FF2B5EF4-FFF2-40B4-BE49-F238E27FC236}">
                  <a16:creationId xmlns:a16="http://schemas.microsoft.com/office/drawing/2014/main" id="{3C335EC8-27CE-78FE-628F-2DDCCB25BCC6}"/>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8" name="Freeform 114">
              <a:extLst>
                <a:ext uri="{FF2B5EF4-FFF2-40B4-BE49-F238E27FC236}">
                  <a16:creationId xmlns:a16="http://schemas.microsoft.com/office/drawing/2014/main" id="{76591ADE-08DE-5272-7767-63A79D2E9A7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9" name="Freeform 115">
              <a:extLst>
                <a:ext uri="{FF2B5EF4-FFF2-40B4-BE49-F238E27FC236}">
                  <a16:creationId xmlns:a16="http://schemas.microsoft.com/office/drawing/2014/main" id="{85A4E834-8519-5A02-372A-D419D1B91FAC}"/>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3500723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Creation/Update for HR applications and consumption from a SaaS application that is master for specific RA</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4240736" y="2475233"/>
            <a:ext cx="947977" cy="791421"/>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4505478" y="2168282"/>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088467" y="3969499"/>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7876376" y="2457365"/>
            <a:ext cx="833185" cy="687386"/>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7785635" y="1944593"/>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grpSp>
        <p:nvGrpSpPr>
          <p:cNvPr id="211" name="Group 210">
            <a:extLst>
              <a:ext uri="{FF2B5EF4-FFF2-40B4-BE49-F238E27FC236}">
                <a16:creationId xmlns:a16="http://schemas.microsoft.com/office/drawing/2014/main" id="{181CAFDB-BD24-66AB-B24E-0E823B605BB1}"/>
              </a:ext>
            </a:extLst>
          </p:cNvPr>
          <p:cNvGrpSpPr/>
          <p:nvPr/>
        </p:nvGrpSpPr>
        <p:grpSpPr>
          <a:xfrm rot="1819641">
            <a:off x="5226059" y="1637472"/>
            <a:ext cx="2480750" cy="1590330"/>
            <a:chOff x="8294764" y="1995428"/>
            <a:chExt cx="3050504" cy="1590330"/>
          </a:xfrm>
        </p:grpSpPr>
        <p:cxnSp>
          <p:nvCxnSpPr>
            <p:cNvPr id="203" name="Straight Arrow Connector 202">
              <a:extLst>
                <a:ext uri="{FF2B5EF4-FFF2-40B4-BE49-F238E27FC236}">
                  <a16:creationId xmlns:a16="http://schemas.microsoft.com/office/drawing/2014/main" id="{FA6B819D-35F9-E846-E43A-80958E99451E}"/>
                </a:ext>
              </a:extLst>
            </p:cNvPr>
            <p:cNvCxnSpPr>
              <a:cxnSpLocks/>
            </p:cNvCxnSpPr>
            <p:nvPr/>
          </p:nvCxnSpPr>
          <p:spPr>
            <a:xfrm flipH="1">
              <a:off x="8294764" y="1995428"/>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2A37233C-167F-5963-CFE5-3A1A5BA0CC39}"/>
                </a:ext>
              </a:extLst>
            </p:cNvPr>
            <p:cNvSpPr txBox="1"/>
            <p:nvPr/>
          </p:nvSpPr>
          <p:spPr>
            <a:xfrm rot="19959187">
              <a:off x="9259957" y="2467075"/>
              <a:ext cx="1160479"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205" name="Straight Arrow Connector 204">
              <a:extLst>
                <a:ext uri="{FF2B5EF4-FFF2-40B4-BE49-F238E27FC236}">
                  <a16:creationId xmlns:a16="http://schemas.microsoft.com/office/drawing/2014/main" id="{438A5373-DAEC-E25C-E283-DFE3AD2EC65D}"/>
                </a:ext>
              </a:extLst>
            </p:cNvPr>
            <p:cNvCxnSpPr>
              <a:cxnSpLocks/>
            </p:cNvCxnSpPr>
            <p:nvPr/>
          </p:nvCxnSpPr>
          <p:spPr>
            <a:xfrm flipH="1">
              <a:off x="8337036" y="207265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0E372D0A-3B65-4B51-D053-81874F3DB3CA}"/>
                </a:ext>
              </a:extLst>
            </p:cNvPr>
            <p:cNvSpPr txBox="1"/>
            <p:nvPr/>
          </p:nvSpPr>
          <p:spPr>
            <a:xfrm rot="19780359">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207" name="TextBox 206">
              <a:extLst>
                <a:ext uri="{FF2B5EF4-FFF2-40B4-BE49-F238E27FC236}">
                  <a16:creationId xmlns:a16="http://schemas.microsoft.com/office/drawing/2014/main" id="{C917701C-5F4E-5025-FE28-47D9B3BCFB46}"/>
                </a:ext>
              </a:extLst>
            </p:cNvPr>
            <p:cNvSpPr txBox="1"/>
            <p:nvPr/>
          </p:nvSpPr>
          <p:spPr>
            <a:xfrm rot="19780359">
              <a:off x="9369819" y="2623976"/>
              <a:ext cx="1307833"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08" name="Straight Arrow Connector 207">
              <a:extLst>
                <a:ext uri="{FF2B5EF4-FFF2-40B4-BE49-F238E27FC236}">
                  <a16:creationId xmlns:a16="http://schemas.microsoft.com/office/drawing/2014/main" id="{00C7D81E-84BE-56C0-6DCD-FB39056DA684}"/>
                </a:ext>
              </a:extLst>
            </p:cNvPr>
            <p:cNvCxnSpPr>
              <a:cxnSpLocks/>
            </p:cNvCxnSpPr>
            <p:nvPr/>
          </p:nvCxnSpPr>
          <p:spPr>
            <a:xfrm flipH="1">
              <a:off x="8394919" y="217045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4696DA82-0E56-CB0D-3591-8457643035A7}"/>
                </a:ext>
              </a:extLst>
            </p:cNvPr>
            <p:cNvCxnSpPr>
              <a:cxnSpLocks/>
            </p:cNvCxnSpPr>
            <p:nvPr/>
          </p:nvCxnSpPr>
          <p:spPr>
            <a:xfrm flipH="1">
              <a:off x="8460160" y="226180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663FFE8F-943C-196C-C1FF-66270FD44849}"/>
                </a:ext>
              </a:extLst>
            </p:cNvPr>
            <p:cNvSpPr txBox="1"/>
            <p:nvPr/>
          </p:nvSpPr>
          <p:spPr>
            <a:xfrm rot="19780359">
              <a:off x="9419023" y="2721375"/>
              <a:ext cx="117599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213" name="TextBox 212">
            <a:extLst>
              <a:ext uri="{FF2B5EF4-FFF2-40B4-BE49-F238E27FC236}">
                <a16:creationId xmlns:a16="http://schemas.microsoft.com/office/drawing/2014/main" id="{64CA3D79-4809-762C-A846-0C65AA8FCF00}"/>
              </a:ext>
            </a:extLst>
          </p:cNvPr>
          <p:cNvSpPr txBox="1"/>
          <p:nvPr/>
        </p:nvSpPr>
        <p:spPr>
          <a:xfrm>
            <a:off x="7823412" y="3599355"/>
            <a:ext cx="1435158" cy="707886"/>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SaaS application like Webex, Zoom, Slack</a:t>
            </a:r>
          </a:p>
        </p:txBody>
      </p:sp>
      <p:grpSp>
        <p:nvGrpSpPr>
          <p:cNvPr id="7" name="Group 593">
            <a:extLst>
              <a:ext uri="{FF2B5EF4-FFF2-40B4-BE49-F238E27FC236}">
                <a16:creationId xmlns:a16="http://schemas.microsoft.com/office/drawing/2014/main" id="{52C248B2-3A17-6BD6-CC84-2AE627D54DD0}"/>
              </a:ext>
            </a:extLst>
          </p:cNvPr>
          <p:cNvGrpSpPr>
            <a:grpSpLocks noChangeAspect="1"/>
          </p:cNvGrpSpPr>
          <p:nvPr/>
        </p:nvGrpSpPr>
        <p:grpSpPr bwMode="auto">
          <a:xfrm>
            <a:off x="299344" y="2478785"/>
            <a:ext cx="666693" cy="586592"/>
            <a:chOff x="6146801" y="2133602"/>
            <a:chExt cx="644525" cy="566738"/>
          </a:xfrm>
        </p:grpSpPr>
        <p:sp>
          <p:nvSpPr>
            <p:cNvPr id="8" name="Freeform 278">
              <a:extLst>
                <a:ext uri="{FF2B5EF4-FFF2-40B4-BE49-F238E27FC236}">
                  <a16:creationId xmlns:a16="http://schemas.microsoft.com/office/drawing/2014/main" id="{28B7B17C-CAC5-4E0B-7222-53485FE74EAD}"/>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 name="Line 279">
              <a:extLst>
                <a:ext uri="{FF2B5EF4-FFF2-40B4-BE49-F238E27FC236}">
                  <a16:creationId xmlns:a16="http://schemas.microsoft.com/office/drawing/2014/main" id="{C9ADF40B-72A3-1243-0579-85D9EA7885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 name="Line 280">
              <a:extLst>
                <a:ext uri="{FF2B5EF4-FFF2-40B4-BE49-F238E27FC236}">
                  <a16:creationId xmlns:a16="http://schemas.microsoft.com/office/drawing/2014/main" id="{7973030A-CB90-B9C4-60C1-62A68AEDFDB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 name="Line 281">
              <a:extLst>
                <a:ext uri="{FF2B5EF4-FFF2-40B4-BE49-F238E27FC236}">
                  <a16:creationId xmlns:a16="http://schemas.microsoft.com/office/drawing/2014/main" id="{85E93472-C20E-6916-80EF-16922A592C8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 name="Line 282">
              <a:extLst>
                <a:ext uri="{FF2B5EF4-FFF2-40B4-BE49-F238E27FC236}">
                  <a16:creationId xmlns:a16="http://schemas.microsoft.com/office/drawing/2014/main" id="{BA9E6450-28E4-2AA3-541D-05C9F83C175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 name="Line 283">
              <a:extLst>
                <a:ext uri="{FF2B5EF4-FFF2-40B4-BE49-F238E27FC236}">
                  <a16:creationId xmlns:a16="http://schemas.microsoft.com/office/drawing/2014/main" id="{02215496-C6BB-DBAB-059E-74C871B2B5D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 name="Freeform 284">
              <a:extLst>
                <a:ext uri="{FF2B5EF4-FFF2-40B4-BE49-F238E27FC236}">
                  <a16:creationId xmlns:a16="http://schemas.microsoft.com/office/drawing/2014/main" id="{CCCA512B-8B71-52F6-67C8-D2D744F5C5FC}"/>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 name="Line 285">
              <a:extLst>
                <a:ext uri="{FF2B5EF4-FFF2-40B4-BE49-F238E27FC236}">
                  <a16:creationId xmlns:a16="http://schemas.microsoft.com/office/drawing/2014/main" id="{F1AB4A69-7C04-1FB5-9D18-6D7D877F340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86">
              <a:extLst>
                <a:ext uri="{FF2B5EF4-FFF2-40B4-BE49-F238E27FC236}">
                  <a16:creationId xmlns:a16="http://schemas.microsoft.com/office/drawing/2014/main" id="{23CBE5A7-3943-F900-9EB2-1295C229E64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7">
              <a:extLst>
                <a:ext uri="{FF2B5EF4-FFF2-40B4-BE49-F238E27FC236}">
                  <a16:creationId xmlns:a16="http://schemas.microsoft.com/office/drawing/2014/main" id="{FC8BC0BC-8900-C573-9EDB-7538FFBD808E}"/>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8">
              <a:extLst>
                <a:ext uri="{FF2B5EF4-FFF2-40B4-BE49-F238E27FC236}">
                  <a16:creationId xmlns:a16="http://schemas.microsoft.com/office/drawing/2014/main" id="{903B49E5-3D76-DCB6-E13E-22D2DA55EFA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9">
              <a:extLst>
                <a:ext uri="{FF2B5EF4-FFF2-40B4-BE49-F238E27FC236}">
                  <a16:creationId xmlns:a16="http://schemas.microsoft.com/office/drawing/2014/main" id="{F9FD1C14-B975-57DB-445C-07EC3050C2D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Freeform 290">
              <a:extLst>
                <a:ext uri="{FF2B5EF4-FFF2-40B4-BE49-F238E27FC236}">
                  <a16:creationId xmlns:a16="http://schemas.microsoft.com/office/drawing/2014/main" id="{9E7C6B7D-D874-63A9-FD27-15F6456DDB07}"/>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Line 291">
              <a:extLst>
                <a:ext uri="{FF2B5EF4-FFF2-40B4-BE49-F238E27FC236}">
                  <a16:creationId xmlns:a16="http://schemas.microsoft.com/office/drawing/2014/main" id="{EBCACC7E-2EE5-7F62-2D99-F61986CB87F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92">
              <a:extLst>
                <a:ext uri="{FF2B5EF4-FFF2-40B4-BE49-F238E27FC236}">
                  <a16:creationId xmlns:a16="http://schemas.microsoft.com/office/drawing/2014/main" id="{07533B8B-BC09-A1AC-22D5-B74A0765210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93">
              <a:extLst>
                <a:ext uri="{FF2B5EF4-FFF2-40B4-BE49-F238E27FC236}">
                  <a16:creationId xmlns:a16="http://schemas.microsoft.com/office/drawing/2014/main" id="{303F2363-5432-F381-BD3C-CAAF392EDC7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94">
              <a:extLst>
                <a:ext uri="{FF2B5EF4-FFF2-40B4-BE49-F238E27FC236}">
                  <a16:creationId xmlns:a16="http://schemas.microsoft.com/office/drawing/2014/main" id="{4D57D32B-A00C-D5EA-FA16-4B0B5078A78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95">
              <a:extLst>
                <a:ext uri="{FF2B5EF4-FFF2-40B4-BE49-F238E27FC236}">
                  <a16:creationId xmlns:a16="http://schemas.microsoft.com/office/drawing/2014/main" id="{A1E06562-259E-9A79-C060-B51A31508F5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Freeform 296">
              <a:extLst>
                <a:ext uri="{FF2B5EF4-FFF2-40B4-BE49-F238E27FC236}">
                  <a16:creationId xmlns:a16="http://schemas.microsoft.com/office/drawing/2014/main" id="{4A88168A-7F09-6A62-43A6-F174E20F13D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Line 297">
              <a:extLst>
                <a:ext uri="{FF2B5EF4-FFF2-40B4-BE49-F238E27FC236}">
                  <a16:creationId xmlns:a16="http://schemas.microsoft.com/office/drawing/2014/main" id="{AB725872-423C-F737-A337-F4071D4B61D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8">
              <a:extLst>
                <a:ext uri="{FF2B5EF4-FFF2-40B4-BE49-F238E27FC236}">
                  <a16:creationId xmlns:a16="http://schemas.microsoft.com/office/drawing/2014/main" id="{76746ED7-B913-1CEF-9EFD-7E85DCDF5C6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9">
              <a:extLst>
                <a:ext uri="{FF2B5EF4-FFF2-40B4-BE49-F238E27FC236}">
                  <a16:creationId xmlns:a16="http://schemas.microsoft.com/office/drawing/2014/main" id="{9CA69DB0-0DCA-77A3-5583-15766B3D6302}"/>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300">
              <a:extLst>
                <a:ext uri="{FF2B5EF4-FFF2-40B4-BE49-F238E27FC236}">
                  <a16:creationId xmlns:a16="http://schemas.microsoft.com/office/drawing/2014/main" id="{92250D30-91A3-3D45-BE38-9EBE1688BEB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301">
              <a:extLst>
                <a:ext uri="{FF2B5EF4-FFF2-40B4-BE49-F238E27FC236}">
                  <a16:creationId xmlns:a16="http://schemas.microsoft.com/office/drawing/2014/main" id="{0A0F628B-D6C1-18A5-EC76-984FD71209B6}"/>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Freeform 302">
              <a:extLst>
                <a:ext uri="{FF2B5EF4-FFF2-40B4-BE49-F238E27FC236}">
                  <a16:creationId xmlns:a16="http://schemas.microsoft.com/office/drawing/2014/main" id="{09D54C8E-9A9C-5F42-8817-42233AB0FB1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Line 303">
              <a:extLst>
                <a:ext uri="{FF2B5EF4-FFF2-40B4-BE49-F238E27FC236}">
                  <a16:creationId xmlns:a16="http://schemas.microsoft.com/office/drawing/2014/main" id="{9F8AAFD8-EBD8-490A-2AF1-EFE9D65AF83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304">
              <a:extLst>
                <a:ext uri="{FF2B5EF4-FFF2-40B4-BE49-F238E27FC236}">
                  <a16:creationId xmlns:a16="http://schemas.microsoft.com/office/drawing/2014/main" id="{14ECD516-F8B6-A4FE-4E62-98044D6DA2C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305">
              <a:extLst>
                <a:ext uri="{FF2B5EF4-FFF2-40B4-BE49-F238E27FC236}">
                  <a16:creationId xmlns:a16="http://schemas.microsoft.com/office/drawing/2014/main" id="{2AA61741-6A57-38BA-8EC5-DA35A5424B6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306">
              <a:extLst>
                <a:ext uri="{FF2B5EF4-FFF2-40B4-BE49-F238E27FC236}">
                  <a16:creationId xmlns:a16="http://schemas.microsoft.com/office/drawing/2014/main" id="{244845C6-2672-AEB0-B151-18B7492C4B5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7">
              <a:extLst>
                <a:ext uri="{FF2B5EF4-FFF2-40B4-BE49-F238E27FC236}">
                  <a16:creationId xmlns:a16="http://schemas.microsoft.com/office/drawing/2014/main" id="{B89A51A9-3FBC-15EB-E208-05EF0C623CB2}"/>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38" name="Group 37">
            <a:extLst>
              <a:ext uri="{FF2B5EF4-FFF2-40B4-BE49-F238E27FC236}">
                <a16:creationId xmlns:a16="http://schemas.microsoft.com/office/drawing/2014/main" id="{D18D2DA5-6EC6-4243-D954-93F6D9E84F27}"/>
              </a:ext>
            </a:extLst>
          </p:cNvPr>
          <p:cNvGrpSpPr>
            <a:grpSpLocks noChangeAspect="1"/>
          </p:cNvGrpSpPr>
          <p:nvPr/>
        </p:nvGrpSpPr>
        <p:grpSpPr bwMode="auto">
          <a:xfrm>
            <a:off x="806971" y="2793587"/>
            <a:ext cx="322803" cy="490660"/>
            <a:chOff x="1762" y="1325"/>
            <a:chExt cx="300" cy="456"/>
          </a:xfrm>
        </p:grpSpPr>
        <p:sp>
          <p:nvSpPr>
            <p:cNvPr id="39" name="Freeform 28">
              <a:extLst>
                <a:ext uri="{FF2B5EF4-FFF2-40B4-BE49-F238E27FC236}">
                  <a16:creationId xmlns:a16="http://schemas.microsoft.com/office/drawing/2014/main" id="{2BE958FF-0E4B-5174-838D-BF26177237A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0" name="Oval 39">
              <a:extLst>
                <a:ext uri="{FF2B5EF4-FFF2-40B4-BE49-F238E27FC236}">
                  <a16:creationId xmlns:a16="http://schemas.microsoft.com/office/drawing/2014/main" id="{2141A57D-9B0F-813E-E9D6-CF6B5A1FA78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1" name="Freeform 30">
              <a:extLst>
                <a:ext uri="{FF2B5EF4-FFF2-40B4-BE49-F238E27FC236}">
                  <a16:creationId xmlns:a16="http://schemas.microsoft.com/office/drawing/2014/main" id="{8608B8C0-4321-CB95-FCA1-B1254A7B718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2" name="Freeform 31">
              <a:extLst>
                <a:ext uri="{FF2B5EF4-FFF2-40B4-BE49-F238E27FC236}">
                  <a16:creationId xmlns:a16="http://schemas.microsoft.com/office/drawing/2014/main" id="{A4CB89F4-D157-5B53-5089-07FF4458C6D9}"/>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8A04EB6D-AD75-77AA-FEBE-3AFFFB3AB91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90" name="TextBox 189">
            <a:extLst>
              <a:ext uri="{FF2B5EF4-FFF2-40B4-BE49-F238E27FC236}">
                <a16:creationId xmlns:a16="http://schemas.microsoft.com/office/drawing/2014/main" id="{7DF294A0-5E52-B9C0-E896-D8A558842C90}"/>
              </a:ext>
            </a:extLst>
          </p:cNvPr>
          <p:cNvSpPr txBox="1"/>
          <p:nvPr/>
        </p:nvSpPr>
        <p:spPr>
          <a:xfrm>
            <a:off x="157335" y="2155638"/>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193" name="TextBox 192">
            <a:extLst>
              <a:ext uri="{FF2B5EF4-FFF2-40B4-BE49-F238E27FC236}">
                <a16:creationId xmlns:a16="http://schemas.microsoft.com/office/drawing/2014/main" id="{1FC841E6-9F11-4C1C-C715-436EFA1C0882}"/>
              </a:ext>
            </a:extLst>
          </p:cNvPr>
          <p:cNvSpPr txBox="1"/>
          <p:nvPr/>
        </p:nvSpPr>
        <p:spPr>
          <a:xfrm>
            <a:off x="179950" y="3844168"/>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HR application like Workday</a:t>
            </a:r>
          </a:p>
        </p:txBody>
      </p:sp>
      <p:grpSp>
        <p:nvGrpSpPr>
          <p:cNvPr id="198" name="Group 197">
            <a:extLst>
              <a:ext uri="{FF2B5EF4-FFF2-40B4-BE49-F238E27FC236}">
                <a16:creationId xmlns:a16="http://schemas.microsoft.com/office/drawing/2014/main" id="{C752A5D8-9140-88CD-C055-751E36FAD5FD}"/>
              </a:ext>
            </a:extLst>
          </p:cNvPr>
          <p:cNvGrpSpPr/>
          <p:nvPr/>
        </p:nvGrpSpPr>
        <p:grpSpPr>
          <a:xfrm rot="1819641">
            <a:off x="1336944" y="1664094"/>
            <a:ext cx="2480750" cy="1590330"/>
            <a:chOff x="8294764" y="1995428"/>
            <a:chExt cx="3050504" cy="1590330"/>
          </a:xfrm>
        </p:grpSpPr>
        <p:cxnSp>
          <p:nvCxnSpPr>
            <p:cNvPr id="199" name="Straight Arrow Connector 198">
              <a:extLst>
                <a:ext uri="{FF2B5EF4-FFF2-40B4-BE49-F238E27FC236}">
                  <a16:creationId xmlns:a16="http://schemas.microsoft.com/office/drawing/2014/main" id="{C829F450-5B02-4CED-8027-B800D6DBB5A7}"/>
                </a:ext>
              </a:extLst>
            </p:cNvPr>
            <p:cNvCxnSpPr>
              <a:cxnSpLocks/>
            </p:cNvCxnSpPr>
            <p:nvPr/>
          </p:nvCxnSpPr>
          <p:spPr>
            <a:xfrm flipH="1">
              <a:off x="8294764" y="1995428"/>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00AB6FEB-81EC-B077-CB3E-A95ABBA10D3F}"/>
                </a:ext>
              </a:extLst>
            </p:cNvPr>
            <p:cNvSpPr txBox="1"/>
            <p:nvPr/>
          </p:nvSpPr>
          <p:spPr>
            <a:xfrm rot="19959187">
              <a:off x="9259957" y="2467075"/>
              <a:ext cx="1160479"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215" name="Straight Arrow Connector 214">
              <a:extLst>
                <a:ext uri="{FF2B5EF4-FFF2-40B4-BE49-F238E27FC236}">
                  <a16:creationId xmlns:a16="http://schemas.microsoft.com/office/drawing/2014/main" id="{908A8062-7E4E-092E-1E10-FFAB791F870B}"/>
                </a:ext>
              </a:extLst>
            </p:cNvPr>
            <p:cNvCxnSpPr>
              <a:cxnSpLocks/>
            </p:cNvCxnSpPr>
            <p:nvPr/>
          </p:nvCxnSpPr>
          <p:spPr>
            <a:xfrm flipH="1">
              <a:off x="8337036" y="207265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0384A653-83CB-AFF9-3CC0-E91849A06AD4}"/>
                </a:ext>
              </a:extLst>
            </p:cNvPr>
            <p:cNvSpPr txBox="1"/>
            <p:nvPr/>
          </p:nvSpPr>
          <p:spPr>
            <a:xfrm rot="19780359">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217" name="TextBox 216">
              <a:extLst>
                <a:ext uri="{FF2B5EF4-FFF2-40B4-BE49-F238E27FC236}">
                  <a16:creationId xmlns:a16="http://schemas.microsoft.com/office/drawing/2014/main" id="{81C67DF9-7F7C-C83E-94A4-8B1EEFCE129B}"/>
                </a:ext>
              </a:extLst>
            </p:cNvPr>
            <p:cNvSpPr txBox="1"/>
            <p:nvPr/>
          </p:nvSpPr>
          <p:spPr>
            <a:xfrm rot="19780359">
              <a:off x="9369819" y="2623976"/>
              <a:ext cx="1307833"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218" name="Straight Arrow Connector 217">
              <a:extLst>
                <a:ext uri="{FF2B5EF4-FFF2-40B4-BE49-F238E27FC236}">
                  <a16:creationId xmlns:a16="http://schemas.microsoft.com/office/drawing/2014/main" id="{F84E1414-566E-AFF4-842E-0B8C18D98C1D}"/>
                </a:ext>
              </a:extLst>
            </p:cNvPr>
            <p:cNvCxnSpPr>
              <a:cxnSpLocks/>
            </p:cNvCxnSpPr>
            <p:nvPr/>
          </p:nvCxnSpPr>
          <p:spPr>
            <a:xfrm flipH="1">
              <a:off x="8394919" y="217045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A203919B-6743-F710-58AE-75729B486D9B}"/>
                </a:ext>
              </a:extLst>
            </p:cNvPr>
            <p:cNvCxnSpPr>
              <a:cxnSpLocks/>
            </p:cNvCxnSpPr>
            <p:nvPr/>
          </p:nvCxnSpPr>
          <p:spPr>
            <a:xfrm flipH="1">
              <a:off x="8460160" y="226180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6D8834D5-CD7E-AE69-DF33-B2E15BDB98A4}"/>
                </a:ext>
              </a:extLst>
            </p:cNvPr>
            <p:cNvSpPr txBox="1"/>
            <p:nvPr/>
          </p:nvSpPr>
          <p:spPr>
            <a:xfrm rot="19780359">
              <a:off x="9419023" y="2721375"/>
              <a:ext cx="117599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230" name="TextBox 229">
            <a:extLst>
              <a:ext uri="{FF2B5EF4-FFF2-40B4-BE49-F238E27FC236}">
                <a16:creationId xmlns:a16="http://schemas.microsoft.com/office/drawing/2014/main" id="{5A4D0E72-2D48-29C8-7407-5D880408BEF2}"/>
              </a:ext>
            </a:extLst>
          </p:cNvPr>
          <p:cNvSpPr txBox="1"/>
          <p:nvPr/>
        </p:nvSpPr>
        <p:spPr>
          <a:xfrm>
            <a:off x="3949600" y="1934145"/>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sp>
        <p:nvSpPr>
          <p:cNvPr id="2" name="TextBox 1">
            <a:extLst>
              <a:ext uri="{FF2B5EF4-FFF2-40B4-BE49-F238E27FC236}">
                <a16:creationId xmlns:a16="http://schemas.microsoft.com/office/drawing/2014/main" id="{F89EFEB3-5ED0-9424-A1FE-329491E98D28}"/>
              </a:ext>
            </a:extLst>
          </p:cNvPr>
          <p:cNvSpPr txBox="1"/>
          <p:nvPr/>
        </p:nvSpPr>
        <p:spPr>
          <a:xfrm>
            <a:off x="160457" y="3051298"/>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grpSp>
        <p:nvGrpSpPr>
          <p:cNvPr id="4" name="Group 3">
            <a:extLst>
              <a:ext uri="{FF2B5EF4-FFF2-40B4-BE49-F238E27FC236}">
                <a16:creationId xmlns:a16="http://schemas.microsoft.com/office/drawing/2014/main" id="{B5EF59EE-E436-E9B8-169C-42E49823A0A9}"/>
              </a:ext>
            </a:extLst>
          </p:cNvPr>
          <p:cNvGrpSpPr/>
          <p:nvPr/>
        </p:nvGrpSpPr>
        <p:grpSpPr>
          <a:xfrm rot="1819641">
            <a:off x="1378781" y="2261163"/>
            <a:ext cx="2471639" cy="1574753"/>
            <a:chOff x="8294764" y="1995428"/>
            <a:chExt cx="3039300" cy="1574753"/>
          </a:xfrm>
        </p:grpSpPr>
        <p:cxnSp>
          <p:nvCxnSpPr>
            <p:cNvPr id="5" name="Straight Arrow Connector 4">
              <a:extLst>
                <a:ext uri="{FF2B5EF4-FFF2-40B4-BE49-F238E27FC236}">
                  <a16:creationId xmlns:a16="http://schemas.microsoft.com/office/drawing/2014/main" id="{73D7379A-7E69-AFEE-19DC-F430FD051B2E}"/>
                </a:ext>
              </a:extLst>
            </p:cNvPr>
            <p:cNvCxnSpPr>
              <a:cxnSpLocks/>
            </p:cNvCxnSpPr>
            <p:nvPr/>
          </p:nvCxnSpPr>
          <p:spPr>
            <a:xfrm flipH="1">
              <a:off x="8294764" y="1995428"/>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4A08E1-AA40-F854-DA51-92D19BAC7C56}"/>
                </a:ext>
              </a:extLst>
            </p:cNvPr>
            <p:cNvSpPr txBox="1"/>
            <p:nvPr/>
          </p:nvSpPr>
          <p:spPr>
            <a:xfrm rot="19959187">
              <a:off x="9259957" y="2467075"/>
              <a:ext cx="1160479"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121" name="Straight Arrow Connector 120">
              <a:extLst>
                <a:ext uri="{FF2B5EF4-FFF2-40B4-BE49-F238E27FC236}">
                  <a16:creationId xmlns:a16="http://schemas.microsoft.com/office/drawing/2014/main" id="{51A5D79F-3AF7-6D6A-8BF5-2C27FF83326F}"/>
                </a:ext>
              </a:extLst>
            </p:cNvPr>
            <p:cNvCxnSpPr>
              <a:cxnSpLocks/>
            </p:cNvCxnSpPr>
            <p:nvPr/>
          </p:nvCxnSpPr>
          <p:spPr>
            <a:xfrm flipH="1">
              <a:off x="8337036" y="2072657"/>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BEC3A8C-2AEC-CCD8-2065-ADFE0716C257}"/>
                </a:ext>
              </a:extLst>
            </p:cNvPr>
            <p:cNvSpPr txBox="1"/>
            <p:nvPr/>
          </p:nvSpPr>
          <p:spPr>
            <a:xfrm rot="19780359">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123" name="TextBox 122">
              <a:extLst>
                <a:ext uri="{FF2B5EF4-FFF2-40B4-BE49-F238E27FC236}">
                  <a16:creationId xmlns:a16="http://schemas.microsoft.com/office/drawing/2014/main" id="{EB66495D-1B0C-64BB-3503-5CD025BF1E9B}"/>
                </a:ext>
              </a:extLst>
            </p:cNvPr>
            <p:cNvSpPr txBox="1"/>
            <p:nvPr/>
          </p:nvSpPr>
          <p:spPr>
            <a:xfrm rot="19780359">
              <a:off x="9369819" y="2623976"/>
              <a:ext cx="1307833"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124" name="Straight Arrow Connector 123">
              <a:extLst>
                <a:ext uri="{FF2B5EF4-FFF2-40B4-BE49-F238E27FC236}">
                  <a16:creationId xmlns:a16="http://schemas.microsoft.com/office/drawing/2014/main" id="{6F644561-75BE-83EA-4255-4E3C8933F8A1}"/>
                </a:ext>
              </a:extLst>
            </p:cNvPr>
            <p:cNvCxnSpPr>
              <a:cxnSpLocks/>
            </p:cNvCxnSpPr>
            <p:nvPr/>
          </p:nvCxnSpPr>
          <p:spPr>
            <a:xfrm flipH="1">
              <a:off x="8394919" y="2170450"/>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CE62AF3-F87F-F160-F214-C738FBF87810}"/>
                </a:ext>
              </a:extLst>
            </p:cNvPr>
            <p:cNvCxnSpPr>
              <a:cxnSpLocks/>
            </p:cNvCxnSpPr>
            <p:nvPr/>
          </p:nvCxnSpPr>
          <p:spPr>
            <a:xfrm flipH="1">
              <a:off x="8448956" y="224623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49B08EE-DCAB-F652-1425-51EED5DBDF05}"/>
                </a:ext>
              </a:extLst>
            </p:cNvPr>
            <p:cNvSpPr txBox="1"/>
            <p:nvPr/>
          </p:nvSpPr>
          <p:spPr>
            <a:xfrm rot="19780359">
              <a:off x="9419023" y="2721375"/>
              <a:ext cx="117599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127" name="TextBox 126">
            <a:extLst>
              <a:ext uri="{FF2B5EF4-FFF2-40B4-BE49-F238E27FC236}">
                <a16:creationId xmlns:a16="http://schemas.microsoft.com/office/drawing/2014/main" id="{FA10B180-D280-215C-6BC8-21964568F6B8}"/>
              </a:ext>
            </a:extLst>
          </p:cNvPr>
          <p:cNvSpPr txBox="1"/>
          <p:nvPr/>
        </p:nvSpPr>
        <p:spPr>
          <a:xfrm>
            <a:off x="3940276" y="3218710"/>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128" name="TextBox 127">
            <a:extLst>
              <a:ext uri="{FF2B5EF4-FFF2-40B4-BE49-F238E27FC236}">
                <a16:creationId xmlns:a16="http://schemas.microsoft.com/office/drawing/2014/main" id="{0DCECEDF-0DC2-970C-EEAE-721BB00CDC91}"/>
              </a:ext>
            </a:extLst>
          </p:cNvPr>
          <p:cNvSpPr txBox="1"/>
          <p:nvPr/>
        </p:nvSpPr>
        <p:spPr>
          <a:xfrm>
            <a:off x="4613157" y="3198420"/>
            <a:ext cx="923926" cy="52322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/users</a:t>
            </a:r>
          </a:p>
          <a:p>
            <a:r>
              <a:rPr lang="en-GB" sz="800" dirty="0">
                <a:latin typeface="Courier New" panose="02070309020205020404" pitchFamily="49" charset="0"/>
                <a:cs typeface="Courier New" panose="02070309020205020404" pitchFamily="49" charset="0"/>
              </a:rPr>
              <a:t>/groups</a:t>
            </a:r>
          </a:p>
        </p:txBody>
      </p:sp>
      <p:grpSp>
        <p:nvGrpSpPr>
          <p:cNvPr id="129" name="Group 128">
            <a:extLst>
              <a:ext uri="{FF2B5EF4-FFF2-40B4-BE49-F238E27FC236}">
                <a16:creationId xmlns:a16="http://schemas.microsoft.com/office/drawing/2014/main" id="{441CBA99-6E51-BB59-2C89-088575C6F88C}"/>
              </a:ext>
            </a:extLst>
          </p:cNvPr>
          <p:cNvGrpSpPr/>
          <p:nvPr/>
        </p:nvGrpSpPr>
        <p:grpSpPr>
          <a:xfrm rot="1819641">
            <a:off x="5232256" y="2263921"/>
            <a:ext cx="2471639" cy="1574753"/>
            <a:chOff x="8294764" y="1995428"/>
            <a:chExt cx="3039300" cy="1574753"/>
          </a:xfrm>
        </p:grpSpPr>
        <p:cxnSp>
          <p:nvCxnSpPr>
            <p:cNvPr id="130" name="Straight Arrow Connector 129">
              <a:extLst>
                <a:ext uri="{FF2B5EF4-FFF2-40B4-BE49-F238E27FC236}">
                  <a16:creationId xmlns:a16="http://schemas.microsoft.com/office/drawing/2014/main" id="{1A655308-7A06-0514-3E08-D10C7097C3A0}"/>
                </a:ext>
              </a:extLst>
            </p:cNvPr>
            <p:cNvCxnSpPr>
              <a:cxnSpLocks/>
            </p:cNvCxnSpPr>
            <p:nvPr/>
          </p:nvCxnSpPr>
          <p:spPr>
            <a:xfrm flipH="1">
              <a:off x="8294764" y="1995428"/>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FD7453D3-0BB5-BA12-BCFA-CB24788D64E9}"/>
                </a:ext>
              </a:extLst>
            </p:cNvPr>
            <p:cNvSpPr txBox="1"/>
            <p:nvPr/>
          </p:nvSpPr>
          <p:spPr>
            <a:xfrm rot="19959187">
              <a:off x="9259957" y="2467075"/>
              <a:ext cx="1160479"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/users</a:t>
              </a:r>
            </a:p>
          </p:txBody>
        </p:sp>
        <p:cxnSp>
          <p:nvCxnSpPr>
            <p:cNvPr id="132" name="Straight Arrow Connector 131">
              <a:extLst>
                <a:ext uri="{FF2B5EF4-FFF2-40B4-BE49-F238E27FC236}">
                  <a16:creationId xmlns:a16="http://schemas.microsoft.com/office/drawing/2014/main" id="{2CAC6484-DA14-141B-030B-B200F404AC0E}"/>
                </a:ext>
              </a:extLst>
            </p:cNvPr>
            <p:cNvCxnSpPr>
              <a:cxnSpLocks/>
            </p:cNvCxnSpPr>
            <p:nvPr/>
          </p:nvCxnSpPr>
          <p:spPr>
            <a:xfrm flipH="1">
              <a:off x="8337036" y="2072657"/>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F6800FE-A1AD-B6D3-FA40-BEB99674D035}"/>
                </a:ext>
              </a:extLst>
            </p:cNvPr>
            <p:cNvSpPr txBox="1"/>
            <p:nvPr/>
          </p:nvSpPr>
          <p:spPr>
            <a:xfrm rot="19780359">
              <a:off x="9317627" y="2592228"/>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sp>
          <p:nvSpPr>
            <p:cNvPr id="134" name="TextBox 133">
              <a:extLst>
                <a:ext uri="{FF2B5EF4-FFF2-40B4-BE49-F238E27FC236}">
                  <a16:creationId xmlns:a16="http://schemas.microsoft.com/office/drawing/2014/main" id="{D59CA7CA-6EB0-4D97-F3B5-166E0412D3F0}"/>
                </a:ext>
              </a:extLst>
            </p:cNvPr>
            <p:cNvSpPr txBox="1"/>
            <p:nvPr/>
          </p:nvSpPr>
          <p:spPr>
            <a:xfrm rot="19780359">
              <a:off x="9369819" y="2623976"/>
              <a:ext cx="1307833"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POST /users</a:t>
              </a:r>
            </a:p>
          </p:txBody>
        </p:sp>
        <p:cxnSp>
          <p:nvCxnSpPr>
            <p:cNvPr id="135" name="Straight Arrow Connector 134">
              <a:extLst>
                <a:ext uri="{FF2B5EF4-FFF2-40B4-BE49-F238E27FC236}">
                  <a16:creationId xmlns:a16="http://schemas.microsoft.com/office/drawing/2014/main" id="{E3055FB3-9206-2507-AC14-79295B6A24BD}"/>
                </a:ext>
              </a:extLst>
            </p:cNvPr>
            <p:cNvCxnSpPr>
              <a:cxnSpLocks/>
            </p:cNvCxnSpPr>
            <p:nvPr/>
          </p:nvCxnSpPr>
          <p:spPr>
            <a:xfrm flipH="1">
              <a:off x="8394919" y="2170450"/>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16CED1F-A197-D59B-E0D9-B118A6D1F75B}"/>
                </a:ext>
              </a:extLst>
            </p:cNvPr>
            <p:cNvCxnSpPr>
              <a:cxnSpLocks/>
            </p:cNvCxnSpPr>
            <p:nvPr/>
          </p:nvCxnSpPr>
          <p:spPr>
            <a:xfrm flipH="1">
              <a:off x="8448956" y="2246230"/>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227C683E-220B-387E-B325-E5F4030EB98E}"/>
                </a:ext>
              </a:extLst>
            </p:cNvPr>
            <p:cNvSpPr txBox="1"/>
            <p:nvPr/>
          </p:nvSpPr>
          <p:spPr>
            <a:xfrm rot="19780359">
              <a:off x="9419023" y="2721375"/>
              <a:ext cx="117599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grpSp>
      <p:sp>
        <p:nvSpPr>
          <p:cNvPr id="138" name="TextBox 137">
            <a:extLst>
              <a:ext uri="{FF2B5EF4-FFF2-40B4-BE49-F238E27FC236}">
                <a16:creationId xmlns:a16="http://schemas.microsoft.com/office/drawing/2014/main" id="{BCD6816B-6671-8B14-9C3D-D232BE75B8C6}"/>
              </a:ext>
            </a:extLst>
          </p:cNvPr>
          <p:cNvSpPr txBox="1"/>
          <p:nvPr/>
        </p:nvSpPr>
        <p:spPr>
          <a:xfrm>
            <a:off x="7802518" y="3121901"/>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139" name="TextBox 138">
            <a:extLst>
              <a:ext uri="{FF2B5EF4-FFF2-40B4-BE49-F238E27FC236}">
                <a16:creationId xmlns:a16="http://schemas.microsoft.com/office/drawing/2014/main" id="{0DC1E8E6-7FE9-33AE-F792-63184BE8B470}"/>
              </a:ext>
            </a:extLst>
          </p:cNvPr>
          <p:cNvSpPr txBox="1"/>
          <p:nvPr/>
        </p:nvSpPr>
        <p:spPr>
          <a:xfrm>
            <a:off x="2060756" y="1420991"/>
            <a:ext cx="1749905"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Client creates and update server the RO with RA that are his  responsibility</a:t>
            </a:r>
          </a:p>
        </p:txBody>
      </p:sp>
      <p:grpSp>
        <p:nvGrpSpPr>
          <p:cNvPr id="140" name="Group 107">
            <a:extLst>
              <a:ext uri="{FF2B5EF4-FFF2-40B4-BE49-F238E27FC236}">
                <a16:creationId xmlns:a16="http://schemas.microsoft.com/office/drawing/2014/main" id="{ACAEC661-022F-A67B-B3A8-F8414384BDE8}"/>
              </a:ext>
            </a:extLst>
          </p:cNvPr>
          <p:cNvGrpSpPr>
            <a:grpSpLocks noChangeAspect="1"/>
          </p:cNvGrpSpPr>
          <p:nvPr/>
        </p:nvGrpSpPr>
        <p:grpSpPr bwMode="auto">
          <a:xfrm>
            <a:off x="1249562" y="1527103"/>
            <a:ext cx="800299" cy="461020"/>
            <a:chOff x="980" y="1435"/>
            <a:chExt cx="602" cy="346"/>
          </a:xfrm>
        </p:grpSpPr>
        <p:sp>
          <p:nvSpPr>
            <p:cNvPr id="141" name="AutoShape 106">
              <a:extLst>
                <a:ext uri="{FF2B5EF4-FFF2-40B4-BE49-F238E27FC236}">
                  <a16:creationId xmlns:a16="http://schemas.microsoft.com/office/drawing/2014/main" id="{7154A322-0B5C-2C34-59EB-67966AA52040}"/>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42" name="Freeform 108">
              <a:extLst>
                <a:ext uri="{FF2B5EF4-FFF2-40B4-BE49-F238E27FC236}">
                  <a16:creationId xmlns:a16="http://schemas.microsoft.com/office/drawing/2014/main" id="{5F3E32F9-9C9D-D19F-BC6C-97D831869590}"/>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3" name="Freeform 109">
              <a:extLst>
                <a:ext uri="{FF2B5EF4-FFF2-40B4-BE49-F238E27FC236}">
                  <a16:creationId xmlns:a16="http://schemas.microsoft.com/office/drawing/2014/main" id="{C48DB283-AD04-A9CD-8D1D-5ABB66CA1D2F}"/>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4" name="Freeform 110">
              <a:extLst>
                <a:ext uri="{FF2B5EF4-FFF2-40B4-BE49-F238E27FC236}">
                  <a16:creationId xmlns:a16="http://schemas.microsoft.com/office/drawing/2014/main" id="{A4EA92D0-C76E-29FE-A546-1E751952F24D}"/>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5" name="Freeform 111">
              <a:extLst>
                <a:ext uri="{FF2B5EF4-FFF2-40B4-BE49-F238E27FC236}">
                  <a16:creationId xmlns:a16="http://schemas.microsoft.com/office/drawing/2014/main" id="{D563C74B-C321-C614-5AF1-6ABE0C66E8DE}"/>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6" name="Oval 112">
              <a:extLst>
                <a:ext uri="{FF2B5EF4-FFF2-40B4-BE49-F238E27FC236}">
                  <a16:creationId xmlns:a16="http://schemas.microsoft.com/office/drawing/2014/main" id="{6830AB0F-39ED-5F05-E78C-B91B519824FD}"/>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7" name="Freeform 113">
              <a:extLst>
                <a:ext uri="{FF2B5EF4-FFF2-40B4-BE49-F238E27FC236}">
                  <a16:creationId xmlns:a16="http://schemas.microsoft.com/office/drawing/2014/main" id="{4D101FB2-D98E-B104-3249-32B00466C768}"/>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48" name="Freeform 114">
              <a:extLst>
                <a:ext uri="{FF2B5EF4-FFF2-40B4-BE49-F238E27FC236}">
                  <a16:creationId xmlns:a16="http://schemas.microsoft.com/office/drawing/2014/main" id="{43C5EFD8-155A-6B33-648F-7886F8DDDED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49" name="Freeform 115">
              <a:extLst>
                <a:ext uri="{FF2B5EF4-FFF2-40B4-BE49-F238E27FC236}">
                  <a16:creationId xmlns:a16="http://schemas.microsoft.com/office/drawing/2014/main" id="{4475F845-1F21-5392-75A9-727502D7DC1A}"/>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150" name="TextBox 149">
            <a:extLst>
              <a:ext uri="{FF2B5EF4-FFF2-40B4-BE49-F238E27FC236}">
                <a16:creationId xmlns:a16="http://schemas.microsoft.com/office/drawing/2014/main" id="{0D8EF492-2365-10B5-ED4E-9387A7CF9DB2}"/>
              </a:ext>
            </a:extLst>
          </p:cNvPr>
          <p:cNvSpPr txBox="1"/>
          <p:nvPr/>
        </p:nvSpPr>
        <p:spPr>
          <a:xfrm>
            <a:off x="5978907" y="1364783"/>
            <a:ext cx="1749905" cy="707886"/>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Client creates and update server the RO with RA that are his  responsibility, create/learn by the </a:t>
            </a:r>
            <a:r>
              <a:rPr lang="en-GB" sz="800" dirty="0" err="1">
                <a:latin typeface="Courier New" panose="02070309020205020404" pitchFamily="49" charset="0"/>
                <a:cs typeface="Courier New" panose="02070309020205020404" pitchFamily="49" charset="0"/>
              </a:rPr>
              <a:t>IdM</a:t>
            </a:r>
            <a:endParaRPr lang="en-GB" sz="800" dirty="0">
              <a:latin typeface="Courier New" panose="02070309020205020404" pitchFamily="49" charset="0"/>
              <a:cs typeface="Courier New" panose="02070309020205020404" pitchFamily="49" charset="0"/>
            </a:endParaRPr>
          </a:p>
        </p:txBody>
      </p:sp>
      <p:grpSp>
        <p:nvGrpSpPr>
          <p:cNvPr id="151" name="Group 107">
            <a:extLst>
              <a:ext uri="{FF2B5EF4-FFF2-40B4-BE49-F238E27FC236}">
                <a16:creationId xmlns:a16="http://schemas.microsoft.com/office/drawing/2014/main" id="{E67FEF14-BE5E-8A6D-A19A-C5EF6D732D5B}"/>
              </a:ext>
            </a:extLst>
          </p:cNvPr>
          <p:cNvGrpSpPr>
            <a:grpSpLocks noChangeAspect="1"/>
          </p:cNvGrpSpPr>
          <p:nvPr/>
        </p:nvGrpSpPr>
        <p:grpSpPr bwMode="auto">
          <a:xfrm>
            <a:off x="5172284" y="1495991"/>
            <a:ext cx="800299" cy="461020"/>
            <a:chOff x="980" y="1435"/>
            <a:chExt cx="602" cy="346"/>
          </a:xfrm>
        </p:grpSpPr>
        <p:sp>
          <p:nvSpPr>
            <p:cNvPr id="152" name="AutoShape 106">
              <a:extLst>
                <a:ext uri="{FF2B5EF4-FFF2-40B4-BE49-F238E27FC236}">
                  <a16:creationId xmlns:a16="http://schemas.microsoft.com/office/drawing/2014/main" id="{29852AF7-5CE2-D5EC-7782-6C15B07AD31A}"/>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53" name="Freeform 108">
              <a:extLst>
                <a:ext uri="{FF2B5EF4-FFF2-40B4-BE49-F238E27FC236}">
                  <a16:creationId xmlns:a16="http://schemas.microsoft.com/office/drawing/2014/main" id="{ECEA083A-39DD-8F18-3710-51B6143E0E27}"/>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54" name="Freeform 109">
              <a:extLst>
                <a:ext uri="{FF2B5EF4-FFF2-40B4-BE49-F238E27FC236}">
                  <a16:creationId xmlns:a16="http://schemas.microsoft.com/office/drawing/2014/main" id="{50ACE66F-E0FC-8A8F-6A00-CDFC2480F3AA}"/>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55" name="Freeform 110">
              <a:extLst>
                <a:ext uri="{FF2B5EF4-FFF2-40B4-BE49-F238E27FC236}">
                  <a16:creationId xmlns:a16="http://schemas.microsoft.com/office/drawing/2014/main" id="{431EB8DD-4703-46A3-C1F6-DCDFAC692DF0}"/>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56" name="Freeform 111">
              <a:extLst>
                <a:ext uri="{FF2B5EF4-FFF2-40B4-BE49-F238E27FC236}">
                  <a16:creationId xmlns:a16="http://schemas.microsoft.com/office/drawing/2014/main" id="{E565260E-DDED-22F9-FB4E-D3E40C7A3062}"/>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57" name="Oval 112">
              <a:extLst>
                <a:ext uri="{FF2B5EF4-FFF2-40B4-BE49-F238E27FC236}">
                  <a16:creationId xmlns:a16="http://schemas.microsoft.com/office/drawing/2014/main" id="{AC8E5FBB-7A4F-103A-A0AC-18CF3CAA4C21}"/>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58" name="Freeform 113">
              <a:extLst>
                <a:ext uri="{FF2B5EF4-FFF2-40B4-BE49-F238E27FC236}">
                  <a16:creationId xmlns:a16="http://schemas.microsoft.com/office/drawing/2014/main" id="{E6F8AA78-1C8D-4523-23AE-D1731C0A4489}"/>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59" name="Freeform 114">
              <a:extLst>
                <a:ext uri="{FF2B5EF4-FFF2-40B4-BE49-F238E27FC236}">
                  <a16:creationId xmlns:a16="http://schemas.microsoft.com/office/drawing/2014/main" id="{28D16A34-3359-06FB-75FB-C5CD2F27EAB4}"/>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60" name="Freeform 115">
              <a:extLst>
                <a:ext uri="{FF2B5EF4-FFF2-40B4-BE49-F238E27FC236}">
                  <a16:creationId xmlns:a16="http://schemas.microsoft.com/office/drawing/2014/main" id="{702028B1-310F-A138-01DB-E63B0650A488}"/>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161" name="Group 160">
            <a:extLst>
              <a:ext uri="{FF2B5EF4-FFF2-40B4-BE49-F238E27FC236}">
                <a16:creationId xmlns:a16="http://schemas.microsoft.com/office/drawing/2014/main" id="{E112CC8A-78C8-B175-274B-533F4479C4B0}"/>
              </a:ext>
            </a:extLst>
          </p:cNvPr>
          <p:cNvGrpSpPr/>
          <p:nvPr/>
        </p:nvGrpSpPr>
        <p:grpSpPr>
          <a:xfrm>
            <a:off x="5235113" y="4049835"/>
            <a:ext cx="1119885" cy="546145"/>
            <a:chOff x="5405841" y="1446061"/>
            <a:chExt cx="1954119" cy="1125689"/>
          </a:xfrm>
        </p:grpSpPr>
        <p:grpSp>
          <p:nvGrpSpPr>
            <p:cNvPr id="162" name="Group 107">
              <a:extLst>
                <a:ext uri="{FF2B5EF4-FFF2-40B4-BE49-F238E27FC236}">
                  <a16:creationId xmlns:a16="http://schemas.microsoft.com/office/drawing/2014/main" id="{6AB5F457-8406-FF59-FE0A-FA09CCB31320}"/>
                </a:ext>
              </a:extLst>
            </p:cNvPr>
            <p:cNvGrpSpPr>
              <a:grpSpLocks noChangeAspect="1"/>
            </p:cNvGrpSpPr>
            <p:nvPr/>
          </p:nvGrpSpPr>
          <p:grpSpPr bwMode="auto">
            <a:xfrm>
              <a:off x="5405841" y="1446061"/>
              <a:ext cx="1954119" cy="1125689"/>
              <a:chOff x="980" y="1435"/>
              <a:chExt cx="602" cy="346"/>
            </a:xfrm>
          </p:grpSpPr>
          <p:sp>
            <p:nvSpPr>
              <p:cNvPr id="166" name="AutoShape 106">
                <a:extLst>
                  <a:ext uri="{FF2B5EF4-FFF2-40B4-BE49-F238E27FC236}">
                    <a16:creationId xmlns:a16="http://schemas.microsoft.com/office/drawing/2014/main" id="{CF6D087D-0664-09AF-A817-F68E0CB37446}"/>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67" name="Oval 112">
                <a:extLst>
                  <a:ext uri="{FF2B5EF4-FFF2-40B4-BE49-F238E27FC236}">
                    <a16:creationId xmlns:a16="http://schemas.microsoft.com/office/drawing/2014/main" id="{8B49459D-25FB-A838-C258-B4448D195D3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68" name="Freeform 113">
                <a:extLst>
                  <a:ext uri="{FF2B5EF4-FFF2-40B4-BE49-F238E27FC236}">
                    <a16:creationId xmlns:a16="http://schemas.microsoft.com/office/drawing/2014/main" id="{8B310CCF-DCC4-0593-C25F-C14AE68AC7DE}"/>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69" name="Freeform 114">
                <a:extLst>
                  <a:ext uri="{FF2B5EF4-FFF2-40B4-BE49-F238E27FC236}">
                    <a16:creationId xmlns:a16="http://schemas.microsoft.com/office/drawing/2014/main" id="{25DFFEAB-A125-12A8-5A32-FB5878816069}"/>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70" name="Freeform 115">
                <a:extLst>
                  <a:ext uri="{FF2B5EF4-FFF2-40B4-BE49-F238E27FC236}">
                    <a16:creationId xmlns:a16="http://schemas.microsoft.com/office/drawing/2014/main" id="{25B01733-BBAF-E4C8-0908-FF45A68969C6}"/>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163" name="Group 134">
              <a:extLst>
                <a:ext uri="{FF2B5EF4-FFF2-40B4-BE49-F238E27FC236}">
                  <a16:creationId xmlns:a16="http://schemas.microsoft.com/office/drawing/2014/main" id="{566D1F58-1CF3-E9FF-7FF4-212C56CE68C8}"/>
                </a:ext>
              </a:extLst>
            </p:cNvPr>
            <p:cNvGrpSpPr>
              <a:grpSpLocks noChangeAspect="1"/>
            </p:cNvGrpSpPr>
            <p:nvPr/>
          </p:nvGrpSpPr>
          <p:grpSpPr bwMode="auto">
            <a:xfrm>
              <a:off x="6087050" y="1821644"/>
              <a:ext cx="754002" cy="697532"/>
              <a:chOff x="1458" y="2517"/>
              <a:chExt cx="478" cy="442"/>
            </a:xfrm>
          </p:grpSpPr>
          <p:sp>
            <p:nvSpPr>
              <p:cNvPr id="164" name="Freeform 135">
                <a:extLst>
                  <a:ext uri="{FF2B5EF4-FFF2-40B4-BE49-F238E27FC236}">
                    <a16:creationId xmlns:a16="http://schemas.microsoft.com/office/drawing/2014/main" id="{59D46123-90C4-E19E-B132-2D50C27871CF}"/>
                  </a:ext>
                </a:extLst>
              </p:cNvPr>
              <p:cNvSpPr>
                <a:spLocks noEditPoints="1"/>
              </p:cNvSpPr>
              <p:nvPr/>
            </p:nvSpPr>
            <p:spPr bwMode="auto">
              <a:xfrm>
                <a:off x="1458" y="2517"/>
                <a:ext cx="337" cy="442"/>
              </a:xfrm>
              <a:custGeom>
                <a:avLst/>
                <a:gdLst>
                  <a:gd name="T0" fmla="*/ 1332 w 275"/>
                  <a:gd name="T1" fmla="*/ 71 h 368"/>
                  <a:gd name="T2" fmla="*/ 1377 w 275"/>
                  <a:gd name="T3" fmla="*/ 345 h 368"/>
                  <a:gd name="T4" fmla="*/ 1087 w 275"/>
                  <a:gd name="T5" fmla="*/ 449 h 368"/>
                  <a:gd name="T6" fmla="*/ 945 w 275"/>
                  <a:gd name="T7" fmla="*/ 215 h 368"/>
                  <a:gd name="T8" fmla="*/ 1137 w 275"/>
                  <a:gd name="T9" fmla="*/ 1 h 368"/>
                  <a:gd name="T10" fmla="*/ 1126 w 275"/>
                  <a:gd name="T11" fmla="*/ 103 h 368"/>
                  <a:gd name="T12" fmla="*/ 1055 w 275"/>
                  <a:gd name="T13" fmla="*/ 268 h 368"/>
                  <a:gd name="T14" fmla="*/ 1141 w 275"/>
                  <a:gd name="T15" fmla="*/ 371 h 368"/>
                  <a:gd name="T16" fmla="*/ 1272 w 275"/>
                  <a:gd name="T17" fmla="*/ 309 h 368"/>
                  <a:gd name="T18" fmla="*/ 1250 w 275"/>
                  <a:gd name="T19" fmla="*/ 129 h 368"/>
                  <a:gd name="T20" fmla="*/ 887 w 275"/>
                  <a:gd name="T21" fmla="*/ 572 h 368"/>
                  <a:gd name="T22" fmla="*/ 1087 w 275"/>
                  <a:gd name="T23" fmla="*/ 736 h 368"/>
                  <a:gd name="T24" fmla="*/ 990 w 275"/>
                  <a:gd name="T25" fmla="*/ 1005 h 368"/>
                  <a:gd name="T26" fmla="*/ 713 w 275"/>
                  <a:gd name="T27" fmla="*/ 973 h 368"/>
                  <a:gd name="T28" fmla="*/ 679 w 275"/>
                  <a:gd name="T29" fmla="*/ 671 h 368"/>
                  <a:gd name="T30" fmla="*/ 887 w 275"/>
                  <a:gd name="T31" fmla="*/ 572 h 368"/>
                  <a:gd name="T32" fmla="*/ 790 w 275"/>
                  <a:gd name="T33" fmla="*/ 704 h 368"/>
                  <a:gd name="T34" fmla="*/ 777 w 275"/>
                  <a:gd name="T35" fmla="*/ 892 h 368"/>
                  <a:gd name="T36" fmla="*/ 899 w 275"/>
                  <a:gd name="T37" fmla="*/ 940 h 368"/>
                  <a:gd name="T38" fmla="*/ 990 w 275"/>
                  <a:gd name="T39" fmla="*/ 806 h 368"/>
                  <a:gd name="T40" fmla="*/ 907 w 275"/>
                  <a:gd name="T41" fmla="*/ 674 h 368"/>
                  <a:gd name="T42" fmla="*/ 311 w 275"/>
                  <a:gd name="T43" fmla="*/ 1140 h 368"/>
                  <a:gd name="T44" fmla="*/ 457 w 275"/>
                  <a:gd name="T45" fmla="*/ 1356 h 368"/>
                  <a:gd name="T46" fmla="*/ 267 w 275"/>
                  <a:gd name="T47" fmla="*/ 1584 h 368"/>
                  <a:gd name="T48" fmla="*/ 16 w 275"/>
                  <a:gd name="T49" fmla="*/ 1434 h 368"/>
                  <a:gd name="T50" fmla="*/ 112 w 275"/>
                  <a:gd name="T51" fmla="*/ 1163 h 368"/>
                  <a:gd name="T52" fmla="*/ 1198 w 275"/>
                  <a:gd name="T53" fmla="*/ 1125 h 368"/>
                  <a:gd name="T54" fmla="*/ 1397 w 275"/>
                  <a:gd name="T55" fmla="*/ 1294 h 368"/>
                  <a:gd name="T56" fmla="*/ 1290 w 275"/>
                  <a:gd name="T57" fmla="*/ 1554 h 368"/>
                  <a:gd name="T58" fmla="*/ 1012 w 275"/>
                  <a:gd name="T59" fmla="*/ 1525 h 368"/>
                  <a:gd name="T60" fmla="*/ 980 w 275"/>
                  <a:gd name="T61" fmla="*/ 1225 h 368"/>
                  <a:gd name="T62" fmla="*/ 1198 w 275"/>
                  <a:gd name="T63" fmla="*/ 1125 h 368"/>
                  <a:gd name="T64" fmla="*/ 151 w 275"/>
                  <a:gd name="T65" fmla="*/ 1255 h 368"/>
                  <a:gd name="T66" fmla="*/ 137 w 275"/>
                  <a:gd name="T67" fmla="*/ 1441 h 368"/>
                  <a:gd name="T68" fmla="*/ 267 w 275"/>
                  <a:gd name="T69" fmla="*/ 1491 h 368"/>
                  <a:gd name="T70" fmla="*/ 344 w 275"/>
                  <a:gd name="T71" fmla="*/ 1356 h 368"/>
                  <a:gd name="T72" fmla="*/ 272 w 275"/>
                  <a:gd name="T73" fmla="*/ 1225 h 368"/>
                  <a:gd name="T74" fmla="*/ 1126 w 275"/>
                  <a:gd name="T75" fmla="*/ 1231 h 368"/>
                  <a:gd name="T76" fmla="*/ 1055 w 275"/>
                  <a:gd name="T77" fmla="*/ 1393 h 368"/>
                  <a:gd name="T78" fmla="*/ 1141 w 275"/>
                  <a:gd name="T79" fmla="*/ 1491 h 368"/>
                  <a:gd name="T80" fmla="*/ 1272 w 275"/>
                  <a:gd name="T81" fmla="*/ 1434 h 368"/>
                  <a:gd name="T82" fmla="*/ 1250 w 275"/>
                  <a:gd name="T83" fmla="*/ 1255 h 3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5" h="368">
                    <a:moveTo>
                      <a:pt x="235" y="1"/>
                    </a:moveTo>
                    <a:cubicBezTo>
                      <a:pt x="239" y="1"/>
                      <a:pt x="242" y="2"/>
                      <a:pt x="246" y="4"/>
                    </a:cubicBezTo>
                    <a:cubicBezTo>
                      <a:pt x="252" y="6"/>
                      <a:pt x="258" y="11"/>
                      <a:pt x="262" y="16"/>
                    </a:cubicBezTo>
                    <a:cubicBezTo>
                      <a:pt x="268" y="23"/>
                      <a:pt x="272" y="31"/>
                      <a:pt x="274" y="39"/>
                    </a:cubicBezTo>
                    <a:cubicBezTo>
                      <a:pt x="275" y="44"/>
                      <a:pt x="275" y="49"/>
                      <a:pt x="275" y="53"/>
                    </a:cubicBezTo>
                    <a:cubicBezTo>
                      <a:pt x="275" y="63"/>
                      <a:pt x="274" y="72"/>
                      <a:pt x="270" y="80"/>
                    </a:cubicBezTo>
                    <a:cubicBezTo>
                      <a:pt x="266" y="88"/>
                      <a:pt x="261" y="95"/>
                      <a:pt x="254" y="100"/>
                    </a:cubicBezTo>
                    <a:cubicBezTo>
                      <a:pt x="249" y="104"/>
                      <a:pt x="243" y="106"/>
                      <a:pt x="237" y="107"/>
                    </a:cubicBezTo>
                    <a:cubicBezTo>
                      <a:pt x="229" y="108"/>
                      <a:pt x="221" y="107"/>
                      <a:pt x="214" y="104"/>
                    </a:cubicBezTo>
                    <a:cubicBezTo>
                      <a:pt x="208" y="101"/>
                      <a:pt x="203" y="98"/>
                      <a:pt x="200" y="93"/>
                    </a:cubicBezTo>
                    <a:cubicBezTo>
                      <a:pt x="194" y="87"/>
                      <a:pt x="190" y="80"/>
                      <a:pt x="188" y="72"/>
                    </a:cubicBezTo>
                    <a:cubicBezTo>
                      <a:pt x="186" y="65"/>
                      <a:pt x="185" y="57"/>
                      <a:pt x="186" y="50"/>
                    </a:cubicBezTo>
                    <a:cubicBezTo>
                      <a:pt x="186" y="41"/>
                      <a:pt x="189" y="32"/>
                      <a:pt x="194" y="23"/>
                    </a:cubicBezTo>
                    <a:cubicBezTo>
                      <a:pt x="197" y="18"/>
                      <a:pt x="201" y="12"/>
                      <a:pt x="207" y="8"/>
                    </a:cubicBezTo>
                    <a:cubicBezTo>
                      <a:pt x="212" y="5"/>
                      <a:pt x="217" y="2"/>
                      <a:pt x="223" y="1"/>
                    </a:cubicBezTo>
                    <a:cubicBezTo>
                      <a:pt x="227" y="0"/>
                      <a:pt x="231" y="0"/>
                      <a:pt x="235" y="1"/>
                    </a:cubicBezTo>
                    <a:close/>
                    <a:moveTo>
                      <a:pt x="231" y="22"/>
                    </a:moveTo>
                    <a:cubicBezTo>
                      <a:pt x="228" y="22"/>
                      <a:pt x="224" y="23"/>
                      <a:pt x="221" y="24"/>
                    </a:cubicBezTo>
                    <a:cubicBezTo>
                      <a:pt x="219" y="26"/>
                      <a:pt x="217" y="28"/>
                      <a:pt x="215" y="30"/>
                    </a:cubicBezTo>
                    <a:cubicBezTo>
                      <a:pt x="213" y="33"/>
                      <a:pt x="211" y="37"/>
                      <a:pt x="209" y="41"/>
                    </a:cubicBezTo>
                    <a:cubicBezTo>
                      <a:pt x="207" y="48"/>
                      <a:pt x="207" y="55"/>
                      <a:pt x="208" y="62"/>
                    </a:cubicBezTo>
                    <a:cubicBezTo>
                      <a:pt x="209" y="66"/>
                      <a:pt x="210" y="70"/>
                      <a:pt x="212" y="74"/>
                    </a:cubicBezTo>
                    <a:cubicBezTo>
                      <a:pt x="214" y="77"/>
                      <a:pt x="216" y="79"/>
                      <a:pt x="218" y="81"/>
                    </a:cubicBezTo>
                    <a:cubicBezTo>
                      <a:pt x="220" y="83"/>
                      <a:pt x="222" y="84"/>
                      <a:pt x="224" y="85"/>
                    </a:cubicBezTo>
                    <a:cubicBezTo>
                      <a:pt x="228" y="87"/>
                      <a:pt x="233" y="87"/>
                      <a:pt x="237" y="85"/>
                    </a:cubicBezTo>
                    <a:cubicBezTo>
                      <a:pt x="239" y="84"/>
                      <a:pt x="241" y="83"/>
                      <a:pt x="243" y="81"/>
                    </a:cubicBezTo>
                    <a:cubicBezTo>
                      <a:pt x="246" y="78"/>
                      <a:pt x="248" y="75"/>
                      <a:pt x="250" y="71"/>
                    </a:cubicBezTo>
                    <a:cubicBezTo>
                      <a:pt x="252" y="66"/>
                      <a:pt x="254" y="60"/>
                      <a:pt x="254" y="54"/>
                    </a:cubicBezTo>
                    <a:cubicBezTo>
                      <a:pt x="254" y="50"/>
                      <a:pt x="253" y="46"/>
                      <a:pt x="252" y="42"/>
                    </a:cubicBezTo>
                    <a:cubicBezTo>
                      <a:pt x="251" y="38"/>
                      <a:pt x="249" y="34"/>
                      <a:pt x="246" y="30"/>
                    </a:cubicBezTo>
                    <a:cubicBezTo>
                      <a:pt x="244" y="28"/>
                      <a:pt x="242" y="26"/>
                      <a:pt x="239" y="24"/>
                    </a:cubicBezTo>
                    <a:cubicBezTo>
                      <a:pt x="237" y="23"/>
                      <a:pt x="234" y="22"/>
                      <a:pt x="231" y="22"/>
                    </a:cubicBezTo>
                    <a:close/>
                    <a:moveTo>
                      <a:pt x="175" y="132"/>
                    </a:moveTo>
                    <a:cubicBezTo>
                      <a:pt x="179" y="133"/>
                      <a:pt x="183" y="134"/>
                      <a:pt x="186" y="135"/>
                    </a:cubicBezTo>
                    <a:cubicBezTo>
                      <a:pt x="193" y="138"/>
                      <a:pt x="198" y="142"/>
                      <a:pt x="203" y="148"/>
                    </a:cubicBezTo>
                    <a:cubicBezTo>
                      <a:pt x="208" y="155"/>
                      <a:pt x="212" y="163"/>
                      <a:pt x="214" y="171"/>
                    </a:cubicBezTo>
                    <a:cubicBezTo>
                      <a:pt x="215" y="176"/>
                      <a:pt x="216" y="181"/>
                      <a:pt x="216" y="185"/>
                    </a:cubicBezTo>
                    <a:cubicBezTo>
                      <a:pt x="216" y="195"/>
                      <a:pt x="214" y="204"/>
                      <a:pt x="210" y="212"/>
                    </a:cubicBezTo>
                    <a:cubicBezTo>
                      <a:pt x="206" y="220"/>
                      <a:pt x="201" y="227"/>
                      <a:pt x="194" y="232"/>
                    </a:cubicBezTo>
                    <a:cubicBezTo>
                      <a:pt x="189" y="235"/>
                      <a:pt x="183" y="238"/>
                      <a:pt x="177" y="239"/>
                    </a:cubicBezTo>
                    <a:cubicBezTo>
                      <a:pt x="169" y="240"/>
                      <a:pt x="161" y="239"/>
                      <a:pt x="154" y="235"/>
                    </a:cubicBezTo>
                    <a:cubicBezTo>
                      <a:pt x="148" y="233"/>
                      <a:pt x="144" y="229"/>
                      <a:pt x="140" y="225"/>
                    </a:cubicBezTo>
                    <a:cubicBezTo>
                      <a:pt x="134" y="218"/>
                      <a:pt x="131" y="211"/>
                      <a:pt x="128" y="203"/>
                    </a:cubicBezTo>
                    <a:cubicBezTo>
                      <a:pt x="126" y="196"/>
                      <a:pt x="125" y="189"/>
                      <a:pt x="126" y="181"/>
                    </a:cubicBezTo>
                    <a:cubicBezTo>
                      <a:pt x="127" y="172"/>
                      <a:pt x="129" y="163"/>
                      <a:pt x="134" y="155"/>
                    </a:cubicBezTo>
                    <a:cubicBezTo>
                      <a:pt x="137" y="149"/>
                      <a:pt x="142" y="144"/>
                      <a:pt x="147" y="140"/>
                    </a:cubicBezTo>
                    <a:cubicBezTo>
                      <a:pt x="152" y="136"/>
                      <a:pt x="158" y="134"/>
                      <a:pt x="164" y="133"/>
                    </a:cubicBezTo>
                    <a:cubicBezTo>
                      <a:pt x="168" y="132"/>
                      <a:pt x="171" y="132"/>
                      <a:pt x="175" y="132"/>
                    </a:cubicBezTo>
                    <a:close/>
                    <a:moveTo>
                      <a:pt x="172" y="153"/>
                    </a:moveTo>
                    <a:cubicBezTo>
                      <a:pt x="168" y="153"/>
                      <a:pt x="165" y="154"/>
                      <a:pt x="162" y="156"/>
                    </a:cubicBezTo>
                    <a:cubicBezTo>
                      <a:pt x="159" y="158"/>
                      <a:pt x="157" y="160"/>
                      <a:pt x="155" y="162"/>
                    </a:cubicBezTo>
                    <a:cubicBezTo>
                      <a:pt x="153" y="165"/>
                      <a:pt x="151" y="169"/>
                      <a:pt x="150" y="172"/>
                    </a:cubicBezTo>
                    <a:cubicBezTo>
                      <a:pt x="148" y="179"/>
                      <a:pt x="147" y="186"/>
                      <a:pt x="148" y="193"/>
                    </a:cubicBezTo>
                    <a:cubicBezTo>
                      <a:pt x="149" y="198"/>
                      <a:pt x="151" y="202"/>
                      <a:pt x="153" y="206"/>
                    </a:cubicBezTo>
                    <a:cubicBezTo>
                      <a:pt x="154" y="208"/>
                      <a:pt x="156" y="211"/>
                      <a:pt x="159" y="213"/>
                    </a:cubicBezTo>
                    <a:cubicBezTo>
                      <a:pt x="160" y="214"/>
                      <a:pt x="162" y="216"/>
                      <a:pt x="165" y="217"/>
                    </a:cubicBezTo>
                    <a:cubicBezTo>
                      <a:pt x="169" y="218"/>
                      <a:pt x="173" y="218"/>
                      <a:pt x="177" y="217"/>
                    </a:cubicBezTo>
                    <a:cubicBezTo>
                      <a:pt x="180" y="216"/>
                      <a:pt x="182" y="214"/>
                      <a:pt x="184" y="212"/>
                    </a:cubicBezTo>
                    <a:cubicBezTo>
                      <a:pt x="186" y="210"/>
                      <a:pt x="189" y="207"/>
                      <a:pt x="190" y="203"/>
                    </a:cubicBezTo>
                    <a:cubicBezTo>
                      <a:pt x="193" y="198"/>
                      <a:pt x="194" y="192"/>
                      <a:pt x="194" y="186"/>
                    </a:cubicBezTo>
                    <a:cubicBezTo>
                      <a:pt x="194" y="182"/>
                      <a:pt x="193" y="178"/>
                      <a:pt x="192" y="174"/>
                    </a:cubicBezTo>
                    <a:cubicBezTo>
                      <a:pt x="191" y="170"/>
                      <a:pt x="189" y="166"/>
                      <a:pt x="186" y="162"/>
                    </a:cubicBezTo>
                    <a:cubicBezTo>
                      <a:pt x="184" y="160"/>
                      <a:pt x="182" y="157"/>
                      <a:pt x="179" y="156"/>
                    </a:cubicBezTo>
                    <a:cubicBezTo>
                      <a:pt x="177" y="154"/>
                      <a:pt x="174" y="154"/>
                      <a:pt x="172" y="153"/>
                    </a:cubicBezTo>
                    <a:close/>
                    <a:moveTo>
                      <a:pt x="50" y="260"/>
                    </a:moveTo>
                    <a:cubicBezTo>
                      <a:pt x="53" y="260"/>
                      <a:pt x="57" y="261"/>
                      <a:pt x="61" y="263"/>
                    </a:cubicBezTo>
                    <a:cubicBezTo>
                      <a:pt x="67" y="266"/>
                      <a:pt x="73" y="270"/>
                      <a:pt x="77" y="275"/>
                    </a:cubicBezTo>
                    <a:cubicBezTo>
                      <a:pt x="83" y="282"/>
                      <a:pt x="87" y="290"/>
                      <a:pt x="89" y="299"/>
                    </a:cubicBezTo>
                    <a:cubicBezTo>
                      <a:pt x="90" y="304"/>
                      <a:pt x="90" y="308"/>
                      <a:pt x="90" y="313"/>
                    </a:cubicBezTo>
                    <a:cubicBezTo>
                      <a:pt x="90" y="323"/>
                      <a:pt x="88" y="331"/>
                      <a:pt x="85" y="340"/>
                    </a:cubicBezTo>
                    <a:cubicBezTo>
                      <a:pt x="81" y="347"/>
                      <a:pt x="76" y="354"/>
                      <a:pt x="69" y="359"/>
                    </a:cubicBezTo>
                    <a:cubicBezTo>
                      <a:pt x="63" y="363"/>
                      <a:pt x="58" y="365"/>
                      <a:pt x="52" y="366"/>
                    </a:cubicBezTo>
                    <a:cubicBezTo>
                      <a:pt x="44" y="368"/>
                      <a:pt x="36" y="367"/>
                      <a:pt x="28" y="363"/>
                    </a:cubicBezTo>
                    <a:cubicBezTo>
                      <a:pt x="23" y="360"/>
                      <a:pt x="18" y="357"/>
                      <a:pt x="14" y="352"/>
                    </a:cubicBezTo>
                    <a:cubicBezTo>
                      <a:pt x="9" y="346"/>
                      <a:pt x="5" y="339"/>
                      <a:pt x="3" y="331"/>
                    </a:cubicBezTo>
                    <a:cubicBezTo>
                      <a:pt x="1" y="324"/>
                      <a:pt x="0" y="317"/>
                      <a:pt x="0" y="309"/>
                    </a:cubicBezTo>
                    <a:cubicBezTo>
                      <a:pt x="1" y="300"/>
                      <a:pt x="4" y="291"/>
                      <a:pt x="8" y="283"/>
                    </a:cubicBezTo>
                    <a:cubicBezTo>
                      <a:pt x="12" y="277"/>
                      <a:pt x="16" y="272"/>
                      <a:pt x="22" y="268"/>
                    </a:cubicBezTo>
                    <a:cubicBezTo>
                      <a:pt x="27" y="264"/>
                      <a:pt x="32" y="261"/>
                      <a:pt x="38" y="260"/>
                    </a:cubicBezTo>
                    <a:cubicBezTo>
                      <a:pt x="42" y="260"/>
                      <a:pt x="46" y="259"/>
                      <a:pt x="50" y="260"/>
                    </a:cubicBezTo>
                    <a:close/>
                    <a:moveTo>
                      <a:pt x="235" y="260"/>
                    </a:moveTo>
                    <a:cubicBezTo>
                      <a:pt x="238" y="260"/>
                      <a:pt x="242" y="261"/>
                      <a:pt x="246" y="263"/>
                    </a:cubicBezTo>
                    <a:cubicBezTo>
                      <a:pt x="252" y="266"/>
                      <a:pt x="258" y="270"/>
                      <a:pt x="262" y="275"/>
                    </a:cubicBezTo>
                    <a:cubicBezTo>
                      <a:pt x="268" y="282"/>
                      <a:pt x="272" y="290"/>
                      <a:pt x="274" y="299"/>
                    </a:cubicBezTo>
                    <a:cubicBezTo>
                      <a:pt x="275" y="304"/>
                      <a:pt x="275" y="308"/>
                      <a:pt x="275" y="313"/>
                    </a:cubicBezTo>
                    <a:cubicBezTo>
                      <a:pt x="275" y="323"/>
                      <a:pt x="273" y="331"/>
                      <a:pt x="270" y="340"/>
                    </a:cubicBezTo>
                    <a:cubicBezTo>
                      <a:pt x="266" y="347"/>
                      <a:pt x="261" y="354"/>
                      <a:pt x="254" y="359"/>
                    </a:cubicBezTo>
                    <a:cubicBezTo>
                      <a:pt x="248" y="363"/>
                      <a:pt x="243" y="365"/>
                      <a:pt x="237" y="366"/>
                    </a:cubicBezTo>
                    <a:cubicBezTo>
                      <a:pt x="229" y="368"/>
                      <a:pt x="221" y="367"/>
                      <a:pt x="213" y="363"/>
                    </a:cubicBezTo>
                    <a:cubicBezTo>
                      <a:pt x="208" y="360"/>
                      <a:pt x="203" y="357"/>
                      <a:pt x="199" y="352"/>
                    </a:cubicBezTo>
                    <a:cubicBezTo>
                      <a:pt x="194" y="346"/>
                      <a:pt x="190" y="339"/>
                      <a:pt x="188" y="331"/>
                    </a:cubicBezTo>
                    <a:cubicBezTo>
                      <a:pt x="186" y="324"/>
                      <a:pt x="185" y="317"/>
                      <a:pt x="185" y="309"/>
                    </a:cubicBezTo>
                    <a:cubicBezTo>
                      <a:pt x="186" y="300"/>
                      <a:pt x="189" y="291"/>
                      <a:pt x="193" y="283"/>
                    </a:cubicBezTo>
                    <a:cubicBezTo>
                      <a:pt x="197" y="277"/>
                      <a:pt x="201" y="272"/>
                      <a:pt x="207" y="268"/>
                    </a:cubicBezTo>
                    <a:cubicBezTo>
                      <a:pt x="212" y="264"/>
                      <a:pt x="217" y="261"/>
                      <a:pt x="223" y="260"/>
                    </a:cubicBezTo>
                    <a:cubicBezTo>
                      <a:pt x="227" y="260"/>
                      <a:pt x="231" y="259"/>
                      <a:pt x="235" y="260"/>
                    </a:cubicBezTo>
                    <a:close/>
                    <a:moveTo>
                      <a:pt x="46" y="281"/>
                    </a:moveTo>
                    <a:cubicBezTo>
                      <a:pt x="43" y="281"/>
                      <a:pt x="39" y="282"/>
                      <a:pt x="36" y="284"/>
                    </a:cubicBezTo>
                    <a:cubicBezTo>
                      <a:pt x="34" y="285"/>
                      <a:pt x="32" y="287"/>
                      <a:pt x="30" y="290"/>
                    </a:cubicBezTo>
                    <a:cubicBezTo>
                      <a:pt x="27" y="293"/>
                      <a:pt x="26" y="296"/>
                      <a:pt x="24" y="300"/>
                    </a:cubicBezTo>
                    <a:cubicBezTo>
                      <a:pt x="22" y="307"/>
                      <a:pt x="22" y="314"/>
                      <a:pt x="23" y="321"/>
                    </a:cubicBezTo>
                    <a:cubicBezTo>
                      <a:pt x="24" y="325"/>
                      <a:pt x="25" y="329"/>
                      <a:pt x="27" y="333"/>
                    </a:cubicBezTo>
                    <a:cubicBezTo>
                      <a:pt x="29" y="336"/>
                      <a:pt x="31" y="338"/>
                      <a:pt x="33" y="341"/>
                    </a:cubicBezTo>
                    <a:cubicBezTo>
                      <a:pt x="35" y="342"/>
                      <a:pt x="37" y="343"/>
                      <a:pt x="39" y="344"/>
                    </a:cubicBezTo>
                    <a:cubicBezTo>
                      <a:pt x="43" y="346"/>
                      <a:pt x="48" y="346"/>
                      <a:pt x="52" y="344"/>
                    </a:cubicBezTo>
                    <a:cubicBezTo>
                      <a:pt x="54" y="343"/>
                      <a:pt x="56" y="342"/>
                      <a:pt x="58" y="340"/>
                    </a:cubicBezTo>
                    <a:cubicBezTo>
                      <a:pt x="61" y="337"/>
                      <a:pt x="63" y="334"/>
                      <a:pt x="65" y="331"/>
                    </a:cubicBezTo>
                    <a:cubicBezTo>
                      <a:pt x="67" y="325"/>
                      <a:pt x="68" y="319"/>
                      <a:pt x="68" y="313"/>
                    </a:cubicBezTo>
                    <a:cubicBezTo>
                      <a:pt x="68" y="309"/>
                      <a:pt x="68" y="305"/>
                      <a:pt x="67" y="301"/>
                    </a:cubicBezTo>
                    <a:cubicBezTo>
                      <a:pt x="66" y="297"/>
                      <a:pt x="64" y="293"/>
                      <a:pt x="61" y="290"/>
                    </a:cubicBezTo>
                    <a:cubicBezTo>
                      <a:pt x="59" y="287"/>
                      <a:pt x="57" y="285"/>
                      <a:pt x="54" y="283"/>
                    </a:cubicBezTo>
                    <a:cubicBezTo>
                      <a:pt x="52" y="282"/>
                      <a:pt x="49" y="281"/>
                      <a:pt x="46" y="281"/>
                    </a:cubicBezTo>
                    <a:close/>
                    <a:moveTo>
                      <a:pt x="231" y="281"/>
                    </a:moveTo>
                    <a:cubicBezTo>
                      <a:pt x="228" y="281"/>
                      <a:pt x="224" y="282"/>
                      <a:pt x="221" y="284"/>
                    </a:cubicBezTo>
                    <a:cubicBezTo>
                      <a:pt x="219" y="285"/>
                      <a:pt x="217" y="287"/>
                      <a:pt x="215" y="290"/>
                    </a:cubicBezTo>
                    <a:cubicBezTo>
                      <a:pt x="212" y="293"/>
                      <a:pt x="211" y="296"/>
                      <a:pt x="209" y="300"/>
                    </a:cubicBezTo>
                    <a:cubicBezTo>
                      <a:pt x="207" y="307"/>
                      <a:pt x="207" y="314"/>
                      <a:pt x="208" y="321"/>
                    </a:cubicBezTo>
                    <a:cubicBezTo>
                      <a:pt x="208" y="325"/>
                      <a:pt x="210" y="329"/>
                      <a:pt x="212" y="333"/>
                    </a:cubicBezTo>
                    <a:cubicBezTo>
                      <a:pt x="214" y="336"/>
                      <a:pt x="216" y="338"/>
                      <a:pt x="218" y="341"/>
                    </a:cubicBezTo>
                    <a:cubicBezTo>
                      <a:pt x="220" y="342"/>
                      <a:pt x="222" y="343"/>
                      <a:pt x="224" y="344"/>
                    </a:cubicBezTo>
                    <a:cubicBezTo>
                      <a:pt x="228" y="346"/>
                      <a:pt x="232" y="346"/>
                      <a:pt x="237" y="344"/>
                    </a:cubicBezTo>
                    <a:cubicBezTo>
                      <a:pt x="239" y="343"/>
                      <a:pt x="241" y="342"/>
                      <a:pt x="243" y="340"/>
                    </a:cubicBezTo>
                    <a:cubicBezTo>
                      <a:pt x="246" y="337"/>
                      <a:pt x="248" y="334"/>
                      <a:pt x="250" y="331"/>
                    </a:cubicBezTo>
                    <a:cubicBezTo>
                      <a:pt x="252" y="325"/>
                      <a:pt x="253" y="319"/>
                      <a:pt x="253" y="313"/>
                    </a:cubicBezTo>
                    <a:cubicBezTo>
                      <a:pt x="253" y="309"/>
                      <a:pt x="253" y="305"/>
                      <a:pt x="252" y="301"/>
                    </a:cubicBezTo>
                    <a:cubicBezTo>
                      <a:pt x="250" y="297"/>
                      <a:pt x="249" y="293"/>
                      <a:pt x="246" y="290"/>
                    </a:cubicBezTo>
                    <a:cubicBezTo>
                      <a:pt x="244" y="287"/>
                      <a:pt x="242" y="285"/>
                      <a:pt x="239" y="283"/>
                    </a:cubicBezTo>
                    <a:cubicBezTo>
                      <a:pt x="237" y="282"/>
                      <a:pt x="234" y="281"/>
                      <a:pt x="231"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65" name="Freeform 136">
                <a:extLst>
                  <a:ext uri="{FF2B5EF4-FFF2-40B4-BE49-F238E27FC236}">
                    <a16:creationId xmlns:a16="http://schemas.microsoft.com/office/drawing/2014/main" id="{C8302C2B-478A-A81E-02F5-E6DFA6901B12}"/>
                  </a:ext>
                </a:extLst>
              </p:cNvPr>
              <p:cNvSpPr>
                <a:spLocks noEditPoints="1"/>
              </p:cNvSpPr>
              <p:nvPr/>
            </p:nvSpPr>
            <p:spPr bwMode="auto">
              <a:xfrm>
                <a:off x="1475" y="2517"/>
                <a:ext cx="461" cy="441"/>
              </a:xfrm>
              <a:custGeom>
                <a:avLst/>
                <a:gdLst>
                  <a:gd name="T0" fmla="*/ 222 w 376"/>
                  <a:gd name="T1" fmla="*/ 49 h 367"/>
                  <a:gd name="T2" fmla="*/ 222 w 376"/>
                  <a:gd name="T3" fmla="*/ 363 h 367"/>
                  <a:gd name="T4" fmla="*/ 332 w 376"/>
                  <a:gd name="T5" fmla="*/ 406 h 367"/>
                  <a:gd name="T6" fmla="*/ 49 w 376"/>
                  <a:gd name="T7" fmla="*/ 463 h 367"/>
                  <a:gd name="T8" fmla="*/ 107 w 376"/>
                  <a:gd name="T9" fmla="*/ 371 h 367"/>
                  <a:gd name="T10" fmla="*/ 115 w 376"/>
                  <a:gd name="T11" fmla="*/ 352 h 367"/>
                  <a:gd name="T12" fmla="*/ 108 w 376"/>
                  <a:gd name="T13" fmla="*/ 93 h 367"/>
                  <a:gd name="T14" fmla="*/ 71 w 376"/>
                  <a:gd name="T15" fmla="*/ 1 h 367"/>
                  <a:gd name="T16" fmla="*/ 633 w 376"/>
                  <a:gd name="T17" fmla="*/ 1 h 367"/>
                  <a:gd name="T18" fmla="*/ 678 w 376"/>
                  <a:gd name="T19" fmla="*/ 203 h 367"/>
                  <a:gd name="T20" fmla="*/ 703 w 376"/>
                  <a:gd name="T21" fmla="*/ 371 h 367"/>
                  <a:gd name="T22" fmla="*/ 723 w 376"/>
                  <a:gd name="T23" fmla="*/ 466 h 367"/>
                  <a:gd name="T24" fmla="*/ 492 w 376"/>
                  <a:gd name="T25" fmla="*/ 373 h 367"/>
                  <a:gd name="T26" fmla="*/ 568 w 376"/>
                  <a:gd name="T27" fmla="*/ 371 h 367"/>
                  <a:gd name="T28" fmla="*/ 568 w 376"/>
                  <a:gd name="T29" fmla="*/ 93 h 367"/>
                  <a:gd name="T30" fmla="*/ 516 w 376"/>
                  <a:gd name="T31" fmla="*/ 93 h 367"/>
                  <a:gd name="T32" fmla="*/ 612 w 376"/>
                  <a:gd name="T33" fmla="*/ 0 h 367"/>
                  <a:gd name="T34" fmla="*/ 408 w 376"/>
                  <a:gd name="T35" fmla="*/ 625 h 367"/>
                  <a:gd name="T36" fmla="*/ 408 w 376"/>
                  <a:gd name="T37" fmla="*/ 940 h 367"/>
                  <a:gd name="T38" fmla="*/ 520 w 376"/>
                  <a:gd name="T39" fmla="*/ 973 h 367"/>
                  <a:gd name="T40" fmla="*/ 242 w 376"/>
                  <a:gd name="T41" fmla="*/ 1041 h 367"/>
                  <a:gd name="T42" fmla="*/ 292 w 376"/>
                  <a:gd name="T43" fmla="*/ 948 h 367"/>
                  <a:gd name="T44" fmla="*/ 310 w 376"/>
                  <a:gd name="T45" fmla="*/ 929 h 367"/>
                  <a:gd name="T46" fmla="*/ 297 w 376"/>
                  <a:gd name="T47" fmla="*/ 671 h 367"/>
                  <a:gd name="T48" fmla="*/ 255 w 376"/>
                  <a:gd name="T49" fmla="*/ 579 h 367"/>
                  <a:gd name="T50" fmla="*/ 1290 w 376"/>
                  <a:gd name="T51" fmla="*/ 579 h 367"/>
                  <a:gd name="T52" fmla="*/ 1332 w 376"/>
                  <a:gd name="T53" fmla="*/ 782 h 367"/>
                  <a:gd name="T54" fmla="*/ 1362 w 376"/>
                  <a:gd name="T55" fmla="*/ 948 h 367"/>
                  <a:gd name="T56" fmla="*/ 1381 w 376"/>
                  <a:gd name="T57" fmla="*/ 1041 h 367"/>
                  <a:gd name="T58" fmla="*/ 1143 w 376"/>
                  <a:gd name="T59" fmla="*/ 953 h 367"/>
                  <a:gd name="T60" fmla="*/ 1222 w 376"/>
                  <a:gd name="T61" fmla="*/ 944 h 367"/>
                  <a:gd name="T62" fmla="*/ 1222 w 376"/>
                  <a:gd name="T63" fmla="*/ 673 h 367"/>
                  <a:gd name="T64" fmla="*/ 1176 w 376"/>
                  <a:gd name="T65" fmla="*/ 671 h 367"/>
                  <a:gd name="T66" fmla="*/ 1271 w 376"/>
                  <a:gd name="T67" fmla="*/ 579 h 367"/>
                  <a:gd name="T68" fmla="*/ 1802 w 376"/>
                  <a:gd name="T69" fmla="*/ 625 h 367"/>
                  <a:gd name="T70" fmla="*/ 1802 w 376"/>
                  <a:gd name="T71" fmla="*/ 940 h 367"/>
                  <a:gd name="T72" fmla="*/ 1910 w 376"/>
                  <a:gd name="T73" fmla="*/ 973 h 367"/>
                  <a:gd name="T74" fmla="*/ 1628 w 376"/>
                  <a:gd name="T75" fmla="*/ 1041 h 367"/>
                  <a:gd name="T76" fmla="*/ 1680 w 376"/>
                  <a:gd name="T77" fmla="*/ 948 h 367"/>
                  <a:gd name="T78" fmla="*/ 1696 w 376"/>
                  <a:gd name="T79" fmla="*/ 929 h 367"/>
                  <a:gd name="T80" fmla="*/ 1688 w 376"/>
                  <a:gd name="T81" fmla="*/ 671 h 367"/>
                  <a:gd name="T82" fmla="*/ 1642 w 376"/>
                  <a:gd name="T83" fmla="*/ 579 h 367"/>
                  <a:gd name="T84" fmla="*/ 671 w 376"/>
                  <a:gd name="T85" fmla="*/ 1134 h 367"/>
                  <a:gd name="T86" fmla="*/ 718 w 376"/>
                  <a:gd name="T87" fmla="*/ 1341 h 367"/>
                  <a:gd name="T88" fmla="*/ 739 w 376"/>
                  <a:gd name="T89" fmla="*/ 1506 h 367"/>
                  <a:gd name="T90" fmla="*/ 760 w 376"/>
                  <a:gd name="T91" fmla="*/ 1595 h 367"/>
                  <a:gd name="T92" fmla="*/ 524 w 376"/>
                  <a:gd name="T93" fmla="*/ 1508 h 367"/>
                  <a:gd name="T94" fmla="*/ 603 w 376"/>
                  <a:gd name="T95" fmla="*/ 1503 h 367"/>
                  <a:gd name="T96" fmla="*/ 603 w 376"/>
                  <a:gd name="T97" fmla="*/ 1230 h 367"/>
                  <a:gd name="T98" fmla="*/ 552 w 376"/>
                  <a:gd name="T99" fmla="*/ 1227 h 367"/>
                  <a:gd name="T100" fmla="*/ 650 w 376"/>
                  <a:gd name="T101" fmla="*/ 1134 h 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367">
                    <a:moveTo>
                      <a:pt x="31" y="0"/>
                    </a:moveTo>
                    <a:cubicBezTo>
                      <a:pt x="33" y="0"/>
                      <a:pt x="34" y="0"/>
                      <a:pt x="35" y="1"/>
                    </a:cubicBezTo>
                    <a:cubicBezTo>
                      <a:pt x="39" y="1"/>
                      <a:pt x="44" y="5"/>
                      <a:pt x="44" y="10"/>
                    </a:cubicBezTo>
                    <a:cubicBezTo>
                      <a:pt x="44" y="11"/>
                      <a:pt x="44" y="11"/>
                      <a:pt x="44" y="11"/>
                    </a:cubicBezTo>
                    <a:cubicBezTo>
                      <a:pt x="44" y="23"/>
                      <a:pt x="44" y="35"/>
                      <a:pt x="44" y="47"/>
                    </a:cubicBezTo>
                    <a:cubicBezTo>
                      <a:pt x="44" y="47"/>
                      <a:pt x="44" y="47"/>
                      <a:pt x="44" y="47"/>
                    </a:cubicBezTo>
                    <a:cubicBezTo>
                      <a:pt x="44" y="58"/>
                      <a:pt x="44" y="69"/>
                      <a:pt x="44" y="80"/>
                    </a:cubicBezTo>
                    <a:cubicBezTo>
                      <a:pt x="44" y="82"/>
                      <a:pt x="44" y="83"/>
                      <a:pt x="44" y="84"/>
                    </a:cubicBezTo>
                    <a:cubicBezTo>
                      <a:pt x="44" y="85"/>
                      <a:pt x="45" y="85"/>
                      <a:pt x="45" y="85"/>
                    </a:cubicBezTo>
                    <a:cubicBezTo>
                      <a:pt x="47" y="85"/>
                      <a:pt x="48" y="85"/>
                      <a:pt x="49" y="85"/>
                    </a:cubicBezTo>
                    <a:cubicBezTo>
                      <a:pt x="51" y="85"/>
                      <a:pt x="53" y="85"/>
                      <a:pt x="55" y="85"/>
                    </a:cubicBezTo>
                    <a:cubicBezTo>
                      <a:pt x="59" y="86"/>
                      <a:pt x="63" y="89"/>
                      <a:pt x="65" y="93"/>
                    </a:cubicBezTo>
                    <a:cubicBezTo>
                      <a:pt x="67" y="100"/>
                      <a:pt x="61" y="106"/>
                      <a:pt x="56" y="106"/>
                    </a:cubicBezTo>
                    <a:cubicBezTo>
                      <a:pt x="55" y="106"/>
                      <a:pt x="54" y="107"/>
                      <a:pt x="53" y="107"/>
                    </a:cubicBezTo>
                    <a:cubicBezTo>
                      <a:pt x="39" y="107"/>
                      <a:pt x="26" y="107"/>
                      <a:pt x="12" y="107"/>
                    </a:cubicBezTo>
                    <a:cubicBezTo>
                      <a:pt x="12" y="107"/>
                      <a:pt x="11" y="106"/>
                      <a:pt x="10" y="106"/>
                    </a:cubicBezTo>
                    <a:cubicBezTo>
                      <a:pt x="5" y="106"/>
                      <a:pt x="1" y="102"/>
                      <a:pt x="1" y="98"/>
                    </a:cubicBezTo>
                    <a:cubicBezTo>
                      <a:pt x="0" y="94"/>
                      <a:pt x="2" y="89"/>
                      <a:pt x="7" y="86"/>
                    </a:cubicBezTo>
                    <a:cubicBezTo>
                      <a:pt x="8" y="86"/>
                      <a:pt x="10" y="85"/>
                      <a:pt x="11" y="85"/>
                    </a:cubicBezTo>
                    <a:cubicBezTo>
                      <a:pt x="14" y="85"/>
                      <a:pt x="17" y="85"/>
                      <a:pt x="20" y="85"/>
                    </a:cubicBezTo>
                    <a:cubicBezTo>
                      <a:pt x="21" y="85"/>
                      <a:pt x="21" y="85"/>
                      <a:pt x="22" y="85"/>
                    </a:cubicBezTo>
                    <a:cubicBezTo>
                      <a:pt x="22" y="85"/>
                      <a:pt x="22" y="85"/>
                      <a:pt x="22" y="85"/>
                    </a:cubicBezTo>
                    <a:cubicBezTo>
                      <a:pt x="23" y="85"/>
                      <a:pt x="23" y="84"/>
                      <a:pt x="23" y="84"/>
                    </a:cubicBezTo>
                    <a:cubicBezTo>
                      <a:pt x="23" y="83"/>
                      <a:pt x="23" y="82"/>
                      <a:pt x="23" y="81"/>
                    </a:cubicBezTo>
                    <a:cubicBezTo>
                      <a:pt x="23" y="63"/>
                      <a:pt x="23" y="44"/>
                      <a:pt x="23" y="26"/>
                    </a:cubicBezTo>
                    <a:cubicBezTo>
                      <a:pt x="23" y="25"/>
                      <a:pt x="23" y="24"/>
                      <a:pt x="22" y="22"/>
                    </a:cubicBezTo>
                    <a:cubicBezTo>
                      <a:pt x="22" y="22"/>
                      <a:pt x="22" y="22"/>
                      <a:pt x="22" y="22"/>
                    </a:cubicBezTo>
                    <a:cubicBezTo>
                      <a:pt x="21" y="22"/>
                      <a:pt x="21" y="22"/>
                      <a:pt x="21" y="22"/>
                    </a:cubicBezTo>
                    <a:cubicBezTo>
                      <a:pt x="19" y="22"/>
                      <a:pt x="17" y="22"/>
                      <a:pt x="15" y="22"/>
                    </a:cubicBezTo>
                    <a:cubicBezTo>
                      <a:pt x="14" y="22"/>
                      <a:pt x="13" y="22"/>
                      <a:pt x="12" y="22"/>
                    </a:cubicBezTo>
                    <a:cubicBezTo>
                      <a:pt x="8" y="22"/>
                      <a:pt x="3" y="17"/>
                      <a:pt x="3" y="11"/>
                    </a:cubicBezTo>
                    <a:cubicBezTo>
                      <a:pt x="3" y="5"/>
                      <a:pt x="8" y="1"/>
                      <a:pt x="13" y="1"/>
                    </a:cubicBezTo>
                    <a:cubicBezTo>
                      <a:pt x="13" y="1"/>
                      <a:pt x="14" y="1"/>
                      <a:pt x="14" y="1"/>
                    </a:cubicBezTo>
                    <a:cubicBezTo>
                      <a:pt x="20" y="1"/>
                      <a:pt x="26" y="0"/>
                      <a:pt x="31" y="0"/>
                    </a:cubicBezTo>
                    <a:close/>
                    <a:moveTo>
                      <a:pt x="120" y="0"/>
                    </a:moveTo>
                    <a:cubicBezTo>
                      <a:pt x="122" y="0"/>
                      <a:pt x="123" y="0"/>
                      <a:pt x="124" y="1"/>
                    </a:cubicBezTo>
                    <a:cubicBezTo>
                      <a:pt x="128" y="1"/>
                      <a:pt x="133" y="5"/>
                      <a:pt x="133" y="10"/>
                    </a:cubicBezTo>
                    <a:cubicBezTo>
                      <a:pt x="133" y="11"/>
                      <a:pt x="133" y="11"/>
                      <a:pt x="133" y="11"/>
                    </a:cubicBezTo>
                    <a:cubicBezTo>
                      <a:pt x="133" y="23"/>
                      <a:pt x="133" y="35"/>
                      <a:pt x="133" y="47"/>
                    </a:cubicBezTo>
                    <a:cubicBezTo>
                      <a:pt x="133" y="47"/>
                      <a:pt x="133" y="47"/>
                      <a:pt x="133" y="47"/>
                    </a:cubicBezTo>
                    <a:cubicBezTo>
                      <a:pt x="133" y="58"/>
                      <a:pt x="133" y="69"/>
                      <a:pt x="133" y="80"/>
                    </a:cubicBezTo>
                    <a:cubicBezTo>
                      <a:pt x="133" y="82"/>
                      <a:pt x="133" y="83"/>
                      <a:pt x="133" y="84"/>
                    </a:cubicBezTo>
                    <a:cubicBezTo>
                      <a:pt x="133" y="85"/>
                      <a:pt x="133" y="85"/>
                      <a:pt x="134" y="85"/>
                    </a:cubicBezTo>
                    <a:cubicBezTo>
                      <a:pt x="136" y="85"/>
                      <a:pt x="137" y="85"/>
                      <a:pt x="138" y="85"/>
                    </a:cubicBezTo>
                    <a:cubicBezTo>
                      <a:pt x="140" y="85"/>
                      <a:pt x="142" y="85"/>
                      <a:pt x="144" y="85"/>
                    </a:cubicBezTo>
                    <a:cubicBezTo>
                      <a:pt x="148" y="86"/>
                      <a:pt x="152" y="89"/>
                      <a:pt x="154" y="93"/>
                    </a:cubicBezTo>
                    <a:cubicBezTo>
                      <a:pt x="156" y="100"/>
                      <a:pt x="150" y="106"/>
                      <a:pt x="145" y="106"/>
                    </a:cubicBezTo>
                    <a:cubicBezTo>
                      <a:pt x="144" y="106"/>
                      <a:pt x="143" y="107"/>
                      <a:pt x="142" y="107"/>
                    </a:cubicBezTo>
                    <a:cubicBezTo>
                      <a:pt x="128" y="107"/>
                      <a:pt x="115" y="107"/>
                      <a:pt x="101" y="107"/>
                    </a:cubicBezTo>
                    <a:cubicBezTo>
                      <a:pt x="100" y="107"/>
                      <a:pt x="100" y="106"/>
                      <a:pt x="99" y="106"/>
                    </a:cubicBezTo>
                    <a:cubicBezTo>
                      <a:pt x="94" y="106"/>
                      <a:pt x="90" y="102"/>
                      <a:pt x="89" y="98"/>
                    </a:cubicBezTo>
                    <a:cubicBezTo>
                      <a:pt x="89" y="94"/>
                      <a:pt x="91" y="89"/>
                      <a:pt x="96" y="86"/>
                    </a:cubicBezTo>
                    <a:cubicBezTo>
                      <a:pt x="97" y="86"/>
                      <a:pt x="99" y="85"/>
                      <a:pt x="100" y="85"/>
                    </a:cubicBezTo>
                    <a:cubicBezTo>
                      <a:pt x="103" y="85"/>
                      <a:pt x="106" y="85"/>
                      <a:pt x="109" y="85"/>
                    </a:cubicBezTo>
                    <a:cubicBezTo>
                      <a:pt x="109" y="85"/>
                      <a:pt x="110" y="85"/>
                      <a:pt x="111" y="85"/>
                    </a:cubicBezTo>
                    <a:cubicBezTo>
                      <a:pt x="111" y="85"/>
                      <a:pt x="111" y="85"/>
                      <a:pt x="111" y="85"/>
                    </a:cubicBezTo>
                    <a:cubicBezTo>
                      <a:pt x="111" y="85"/>
                      <a:pt x="111" y="84"/>
                      <a:pt x="111" y="84"/>
                    </a:cubicBezTo>
                    <a:cubicBezTo>
                      <a:pt x="111" y="83"/>
                      <a:pt x="111" y="82"/>
                      <a:pt x="111" y="81"/>
                    </a:cubicBezTo>
                    <a:cubicBezTo>
                      <a:pt x="111" y="63"/>
                      <a:pt x="111" y="44"/>
                      <a:pt x="111" y="26"/>
                    </a:cubicBezTo>
                    <a:cubicBezTo>
                      <a:pt x="111" y="25"/>
                      <a:pt x="111" y="24"/>
                      <a:pt x="111" y="22"/>
                    </a:cubicBezTo>
                    <a:cubicBezTo>
                      <a:pt x="111" y="22"/>
                      <a:pt x="111" y="22"/>
                      <a:pt x="111" y="22"/>
                    </a:cubicBezTo>
                    <a:cubicBezTo>
                      <a:pt x="110" y="22"/>
                      <a:pt x="110" y="22"/>
                      <a:pt x="110" y="22"/>
                    </a:cubicBezTo>
                    <a:cubicBezTo>
                      <a:pt x="108" y="22"/>
                      <a:pt x="106" y="22"/>
                      <a:pt x="104" y="22"/>
                    </a:cubicBezTo>
                    <a:cubicBezTo>
                      <a:pt x="103" y="22"/>
                      <a:pt x="102" y="22"/>
                      <a:pt x="101" y="22"/>
                    </a:cubicBezTo>
                    <a:cubicBezTo>
                      <a:pt x="97" y="22"/>
                      <a:pt x="92" y="17"/>
                      <a:pt x="92" y="11"/>
                    </a:cubicBezTo>
                    <a:cubicBezTo>
                      <a:pt x="92" y="5"/>
                      <a:pt x="97" y="1"/>
                      <a:pt x="102" y="1"/>
                    </a:cubicBezTo>
                    <a:cubicBezTo>
                      <a:pt x="102" y="1"/>
                      <a:pt x="103" y="1"/>
                      <a:pt x="103" y="1"/>
                    </a:cubicBezTo>
                    <a:cubicBezTo>
                      <a:pt x="109" y="1"/>
                      <a:pt x="115" y="0"/>
                      <a:pt x="120" y="0"/>
                    </a:cubicBezTo>
                    <a:close/>
                    <a:moveTo>
                      <a:pt x="69" y="133"/>
                    </a:moveTo>
                    <a:cubicBezTo>
                      <a:pt x="70" y="133"/>
                      <a:pt x="71" y="133"/>
                      <a:pt x="73" y="133"/>
                    </a:cubicBezTo>
                    <a:cubicBezTo>
                      <a:pt x="77" y="133"/>
                      <a:pt x="81" y="137"/>
                      <a:pt x="81" y="142"/>
                    </a:cubicBezTo>
                    <a:cubicBezTo>
                      <a:pt x="81" y="143"/>
                      <a:pt x="81" y="143"/>
                      <a:pt x="81" y="144"/>
                    </a:cubicBezTo>
                    <a:cubicBezTo>
                      <a:pt x="81" y="156"/>
                      <a:pt x="81" y="168"/>
                      <a:pt x="81" y="180"/>
                    </a:cubicBezTo>
                    <a:cubicBezTo>
                      <a:pt x="81" y="180"/>
                      <a:pt x="81" y="180"/>
                      <a:pt x="81" y="180"/>
                    </a:cubicBezTo>
                    <a:cubicBezTo>
                      <a:pt x="81" y="191"/>
                      <a:pt x="81" y="202"/>
                      <a:pt x="81" y="213"/>
                    </a:cubicBezTo>
                    <a:cubicBezTo>
                      <a:pt x="81" y="214"/>
                      <a:pt x="81" y="215"/>
                      <a:pt x="81" y="216"/>
                    </a:cubicBezTo>
                    <a:cubicBezTo>
                      <a:pt x="81" y="217"/>
                      <a:pt x="82" y="218"/>
                      <a:pt x="83" y="218"/>
                    </a:cubicBezTo>
                    <a:cubicBezTo>
                      <a:pt x="84" y="218"/>
                      <a:pt x="85" y="218"/>
                      <a:pt x="87" y="218"/>
                    </a:cubicBezTo>
                    <a:cubicBezTo>
                      <a:pt x="89" y="218"/>
                      <a:pt x="90" y="218"/>
                      <a:pt x="92" y="218"/>
                    </a:cubicBezTo>
                    <a:cubicBezTo>
                      <a:pt x="97" y="218"/>
                      <a:pt x="101" y="221"/>
                      <a:pt x="102" y="225"/>
                    </a:cubicBezTo>
                    <a:cubicBezTo>
                      <a:pt x="104" y="232"/>
                      <a:pt x="99" y="238"/>
                      <a:pt x="94" y="239"/>
                    </a:cubicBezTo>
                    <a:cubicBezTo>
                      <a:pt x="92" y="239"/>
                      <a:pt x="91" y="239"/>
                      <a:pt x="90" y="239"/>
                    </a:cubicBezTo>
                    <a:cubicBezTo>
                      <a:pt x="77" y="239"/>
                      <a:pt x="63" y="239"/>
                      <a:pt x="50" y="239"/>
                    </a:cubicBezTo>
                    <a:cubicBezTo>
                      <a:pt x="49" y="239"/>
                      <a:pt x="48" y="239"/>
                      <a:pt x="47" y="239"/>
                    </a:cubicBezTo>
                    <a:cubicBezTo>
                      <a:pt x="43" y="238"/>
                      <a:pt x="39" y="234"/>
                      <a:pt x="38" y="230"/>
                    </a:cubicBezTo>
                    <a:cubicBezTo>
                      <a:pt x="37" y="226"/>
                      <a:pt x="39" y="221"/>
                      <a:pt x="44" y="219"/>
                    </a:cubicBezTo>
                    <a:cubicBezTo>
                      <a:pt x="46" y="218"/>
                      <a:pt x="47" y="218"/>
                      <a:pt x="49" y="218"/>
                    </a:cubicBezTo>
                    <a:cubicBezTo>
                      <a:pt x="52" y="218"/>
                      <a:pt x="54" y="218"/>
                      <a:pt x="57" y="218"/>
                    </a:cubicBezTo>
                    <a:cubicBezTo>
                      <a:pt x="58" y="218"/>
                      <a:pt x="59" y="218"/>
                      <a:pt x="59" y="217"/>
                    </a:cubicBezTo>
                    <a:cubicBezTo>
                      <a:pt x="59" y="217"/>
                      <a:pt x="60" y="217"/>
                      <a:pt x="60" y="217"/>
                    </a:cubicBezTo>
                    <a:cubicBezTo>
                      <a:pt x="60" y="217"/>
                      <a:pt x="60" y="216"/>
                      <a:pt x="60" y="216"/>
                    </a:cubicBezTo>
                    <a:cubicBezTo>
                      <a:pt x="60" y="215"/>
                      <a:pt x="60" y="214"/>
                      <a:pt x="60" y="213"/>
                    </a:cubicBezTo>
                    <a:cubicBezTo>
                      <a:pt x="60" y="195"/>
                      <a:pt x="60" y="177"/>
                      <a:pt x="60" y="158"/>
                    </a:cubicBezTo>
                    <a:cubicBezTo>
                      <a:pt x="60" y="157"/>
                      <a:pt x="60" y="156"/>
                      <a:pt x="60" y="155"/>
                    </a:cubicBezTo>
                    <a:cubicBezTo>
                      <a:pt x="60" y="154"/>
                      <a:pt x="59" y="154"/>
                      <a:pt x="59" y="154"/>
                    </a:cubicBezTo>
                    <a:cubicBezTo>
                      <a:pt x="59" y="154"/>
                      <a:pt x="59" y="154"/>
                      <a:pt x="58" y="154"/>
                    </a:cubicBezTo>
                    <a:cubicBezTo>
                      <a:pt x="56" y="154"/>
                      <a:pt x="54" y="154"/>
                      <a:pt x="53" y="154"/>
                    </a:cubicBezTo>
                    <a:cubicBezTo>
                      <a:pt x="52" y="154"/>
                      <a:pt x="51" y="154"/>
                      <a:pt x="50" y="154"/>
                    </a:cubicBezTo>
                    <a:cubicBezTo>
                      <a:pt x="45" y="154"/>
                      <a:pt x="40" y="149"/>
                      <a:pt x="40" y="144"/>
                    </a:cubicBezTo>
                    <a:cubicBezTo>
                      <a:pt x="40" y="137"/>
                      <a:pt x="45" y="133"/>
                      <a:pt x="50" y="133"/>
                    </a:cubicBezTo>
                    <a:cubicBezTo>
                      <a:pt x="51" y="133"/>
                      <a:pt x="51" y="133"/>
                      <a:pt x="52" y="133"/>
                    </a:cubicBezTo>
                    <a:cubicBezTo>
                      <a:pt x="57" y="133"/>
                      <a:pt x="63" y="133"/>
                      <a:pt x="69" y="133"/>
                    </a:cubicBezTo>
                    <a:close/>
                    <a:moveTo>
                      <a:pt x="249" y="133"/>
                    </a:moveTo>
                    <a:cubicBezTo>
                      <a:pt x="250" y="133"/>
                      <a:pt x="251" y="133"/>
                      <a:pt x="253" y="133"/>
                    </a:cubicBezTo>
                    <a:cubicBezTo>
                      <a:pt x="257" y="133"/>
                      <a:pt x="261" y="137"/>
                      <a:pt x="261" y="142"/>
                    </a:cubicBezTo>
                    <a:cubicBezTo>
                      <a:pt x="261" y="143"/>
                      <a:pt x="261" y="143"/>
                      <a:pt x="261" y="144"/>
                    </a:cubicBezTo>
                    <a:cubicBezTo>
                      <a:pt x="261" y="156"/>
                      <a:pt x="261" y="168"/>
                      <a:pt x="261" y="180"/>
                    </a:cubicBezTo>
                    <a:cubicBezTo>
                      <a:pt x="261" y="180"/>
                      <a:pt x="261" y="180"/>
                      <a:pt x="261" y="180"/>
                    </a:cubicBezTo>
                    <a:cubicBezTo>
                      <a:pt x="261" y="191"/>
                      <a:pt x="261" y="202"/>
                      <a:pt x="261" y="213"/>
                    </a:cubicBezTo>
                    <a:cubicBezTo>
                      <a:pt x="261" y="214"/>
                      <a:pt x="261" y="215"/>
                      <a:pt x="261" y="216"/>
                    </a:cubicBezTo>
                    <a:cubicBezTo>
                      <a:pt x="261" y="217"/>
                      <a:pt x="262" y="218"/>
                      <a:pt x="263" y="218"/>
                    </a:cubicBezTo>
                    <a:cubicBezTo>
                      <a:pt x="264" y="218"/>
                      <a:pt x="265" y="218"/>
                      <a:pt x="267" y="218"/>
                    </a:cubicBezTo>
                    <a:cubicBezTo>
                      <a:pt x="269" y="218"/>
                      <a:pt x="270" y="218"/>
                      <a:pt x="272" y="218"/>
                    </a:cubicBezTo>
                    <a:cubicBezTo>
                      <a:pt x="277" y="218"/>
                      <a:pt x="281" y="221"/>
                      <a:pt x="282" y="225"/>
                    </a:cubicBezTo>
                    <a:cubicBezTo>
                      <a:pt x="284" y="232"/>
                      <a:pt x="279" y="238"/>
                      <a:pt x="274" y="239"/>
                    </a:cubicBezTo>
                    <a:cubicBezTo>
                      <a:pt x="272" y="239"/>
                      <a:pt x="271" y="239"/>
                      <a:pt x="270" y="239"/>
                    </a:cubicBezTo>
                    <a:cubicBezTo>
                      <a:pt x="257" y="239"/>
                      <a:pt x="243" y="239"/>
                      <a:pt x="230" y="239"/>
                    </a:cubicBezTo>
                    <a:cubicBezTo>
                      <a:pt x="229" y="239"/>
                      <a:pt x="228" y="239"/>
                      <a:pt x="227" y="239"/>
                    </a:cubicBezTo>
                    <a:cubicBezTo>
                      <a:pt x="223" y="238"/>
                      <a:pt x="219" y="234"/>
                      <a:pt x="218" y="230"/>
                    </a:cubicBezTo>
                    <a:cubicBezTo>
                      <a:pt x="217" y="226"/>
                      <a:pt x="219" y="221"/>
                      <a:pt x="224" y="219"/>
                    </a:cubicBezTo>
                    <a:cubicBezTo>
                      <a:pt x="226" y="218"/>
                      <a:pt x="227" y="218"/>
                      <a:pt x="229" y="218"/>
                    </a:cubicBezTo>
                    <a:cubicBezTo>
                      <a:pt x="232" y="218"/>
                      <a:pt x="234" y="218"/>
                      <a:pt x="237" y="218"/>
                    </a:cubicBezTo>
                    <a:cubicBezTo>
                      <a:pt x="238" y="218"/>
                      <a:pt x="239" y="218"/>
                      <a:pt x="239" y="217"/>
                    </a:cubicBezTo>
                    <a:cubicBezTo>
                      <a:pt x="239" y="217"/>
                      <a:pt x="240" y="217"/>
                      <a:pt x="240" y="217"/>
                    </a:cubicBezTo>
                    <a:cubicBezTo>
                      <a:pt x="240" y="217"/>
                      <a:pt x="240" y="216"/>
                      <a:pt x="240" y="216"/>
                    </a:cubicBezTo>
                    <a:cubicBezTo>
                      <a:pt x="240" y="215"/>
                      <a:pt x="240" y="214"/>
                      <a:pt x="240" y="213"/>
                    </a:cubicBezTo>
                    <a:cubicBezTo>
                      <a:pt x="240" y="195"/>
                      <a:pt x="240" y="177"/>
                      <a:pt x="240" y="158"/>
                    </a:cubicBezTo>
                    <a:cubicBezTo>
                      <a:pt x="240" y="157"/>
                      <a:pt x="240" y="156"/>
                      <a:pt x="240" y="155"/>
                    </a:cubicBezTo>
                    <a:cubicBezTo>
                      <a:pt x="240" y="154"/>
                      <a:pt x="239" y="154"/>
                      <a:pt x="239" y="154"/>
                    </a:cubicBezTo>
                    <a:cubicBezTo>
                      <a:pt x="239" y="154"/>
                      <a:pt x="239" y="154"/>
                      <a:pt x="238" y="154"/>
                    </a:cubicBezTo>
                    <a:cubicBezTo>
                      <a:pt x="236" y="154"/>
                      <a:pt x="234" y="154"/>
                      <a:pt x="233" y="154"/>
                    </a:cubicBezTo>
                    <a:cubicBezTo>
                      <a:pt x="232" y="154"/>
                      <a:pt x="231" y="154"/>
                      <a:pt x="230" y="154"/>
                    </a:cubicBezTo>
                    <a:cubicBezTo>
                      <a:pt x="225" y="154"/>
                      <a:pt x="220" y="149"/>
                      <a:pt x="220" y="144"/>
                    </a:cubicBezTo>
                    <a:cubicBezTo>
                      <a:pt x="220" y="137"/>
                      <a:pt x="225" y="133"/>
                      <a:pt x="230" y="133"/>
                    </a:cubicBezTo>
                    <a:cubicBezTo>
                      <a:pt x="231" y="133"/>
                      <a:pt x="231" y="133"/>
                      <a:pt x="232" y="133"/>
                    </a:cubicBezTo>
                    <a:cubicBezTo>
                      <a:pt x="237" y="133"/>
                      <a:pt x="243" y="133"/>
                      <a:pt x="249" y="133"/>
                    </a:cubicBezTo>
                    <a:close/>
                    <a:moveTo>
                      <a:pt x="340" y="133"/>
                    </a:moveTo>
                    <a:cubicBezTo>
                      <a:pt x="342" y="133"/>
                      <a:pt x="343" y="133"/>
                      <a:pt x="344" y="133"/>
                    </a:cubicBezTo>
                    <a:cubicBezTo>
                      <a:pt x="348" y="133"/>
                      <a:pt x="353" y="137"/>
                      <a:pt x="353" y="142"/>
                    </a:cubicBezTo>
                    <a:cubicBezTo>
                      <a:pt x="353" y="143"/>
                      <a:pt x="353" y="143"/>
                      <a:pt x="353" y="144"/>
                    </a:cubicBezTo>
                    <a:cubicBezTo>
                      <a:pt x="353" y="156"/>
                      <a:pt x="353" y="168"/>
                      <a:pt x="353" y="180"/>
                    </a:cubicBezTo>
                    <a:cubicBezTo>
                      <a:pt x="353" y="180"/>
                      <a:pt x="353" y="180"/>
                      <a:pt x="353" y="180"/>
                    </a:cubicBezTo>
                    <a:cubicBezTo>
                      <a:pt x="353" y="191"/>
                      <a:pt x="353" y="202"/>
                      <a:pt x="353" y="213"/>
                    </a:cubicBezTo>
                    <a:cubicBezTo>
                      <a:pt x="353" y="214"/>
                      <a:pt x="353" y="215"/>
                      <a:pt x="353" y="216"/>
                    </a:cubicBezTo>
                    <a:cubicBezTo>
                      <a:pt x="353" y="217"/>
                      <a:pt x="354" y="218"/>
                      <a:pt x="354" y="218"/>
                    </a:cubicBezTo>
                    <a:cubicBezTo>
                      <a:pt x="356" y="218"/>
                      <a:pt x="357" y="218"/>
                      <a:pt x="358" y="218"/>
                    </a:cubicBezTo>
                    <a:cubicBezTo>
                      <a:pt x="360" y="218"/>
                      <a:pt x="362" y="218"/>
                      <a:pt x="364" y="218"/>
                    </a:cubicBezTo>
                    <a:cubicBezTo>
                      <a:pt x="368" y="218"/>
                      <a:pt x="372" y="221"/>
                      <a:pt x="374" y="225"/>
                    </a:cubicBezTo>
                    <a:cubicBezTo>
                      <a:pt x="376" y="232"/>
                      <a:pt x="370" y="238"/>
                      <a:pt x="365" y="239"/>
                    </a:cubicBezTo>
                    <a:cubicBezTo>
                      <a:pt x="364" y="239"/>
                      <a:pt x="363" y="239"/>
                      <a:pt x="362" y="239"/>
                    </a:cubicBezTo>
                    <a:cubicBezTo>
                      <a:pt x="348" y="239"/>
                      <a:pt x="335" y="239"/>
                      <a:pt x="321" y="239"/>
                    </a:cubicBezTo>
                    <a:cubicBezTo>
                      <a:pt x="321" y="239"/>
                      <a:pt x="320" y="239"/>
                      <a:pt x="319" y="239"/>
                    </a:cubicBezTo>
                    <a:cubicBezTo>
                      <a:pt x="314" y="238"/>
                      <a:pt x="310" y="234"/>
                      <a:pt x="309" y="230"/>
                    </a:cubicBezTo>
                    <a:cubicBezTo>
                      <a:pt x="309" y="226"/>
                      <a:pt x="311" y="221"/>
                      <a:pt x="316" y="219"/>
                    </a:cubicBezTo>
                    <a:cubicBezTo>
                      <a:pt x="317" y="218"/>
                      <a:pt x="319" y="218"/>
                      <a:pt x="320" y="218"/>
                    </a:cubicBezTo>
                    <a:cubicBezTo>
                      <a:pt x="323" y="218"/>
                      <a:pt x="326" y="218"/>
                      <a:pt x="329" y="218"/>
                    </a:cubicBezTo>
                    <a:cubicBezTo>
                      <a:pt x="329" y="218"/>
                      <a:pt x="330" y="218"/>
                      <a:pt x="331" y="217"/>
                    </a:cubicBezTo>
                    <a:cubicBezTo>
                      <a:pt x="331" y="217"/>
                      <a:pt x="331" y="217"/>
                      <a:pt x="331" y="217"/>
                    </a:cubicBezTo>
                    <a:cubicBezTo>
                      <a:pt x="332" y="217"/>
                      <a:pt x="332" y="216"/>
                      <a:pt x="332" y="216"/>
                    </a:cubicBezTo>
                    <a:cubicBezTo>
                      <a:pt x="332" y="215"/>
                      <a:pt x="332" y="214"/>
                      <a:pt x="332" y="213"/>
                    </a:cubicBezTo>
                    <a:cubicBezTo>
                      <a:pt x="332" y="195"/>
                      <a:pt x="332" y="177"/>
                      <a:pt x="332" y="158"/>
                    </a:cubicBezTo>
                    <a:cubicBezTo>
                      <a:pt x="332" y="157"/>
                      <a:pt x="332" y="156"/>
                      <a:pt x="331" y="155"/>
                    </a:cubicBezTo>
                    <a:cubicBezTo>
                      <a:pt x="331" y="154"/>
                      <a:pt x="331" y="154"/>
                      <a:pt x="331" y="154"/>
                    </a:cubicBezTo>
                    <a:cubicBezTo>
                      <a:pt x="330" y="154"/>
                      <a:pt x="330" y="154"/>
                      <a:pt x="330" y="154"/>
                    </a:cubicBezTo>
                    <a:cubicBezTo>
                      <a:pt x="328" y="154"/>
                      <a:pt x="326" y="154"/>
                      <a:pt x="324" y="154"/>
                    </a:cubicBezTo>
                    <a:cubicBezTo>
                      <a:pt x="323" y="154"/>
                      <a:pt x="322" y="154"/>
                      <a:pt x="321" y="154"/>
                    </a:cubicBezTo>
                    <a:cubicBezTo>
                      <a:pt x="317" y="154"/>
                      <a:pt x="312" y="149"/>
                      <a:pt x="312" y="144"/>
                    </a:cubicBezTo>
                    <a:cubicBezTo>
                      <a:pt x="312" y="137"/>
                      <a:pt x="317" y="133"/>
                      <a:pt x="322" y="133"/>
                    </a:cubicBezTo>
                    <a:cubicBezTo>
                      <a:pt x="322" y="133"/>
                      <a:pt x="323" y="133"/>
                      <a:pt x="323" y="133"/>
                    </a:cubicBezTo>
                    <a:cubicBezTo>
                      <a:pt x="329" y="133"/>
                      <a:pt x="335" y="133"/>
                      <a:pt x="340" y="133"/>
                    </a:cubicBezTo>
                    <a:close/>
                    <a:moveTo>
                      <a:pt x="127" y="261"/>
                    </a:moveTo>
                    <a:cubicBezTo>
                      <a:pt x="129" y="261"/>
                      <a:pt x="130" y="261"/>
                      <a:pt x="131" y="261"/>
                    </a:cubicBezTo>
                    <a:cubicBezTo>
                      <a:pt x="135" y="261"/>
                      <a:pt x="140" y="266"/>
                      <a:pt x="140" y="270"/>
                    </a:cubicBezTo>
                    <a:cubicBezTo>
                      <a:pt x="140" y="271"/>
                      <a:pt x="140" y="271"/>
                      <a:pt x="140" y="272"/>
                    </a:cubicBezTo>
                    <a:cubicBezTo>
                      <a:pt x="140" y="284"/>
                      <a:pt x="140" y="296"/>
                      <a:pt x="140" y="308"/>
                    </a:cubicBezTo>
                    <a:cubicBezTo>
                      <a:pt x="140" y="308"/>
                      <a:pt x="140" y="308"/>
                      <a:pt x="140" y="308"/>
                    </a:cubicBezTo>
                    <a:cubicBezTo>
                      <a:pt x="140" y="319"/>
                      <a:pt x="140" y="330"/>
                      <a:pt x="140" y="341"/>
                    </a:cubicBezTo>
                    <a:cubicBezTo>
                      <a:pt x="140" y="342"/>
                      <a:pt x="140" y="343"/>
                      <a:pt x="140" y="344"/>
                    </a:cubicBezTo>
                    <a:cubicBezTo>
                      <a:pt x="140" y="345"/>
                      <a:pt x="140" y="346"/>
                      <a:pt x="141" y="346"/>
                    </a:cubicBezTo>
                    <a:cubicBezTo>
                      <a:pt x="143" y="346"/>
                      <a:pt x="144" y="346"/>
                      <a:pt x="145" y="346"/>
                    </a:cubicBezTo>
                    <a:cubicBezTo>
                      <a:pt x="147" y="346"/>
                      <a:pt x="149" y="346"/>
                      <a:pt x="151" y="346"/>
                    </a:cubicBezTo>
                    <a:cubicBezTo>
                      <a:pt x="155" y="346"/>
                      <a:pt x="159" y="349"/>
                      <a:pt x="161" y="353"/>
                    </a:cubicBezTo>
                    <a:cubicBezTo>
                      <a:pt x="163" y="360"/>
                      <a:pt x="157" y="366"/>
                      <a:pt x="152" y="367"/>
                    </a:cubicBezTo>
                    <a:cubicBezTo>
                      <a:pt x="151" y="367"/>
                      <a:pt x="150" y="367"/>
                      <a:pt x="149" y="367"/>
                    </a:cubicBezTo>
                    <a:cubicBezTo>
                      <a:pt x="135" y="367"/>
                      <a:pt x="122" y="367"/>
                      <a:pt x="108" y="367"/>
                    </a:cubicBezTo>
                    <a:cubicBezTo>
                      <a:pt x="107" y="367"/>
                      <a:pt x="107" y="367"/>
                      <a:pt x="106" y="367"/>
                    </a:cubicBezTo>
                    <a:cubicBezTo>
                      <a:pt x="101" y="366"/>
                      <a:pt x="97" y="362"/>
                      <a:pt x="96" y="358"/>
                    </a:cubicBezTo>
                    <a:cubicBezTo>
                      <a:pt x="96" y="354"/>
                      <a:pt x="98" y="349"/>
                      <a:pt x="103" y="347"/>
                    </a:cubicBezTo>
                    <a:cubicBezTo>
                      <a:pt x="104" y="346"/>
                      <a:pt x="106" y="346"/>
                      <a:pt x="107" y="346"/>
                    </a:cubicBezTo>
                    <a:cubicBezTo>
                      <a:pt x="110" y="346"/>
                      <a:pt x="113" y="346"/>
                      <a:pt x="116" y="346"/>
                    </a:cubicBezTo>
                    <a:cubicBezTo>
                      <a:pt x="116" y="346"/>
                      <a:pt x="117" y="346"/>
                      <a:pt x="118" y="345"/>
                    </a:cubicBezTo>
                    <a:cubicBezTo>
                      <a:pt x="118" y="345"/>
                      <a:pt x="118" y="345"/>
                      <a:pt x="118" y="345"/>
                    </a:cubicBezTo>
                    <a:cubicBezTo>
                      <a:pt x="118" y="345"/>
                      <a:pt x="118" y="345"/>
                      <a:pt x="118" y="344"/>
                    </a:cubicBezTo>
                    <a:cubicBezTo>
                      <a:pt x="118" y="343"/>
                      <a:pt x="118" y="342"/>
                      <a:pt x="118" y="341"/>
                    </a:cubicBezTo>
                    <a:cubicBezTo>
                      <a:pt x="118" y="323"/>
                      <a:pt x="118" y="305"/>
                      <a:pt x="118" y="287"/>
                    </a:cubicBezTo>
                    <a:cubicBezTo>
                      <a:pt x="118" y="285"/>
                      <a:pt x="118" y="284"/>
                      <a:pt x="118" y="283"/>
                    </a:cubicBezTo>
                    <a:cubicBezTo>
                      <a:pt x="118" y="283"/>
                      <a:pt x="118" y="282"/>
                      <a:pt x="118" y="282"/>
                    </a:cubicBezTo>
                    <a:cubicBezTo>
                      <a:pt x="117" y="282"/>
                      <a:pt x="117" y="282"/>
                      <a:pt x="117" y="282"/>
                    </a:cubicBezTo>
                    <a:cubicBezTo>
                      <a:pt x="115" y="282"/>
                      <a:pt x="113" y="282"/>
                      <a:pt x="111" y="282"/>
                    </a:cubicBezTo>
                    <a:cubicBezTo>
                      <a:pt x="110" y="282"/>
                      <a:pt x="109" y="282"/>
                      <a:pt x="108" y="282"/>
                    </a:cubicBezTo>
                    <a:cubicBezTo>
                      <a:pt x="104" y="282"/>
                      <a:pt x="99" y="278"/>
                      <a:pt x="99" y="272"/>
                    </a:cubicBezTo>
                    <a:cubicBezTo>
                      <a:pt x="99" y="266"/>
                      <a:pt x="104" y="261"/>
                      <a:pt x="109" y="261"/>
                    </a:cubicBezTo>
                    <a:cubicBezTo>
                      <a:pt x="109" y="261"/>
                      <a:pt x="110" y="261"/>
                      <a:pt x="110" y="261"/>
                    </a:cubicBezTo>
                    <a:cubicBezTo>
                      <a:pt x="116" y="261"/>
                      <a:pt x="122" y="261"/>
                      <a:pt x="127" y="26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sp>
        <p:nvSpPr>
          <p:cNvPr id="171" name="TextBox 170">
            <a:extLst>
              <a:ext uri="{FF2B5EF4-FFF2-40B4-BE49-F238E27FC236}">
                <a16:creationId xmlns:a16="http://schemas.microsoft.com/office/drawing/2014/main" id="{11248A5A-97C5-C269-5412-2F008E8A455F}"/>
              </a:ext>
            </a:extLst>
          </p:cNvPr>
          <p:cNvSpPr txBox="1"/>
          <p:nvPr/>
        </p:nvSpPr>
        <p:spPr>
          <a:xfrm>
            <a:off x="5995000" y="4056846"/>
            <a:ext cx="1749905" cy="46166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Client update server the RO with RA that are his  responsibility.</a:t>
            </a:r>
          </a:p>
        </p:txBody>
      </p:sp>
      <p:grpSp>
        <p:nvGrpSpPr>
          <p:cNvPr id="172" name="Group 171">
            <a:extLst>
              <a:ext uri="{FF2B5EF4-FFF2-40B4-BE49-F238E27FC236}">
                <a16:creationId xmlns:a16="http://schemas.microsoft.com/office/drawing/2014/main" id="{3E44B5FD-CEC7-69D1-D684-9FEE7EF65EF1}"/>
              </a:ext>
            </a:extLst>
          </p:cNvPr>
          <p:cNvGrpSpPr/>
          <p:nvPr/>
        </p:nvGrpSpPr>
        <p:grpSpPr>
          <a:xfrm>
            <a:off x="1508422" y="3988367"/>
            <a:ext cx="1119885" cy="546145"/>
            <a:chOff x="5405841" y="1446061"/>
            <a:chExt cx="1954119" cy="1125689"/>
          </a:xfrm>
        </p:grpSpPr>
        <p:grpSp>
          <p:nvGrpSpPr>
            <p:cNvPr id="173" name="Group 107">
              <a:extLst>
                <a:ext uri="{FF2B5EF4-FFF2-40B4-BE49-F238E27FC236}">
                  <a16:creationId xmlns:a16="http://schemas.microsoft.com/office/drawing/2014/main" id="{43C1DFC9-52AE-D6B0-2A22-F3592CE79BC4}"/>
                </a:ext>
              </a:extLst>
            </p:cNvPr>
            <p:cNvGrpSpPr>
              <a:grpSpLocks noChangeAspect="1"/>
            </p:cNvGrpSpPr>
            <p:nvPr/>
          </p:nvGrpSpPr>
          <p:grpSpPr bwMode="auto">
            <a:xfrm>
              <a:off x="5405841" y="1446061"/>
              <a:ext cx="1954119" cy="1125689"/>
              <a:chOff x="980" y="1435"/>
              <a:chExt cx="602" cy="346"/>
            </a:xfrm>
          </p:grpSpPr>
          <p:sp>
            <p:nvSpPr>
              <p:cNvPr id="177" name="AutoShape 106">
                <a:extLst>
                  <a:ext uri="{FF2B5EF4-FFF2-40B4-BE49-F238E27FC236}">
                    <a16:creationId xmlns:a16="http://schemas.microsoft.com/office/drawing/2014/main" id="{9DD51832-E04B-50AB-E93D-D7BBCE59D7AD}"/>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78" name="Oval 112">
                <a:extLst>
                  <a:ext uri="{FF2B5EF4-FFF2-40B4-BE49-F238E27FC236}">
                    <a16:creationId xmlns:a16="http://schemas.microsoft.com/office/drawing/2014/main" id="{BA97F1C4-7E0B-9CDF-5873-240A3E8C00BE}"/>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79" name="Freeform 113">
                <a:extLst>
                  <a:ext uri="{FF2B5EF4-FFF2-40B4-BE49-F238E27FC236}">
                    <a16:creationId xmlns:a16="http://schemas.microsoft.com/office/drawing/2014/main" id="{834BB542-E430-B2ED-76E5-2D687371BBA0}"/>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80" name="Freeform 114">
                <a:extLst>
                  <a:ext uri="{FF2B5EF4-FFF2-40B4-BE49-F238E27FC236}">
                    <a16:creationId xmlns:a16="http://schemas.microsoft.com/office/drawing/2014/main" id="{D021B634-0329-20BC-32E2-450B4262A45A}"/>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81" name="Freeform 115">
                <a:extLst>
                  <a:ext uri="{FF2B5EF4-FFF2-40B4-BE49-F238E27FC236}">
                    <a16:creationId xmlns:a16="http://schemas.microsoft.com/office/drawing/2014/main" id="{A355DFC3-8EAA-0EC3-A453-C6A6A40A71F9}"/>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174" name="Group 134">
              <a:extLst>
                <a:ext uri="{FF2B5EF4-FFF2-40B4-BE49-F238E27FC236}">
                  <a16:creationId xmlns:a16="http://schemas.microsoft.com/office/drawing/2014/main" id="{EBA7F274-6D57-53C8-E650-820AFBCDBCE3}"/>
                </a:ext>
              </a:extLst>
            </p:cNvPr>
            <p:cNvGrpSpPr>
              <a:grpSpLocks noChangeAspect="1"/>
            </p:cNvGrpSpPr>
            <p:nvPr/>
          </p:nvGrpSpPr>
          <p:grpSpPr bwMode="auto">
            <a:xfrm>
              <a:off x="6087050" y="1821644"/>
              <a:ext cx="754002" cy="697532"/>
              <a:chOff x="1458" y="2517"/>
              <a:chExt cx="478" cy="442"/>
            </a:xfrm>
          </p:grpSpPr>
          <p:sp>
            <p:nvSpPr>
              <p:cNvPr id="175" name="Freeform 135">
                <a:extLst>
                  <a:ext uri="{FF2B5EF4-FFF2-40B4-BE49-F238E27FC236}">
                    <a16:creationId xmlns:a16="http://schemas.microsoft.com/office/drawing/2014/main" id="{6702E0F3-C5DE-C4A1-EDB1-D7DE09580BB5}"/>
                  </a:ext>
                </a:extLst>
              </p:cNvPr>
              <p:cNvSpPr>
                <a:spLocks noEditPoints="1"/>
              </p:cNvSpPr>
              <p:nvPr/>
            </p:nvSpPr>
            <p:spPr bwMode="auto">
              <a:xfrm>
                <a:off x="1458" y="2517"/>
                <a:ext cx="337" cy="442"/>
              </a:xfrm>
              <a:custGeom>
                <a:avLst/>
                <a:gdLst>
                  <a:gd name="T0" fmla="*/ 1332 w 275"/>
                  <a:gd name="T1" fmla="*/ 71 h 368"/>
                  <a:gd name="T2" fmla="*/ 1377 w 275"/>
                  <a:gd name="T3" fmla="*/ 345 h 368"/>
                  <a:gd name="T4" fmla="*/ 1087 w 275"/>
                  <a:gd name="T5" fmla="*/ 449 h 368"/>
                  <a:gd name="T6" fmla="*/ 945 w 275"/>
                  <a:gd name="T7" fmla="*/ 215 h 368"/>
                  <a:gd name="T8" fmla="*/ 1137 w 275"/>
                  <a:gd name="T9" fmla="*/ 1 h 368"/>
                  <a:gd name="T10" fmla="*/ 1126 w 275"/>
                  <a:gd name="T11" fmla="*/ 103 h 368"/>
                  <a:gd name="T12" fmla="*/ 1055 w 275"/>
                  <a:gd name="T13" fmla="*/ 268 h 368"/>
                  <a:gd name="T14" fmla="*/ 1141 w 275"/>
                  <a:gd name="T15" fmla="*/ 371 h 368"/>
                  <a:gd name="T16" fmla="*/ 1272 w 275"/>
                  <a:gd name="T17" fmla="*/ 309 h 368"/>
                  <a:gd name="T18" fmla="*/ 1250 w 275"/>
                  <a:gd name="T19" fmla="*/ 129 h 368"/>
                  <a:gd name="T20" fmla="*/ 887 w 275"/>
                  <a:gd name="T21" fmla="*/ 572 h 368"/>
                  <a:gd name="T22" fmla="*/ 1087 w 275"/>
                  <a:gd name="T23" fmla="*/ 736 h 368"/>
                  <a:gd name="T24" fmla="*/ 990 w 275"/>
                  <a:gd name="T25" fmla="*/ 1005 h 368"/>
                  <a:gd name="T26" fmla="*/ 713 w 275"/>
                  <a:gd name="T27" fmla="*/ 973 h 368"/>
                  <a:gd name="T28" fmla="*/ 679 w 275"/>
                  <a:gd name="T29" fmla="*/ 671 h 368"/>
                  <a:gd name="T30" fmla="*/ 887 w 275"/>
                  <a:gd name="T31" fmla="*/ 572 h 368"/>
                  <a:gd name="T32" fmla="*/ 790 w 275"/>
                  <a:gd name="T33" fmla="*/ 704 h 368"/>
                  <a:gd name="T34" fmla="*/ 777 w 275"/>
                  <a:gd name="T35" fmla="*/ 892 h 368"/>
                  <a:gd name="T36" fmla="*/ 899 w 275"/>
                  <a:gd name="T37" fmla="*/ 940 h 368"/>
                  <a:gd name="T38" fmla="*/ 990 w 275"/>
                  <a:gd name="T39" fmla="*/ 806 h 368"/>
                  <a:gd name="T40" fmla="*/ 907 w 275"/>
                  <a:gd name="T41" fmla="*/ 674 h 368"/>
                  <a:gd name="T42" fmla="*/ 311 w 275"/>
                  <a:gd name="T43" fmla="*/ 1140 h 368"/>
                  <a:gd name="T44" fmla="*/ 457 w 275"/>
                  <a:gd name="T45" fmla="*/ 1356 h 368"/>
                  <a:gd name="T46" fmla="*/ 267 w 275"/>
                  <a:gd name="T47" fmla="*/ 1584 h 368"/>
                  <a:gd name="T48" fmla="*/ 16 w 275"/>
                  <a:gd name="T49" fmla="*/ 1434 h 368"/>
                  <a:gd name="T50" fmla="*/ 112 w 275"/>
                  <a:gd name="T51" fmla="*/ 1163 h 368"/>
                  <a:gd name="T52" fmla="*/ 1198 w 275"/>
                  <a:gd name="T53" fmla="*/ 1125 h 368"/>
                  <a:gd name="T54" fmla="*/ 1397 w 275"/>
                  <a:gd name="T55" fmla="*/ 1294 h 368"/>
                  <a:gd name="T56" fmla="*/ 1290 w 275"/>
                  <a:gd name="T57" fmla="*/ 1554 h 368"/>
                  <a:gd name="T58" fmla="*/ 1012 w 275"/>
                  <a:gd name="T59" fmla="*/ 1525 h 368"/>
                  <a:gd name="T60" fmla="*/ 980 w 275"/>
                  <a:gd name="T61" fmla="*/ 1225 h 368"/>
                  <a:gd name="T62" fmla="*/ 1198 w 275"/>
                  <a:gd name="T63" fmla="*/ 1125 h 368"/>
                  <a:gd name="T64" fmla="*/ 151 w 275"/>
                  <a:gd name="T65" fmla="*/ 1255 h 368"/>
                  <a:gd name="T66" fmla="*/ 137 w 275"/>
                  <a:gd name="T67" fmla="*/ 1441 h 368"/>
                  <a:gd name="T68" fmla="*/ 267 w 275"/>
                  <a:gd name="T69" fmla="*/ 1491 h 368"/>
                  <a:gd name="T70" fmla="*/ 344 w 275"/>
                  <a:gd name="T71" fmla="*/ 1356 h 368"/>
                  <a:gd name="T72" fmla="*/ 272 w 275"/>
                  <a:gd name="T73" fmla="*/ 1225 h 368"/>
                  <a:gd name="T74" fmla="*/ 1126 w 275"/>
                  <a:gd name="T75" fmla="*/ 1231 h 368"/>
                  <a:gd name="T76" fmla="*/ 1055 w 275"/>
                  <a:gd name="T77" fmla="*/ 1393 h 368"/>
                  <a:gd name="T78" fmla="*/ 1141 w 275"/>
                  <a:gd name="T79" fmla="*/ 1491 h 368"/>
                  <a:gd name="T80" fmla="*/ 1272 w 275"/>
                  <a:gd name="T81" fmla="*/ 1434 h 368"/>
                  <a:gd name="T82" fmla="*/ 1250 w 275"/>
                  <a:gd name="T83" fmla="*/ 1255 h 3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5" h="368">
                    <a:moveTo>
                      <a:pt x="235" y="1"/>
                    </a:moveTo>
                    <a:cubicBezTo>
                      <a:pt x="239" y="1"/>
                      <a:pt x="242" y="2"/>
                      <a:pt x="246" y="4"/>
                    </a:cubicBezTo>
                    <a:cubicBezTo>
                      <a:pt x="252" y="6"/>
                      <a:pt x="258" y="11"/>
                      <a:pt x="262" y="16"/>
                    </a:cubicBezTo>
                    <a:cubicBezTo>
                      <a:pt x="268" y="23"/>
                      <a:pt x="272" y="31"/>
                      <a:pt x="274" y="39"/>
                    </a:cubicBezTo>
                    <a:cubicBezTo>
                      <a:pt x="275" y="44"/>
                      <a:pt x="275" y="49"/>
                      <a:pt x="275" y="53"/>
                    </a:cubicBezTo>
                    <a:cubicBezTo>
                      <a:pt x="275" y="63"/>
                      <a:pt x="274" y="72"/>
                      <a:pt x="270" y="80"/>
                    </a:cubicBezTo>
                    <a:cubicBezTo>
                      <a:pt x="266" y="88"/>
                      <a:pt x="261" y="95"/>
                      <a:pt x="254" y="100"/>
                    </a:cubicBezTo>
                    <a:cubicBezTo>
                      <a:pt x="249" y="104"/>
                      <a:pt x="243" y="106"/>
                      <a:pt x="237" y="107"/>
                    </a:cubicBezTo>
                    <a:cubicBezTo>
                      <a:pt x="229" y="108"/>
                      <a:pt x="221" y="107"/>
                      <a:pt x="214" y="104"/>
                    </a:cubicBezTo>
                    <a:cubicBezTo>
                      <a:pt x="208" y="101"/>
                      <a:pt x="203" y="98"/>
                      <a:pt x="200" y="93"/>
                    </a:cubicBezTo>
                    <a:cubicBezTo>
                      <a:pt x="194" y="87"/>
                      <a:pt x="190" y="80"/>
                      <a:pt x="188" y="72"/>
                    </a:cubicBezTo>
                    <a:cubicBezTo>
                      <a:pt x="186" y="65"/>
                      <a:pt x="185" y="57"/>
                      <a:pt x="186" y="50"/>
                    </a:cubicBezTo>
                    <a:cubicBezTo>
                      <a:pt x="186" y="41"/>
                      <a:pt x="189" y="32"/>
                      <a:pt x="194" y="23"/>
                    </a:cubicBezTo>
                    <a:cubicBezTo>
                      <a:pt x="197" y="18"/>
                      <a:pt x="201" y="12"/>
                      <a:pt x="207" y="8"/>
                    </a:cubicBezTo>
                    <a:cubicBezTo>
                      <a:pt x="212" y="5"/>
                      <a:pt x="217" y="2"/>
                      <a:pt x="223" y="1"/>
                    </a:cubicBezTo>
                    <a:cubicBezTo>
                      <a:pt x="227" y="0"/>
                      <a:pt x="231" y="0"/>
                      <a:pt x="235" y="1"/>
                    </a:cubicBezTo>
                    <a:close/>
                    <a:moveTo>
                      <a:pt x="231" y="22"/>
                    </a:moveTo>
                    <a:cubicBezTo>
                      <a:pt x="228" y="22"/>
                      <a:pt x="224" y="23"/>
                      <a:pt x="221" y="24"/>
                    </a:cubicBezTo>
                    <a:cubicBezTo>
                      <a:pt x="219" y="26"/>
                      <a:pt x="217" y="28"/>
                      <a:pt x="215" y="30"/>
                    </a:cubicBezTo>
                    <a:cubicBezTo>
                      <a:pt x="213" y="33"/>
                      <a:pt x="211" y="37"/>
                      <a:pt x="209" y="41"/>
                    </a:cubicBezTo>
                    <a:cubicBezTo>
                      <a:pt x="207" y="48"/>
                      <a:pt x="207" y="55"/>
                      <a:pt x="208" y="62"/>
                    </a:cubicBezTo>
                    <a:cubicBezTo>
                      <a:pt x="209" y="66"/>
                      <a:pt x="210" y="70"/>
                      <a:pt x="212" y="74"/>
                    </a:cubicBezTo>
                    <a:cubicBezTo>
                      <a:pt x="214" y="77"/>
                      <a:pt x="216" y="79"/>
                      <a:pt x="218" y="81"/>
                    </a:cubicBezTo>
                    <a:cubicBezTo>
                      <a:pt x="220" y="83"/>
                      <a:pt x="222" y="84"/>
                      <a:pt x="224" y="85"/>
                    </a:cubicBezTo>
                    <a:cubicBezTo>
                      <a:pt x="228" y="87"/>
                      <a:pt x="233" y="87"/>
                      <a:pt x="237" y="85"/>
                    </a:cubicBezTo>
                    <a:cubicBezTo>
                      <a:pt x="239" y="84"/>
                      <a:pt x="241" y="83"/>
                      <a:pt x="243" y="81"/>
                    </a:cubicBezTo>
                    <a:cubicBezTo>
                      <a:pt x="246" y="78"/>
                      <a:pt x="248" y="75"/>
                      <a:pt x="250" y="71"/>
                    </a:cubicBezTo>
                    <a:cubicBezTo>
                      <a:pt x="252" y="66"/>
                      <a:pt x="254" y="60"/>
                      <a:pt x="254" y="54"/>
                    </a:cubicBezTo>
                    <a:cubicBezTo>
                      <a:pt x="254" y="50"/>
                      <a:pt x="253" y="46"/>
                      <a:pt x="252" y="42"/>
                    </a:cubicBezTo>
                    <a:cubicBezTo>
                      <a:pt x="251" y="38"/>
                      <a:pt x="249" y="34"/>
                      <a:pt x="246" y="30"/>
                    </a:cubicBezTo>
                    <a:cubicBezTo>
                      <a:pt x="244" y="28"/>
                      <a:pt x="242" y="26"/>
                      <a:pt x="239" y="24"/>
                    </a:cubicBezTo>
                    <a:cubicBezTo>
                      <a:pt x="237" y="23"/>
                      <a:pt x="234" y="22"/>
                      <a:pt x="231" y="22"/>
                    </a:cubicBezTo>
                    <a:close/>
                    <a:moveTo>
                      <a:pt x="175" y="132"/>
                    </a:moveTo>
                    <a:cubicBezTo>
                      <a:pt x="179" y="133"/>
                      <a:pt x="183" y="134"/>
                      <a:pt x="186" y="135"/>
                    </a:cubicBezTo>
                    <a:cubicBezTo>
                      <a:pt x="193" y="138"/>
                      <a:pt x="198" y="142"/>
                      <a:pt x="203" y="148"/>
                    </a:cubicBezTo>
                    <a:cubicBezTo>
                      <a:pt x="208" y="155"/>
                      <a:pt x="212" y="163"/>
                      <a:pt x="214" y="171"/>
                    </a:cubicBezTo>
                    <a:cubicBezTo>
                      <a:pt x="215" y="176"/>
                      <a:pt x="216" y="181"/>
                      <a:pt x="216" y="185"/>
                    </a:cubicBezTo>
                    <a:cubicBezTo>
                      <a:pt x="216" y="195"/>
                      <a:pt x="214" y="204"/>
                      <a:pt x="210" y="212"/>
                    </a:cubicBezTo>
                    <a:cubicBezTo>
                      <a:pt x="206" y="220"/>
                      <a:pt x="201" y="227"/>
                      <a:pt x="194" y="232"/>
                    </a:cubicBezTo>
                    <a:cubicBezTo>
                      <a:pt x="189" y="235"/>
                      <a:pt x="183" y="238"/>
                      <a:pt x="177" y="239"/>
                    </a:cubicBezTo>
                    <a:cubicBezTo>
                      <a:pt x="169" y="240"/>
                      <a:pt x="161" y="239"/>
                      <a:pt x="154" y="235"/>
                    </a:cubicBezTo>
                    <a:cubicBezTo>
                      <a:pt x="148" y="233"/>
                      <a:pt x="144" y="229"/>
                      <a:pt x="140" y="225"/>
                    </a:cubicBezTo>
                    <a:cubicBezTo>
                      <a:pt x="134" y="218"/>
                      <a:pt x="131" y="211"/>
                      <a:pt x="128" y="203"/>
                    </a:cubicBezTo>
                    <a:cubicBezTo>
                      <a:pt x="126" y="196"/>
                      <a:pt x="125" y="189"/>
                      <a:pt x="126" y="181"/>
                    </a:cubicBezTo>
                    <a:cubicBezTo>
                      <a:pt x="127" y="172"/>
                      <a:pt x="129" y="163"/>
                      <a:pt x="134" y="155"/>
                    </a:cubicBezTo>
                    <a:cubicBezTo>
                      <a:pt x="137" y="149"/>
                      <a:pt x="142" y="144"/>
                      <a:pt x="147" y="140"/>
                    </a:cubicBezTo>
                    <a:cubicBezTo>
                      <a:pt x="152" y="136"/>
                      <a:pt x="158" y="134"/>
                      <a:pt x="164" y="133"/>
                    </a:cubicBezTo>
                    <a:cubicBezTo>
                      <a:pt x="168" y="132"/>
                      <a:pt x="171" y="132"/>
                      <a:pt x="175" y="132"/>
                    </a:cubicBezTo>
                    <a:close/>
                    <a:moveTo>
                      <a:pt x="172" y="153"/>
                    </a:moveTo>
                    <a:cubicBezTo>
                      <a:pt x="168" y="153"/>
                      <a:pt x="165" y="154"/>
                      <a:pt x="162" y="156"/>
                    </a:cubicBezTo>
                    <a:cubicBezTo>
                      <a:pt x="159" y="158"/>
                      <a:pt x="157" y="160"/>
                      <a:pt x="155" y="162"/>
                    </a:cubicBezTo>
                    <a:cubicBezTo>
                      <a:pt x="153" y="165"/>
                      <a:pt x="151" y="169"/>
                      <a:pt x="150" y="172"/>
                    </a:cubicBezTo>
                    <a:cubicBezTo>
                      <a:pt x="148" y="179"/>
                      <a:pt x="147" y="186"/>
                      <a:pt x="148" y="193"/>
                    </a:cubicBezTo>
                    <a:cubicBezTo>
                      <a:pt x="149" y="198"/>
                      <a:pt x="151" y="202"/>
                      <a:pt x="153" y="206"/>
                    </a:cubicBezTo>
                    <a:cubicBezTo>
                      <a:pt x="154" y="208"/>
                      <a:pt x="156" y="211"/>
                      <a:pt x="159" y="213"/>
                    </a:cubicBezTo>
                    <a:cubicBezTo>
                      <a:pt x="160" y="214"/>
                      <a:pt x="162" y="216"/>
                      <a:pt x="165" y="217"/>
                    </a:cubicBezTo>
                    <a:cubicBezTo>
                      <a:pt x="169" y="218"/>
                      <a:pt x="173" y="218"/>
                      <a:pt x="177" y="217"/>
                    </a:cubicBezTo>
                    <a:cubicBezTo>
                      <a:pt x="180" y="216"/>
                      <a:pt x="182" y="214"/>
                      <a:pt x="184" y="212"/>
                    </a:cubicBezTo>
                    <a:cubicBezTo>
                      <a:pt x="186" y="210"/>
                      <a:pt x="189" y="207"/>
                      <a:pt x="190" y="203"/>
                    </a:cubicBezTo>
                    <a:cubicBezTo>
                      <a:pt x="193" y="198"/>
                      <a:pt x="194" y="192"/>
                      <a:pt x="194" y="186"/>
                    </a:cubicBezTo>
                    <a:cubicBezTo>
                      <a:pt x="194" y="182"/>
                      <a:pt x="193" y="178"/>
                      <a:pt x="192" y="174"/>
                    </a:cubicBezTo>
                    <a:cubicBezTo>
                      <a:pt x="191" y="170"/>
                      <a:pt x="189" y="166"/>
                      <a:pt x="186" y="162"/>
                    </a:cubicBezTo>
                    <a:cubicBezTo>
                      <a:pt x="184" y="160"/>
                      <a:pt x="182" y="157"/>
                      <a:pt x="179" y="156"/>
                    </a:cubicBezTo>
                    <a:cubicBezTo>
                      <a:pt x="177" y="154"/>
                      <a:pt x="174" y="154"/>
                      <a:pt x="172" y="153"/>
                    </a:cubicBezTo>
                    <a:close/>
                    <a:moveTo>
                      <a:pt x="50" y="260"/>
                    </a:moveTo>
                    <a:cubicBezTo>
                      <a:pt x="53" y="260"/>
                      <a:pt x="57" y="261"/>
                      <a:pt x="61" y="263"/>
                    </a:cubicBezTo>
                    <a:cubicBezTo>
                      <a:pt x="67" y="266"/>
                      <a:pt x="73" y="270"/>
                      <a:pt x="77" y="275"/>
                    </a:cubicBezTo>
                    <a:cubicBezTo>
                      <a:pt x="83" y="282"/>
                      <a:pt x="87" y="290"/>
                      <a:pt x="89" y="299"/>
                    </a:cubicBezTo>
                    <a:cubicBezTo>
                      <a:pt x="90" y="304"/>
                      <a:pt x="90" y="308"/>
                      <a:pt x="90" y="313"/>
                    </a:cubicBezTo>
                    <a:cubicBezTo>
                      <a:pt x="90" y="323"/>
                      <a:pt x="88" y="331"/>
                      <a:pt x="85" y="340"/>
                    </a:cubicBezTo>
                    <a:cubicBezTo>
                      <a:pt x="81" y="347"/>
                      <a:pt x="76" y="354"/>
                      <a:pt x="69" y="359"/>
                    </a:cubicBezTo>
                    <a:cubicBezTo>
                      <a:pt x="63" y="363"/>
                      <a:pt x="58" y="365"/>
                      <a:pt x="52" y="366"/>
                    </a:cubicBezTo>
                    <a:cubicBezTo>
                      <a:pt x="44" y="368"/>
                      <a:pt x="36" y="367"/>
                      <a:pt x="28" y="363"/>
                    </a:cubicBezTo>
                    <a:cubicBezTo>
                      <a:pt x="23" y="360"/>
                      <a:pt x="18" y="357"/>
                      <a:pt x="14" y="352"/>
                    </a:cubicBezTo>
                    <a:cubicBezTo>
                      <a:pt x="9" y="346"/>
                      <a:pt x="5" y="339"/>
                      <a:pt x="3" y="331"/>
                    </a:cubicBezTo>
                    <a:cubicBezTo>
                      <a:pt x="1" y="324"/>
                      <a:pt x="0" y="317"/>
                      <a:pt x="0" y="309"/>
                    </a:cubicBezTo>
                    <a:cubicBezTo>
                      <a:pt x="1" y="300"/>
                      <a:pt x="4" y="291"/>
                      <a:pt x="8" y="283"/>
                    </a:cubicBezTo>
                    <a:cubicBezTo>
                      <a:pt x="12" y="277"/>
                      <a:pt x="16" y="272"/>
                      <a:pt x="22" y="268"/>
                    </a:cubicBezTo>
                    <a:cubicBezTo>
                      <a:pt x="27" y="264"/>
                      <a:pt x="32" y="261"/>
                      <a:pt x="38" y="260"/>
                    </a:cubicBezTo>
                    <a:cubicBezTo>
                      <a:pt x="42" y="260"/>
                      <a:pt x="46" y="259"/>
                      <a:pt x="50" y="260"/>
                    </a:cubicBezTo>
                    <a:close/>
                    <a:moveTo>
                      <a:pt x="235" y="260"/>
                    </a:moveTo>
                    <a:cubicBezTo>
                      <a:pt x="238" y="260"/>
                      <a:pt x="242" y="261"/>
                      <a:pt x="246" y="263"/>
                    </a:cubicBezTo>
                    <a:cubicBezTo>
                      <a:pt x="252" y="266"/>
                      <a:pt x="258" y="270"/>
                      <a:pt x="262" y="275"/>
                    </a:cubicBezTo>
                    <a:cubicBezTo>
                      <a:pt x="268" y="282"/>
                      <a:pt x="272" y="290"/>
                      <a:pt x="274" y="299"/>
                    </a:cubicBezTo>
                    <a:cubicBezTo>
                      <a:pt x="275" y="304"/>
                      <a:pt x="275" y="308"/>
                      <a:pt x="275" y="313"/>
                    </a:cubicBezTo>
                    <a:cubicBezTo>
                      <a:pt x="275" y="323"/>
                      <a:pt x="273" y="331"/>
                      <a:pt x="270" y="340"/>
                    </a:cubicBezTo>
                    <a:cubicBezTo>
                      <a:pt x="266" y="347"/>
                      <a:pt x="261" y="354"/>
                      <a:pt x="254" y="359"/>
                    </a:cubicBezTo>
                    <a:cubicBezTo>
                      <a:pt x="248" y="363"/>
                      <a:pt x="243" y="365"/>
                      <a:pt x="237" y="366"/>
                    </a:cubicBezTo>
                    <a:cubicBezTo>
                      <a:pt x="229" y="368"/>
                      <a:pt x="221" y="367"/>
                      <a:pt x="213" y="363"/>
                    </a:cubicBezTo>
                    <a:cubicBezTo>
                      <a:pt x="208" y="360"/>
                      <a:pt x="203" y="357"/>
                      <a:pt x="199" y="352"/>
                    </a:cubicBezTo>
                    <a:cubicBezTo>
                      <a:pt x="194" y="346"/>
                      <a:pt x="190" y="339"/>
                      <a:pt x="188" y="331"/>
                    </a:cubicBezTo>
                    <a:cubicBezTo>
                      <a:pt x="186" y="324"/>
                      <a:pt x="185" y="317"/>
                      <a:pt x="185" y="309"/>
                    </a:cubicBezTo>
                    <a:cubicBezTo>
                      <a:pt x="186" y="300"/>
                      <a:pt x="189" y="291"/>
                      <a:pt x="193" y="283"/>
                    </a:cubicBezTo>
                    <a:cubicBezTo>
                      <a:pt x="197" y="277"/>
                      <a:pt x="201" y="272"/>
                      <a:pt x="207" y="268"/>
                    </a:cubicBezTo>
                    <a:cubicBezTo>
                      <a:pt x="212" y="264"/>
                      <a:pt x="217" y="261"/>
                      <a:pt x="223" y="260"/>
                    </a:cubicBezTo>
                    <a:cubicBezTo>
                      <a:pt x="227" y="260"/>
                      <a:pt x="231" y="259"/>
                      <a:pt x="235" y="260"/>
                    </a:cubicBezTo>
                    <a:close/>
                    <a:moveTo>
                      <a:pt x="46" y="281"/>
                    </a:moveTo>
                    <a:cubicBezTo>
                      <a:pt x="43" y="281"/>
                      <a:pt x="39" y="282"/>
                      <a:pt x="36" y="284"/>
                    </a:cubicBezTo>
                    <a:cubicBezTo>
                      <a:pt x="34" y="285"/>
                      <a:pt x="32" y="287"/>
                      <a:pt x="30" y="290"/>
                    </a:cubicBezTo>
                    <a:cubicBezTo>
                      <a:pt x="27" y="293"/>
                      <a:pt x="26" y="296"/>
                      <a:pt x="24" y="300"/>
                    </a:cubicBezTo>
                    <a:cubicBezTo>
                      <a:pt x="22" y="307"/>
                      <a:pt x="22" y="314"/>
                      <a:pt x="23" y="321"/>
                    </a:cubicBezTo>
                    <a:cubicBezTo>
                      <a:pt x="24" y="325"/>
                      <a:pt x="25" y="329"/>
                      <a:pt x="27" y="333"/>
                    </a:cubicBezTo>
                    <a:cubicBezTo>
                      <a:pt x="29" y="336"/>
                      <a:pt x="31" y="338"/>
                      <a:pt x="33" y="341"/>
                    </a:cubicBezTo>
                    <a:cubicBezTo>
                      <a:pt x="35" y="342"/>
                      <a:pt x="37" y="343"/>
                      <a:pt x="39" y="344"/>
                    </a:cubicBezTo>
                    <a:cubicBezTo>
                      <a:pt x="43" y="346"/>
                      <a:pt x="48" y="346"/>
                      <a:pt x="52" y="344"/>
                    </a:cubicBezTo>
                    <a:cubicBezTo>
                      <a:pt x="54" y="343"/>
                      <a:pt x="56" y="342"/>
                      <a:pt x="58" y="340"/>
                    </a:cubicBezTo>
                    <a:cubicBezTo>
                      <a:pt x="61" y="337"/>
                      <a:pt x="63" y="334"/>
                      <a:pt x="65" y="331"/>
                    </a:cubicBezTo>
                    <a:cubicBezTo>
                      <a:pt x="67" y="325"/>
                      <a:pt x="68" y="319"/>
                      <a:pt x="68" y="313"/>
                    </a:cubicBezTo>
                    <a:cubicBezTo>
                      <a:pt x="68" y="309"/>
                      <a:pt x="68" y="305"/>
                      <a:pt x="67" y="301"/>
                    </a:cubicBezTo>
                    <a:cubicBezTo>
                      <a:pt x="66" y="297"/>
                      <a:pt x="64" y="293"/>
                      <a:pt x="61" y="290"/>
                    </a:cubicBezTo>
                    <a:cubicBezTo>
                      <a:pt x="59" y="287"/>
                      <a:pt x="57" y="285"/>
                      <a:pt x="54" y="283"/>
                    </a:cubicBezTo>
                    <a:cubicBezTo>
                      <a:pt x="52" y="282"/>
                      <a:pt x="49" y="281"/>
                      <a:pt x="46" y="281"/>
                    </a:cubicBezTo>
                    <a:close/>
                    <a:moveTo>
                      <a:pt x="231" y="281"/>
                    </a:moveTo>
                    <a:cubicBezTo>
                      <a:pt x="228" y="281"/>
                      <a:pt x="224" y="282"/>
                      <a:pt x="221" y="284"/>
                    </a:cubicBezTo>
                    <a:cubicBezTo>
                      <a:pt x="219" y="285"/>
                      <a:pt x="217" y="287"/>
                      <a:pt x="215" y="290"/>
                    </a:cubicBezTo>
                    <a:cubicBezTo>
                      <a:pt x="212" y="293"/>
                      <a:pt x="211" y="296"/>
                      <a:pt x="209" y="300"/>
                    </a:cubicBezTo>
                    <a:cubicBezTo>
                      <a:pt x="207" y="307"/>
                      <a:pt x="207" y="314"/>
                      <a:pt x="208" y="321"/>
                    </a:cubicBezTo>
                    <a:cubicBezTo>
                      <a:pt x="208" y="325"/>
                      <a:pt x="210" y="329"/>
                      <a:pt x="212" y="333"/>
                    </a:cubicBezTo>
                    <a:cubicBezTo>
                      <a:pt x="214" y="336"/>
                      <a:pt x="216" y="338"/>
                      <a:pt x="218" y="341"/>
                    </a:cubicBezTo>
                    <a:cubicBezTo>
                      <a:pt x="220" y="342"/>
                      <a:pt x="222" y="343"/>
                      <a:pt x="224" y="344"/>
                    </a:cubicBezTo>
                    <a:cubicBezTo>
                      <a:pt x="228" y="346"/>
                      <a:pt x="232" y="346"/>
                      <a:pt x="237" y="344"/>
                    </a:cubicBezTo>
                    <a:cubicBezTo>
                      <a:pt x="239" y="343"/>
                      <a:pt x="241" y="342"/>
                      <a:pt x="243" y="340"/>
                    </a:cubicBezTo>
                    <a:cubicBezTo>
                      <a:pt x="246" y="337"/>
                      <a:pt x="248" y="334"/>
                      <a:pt x="250" y="331"/>
                    </a:cubicBezTo>
                    <a:cubicBezTo>
                      <a:pt x="252" y="325"/>
                      <a:pt x="253" y="319"/>
                      <a:pt x="253" y="313"/>
                    </a:cubicBezTo>
                    <a:cubicBezTo>
                      <a:pt x="253" y="309"/>
                      <a:pt x="253" y="305"/>
                      <a:pt x="252" y="301"/>
                    </a:cubicBezTo>
                    <a:cubicBezTo>
                      <a:pt x="250" y="297"/>
                      <a:pt x="249" y="293"/>
                      <a:pt x="246" y="290"/>
                    </a:cubicBezTo>
                    <a:cubicBezTo>
                      <a:pt x="244" y="287"/>
                      <a:pt x="242" y="285"/>
                      <a:pt x="239" y="283"/>
                    </a:cubicBezTo>
                    <a:cubicBezTo>
                      <a:pt x="237" y="282"/>
                      <a:pt x="234" y="281"/>
                      <a:pt x="231"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76" name="Freeform 136">
                <a:extLst>
                  <a:ext uri="{FF2B5EF4-FFF2-40B4-BE49-F238E27FC236}">
                    <a16:creationId xmlns:a16="http://schemas.microsoft.com/office/drawing/2014/main" id="{A9EBF257-091C-E33B-342E-91C101599E32}"/>
                  </a:ext>
                </a:extLst>
              </p:cNvPr>
              <p:cNvSpPr>
                <a:spLocks noEditPoints="1"/>
              </p:cNvSpPr>
              <p:nvPr/>
            </p:nvSpPr>
            <p:spPr bwMode="auto">
              <a:xfrm>
                <a:off x="1475" y="2517"/>
                <a:ext cx="461" cy="441"/>
              </a:xfrm>
              <a:custGeom>
                <a:avLst/>
                <a:gdLst>
                  <a:gd name="T0" fmla="*/ 222 w 376"/>
                  <a:gd name="T1" fmla="*/ 49 h 367"/>
                  <a:gd name="T2" fmla="*/ 222 w 376"/>
                  <a:gd name="T3" fmla="*/ 363 h 367"/>
                  <a:gd name="T4" fmla="*/ 332 w 376"/>
                  <a:gd name="T5" fmla="*/ 406 h 367"/>
                  <a:gd name="T6" fmla="*/ 49 w 376"/>
                  <a:gd name="T7" fmla="*/ 463 h 367"/>
                  <a:gd name="T8" fmla="*/ 107 w 376"/>
                  <a:gd name="T9" fmla="*/ 371 h 367"/>
                  <a:gd name="T10" fmla="*/ 115 w 376"/>
                  <a:gd name="T11" fmla="*/ 352 h 367"/>
                  <a:gd name="T12" fmla="*/ 108 w 376"/>
                  <a:gd name="T13" fmla="*/ 93 h 367"/>
                  <a:gd name="T14" fmla="*/ 71 w 376"/>
                  <a:gd name="T15" fmla="*/ 1 h 367"/>
                  <a:gd name="T16" fmla="*/ 633 w 376"/>
                  <a:gd name="T17" fmla="*/ 1 h 367"/>
                  <a:gd name="T18" fmla="*/ 678 w 376"/>
                  <a:gd name="T19" fmla="*/ 203 h 367"/>
                  <a:gd name="T20" fmla="*/ 703 w 376"/>
                  <a:gd name="T21" fmla="*/ 371 h 367"/>
                  <a:gd name="T22" fmla="*/ 723 w 376"/>
                  <a:gd name="T23" fmla="*/ 466 h 367"/>
                  <a:gd name="T24" fmla="*/ 492 w 376"/>
                  <a:gd name="T25" fmla="*/ 373 h 367"/>
                  <a:gd name="T26" fmla="*/ 568 w 376"/>
                  <a:gd name="T27" fmla="*/ 371 h 367"/>
                  <a:gd name="T28" fmla="*/ 568 w 376"/>
                  <a:gd name="T29" fmla="*/ 93 h 367"/>
                  <a:gd name="T30" fmla="*/ 516 w 376"/>
                  <a:gd name="T31" fmla="*/ 93 h 367"/>
                  <a:gd name="T32" fmla="*/ 612 w 376"/>
                  <a:gd name="T33" fmla="*/ 0 h 367"/>
                  <a:gd name="T34" fmla="*/ 408 w 376"/>
                  <a:gd name="T35" fmla="*/ 625 h 367"/>
                  <a:gd name="T36" fmla="*/ 408 w 376"/>
                  <a:gd name="T37" fmla="*/ 940 h 367"/>
                  <a:gd name="T38" fmla="*/ 520 w 376"/>
                  <a:gd name="T39" fmla="*/ 973 h 367"/>
                  <a:gd name="T40" fmla="*/ 242 w 376"/>
                  <a:gd name="T41" fmla="*/ 1041 h 367"/>
                  <a:gd name="T42" fmla="*/ 292 w 376"/>
                  <a:gd name="T43" fmla="*/ 948 h 367"/>
                  <a:gd name="T44" fmla="*/ 310 w 376"/>
                  <a:gd name="T45" fmla="*/ 929 h 367"/>
                  <a:gd name="T46" fmla="*/ 297 w 376"/>
                  <a:gd name="T47" fmla="*/ 671 h 367"/>
                  <a:gd name="T48" fmla="*/ 255 w 376"/>
                  <a:gd name="T49" fmla="*/ 579 h 367"/>
                  <a:gd name="T50" fmla="*/ 1290 w 376"/>
                  <a:gd name="T51" fmla="*/ 579 h 367"/>
                  <a:gd name="T52" fmla="*/ 1332 w 376"/>
                  <a:gd name="T53" fmla="*/ 782 h 367"/>
                  <a:gd name="T54" fmla="*/ 1362 w 376"/>
                  <a:gd name="T55" fmla="*/ 948 h 367"/>
                  <a:gd name="T56" fmla="*/ 1381 w 376"/>
                  <a:gd name="T57" fmla="*/ 1041 h 367"/>
                  <a:gd name="T58" fmla="*/ 1143 w 376"/>
                  <a:gd name="T59" fmla="*/ 953 h 367"/>
                  <a:gd name="T60" fmla="*/ 1222 w 376"/>
                  <a:gd name="T61" fmla="*/ 944 h 367"/>
                  <a:gd name="T62" fmla="*/ 1222 w 376"/>
                  <a:gd name="T63" fmla="*/ 673 h 367"/>
                  <a:gd name="T64" fmla="*/ 1176 w 376"/>
                  <a:gd name="T65" fmla="*/ 671 h 367"/>
                  <a:gd name="T66" fmla="*/ 1271 w 376"/>
                  <a:gd name="T67" fmla="*/ 579 h 367"/>
                  <a:gd name="T68" fmla="*/ 1802 w 376"/>
                  <a:gd name="T69" fmla="*/ 625 h 367"/>
                  <a:gd name="T70" fmla="*/ 1802 w 376"/>
                  <a:gd name="T71" fmla="*/ 940 h 367"/>
                  <a:gd name="T72" fmla="*/ 1910 w 376"/>
                  <a:gd name="T73" fmla="*/ 973 h 367"/>
                  <a:gd name="T74" fmla="*/ 1628 w 376"/>
                  <a:gd name="T75" fmla="*/ 1041 h 367"/>
                  <a:gd name="T76" fmla="*/ 1680 w 376"/>
                  <a:gd name="T77" fmla="*/ 948 h 367"/>
                  <a:gd name="T78" fmla="*/ 1696 w 376"/>
                  <a:gd name="T79" fmla="*/ 929 h 367"/>
                  <a:gd name="T80" fmla="*/ 1688 w 376"/>
                  <a:gd name="T81" fmla="*/ 671 h 367"/>
                  <a:gd name="T82" fmla="*/ 1642 w 376"/>
                  <a:gd name="T83" fmla="*/ 579 h 367"/>
                  <a:gd name="T84" fmla="*/ 671 w 376"/>
                  <a:gd name="T85" fmla="*/ 1134 h 367"/>
                  <a:gd name="T86" fmla="*/ 718 w 376"/>
                  <a:gd name="T87" fmla="*/ 1341 h 367"/>
                  <a:gd name="T88" fmla="*/ 739 w 376"/>
                  <a:gd name="T89" fmla="*/ 1506 h 367"/>
                  <a:gd name="T90" fmla="*/ 760 w 376"/>
                  <a:gd name="T91" fmla="*/ 1595 h 367"/>
                  <a:gd name="T92" fmla="*/ 524 w 376"/>
                  <a:gd name="T93" fmla="*/ 1508 h 367"/>
                  <a:gd name="T94" fmla="*/ 603 w 376"/>
                  <a:gd name="T95" fmla="*/ 1503 h 367"/>
                  <a:gd name="T96" fmla="*/ 603 w 376"/>
                  <a:gd name="T97" fmla="*/ 1230 h 367"/>
                  <a:gd name="T98" fmla="*/ 552 w 376"/>
                  <a:gd name="T99" fmla="*/ 1227 h 367"/>
                  <a:gd name="T100" fmla="*/ 650 w 376"/>
                  <a:gd name="T101" fmla="*/ 1134 h 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367">
                    <a:moveTo>
                      <a:pt x="31" y="0"/>
                    </a:moveTo>
                    <a:cubicBezTo>
                      <a:pt x="33" y="0"/>
                      <a:pt x="34" y="0"/>
                      <a:pt x="35" y="1"/>
                    </a:cubicBezTo>
                    <a:cubicBezTo>
                      <a:pt x="39" y="1"/>
                      <a:pt x="44" y="5"/>
                      <a:pt x="44" y="10"/>
                    </a:cubicBezTo>
                    <a:cubicBezTo>
                      <a:pt x="44" y="11"/>
                      <a:pt x="44" y="11"/>
                      <a:pt x="44" y="11"/>
                    </a:cubicBezTo>
                    <a:cubicBezTo>
                      <a:pt x="44" y="23"/>
                      <a:pt x="44" y="35"/>
                      <a:pt x="44" y="47"/>
                    </a:cubicBezTo>
                    <a:cubicBezTo>
                      <a:pt x="44" y="47"/>
                      <a:pt x="44" y="47"/>
                      <a:pt x="44" y="47"/>
                    </a:cubicBezTo>
                    <a:cubicBezTo>
                      <a:pt x="44" y="58"/>
                      <a:pt x="44" y="69"/>
                      <a:pt x="44" y="80"/>
                    </a:cubicBezTo>
                    <a:cubicBezTo>
                      <a:pt x="44" y="82"/>
                      <a:pt x="44" y="83"/>
                      <a:pt x="44" y="84"/>
                    </a:cubicBezTo>
                    <a:cubicBezTo>
                      <a:pt x="44" y="85"/>
                      <a:pt x="45" y="85"/>
                      <a:pt x="45" y="85"/>
                    </a:cubicBezTo>
                    <a:cubicBezTo>
                      <a:pt x="47" y="85"/>
                      <a:pt x="48" y="85"/>
                      <a:pt x="49" y="85"/>
                    </a:cubicBezTo>
                    <a:cubicBezTo>
                      <a:pt x="51" y="85"/>
                      <a:pt x="53" y="85"/>
                      <a:pt x="55" y="85"/>
                    </a:cubicBezTo>
                    <a:cubicBezTo>
                      <a:pt x="59" y="86"/>
                      <a:pt x="63" y="89"/>
                      <a:pt x="65" y="93"/>
                    </a:cubicBezTo>
                    <a:cubicBezTo>
                      <a:pt x="67" y="100"/>
                      <a:pt x="61" y="106"/>
                      <a:pt x="56" y="106"/>
                    </a:cubicBezTo>
                    <a:cubicBezTo>
                      <a:pt x="55" y="106"/>
                      <a:pt x="54" y="107"/>
                      <a:pt x="53" y="107"/>
                    </a:cubicBezTo>
                    <a:cubicBezTo>
                      <a:pt x="39" y="107"/>
                      <a:pt x="26" y="107"/>
                      <a:pt x="12" y="107"/>
                    </a:cubicBezTo>
                    <a:cubicBezTo>
                      <a:pt x="12" y="107"/>
                      <a:pt x="11" y="106"/>
                      <a:pt x="10" y="106"/>
                    </a:cubicBezTo>
                    <a:cubicBezTo>
                      <a:pt x="5" y="106"/>
                      <a:pt x="1" y="102"/>
                      <a:pt x="1" y="98"/>
                    </a:cubicBezTo>
                    <a:cubicBezTo>
                      <a:pt x="0" y="94"/>
                      <a:pt x="2" y="89"/>
                      <a:pt x="7" y="86"/>
                    </a:cubicBezTo>
                    <a:cubicBezTo>
                      <a:pt x="8" y="86"/>
                      <a:pt x="10" y="85"/>
                      <a:pt x="11" y="85"/>
                    </a:cubicBezTo>
                    <a:cubicBezTo>
                      <a:pt x="14" y="85"/>
                      <a:pt x="17" y="85"/>
                      <a:pt x="20" y="85"/>
                    </a:cubicBezTo>
                    <a:cubicBezTo>
                      <a:pt x="21" y="85"/>
                      <a:pt x="21" y="85"/>
                      <a:pt x="22" y="85"/>
                    </a:cubicBezTo>
                    <a:cubicBezTo>
                      <a:pt x="22" y="85"/>
                      <a:pt x="22" y="85"/>
                      <a:pt x="22" y="85"/>
                    </a:cubicBezTo>
                    <a:cubicBezTo>
                      <a:pt x="23" y="85"/>
                      <a:pt x="23" y="84"/>
                      <a:pt x="23" y="84"/>
                    </a:cubicBezTo>
                    <a:cubicBezTo>
                      <a:pt x="23" y="83"/>
                      <a:pt x="23" y="82"/>
                      <a:pt x="23" y="81"/>
                    </a:cubicBezTo>
                    <a:cubicBezTo>
                      <a:pt x="23" y="63"/>
                      <a:pt x="23" y="44"/>
                      <a:pt x="23" y="26"/>
                    </a:cubicBezTo>
                    <a:cubicBezTo>
                      <a:pt x="23" y="25"/>
                      <a:pt x="23" y="24"/>
                      <a:pt x="22" y="22"/>
                    </a:cubicBezTo>
                    <a:cubicBezTo>
                      <a:pt x="22" y="22"/>
                      <a:pt x="22" y="22"/>
                      <a:pt x="22" y="22"/>
                    </a:cubicBezTo>
                    <a:cubicBezTo>
                      <a:pt x="21" y="22"/>
                      <a:pt x="21" y="22"/>
                      <a:pt x="21" y="22"/>
                    </a:cubicBezTo>
                    <a:cubicBezTo>
                      <a:pt x="19" y="22"/>
                      <a:pt x="17" y="22"/>
                      <a:pt x="15" y="22"/>
                    </a:cubicBezTo>
                    <a:cubicBezTo>
                      <a:pt x="14" y="22"/>
                      <a:pt x="13" y="22"/>
                      <a:pt x="12" y="22"/>
                    </a:cubicBezTo>
                    <a:cubicBezTo>
                      <a:pt x="8" y="22"/>
                      <a:pt x="3" y="17"/>
                      <a:pt x="3" y="11"/>
                    </a:cubicBezTo>
                    <a:cubicBezTo>
                      <a:pt x="3" y="5"/>
                      <a:pt x="8" y="1"/>
                      <a:pt x="13" y="1"/>
                    </a:cubicBezTo>
                    <a:cubicBezTo>
                      <a:pt x="13" y="1"/>
                      <a:pt x="14" y="1"/>
                      <a:pt x="14" y="1"/>
                    </a:cubicBezTo>
                    <a:cubicBezTo>
                      <a:pt x="20" y="1"/>
                      <a:pt x="26" y="0"/>
                      <a:pt x="31" y="0"/>
                    </a:cubicBezTo>
                    <a:close/>
                    <a:moveTo>
                      <a:pt x="120" y="0"/>
                    </a:moveTo>
                    <a:cubicBezTo>
                      <a:pt x="122" y="0"/>
                      <a:pt x="123" y="0"/>
                      <a:pt x="124" y="1"/>
                    </a:cubicBezTo>
                    <a:cubicBezTo>
                      <a:pt x="128" y="1"/>
                      <a:pt x="133" y="5"/>
                      <a:pt x="133" y="10"/>
                    </a:cubicBezTo>
                    <a:cubicBezTo>
                      <a:pt x="133" y="11"/>
                      <a:pt x="133" y="11"/>
                      <a:pt x="133" y="11"/>
                    </a:cubicBezTo>
                    <a:cubicBezTo>
                      <a:pt x="133" y="23"/>
                      <a:pt x="133" y="35"/>
                      <a:pt x="133" y="47"/>
                    </a:cubicBezTo>
                    <a:cubicBezTo>
                      <a:pt x="133" y="47"/>
                      <a:pt x="133" y="47"/>
                      <a:pt x="133" y="47"/>
                    </a:cubicBezTo>
                    <a:cubicBezTo>
                      <a:pt x="133" y="58"/>
                      <a:pt x="133" y="69"/>
                      <a:pt x="133" y="80"/>
                    </a:cubicBezTo>
                    <a:cubicBezTo>
                      <a:pt x="133" y="82"/>
                      <a:pt x="133" y="83"/>
                      <a:pt x="133" y="84"/>
                    </a:cubicBezTo>
                    <a:cubicBezTo>
                      <a:pt x="133" y="85"/>
                      <a:pt x="133" y="85"/>
                      <a:pt x="134" y="85"/>
                    </a:cubicBezTo>
                    <a:cubicBezTo>
                      <a:pt x="136" y="85"/>
                      <a:pt x="137" y="85"/>
                      <a:pt x="138" y="85"/>
                    </a:cubicBezTo>
                    <a:cubicBezTo>
                      <a:pt x="140" y="85"/>
                      <a:pt x="142" y="85"/>
                      <a:pt x="144" y="85"/>
                    </a:cubicBezTo>
                    <a:cubicBezTo>
                      <a:pt x="148" y="86"/>
                      <a:pt x="152" y="89"/>
                      <a:pt x="154" y="93"/>
                    </a:cubicBezTo>
                    <a:cubicBezTo>
                      <a:pt x="156" y="100"/>
                      <a:pt x="150" y="106"/>
                      <a:pt x="145" y="106"/>
                    </a:cubicBezTo>
                    <a:cubicBezTo>
                      <a:pt x="144" y="106"/>
                      <a:pt x="143" y="107"/>
                      <a:pt x="142" y="107"/>
                    </a:cubicBezTo>
                    <a:cubicBezTo>
                      <a:pt x="128" y="107"/>
                      <a:pt x="115" y="107"/>
                      <a:pt x="101" y="107"/>
                    </a:cubicBezTo>
                    <a:cubicBezTo>
                      <a:pt x="100" y="107"/>
                      <a:pt x="100" y="106"/>
                      <a:pt x="99" y="106"/>
                    </a:cubicBezTo>
                    <a:cubicBezTo>
                      <a:pt x="94" y="106"/>
                      <a:pt x="90" y="102"/>
                      <a:pt x="89" y="98"/>
                    </a:cubicBezTo>
                    <a:cubicBezTo>
                      <a:pt x="89" y="94"/>
                      <a:pt x="91" y="89"/>
                      <a:pt x="96" y="86"/>
                    </a:cubicBezTo>
                    <a:cubicBezTo>
                      <a:pt x="97" y="86"/>
                      <a:pt x="99" y="85"/>
                      <a:pt x="100" y="85"/>
                    </a:cubicBezTo>
                    <a:cubicBezTo>
                      <a:pt x="103" y="85"/>
                      <a:pt x="106" y="85"/>
                      <a:pt x="109" y="85"/>
                    </a:cubicBezTo>
                    <a:cubicBezTo>
                      <a:pt x="109" y="85"/>
                      <a:pt x="110" y="85"/>
                      <a:pt x="111" y="85"/>
                    </a:cubicBezTo>
                    <a:cubicBezTo>
                      <a:pt x="111" y="85"/>
                      <a:pt x="111" y="85"/>
                      <a:pt x="111" y="85"/>
                    </a:cubicBezTo>
                    <a:cubicBezTo>
                      <a:pt x="111" y="85"/>
                      <a:pt x="111" y="84"/>
                      <a:pt x="111" y="84"/>
                    </a:cubicBezTo>
                    <a:cubicBezTo>
                      <a:pt x="111" y="83"/>
                      <a:pt x="111" y="82"/>
                      <a:pt x="111" y="81"/>
                    </a:cubicBezTo>
                    <a:cubicBezTo>
                      <a:pt x="111" y="63"/>
                      <a:pt x="111" y="44"/>
                      <a:pt x="111" y="26"/>
                    </a:cubicBezTo>
                    <a:cubicBezTo>
                      <a:pt x="111" y="25"/>
                      <a:pt x="111" y="24"/>
                      <a:pt x="111" y="22"/>
                    </a:cubicBezTo>
                    <a:cubicBezTo>
                      <a:pt x="111" y="22"/>
                      <a:pt x="111" y="22"/>
                      <a:pt x="111" y="22"/>
                    </a:cubicBezTo>
                    <a:cubicBezTo>
                      <a:pt x="110" y="22"/>
                      <a:pt x="110" y="22"/>
                      <a:pt x="110" y="22"/>
                    </a:cubicBezTo>
                    <a:cubicBezTo>
                      <a:pt x="108" y="22"/>
                      <a:pt x="106" y="22"/>
                      <a:pt x="104" y="22"/>
                    </a:cubicBezTo>
                    <a:cubicBezTo>
                      <a:pt x="103" y="22"/>
                      <a:pt x="102" y="22"/>
                      <a:pt x="101" y="22"/>
                    </a:cubicBezTo>
                    <a:cubicBezTo>
                      <a:pt x="97" y="22"/>
                      <a:pt x="92" y="17"/>
                      <a:pt x="92" y="11"/>
                    </a:cubicBezTo>
                    <a:cubicBezTo>
                      <a:pt x="92" y="5"/>
                      <a:pt x="97" y="1"/>
                      <a:pt x="102" y="1"/>
                    </a:cubicBezTo>
                    <a:cubicBezTo>
                      <a:pt x="102" y="1"/>
                      <a:pt x="103" y="1"/>
                      <a:pt x="103" y="1"/>
                    </a:cubicBezTo>
                    <a:cubicBezTo>
                      <a:pt x="109" y="1"/>
                      <a:pt x="115" y="0"/>
                      <a:pt x="120" y="0"/>
                    </a:cubicBezTo>
                    <a:close/>
                    <a:moveTo>
                      <a:pt x="69" y="133"/>
                    </a:moveTo>
                    <a:cubicBezTo>
                      <a:pt x="70" y="133"/>
                      <a:pt x="71" y="133"/>
                      <a:pt x="73" y="133"/>
                    </a:cubicBezTo>
                    <a:cubicBezTo>
                      <a:pt x="77" y="133"/>
                      <a:pt x="81" y="137"/>
                      <a:pt x="81" y="142"/>
                    </a:cubicBezTo>
                    <a:cubicBezTo>
                      <a:pt x="81" y="143"/>
                      <a:pt x="81" y="143"/>
                      <a:pt x="81" y="144"/>
                    </a:cubicBezTo>
                    <a:cubicBezTo>
                      <a:pt x="81" y="156"/>
                      <a:pt x="81" y="168"/>
                      <a:pt x="81" y="180"/>
                    </a:cubicBezTo>
                    <a:cubicBezTo>
                      <a:pt x="81" y="180"/>
                      <a:pt x="81" y="180"/>
                      <a:pt x="81" y="180"/>
                    </a:cubicBezTo>
                    <a:cubicBezTo>
                      <a:pt x="81" y="191"/>
                      <a:pt x="81" y="202"/>
                      <a:pt x="81" y="213"/>
                    </a:cubicBezTo>
                    <a:cubicBezTo>
                      <a:pt x="81" y="214"/>
                      <a:pt x="81" y="215"/>
                      <a:pt x="81" y="216"/>
                    </a:cubicBezTo>
                    <a:cubicBezTo>
                      <a:pt x="81" y="217"/>
                      <a:pt x="82" y="218"/>
                      <a:pt x="83" y="218"/>
                    </a:cubicBezTo>
                    <a:cubicBezTo>
                      <a:pt x="84" y="218"/>
                      <a:pt x="85" y="218"/>
                      <a:pt x="87" y="218"/>
                    </a:cubicBezTo>
                    <a:cubicBezTo>
                      <a:pt x="89" y="218"/>
                      <a:pt x="90" y="218"/>
                      <a:pt x="92" y="218"/>
                    </a:cubicBezTo>
                    <a:cubicBezTo>
                      <a:pt x="97" y="218"/>
                      <a:pt x="101" y="221"/>
                      <a:pt x="102" y="225"/>
                    </a:cubicBezTo>
                    <a:cubicBezTo>
                      <a:pt x="104" y="232"/>
                      <a:pt x="99" y="238"/>
                      <a:pt x="94" y="239"/>
                    </a:cubicBezTo>
                    <a:cubicBezTo>
                      <a:pt x="92" y="239"/>
                      <a:pt x="91" y="239"/>
                      <a:pt x="90" y="239"/>
                    </a:cubicBezTo>
                    <a:cubicBezTo>
                      <a:pt x="77" y="239"/>
                      <a:pt x="63" y="239"/>
                      <a:pt x="50" y="239"/>
                    </a:cubicBezTo>
                    <a:cubicBezTo>
                      <a:pt x="49" y="239"/>
                      <a:pt x="48" y="239"/>
                      <a:pt x="47" y="239"/>
                    </a:cubicBezTo>
                    <a:cubicBezTo>
                      <a:pt x="43" y="238"/>
                      <a:pt x="39" y="234"/>
                      <a:pt x="38" y="230"/>
                    </a:cubicBezTo>
                    <a:cubicBezTo>
                      <a:pt x="37" y="226"/>
                      <a:pt x="39" y="221"/>
                      <a:pt x="44" y="219"/>
                    </a:cubicBezTo>
                    <a:cubicBezTo>
                      <a:pt x="46" y="218"/>
                      <a:pt x="47" y="218"/>
                      <a:pt x="49" y="218"/>
                    </a:cubicBezTo>
                    <a:cubicBezTo>
                      <a:pt x="52" y="218"/>
                      <a:pt x="54" y="218"/>
                      <a:pt x="57" y="218"/>
                    </a:cubicBezTo>
                    <a:cubicBezTo>
                      <a:pt x="58" y="218"/>
                      <a:pt x="59" y="218"/>
                      <a:pt x="59" y="217"/>
                    </a:cubicBezTo>
                    <a:cubicBezTo>
                      <a:pt x="59" y="217"/>
                      <a:pt x="60" y="217"/>
                      <a:pt x="60" y="217"/>
                    </a:cubicBezTo>
                    <a:cubicBezTo>
                      <a:pt x="60" y="217"/>
                      <a:pt x="60" y="216"/>
                      <a:pt x="60" y="216"/>
                    </a:cubicBezTo>
                    <a:cubicBezTo>
                      <a:pt x="60" y="215"/>
                      <a:pt x="60" y="214"/>
                      <a:pt x="60" y="213"/>
                    </a:cubicBezTo>
                    <a:cubicBezTo>
                      <a:pt x="60" y="195"/>
                      <a:pt x="60" y="177"/>
                      <a:pt x="60" y="158"/>
                    </a:cubicBezTo>
                    <a:cubicBezTo>
                      <a:pt x="60" y="157"/>
                      <a:pt x="60" y="156"/>
                      <a:pt x="60" y="155"/>
                    </a:cubicBezTo>
                    <a:cubicBezTo>
                      <a:pt x="60" y="154"/>
                      <a:pt x="59" y="154"/>
                      <a:pt x="59" y="154"/>
                    </a:cubicBezTo>
                    <a:cubicBezTo>
                      <a:pt x="59" y="154"/>
                      <a:pt x="59" y="154"/>
                      <a:pt x="58" y="154"/>
                    </a:cubicBezTo>
                    <a:cubicBezTo>
                      <a:pt x="56" y="154"/>
                      <a:pt x="54" y="154"/>
                      <a:pt x="53" y="154"/>
                    </a:cubicBezTo>
                    <a:cubicBezTo>
                      <a:pt x="52" y="154"/>
                      <a:pt x="51" y="154"/>
                      <a:pt x="50" y="154"/>
                    </a:cubicBezTo>
                    <a:cubicBezTo>
                      <a:pt x="45" y="154"/>
                      <a:pt x="40" y="149"/>
                      <a:pt x="40" y="144"/>
                    </a:cubicBezTo>
                    <a:cubicBezTo>
                      <a:pt x="40" y="137"/>
                      <a:pt x="45" y="133"/>
                      <a:pt x="50" y="133"/>
                    </a:cubicBezTo>
                    <a:cubicBezTo>
                      <a:pt x="51" y="133"/>
                      <a:pt x="51" y="133"/>
                      <a:pt x="52" y="133"/>
                    </a:cubicBezTo>
                    <a:cubicBezTo>
                      <a:pt x="57" y="133"/>
                      <a:pt x="63" y="133"/>
                      <a:pt x="69" y="133"/>
                    </a:cubicBezTo>
                    <a:close/>
                    <a:moveTo>
                      <a:pt x="249" y="133"/>
                    </a:moveTo>
                    <a:cubicBezTo>
                      <a:pt x="250" y="133"/>
                      <a:pt x="251" y="133"/>
                      <a:pt x="253" y="133"/>
                    </a:cubicBezTo>
                    <a:cubicBezTo>
                      <a:pt x="257" y="133"/>
                      <a:pt x="261" y="137"/>
                      <a:pt x="261" y="142"/>
                    </a:cubicBezTo>
                    <a:cubicBezTo>
                      <a:pt x="261" y="143"/>
                      <a:pt x="261" y="143"/>
                      <a:pt x="261" y="144"/>
                    </a:cubicBezTo>
                    <a:cubicBezTo>
                      <a:pt x="261" y="156"/>
                      <a:pt x="261" y="168"/>
                      <a:pt x="261" y="180"/>
                    </a:cubicBezTo>
                    <a:cubicBezTo>
                      <a:pt x="261" y="180"/>
                      <a:pt x="261" y="180"/>
                      <a:pt x="261" y="180"/>
                    </a:cubicBezTo>
                    <a:cubicBezTo>
                      <a:pt x="261" y="191"/>
                      <a:pt x="261" y="202"/>
                      <a:pt x="261" y="213"/>
                    </a:cubicBezTo>
                    <a:cubicBezTo>
                      <a:pt x="261" y="214"/>
                      <a:pt x="261" y="215"/>
                      <a:pt x="261" y="216"/>
                    </a:cubicBezTo>
                    <a:cubicBezTo>
                      <a:pt x="261" y="217"/>
                      <a:pt x="262" y="218"/>
                      <a:pt x="263" y="218"/>
                    </a:cubicBezTo>
                    <a:cubicBezTo>
                      <a:pt x="264" y="218"/>
                      <a:pt x="265" y="218"/>
                      <a:pt x="267" y="218"/>
                    </a:cubicBezTo>
                    <a:cubicBezTo>
                      <a:pt x="269" y="218"/>
                      <a:pt x="270" y="218"/>
                      <a:pt x="272" y="218"/>
                    </a:cubicBezTo>
                    <a:cubicBezTo>
                      <a:pt x="277" y="218"/>
                      <a:pt x="281" y="221"/>
                      <a:pt x="282" y="225"/>
                    </a:cubicBezTo>
                    <a:cubicBezTo>
                      <a:pt x="284" y="232"/>
                      <a:pt x="279" y="238"/>
                      <a:pt x="274" y="239"/>
                    </a:cubicBezTo>
                    <a:cubicBezTo>
                      <a:pt x="272" y="239"/>
                      <a:pt x="271" y="239"/>
                      <a:pt x="270" y="239"/>
                    </a:cubicBezTo>
                    <a:cubicBezTo>
                      <a:pt x="257" y="239"/>
                      <a:pt x="243" y="239"/>
                      <a:pt x="230" y="239"/>
                    </a:cubicBezTo>
                    <a:cubicBezTo>
                      <a:pt x="229" y="239"/>
                      <a:pt x="228" y="239"/>
                      <a:pt x="227" y="239"/>
                    </a:cubicBezTo>
                    <a:cubicBezTo>
                      <a:pt x="223" y="238"/>
                      <a:pt x="219" y="234"/>
                      <a:pt x="218" y="230"/>
                    </a:cubicBezTo>
                    <a:cubicBezTo>
                      <a:pt x="217" y="226"/>
                      <a:pt x="219" y="221"/>
                      <a:pt x="224" y="219"/>
                    </a:cubicBezTo>
                    <a:cubicBezTo>
                      <a:pt x="226" y="218"/>
                      <a:pt x="227" y="218"/>
                      <a:pt x="229" y="218"/>
                    </a:cubicBezTo>
                    <a:cubicBezTo>
                      <a:pt x="232" y="218"/>
                      <a:pt x="234" y="218"/>
                      <a:pt x="237" y="218"/>
                    </a:cubicBezTo>
                    <a:cubicBezTo>
                      <a:pt x="238" y="218"/>
                      <a:pt x="239" y="218"/>
                      <a:pt x="239" y="217"/>
                    </a:cubicBezTo>
                    <a:cubicBezTo>
                      <a:pt x="239" y="217"/>
                      <a:pt x="240" y="217"/>
                      <a:pt x="240" y="217"/>
                    </a:cubicBezTo>
                    <a:cubicBezTo>
                      <a:pt x="240" y="217"/>
                      <a:pt x="240" y="216"/>
                      <a:pt x="240" y="216"/>
                    </a:cubicBezTo>
                    <a:cubicBezTo>
                      <a:pt x="240" y="215"/>
                      <a:pt x="240" y="214"/>
                      <a:pt x="240" y="213"/>
                    </a:cubicBezTo>
                    <a:cubicBezTo>
                      <a:pt x="240" y="195"/>
                      <a:pt x="240" y="177"/>
                      <a:pt x="240" y="158"/>
                    </a:cubicBezTo>
                    <a:cubicBezTo>
                      <a:pt x="240" y="157"/>
                      <a:pt x="240" y="156"/>
                      <a:pt x="240" y="155"/>
                    </a:cubicBezTo>
                    <a:cubicBezTo>
                      <a:pt x="240" y="154"/>
                      <a:pt x="239" y="154"/>
                      <a:pt x="239" y="154"/>
                    </a:cubicBezTo>
                    <a:cubicBezTo>
                      <a:pt x="239" y="154"/>
                      <a:pt x="239" y="154"/>
                      <a:pt x="238" y="154"/>
                    </a:cubicBezTo>
                    <a:cubicBezTo>
                      <a:pt x="236" y="154"/>
                      <a:pt x="234" y="154"/>
                      <a:pt x="233" y="154"/>
                    </a:cubicBezTo>
                    <a:cubicBezTo>
                      <a:pt x="232" y="154"/>
                      <a:pt x="231" y="154"/>
                      <a:pt x="230" y="154"/>
                    </a:cubicBezTo>
                    <a:cubicBezTo>
                      <a:pt x="225" y="154"/>
                      <a:pt x="220" y="149"/>
                      <a:pt x="220" y="144"/>
                    </a:cubicBezTo>
                    <a:cubicBezTo>
                      <a:pt x="220" y="137"/>
                      <a:pt x="225" y="133"/>
                      <a:pt x="230" y="133"/>
                    </a:cubicBezTo>
                    <a:cubicBezTo>
                      <a:pt x="231" y="133"/>
                      <a:pt x="231" y="133"/>
                      <a:pt x="232" y="133"/>
                    </a:cubicBezTo>
                    <a:cubicBezTo>
                      <a:pt x="237" y="133"/>
                      <a:pt x="243" y="133"/>
                      <a:pt x="249" y="133"/>
                    </a:cubicBezTo>
                    <a:close/>
                    <a:moveTo>
                      <a:pt x="340" y="133"/>
                    </a:moveTo>
                    <a:cubicBezTo>
                      <a:pt x="342" y="133"/>
                      <a:pt x="343" y="133"/>
                      <a:pt x="344" y="133"/>
                    </a:cubicBezTo>
                    <a:cubicBezTo>
                      <a:pt x="348" y="133"/>
                      <a:pt x="353" y="137"/>
                      <a:pt x="353" y="142"/>
                    </a:cubicBezTo>
                    <a:cubicBezTo>
                      <a:pt x="353" y="143"/>
                      <a:pt x="353" y="143"/>
                      <a:pt x="353" y="144"/>
                    </a:cubicBezTo>
                    <a:cubicBezTo>
                      <a:pt x="353" y="156"/>
                      <a:pt x="353" y="168"/>
                      <a:pt x="353" y="180"/>
                    </a:cubicBezTo>
                    <a:cubicBezTo>
                      <a:pt x="353" y="180"/>
                      <a:pt x="353" y="180"/>
                      <a:pt x="353" y="180"/>
                    </a:cubicBezTo>
                    <a:cubicBezTo>
                      <a:pt x="353" y="191"/>
                      <a:pt x="353" y="202"/>
                      <a:pt x="353" y="213"/>
                    </a:cubicBezTo>
                    <a:cubicBezTo>
                      <a:pt x="353" y="214"/>
                      <a:pt x="353" y="215"/>
                      <a:pt x="353" y="216"/>
                    </a:cubicBezTo>
                    <a:cubicBezTo>
                      <a:pt x="353" y="217"/>
                      <a:pt x="354" y="218"/>
                      <a:pt x="354" y="218"/>
                    </a:cubicBezTo>
                    <a:cubicBezTo>
                      <a:pt x="356" y="218"/>
                      <a:pt x="357" y="218"/>
                      <a:pt x="358" y="218"/>
                    </a:cubicBezTo>
                    <a:cubicBezTo>
                      <a:pt x="360" y="218"/>
                      <a:pt x="362" y="218"/>
                      <a:pt x="364" y="218"/>
                    </a:cubicBezTo>
                    <a:cubicBezTo>
                      <a:pt x="368" y="218"/>
                      <a:pt x="372" y="221"/>
                      <a:pt x="374" y="225"/>
                    </a:cubicBezTo>
                    <a:cubicBezTo>
                      <a:pt x="376" y="232"/>
                      <a:pt x="370" y="238"/>
                      <a:pt x="365" y="239"/>
                    </a:cubicBezTo>
                    <a:cubicBezTo>
                      <a:pt x="364" y="239"/>
                      <a:pt x="363" y="239"/>
                      <a:pt x="362" y="239"/>
                    </a:cubicBezTo>
                    <a:cubicBezTo>
                      <a:pt x="348" y="239"/>
                      <a:pt x="335" y="239"/>
                      <a:pt x="321" y="239"/>
                    </a:cubicBezTo>
                    <a:cubicBezTo>
                      <a:pt x="321" y="239"/>
                      <a:pt x="320" y="239"/>
                      <a:pt x="319" y="239"/>
                    </a:cubicBezTo>
                    <a:cubicBezTo>
                      <a:pt x="314" y="238"/>
                      <a:pt x="310" y="234"/>
                      <a:pt x="309" y="230"/>
                    </a:cubicBezTo>
                    <a:cubicBezTo>
                      <a:pt x="309" y="226"/>
                      <a:pt x="311" y="221"/>
                      <a:pt x="316" y="219"/>
                    </a:cubicBezTo>
                    <a:cubicBezTo>
                      <a:pt x="317" y="218"/>
                      <a:pt x="319" y="218"/>
                      <a:pt x="320" y="218"/>
                    </a:cubicBezTo>
                    <a:cubicBezTo>
                      <a:pt x="323" y="218"/>
                      <a:pt x="326" y="218"/>
                      <a:pt x="329" y="218"/>
                    </a:cubicBezTo>
                    <a:cubicBezTo>
                      <a:pt x="329" y="218"/>
                      <a:pt x="330" y="218"/>
                      <a:pt x="331" y="217"/>
                    </a:cubicBezTo>
                    <a:cubicBezTo>
                      <a:pt x="331" y="217"/>
                      <a:pt x="331" y="217"/>
                      <a:pt x="331" y="217"/>
                    </a:cubicBezTo>
                    <a:cubicBezTo>
                      <a:pt x="332" y="217"/>
                      <a:pt x="332" y="216"/>
                      <a:pt x="332" y="216"/>
                    </a:cubicBezTo>
                    <a:cubicBezTo>
                      <a:pt x="332" y="215"/>
                      <a:pt x="332" y="214"/>
                      <a:pt x="332" y="213"/>
                    </a:cubicBezTo>
                    <a:cubicBezTo>
                      <a:pt x="332" y="195"/>
                      <a:pt x="332" y="177"/>
                      <a:pt x="332" y="158"/>
                    </a:cubicBezTo>
                    <a:cubicBezTo>
                      <a:pt x="332" y="157"/>
                      <a:pt x="332" y="156"/>
                      <a:pt x="331" y="155"/>
                    </a:cubicBezTo>
                    <a:cubicBezTo>
                      <a:pt x="331" y="154"/>
                      <a:pt x="331" y="154"/>
                      <a:pt x="331" y="154"/>
                    </a:cubicBezTo>
                    <a:cubicBezTo>
                      <a:pt x="330" y="154"/>
                      <a:pt x="330" y="154"/>
                      <a:pt x="330" y="154"/>
                    </a:cubicBezTo>
                    <a:cubicBezTo>
                      <a:pt x="328" y="154"/>
                      <a:pt x="326" y="154"/>
                      <a:pt x="324" y="154"/>
                    </a:cubicBezTo>
                    <a:cubicBezTo>
                      <a:pt x="323" y="154"/>
                      <a:pt x="322" y="154"/>
                      <a:pt x="321" y="154"/>
                    </a:cubicBezTo>
                    <a:cubicBezTo>
                      <a:pt x="317" y="154"/>
                      <a:pt x="312" y="149"/>
                      <a:pt x="312" y="144"/>
                    </a:cubicBezTo>
                    <a:cubicBezTo>
                      <a:pt x="312" y="137"/>
                      <a:pt x="317" y="133"/>
                      <a:pt x="322" y="133"/>
                    </a:cubicBezTo>
                    <a:cubicBezTo>
                      <a:pt x="322" y="133"/>
                      <a:pt x="323" y="133"/>
                      <a:pt x="323" y="133"/>
                    </a:cubicBezTo>
                    <a:cubicBezTo>
                      <a:pt x="329" y="133"/>
                      <a:pt x="335" y="133"/>
                      <a:pt x="340" y="133"/>
                    </a:cubicBezTo>
                    <a:close/>
                    <a:moveTo>
                      <a:pt x="127" y="261"/>
                    </a:moveTo>
                    <a:cubicBezTo>
                      <a:pt x="129" y="261"/>
                      <a:pt x="130" y="261"/>
                      <a:pt x="131" y="261"/>
                    </a:cubicBezTo>
                    <a:cubicBezTo>
                      <a:pt x="135" y="261"/>
                      <a:pt x="140" y="266"/>
                      <a:pt x="140" y="270"/>
                    </a:cubicBezTo>
                    <a:cubicBezTo>
                      <a:pt x="140" y="271"/>
                      <a:pt x="140" y="271"/>
                      <a:pt x="140" y="272"/>
                    </a:cubicBezTo>
                    <a:cubicBezTo>
                      <a:pt x="140" y="284"/>
                      <a:pt x="140" y="296"/>
                      <a:pt x="140" y="308"/>
                    </a:cubicBezTo>
                    <a:cubicBezTo>
                      <a:pt x="140" y="308"/>
                      <a:pt x="140" y="308"/>
                      <a:pt x="140" y="308"/>
                    </a:cubicBezTo>
                    <a:cubicBezTo>
                      <a:pt x="140" y="319"/>
                      <a:pt x="140" y="330"/>
                      <a:pt x="140" y="341"/>
                    </a:cubicBezTo>
                    <a:cubicBezTo>
                      <a:pt x="140" y="342"/>
                      <a:pt x="140" y="343"/>
                      <a:pt x="140" y="344"/>
                    </a:cubicBezTo>
                    <a:cubicBezTo>
                      <a:pt x="140" y="345"/>
                      <a:pt x="140" y="346"/>
                      <a:pt x="141" y="346"/>
                    </a:cubicBezTo>
                    <a:cubicBezTo>
                      <a:pt x="143" y="346"/>
                      <a:pt x="144" y="346"/>
                      <a:pt x="145" y="346"/>
                    </a:cubicBezTo>
                    <a:cubicBezTo>
                      <a:pt x="147" y="346"/>
                      <a:pt x="149" y="346"/>
                      <a:pt x="151" y="346"/>
                    </a:cubicBezTo>
                    <a:cubicBezTo>
                      <a:pt x="155" y="346"/>
                      <a:pt x="159" y="349"/>
                      <a:pt x="161" y="353"/>
                    </a:cubicBezTo>
                    <a:cubicBezTo>
                      <a:pt x="163" y="360"/>
                      <a:pt x="157" y="366"/>
                      <a:pt x="152" y="367"/>
                    </a:cubicBezTo>
                    <a:cubicBezTo>
                      <a:pt x="151" y="367"/>
                      <a:pt x="150" y="367"/>
                      <a:pt x="149" y="367"/>
                    </a:cubicBezTo>
                    <a:cubicBezTo>
                      <a:pt x="135" y="367"/>
                      <a:pt x="122" y="367"/>
                      <a:pt x="108" y="367"/>
                    </a:cubicBezTo>
                    <a:cubicBezTo>
                      <a:pt x="107" y="367"/>
                      <a:pt x="107" y="367"/>
                      <a:pt x="106" y="367"/>
                    </a:cubicBezTo>
                    <a:cubicBezTo>
                      <a:pt x="101" y="366"/>
                      <a:pt x="97" y="362"/>
                      <a:pt x="96" y="358"/>
                    </a:cubicBezTo>
                    <a:cubicBezTo>
                      <a:pt x="96" y="354"/>
                      <a:pt x="98" y="349"/>
                      <a:pt x="103" y="347"/>
                    </a:cubicBezTo>
                    <a:cubicBezTo>
                      <a:pt x="104" y="346"/>
                      <a:pt x="106" y="346"/>
                      <a:pt x="107" y="346"/>
                    </a:cubicBezTo>
                    <a:cubicBezTo>
                      <a:pt x="110" y="346"/>
                      <a:pt x="113" y="346"/>
                      <a:pt x="116" y="346"/>
                    </a:cubicBezTo>
                    <a:cubicBezTo>
                      <a:pt x="116" y="346"/>
                      <a:pt x="117" y="346"/>
                      <a:pt x="118" y="345"/>
                    </a:cubicBezTo>
                    <a:cubicBezTo>
                      <a:pt x="118" y="345"/>
                      <a:pt x="118" y="345"/>
                      <a:pt x="118" y="345"/>
                    </a:cubicBezTo>
                    <a:cubicBezTo>
                      <a:pt x="118" y="345"/>
                      <a:pt x="118" y="345"/>
                      <a:pt x="118" y="344"/>
                    </a:cubicBezTo>
                    <a:cubicBezTo>
                      <a:pt x="118" y="343"/>
                      <a:pt x="118" y="342"/>
                      <a:pt x="118" y="341"/>
                    </a:cubicBezTo>
                    <a:cubicBezTo>
                      <a:pt x="118" y="323"/>
                      <a:pt x="118" y="305"/>
                      <a:pt x="118" y="287"/>
                    </a:cubicBezTo>
                    <a:cubicBezTo>
                      <a:pt x="118" y="285"/>
                      <a:pt x="118" y="284"/>
                      <a:pt x="118" y="283"/>
                    </a:cubicBezTo>
                    <a:cubicBezTo>
                      <a:pt x="118" y="283"/>
                      <a:pt x="118" y="282"/>
                      <a:pt x="118" y="282"/>
                    </a:cubicBezTo>
                    <a:cubicBezTo>
                      <a:pt x="117" y="282"/>
                      <a:pt x="117" y="282"/>
                      <a:pt x="117" y="282"/>
                    </a:cubicBezTo>
                    <a:cubicBezTo>
                      <a:pt x="115" y="282"/>
                      <a:pt x="113" y="282"/>
                      <a:pt x="111" y="282"/>
                    </a:cubicBezTo>
                    <a:cubicBezTo>
                      <a:pt x="110" y="282"/>
                      <a:pt x="109" y="282"/>
                      <a:pt x="108" y="282"/>
                    </a:cubicBezTo>
                    <a:cubicBezTo>
                      <a:pt x="104" y="282"/>
                      <a:pt x="99" y="278"/>
                      <a:pt x="99" y="272"/>
                    </a:cubicBezTo>
                    <a:cubicBezTo>
                      <a:pt x="99" y="266"/>
                      <a:pt x="104" y="261"/>
                      <a:pt x="109" y="261"/>
                    </a:cubicBezTo>
                    <a:cubicBezTo>
                      <a:pt x="109" y="261"/>
                      <a:pt x="110" y="261"/>
                      <a:pt x="110" y="261"/>
                    </a:cubicBezTo>
                    <a:cubicBezTo>
                      <a:pt x="116" y="261"/>
                      <a:pt x="122" y="261"/>
                      <a:pt x="127" y="26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sp>
        <p:nvSpPr>
          <p:cNvPr id="182" name="TextBox 181">
            <a:extLst>
              <a:ext uri="{FF2B5EF4-FFF2-40B4-BE49-F238E27FC236}">
                <a16:creationId xmlns:a16="http://schemas.microsoft.com/office/drawing/2014/main" id="{1CEAD8BE-3B7E-DAA6-9AC1-E77C1059FF88}"/>
              </a:ext>
            </a:extLst>
          </p:cNvPr>
          <p:cNvSpPr txBox="1"/>
          <p:nvPr/>
        </p:nvSpPr>
        <p:spPr>
          <a:xfrm>
            <a:off x="2268309" y="3995378"/>
            <a:ext cx="1749905"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Client update server the RO with RA that are his  responsibility, create/learn by the </a:t>
            </a:r>
            <a:r>
              <a:rPr lang="en-GB" sz="800" dirty="0" err="1">
                <a:latin typeface="Courier New" panose="02070309020205020404" pitchFamily="49" charset="0"/>
                <a:cs typeface="Courier New" panose="02070309020205020404" pitchFamily="49" charset="0"/>
              </a:rPr>
              <a:t>IdM</a:t>
            </a:r>
            <a:r>
              <a:rPr lang="en-GB" sz="800" dirty="0">
                <a:latin typeface="Courier New" panose="02070309020205020404" pitchFamily="49" charset="0"/>
                <a:cs typeface="Courier New" panose="02070309020205020404" pitchFamily="49" charset="0"/>
              </a:rPr>
              <a:t>.</a:t>
            </a:r>
          </a:p>
        </p:txBody>
      </p:sp>
      <p:sp>
        <p:nvSpPr>
          <p:cNvPr id="183" name="TextBox 182">
            <a:extLst>
              <a:ext uri="{FF2B5EF4-FFF2-40B4-BE49-F238E27FC236}">
                <a16:creationId xmlns:a16="http://schemas.microsoft.com/office/drawing/2014/main" id="{331F86E2-2EDF-3688-04A9-48034C5B5492}"/>
              </a:ext>
            </a:extLst>
          </p:cNvPr>
          <p:cNvSpPr txBox="1"/>
          <p:nvPr/>
        </p:nvSpPr>
        <p:spPr>
          <a:xfrm>
            <a:off x="169728" y="1782018"/>
            <a:ext cx="1089158"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 /</a:t>
            </a:r>
          </a:p>
          <a:p>
            <a:r>
              <a:rPr lang="en-GB" sz="1200" b="1" dirty="0">
                <a:latin typeface="Courier New" panose="02070309020205020404" pitchFamily="49" charset="0"/>
                <a:cs typeface="Courier New" panose="02070309020205020404" pitchFamily="49" charset="0"/>
              </a:rPr>
              <a:t>RS</a:t>
            </a:r>
          </a:p>
        </p:txBody>
      </p:sp>
      <p:sp>
        <p:nvSpPr>
          <p:cNvPr id="184" name="TextBox 183">
            <a:extLst>
              <a:ext uri="{FF2B5EF4-FFF2-40B4-BE49-F238E27FC236}">
                <a16:creationId xmlns:a16="http://schemas.microsoft.com/office/drawing/2014/main" id="{119D3957-2533-B253-E77E-A39B49AA7568}"/>
              </a:ext>
            </a:extLst>
          </p:cNvPr>
          <p:cNvSpPr txBox="1"/>
          <p:nvPr/>
        </p:nvSpPr>
        <p:spPr>
          <a:xfrm>
            <a:off x="7785635" y="1725565"/>
            <a:ext cx="1089158"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RU / RS</a:t>
            </a:r>
          </a:p>
        </p:txBody>
      </p:sp>
      <p:sp>
        <p:nvSpPr>
          <p:cNvPr id="185" name="TextBox 184">
            <a:extLst>
              <a:ext uri="{FF2B5EF4-FFF2-40B4-BE49-F238E27FC236}">
                <a16:creationId xmlns:a16="http://schemas.microsoft.com/office/drawing/2014/main" id="{1BFD79CF-6092-B67F-84BB-68E16CFC2867}"/>
              </a:ext>
            </a:extLst>
          </p:cNvPr>
          <p:cNvSpPr txBox="1"/>
          <p:nvPr/>
        </p:nvSpPr>
        <p:spPr>
          <a:xfrm>
            <a:off x="3996941" y="1572819"/>
            <a:ext cx="1153597"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 / RM / RS</a:t>
            </a:r>
          </a:p>
        </p:txBody>
      </p:sp>
    </p:spTree>
    <p:extLst>
      <p:ext uri="{BB962C8B-B14F-4D97-AF65-F5344CB8AC3E}">
        <p14:creationId xmlns:p14="http://schemas.microsoft.com/office/powerpoint/2010/main" val="250398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0E0C4A-D075-FFF2-E7EF-171BDDECF4E7}"/>
              </a:ext>
            </a:extLst>
          </p:cNvPr>
          <p:cNvSpPr>
            <a:spLocks noGrp="1"/>
          </p:cNvSpPr>
          <p:nvPr>
            <p:ph type="ctrTitle"/>
          </p:nvPr>
        </p:nvSpPr>
        <p:spPr/>
        <p:txBody>
          <a:bodyPr/>
          <a:lstStyle/>
          <a:p>
            <a:br>
              <a:rPr lang="en-GB" dirty="0"/>
            </a:br>
            <a:r>
              <a:rPr lang="en-GB" dirty="0"/>
              <a:t>SCIM Actions</a:t>
            </a:r>
            <a:br>
              <a:rPr lang="en-GB" dirty="0"/>
            </a:br>
            <a:r>
              <a:rPr lang="en-GB" sz="3600" dirty="0"/>
              <a:t>Client Active Pull</a:t>
            </a:r>
            <a:endParaRPr lang="en-GB" dirty="0"/>
          </a:p>
        </p:txBody>
      </p:sp>
    </p:spTree>
    <p:extLst>
      <p:ext uri="{BB962C8B-B14F-4D97-AF65-F5344CB8AC3E}">
        <p14:creationId xmlns:p14="http://schemas.microsoft.com/office/powerpoint/2010/main" val="41081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AAB308-E6AF-B3BD-4A5C-293A36E39721}"/>
              </a:ext>
            </a:extLst>
          </p:cNvPr>
          <p:cNvSpPr>
            <a:spLocks noGrp="1"/>
          </p:cNvSpPr>
          <p:nvPr>
            <p:ph type="title"/>
          </p:nvPr>
        </p:nvSpPr>
        <p:spPr/>
        <p:txBody>
          <a:bodyPr/>
          <a:lstStyle/>
          <a:p>
            <a:r>
              <a:rPr lang="en-GB" dirty="0"/>
              <a:t>SCIM actions</a:t>
            </a:r>
          </a:p>
        </p:txBody>
      </p:sp>
      <p:sp>
        <p:nvSpPr>
          <p:cNvPr id="4" name="Text Placeholder 1">
            <a:extLst>
              <a:ext uri="{FF2B5EF4-FFF2-40B4-BE49-F238E27FC236}">
                <a16:creationId xmlns:a16="http://schemas.microsoft.com/office/drawing/2014/main" id="{637DFB6B-FC22-497F-079F-5A0FAB241E06}"/>
              </a:ext>
            </a:extLst>
          </p:cNvPr>
          <p:cNvSpPr txBox="1">
            <a:spLocks/>
          </p:cNvSpPr>
          <p:nvPr/>
        </p:nvSpPr>
        <p:spPr>
          <a:xfrm>
            <a:off x="462301" y="1201738"/>
            <a:ext cx="8277344" cy="3389312"/>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dirty="0">
                <a:latin typeface="Courier New" panose="02070309020205020404" pitchFamily="49" charset="0"/>
                <a:cs typeface="Courier New" panose="02070309020205020404" pitchFamily="49" charset="0"/>
              </a:rPr>
              <a:t>SCIM Client will blindly get all the RO and is RA that were configured to be synchronized from the SCIM Server </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7129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Creation/Update</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1819143" y="2625978"/>
            <a:ext cx="947977" cy="791421"/>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1861607" y="341739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1682472" y="383529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5853144" y="1670977"/>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sp>
        <p:nvSpPr>
          <p:cNvPr id="188" name="TextBox 187">
            <a:extLst>
              <a:ext uri="{FF2B5EF4-FFF2-40B4-BE49-F238E27FC236}">
                <a16:creationId xmlns:a16="http://schemas.microsoft.com/office/drawing/2014/main" id="{B44101A7-62BB-A02D-9CE1-09CE057E2A3E}"/>
              </a:ext>
            </a:extLst>
          </p:cNvPr>
          <p:cNvSpPr txBox="1"/>
          <p:nvPr/>
        </p:nvSpPr>
        <p:spPr>
          <a:xfrm>
            <a:off x="5853144" y="295280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sp>
        <p:nvSpPr>
          <p:cNvPr id="189" name="TextBox 188">
            <a:extLst>
              <a:ext uri="{FF2B5EF4-FFF2-40B4-BE49-F238E27FC236}">
                <a16:creationId xmlns:a16="http://schemas.microsoft.com/office/drawing/2014/main" id="{5013B5CC-B05C-C07A-22D8-A39ADA32B7CC}"/>
              </a:ext>
            </a:extLst>
          </p:cNvPr>
          <p:cNvSpPr txBox="1"/>
          <p:nvPr/>
        </p:nvSpPr>
        <p:spPr>
          <a:xfrm>
            <a:off x="5853144" y="4336561"/>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13" name="Group 12">
            <a:extLst>
              <a:ext uri="{FF2B5EF4-FFF2-40B4-BE49-F238E27FC236}">
                <a16:creationId xmlns:a16="http://schemas.microsoft.com/office/drawing/2014/main" id="{43A1C42B-900D-FD9D-5442-91FE63D21456}"/>
              </a:ext>
            </a:extLst>
          </p:cNvPr>
          <p:cNvGrpSpPr/>
          <p:nvPr/>
        </p:nvGrpSpPr>
        <p:grpSpPr>
          <a:xfrm>
            <a:off x="2866714" y="1281372"/>
            <a:ext cx="2942991" cy="1418026"/>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4D1CB6B6-89F2-CA20-921E-22F23438D6A2}"/>
              </a:ext>
            </a:extLst>
          </p:cNvPr>
          <p:cNvSpPr txBox="1"/>
          <p:nvPr/>
        </p:nvSpPr>
        <p:spPr>
          <a:xfrm>
            <a:off x="4535999" y="2145556"/>
            <a:ext cx="493931" cy="1200329"/>
          </a:xfrm>
          <a:prstGeom prst="rect">
            <a:avLst/>
          </a:prstGeom>
          <a:noFill/>
        </p:spPr>
        <p:txBody>
          <a:bodyPr wrap="square" rtlCol="0">
            <a:spAutoFit/>
          </a:bodyPr>
          <a:lstStyle/>
          <a:p>
            <a:r>
              <a:rPr lang="en-GB" sz="2400" b="1" dirty="0">
                <a:latin typeface="+mn-lt"/>
              </a:rPr>
              <a:t>.</a:t>
            </a:r>
          </a:p>
          <a:p>
            <a:r>
              <a:rPr lang="en-GB" sz="2400" b="1" dirty="0">
                <a:latin typeface="+mn-lt"/>
              </a:rPr>
              <a:t>.</a:t>
            </a:r>
          </a:p>
          <a:p>
            <a:r>
              <a:rPr lang="en-GB" sz="2400" b="1" dirty="0">
                <a:latin typeface="+mn-lt"/>
              </a:rPr>
              <a:t>.</a:t>
            </a:r>
          </a:p>
        </p:txBody>
      </p:sp>
      <p:sp>
        <p:nvSpPr>
          <p:cNvPr id="213" name="TextBox 212">
            <a:extLst>
              <a:ext uri="{FF2B5EF4-FFF2-40B4-BE49-F238E27FC236}">
                <a16:creationId xmlns:a16="http://schemas.microsoft.com/office/drawing/2014/main" id="{64CA3D79-4809-762C-A846-0C65AA8FCF00}"/>
              </a:ext>
            </a:extLst>
          </p:cNvPr>
          <p:cNvSpPr txBox="1"/>
          <p:nvPr/>
        </p:nvSpPr>
        <p:spPr>
          <a:xfrm>
            <a:off x="6993987" y="1070780"/>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a:t>
            </a:r>
          </a:p>
        </p:txBody>
      </p:sp>
      <p:grpSp>
        <p:nvGrpSpPr>
          <p:cNvPr id="4" name="Group 3">
            <a:extLst>
              <a:ext uri="{FF2B5EF4-FFF2-40B4-BE49-F238E27FC236}">
                <a16:creationId xmlns:a16="http://schemas.microsoft.com/office/drawing/2014/main" id="{518F6FF1-EE49-9D6C-9F11-F16B6DD4E4BF}"/>
              </a:ext>
            </a:extLst>
          </p:cNvPr>
          <p:cNvGrpSpPr/>
          <p:nvPr/>
        </p:nvGrpSpPr>
        <p:grpSpPr>
          <a:xfrm rot="2498742">
            <a:off x="2879845" y="2943737"/>
            <a:ext cx="2942991" cy="1421744"/>
            <a:chOff x="2866714" y="1281372"/>
            <a:chExt cx="2942991" cy="1421744"/>
          </a:xfrm>
        </p:grpSpPr>
        <p:sp>
          <p:nvSpPr>
            <p:cNvPr id="5" name="TextBox 4">
              <a:extLst>
                <a:ext uri="{FF2B5EF4-FFF2-40B4-BE49-F238E27FC236}">
                  <a16:creationId xmlns:a16="http://schemas.microsoft.com/office/drawing/2014/main" id="{357E77CA-100C-836E-EA8A-CD258D0EF906}"/>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6" name="Straight Arrow Connector 5">
              <a:extLst>
                <a:ext uri="{FF2B5EF4-FFF2-40B4-BE49-F238E27FC236}">
                  <a16:creationId xmlns:a16="http://schemas.microsoft.com/office/drawing/2014/main" id="{A9C8685F-D724-933F-740C-9AF0AB3A5AD0}"/>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EFA3AE-FD47-A806-BAF7-43F60507D557}"/>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8" name="Straight Arrow Connector 7">
              <a:extLst>
                <a:ext uri="{FF2B5EF4-FFF2-40B4-BE49-F238E27FC236}">
                  <a16:creationId xmlns:a16="http://schemas.microsoft.com/office/drawing/2014/main" id="{A91656BE-7F08-82D1-08DD-440B82331B3C}"/>
                </a:ext>
              </a:extLst>
            </p:cNvPr>
            <p:cNvCxnSpPr>
              <a:cxnSpLocks/>
            </p:cNvCxnSpPr>
            <p:nvPr/>
          </p:nvCxnSpPr>
          <p:spPr>
            <a:xfrm flipH="1">
              <a:off x="2924597" y="1379165"/>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1831586" y="234509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5928273" y="809715"/>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sp>
        <p:nvSpPr>
          <p:cNvPr id="11" name="TextBox 10">
            <a:extLst>
              <a:ext uri="{FF2B5EF4-FFF2-40B4-BE49-F238E27FC236}">
                <a16:creationId xmlns:a16="http://schemas.microsoft.com/office/drawing/2014/main" id="{1E589BA8-AB54-D4C9-9BE9-5F45DEBC8BC3}"/>
              </a:ext>
            </a:extLst>
          </p:cNvPr>
          <p:cNvSpPr txBox="1"/>
          <p:nvPr/>
        </p:nvSpPr>
        <p:spPr>
          <a:xfrm>
            <a:off x="5943885" y="2096447"/>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sp>
        <p:nvSpPr>
          <p:cNvPr id="12" name="TextBox 11">
            <a:extLst>
              <a:ext uri="{FF2B5EF4-FFF2-40B4-BE49-F238E27FC236}">
                <a16:creationId xmlns:a16="http://schemas.microsoft.com/office/drawing/2014/main" id="{C37C2E1A-FA2B-093D-EEFA-4EABC7E6C4F0}"/>
              </a:ext>
            </a:extLst>
          </p:cNvPr>
          <p:cNvSpPr txBox="1"/>
          <p:nvPr/>
        </p:nvSpPr>
        <p:spPr>
          <a:xfrm>
            <a:off x="5974988" y="3484828"/>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5990079" y="1024442"/>
            <a:ext cx="666693" cy="586592"/>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191" name="Group 190">
            <a:extLst>
              <a:ext uri="{FF2B5EF4-FFF2-40B4-BE49-F238E27FC236}">
                <a16:creationId xmlns:a16="http://schemas.microsoft.com/office/drawing/2014/main" id="{6B3CC5CC-E3B0-F950-5268-ADB712A37C5F}"/>
              </a:ext>
            </a:extLst>
          </p:cNvPr>
          <p:cNvGrpSpPr>
            <a:grpSpLocks noChangeAspect="1"/>
          </p:cNvGrpSpPr>
          <p:nvPr/>
        </p:nvGrpSpPr>
        <p:grpSpPr bwMode="auto">
          <a:xfrm>
            <a:off x="6497706" y="1339244"/>
            <a:ext cx="322803" cy="490660"/>
            <a:chOff x="1762" y="1325"/>
            <a:chExt cx="300" cy="456"/>
          </a:xfrm>
        </p:grpSpPr>
        <p:sp>
          <p:nvSpPr>
            <p:cNvPr id="193" name="Freeform 28">
              <a:extLst>
                <a:ext uri="{FF2B5EF4-FFF2-40B4-BE49-F238E27FC236}">
                  <a16:creationId xmlns:a16="http://schemas.microsoft.com/office/drawing/2014/main" id="{AFCFE93D-57F9-965E-1C14-B292E343AEB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96" name="Oval 195">
              <a:extLst>
                <a:ext uri="{FF2B5EF4-FFF2-40B4-BE49-F238E27FC236}">
                  <a16:creationId xmlns:a16="http://schemas.microsoft.com/office/drawing/2014/main" id="{F88450D7-F5F1-EFAD-28A4-58B946AB724A}"/>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97" name="Freeform 30">
              <a:extLst>
                <a:ext uri="{FF2B5EF4-FFF2-40B4-BE49-F238E27FC236}">
                  <a16:creationId xmlns:a16="http://schemas.microsoft.com/office/drawing/2014/main" id="{1FEF1D65-34D3-26DC-A39A-DC625044474F}"/>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98" name="Freeform 31">
              <a:extLst>
                <a:ext uri="{FF2B5EF4-FFF2-40B4-BE49-F238E27FC236}">
                  <a16:creationId xmlns:a16="http://schemas.microsoft.com/office/drawing/2014/main" id="{1BB33797-EFE6-9B32-F7A2-F6562EF57E7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99" name="Rectangle 198">
              <a:extLst>
                <a:ext uri="{FF2B5EF4-FFF2-40B4-BE49-F238E27FC236}">
                  <a16:creationId xmlns:a16="http://schemas.microsoft.com/office/drawing/2014/main" id="{DBA0FD2D-7BBA-213A-31DC-E71FE5351A4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201" name="Group 593">
            <a:extLst>
              <a:ext uri="{FF2B5EF4-FFF2-40B4-BE49-F238E27FC236}">
                <a16:creationId xmlns:a16="http://schemas.microsoft.com/office/drawing/2014/main" id="{CC10562E-33E4-B254-DFAB-4219E6EDD8A2}"/>
              </a:ext>
            </a:extLst>
          </p:cNvPr>
          <p:cNvGrpSpPr>
            <a:grpSpLocks noChangeAspect="1"/>
          </p:cNvGrpSpPr>
          <p:nvPr/>
        </p:nvGrpSpPr>
        <p:grpSpPr bwMode="auto">
          <a:xfrm>
            <a:off x="5974639" y="2345096"/>
            <a:ext cx="666693" cy="586592"/>
            <a:chOff x="6146801" y="2133602"/>
            <a:chExt cx="644525" cy="566738"/>
          </a:xfrm>
        </p:grpSpPr>
        <p:sp>
          <p:nvSpPr>
            <p:cNvPr id="202" name="Freeform 278">
              <a:extLst>
                <a:ext uri="{FF2B5EF4-FFF2-40B4-BE49-F238E27FC236}">
                  <a16:creationId xmlns:a16="http://schemas.microsoft.com/office/drawing/2014/main" id="{4EC4E247-FE67-0F7C-0C54-9238017209D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3" name="Line 279">
              <a:extLst>
                <a:ext uri="{FF2B5EF4-FFF2-40B4-BE49-F238E27FC236}">
                  <a16:creationId xmlns:a16="http://schemas.microsoft.com/office/drawing/2014/main" id="{1A8931E6-8827-0DB6-1A95-EF3B277D9B0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4" name="Line 280">
              <a:extLst>
                <a:ext uri="{FF2B5EF4-FFF2-40B4-BE49-F238E27FC236}">
                  <a16:creationId xmlns:a16="http://schemas.microsoft.com/office/drawing/2014/main" id="{325AAB27-3553-CB0D-3839-6BE0110BC17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5" name="Line 281">
              <a:extLst>
                <a:ext uri="{FF2B5EF4-FFF2-40B4-BE49-F238E27FC236}">
                  <a16:creationId xmlns:a16="http://schemas.microsoft.com/office/drawing/2014/main" id="{D31120BF-62AC-2A7D-B763-ACAC8F68570A}"/>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6" name="Line 282">
              <a:extLst>
                <a:ext uri="{FF2B5EF4-FFF2-40B4-BE49-F238E27FC236}">
                  <a16:creationId xmlns:a16="http://schemas.microsoft.com/office/drawing/2014/main" id="{B186C87C-59EF-3940-7610-7C3EE006E00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7" name="Line 283">
              <a:extLst>
                <a:ext uri="{FF2B5EF4-FFF2-40B4-BE49-F238E27FC236}">
                  <a16:creationId xmlns:a16="http://schemas.microsoft.com/office/drawing/2014/main" id="{85C96625-2B3F-6713-F6EE-9C3259087A5D}"/>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8" name="Freeform 284">
              <a:extLst>
                <a:ext uri="{FF2B5EF4-FFF2-40B4-BE49-F238E27FC236}">
                  <a16:creationId xmlns:a16="http://schemas.microsoft.com/office/drawing/2014/main" id="{827F181A-B009-8B0F-7E18-711D4E05764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9" name="Line 285">
              <a:extLst>
                <a:ext uri="{FF2B5EF4-FFF2-40B4-BE49-F238E27FC236}">
                  <a16:creationId xmlns:a16="http://schemas.microsoft.com/office/drawing/2014/main" id="{69856940-E288-F8BE-50E6-E8EC08E52E4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0" name="Line 286">
              <a:extLst>
                <a:ext uri="{FF2B5EF4-FFF2-40B4-BE49-F238E27FC236}">
                  <a16:creationId xmlns:a16="http://schemas.microsoft.com/office/drawing/2014/main" id="{F6A9D4BA-E495-B08E-E059-2F4525BC1ED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1" name="Line 287">
              <a:extLst>
                <a:ext uri="{FF2B5EF4-FFF2-40B4-BE49-F238E27FC236}">
                  <a16:creationId xmlns:a16="http://schemas.microsoft.com/office/drawing/2014/main" id="{CC8110AF-56D8-91BF-554E-F7CA0C0B285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4" name="Line 288">
              <a:extLst>
                <a:ext uri="{FF2B5EF4-FFF2-40B4-BE49-F238E27FC236}">
                  <a16:creationId xmlns:a16="http://schemas.microsoft.com/office/drawing/2014/main" id="{6BE60C27-2ACC-6D06-1A2D-37848864F88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5" name="Line 289">
              <a:extLst>
                <a:ext uri="{FF2B5EF4-FFF2-40B4-BE49-F238E27FC236}">
                  <a16:creationId xmlns:a16="http://schemas.microsoft.com/office/drawing/2014/main" id="{FAA1FB09-2373-C260-6D77-D98A1A0D974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6" name="Freeform 290">
              <a:extLst>
                <a:ext uri="{FF2B5EF4-FFF2-40B4-BE49-F238E27FC236}">
                  <a16:creationId xmlns:a16="http://schemas.microsoft.com/office/drawing/2014/main" id="{07498408-4205-E9A7-6384-3C89245DD16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7" name="Line 291">
              <a:extLst>
                <a:ext uri="{FF2B5EF4-FFF2-40B4-BE49-F238E27FC236}">
                  <a16:creationId xmlns:a16="http://schemas.microsoft.com/office/drawing/2014/main" id="{51B43790-C641-57CE-B890-41DB87E02C5F}"/>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8" name="Line 292">
              <a:extLst>
                <a:ext uri="{FF2B5EF4-FFF2-40B4-BE49-F238E27FC236}">
                  <a16:creationId xmlns:a16="http://schemas.microsoft.com/office/drawing/2014/main" id="{84AD7573-AE0B-3C4E-3AA0-F5DEF48CE7F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9" name="Line 293">
              <a:extLst>
                <a:ext uri="{FF2B5EF4-FFF2-40B4-BE49-F238E27FC236}">
                  <a16:creationId xmlns:a16="http://schemas.microsoft.com/office/drawing/2014/main" id="{8BF323F1-5741-DA81-19DE-F745E691224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0" name="Line 294">
              <a:extLst>
                <a:ext uri="{FF2B5EF4-FFF2-40B4-BE49-F238E27FC236}">
                  <a16:creationId xmlns:a16="http://schemas.microsoft.com/office/drawing/2014/main" id="{4D89A993-F0AC-4035-78E1-4A008D8E78D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1" name="Line 295">
              <a:extLst>
                <a:ext uri="{FF2B5EF4-FFF2-40B4-BE49-F238E27FC236}">
                  <a16:creationId xmlns:a16="http://schemas.microsoft.com/office/drawing/2014/main" id="{377D2EC7-AB0B-394F-5BC4-4C1E92BB4D8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2" name="Freeform 296">
              <a:extLst>
                <a:ext uri="{FF2B5EF4-FFF2-40B4-BE49-F238E27FC236}">
                  <a16:creationId xmlns:a16="http://schemas.microsoft.com/office/drawing/2014/main" id="{0F144276-6E53-FEC0-354F-0D08C197FD47}"/>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3" name="Line 297">
              <a:extLst>
                <a:ext uri="{FF2B5EF4-FFF2-40B4-BE49-F238E27FC236}">
                  <a16:creationId xmlns:a16="http://schemas.microsoft.com/office/drawing/2014/main" id="{B52610EE-A3FF-7949-CF1A-ABA7F958DE2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4" name="Line 298">
              <a:extLst>
                <a:ext uri="{FF2B5EF4-FFF2-40B4-BE49-F238E27FC236}">
                  <a16:creationId xmlns:a16="http://schemas.microsoft.com/office/drawing/2014/main" id="{1A5B49F1-307B-F365-A398-5249E2447C9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5" name="Line 299">
              <a:extLst>
                <a:ext uri="{FF2B5EF4-FFF2-40B4-BE49-F238E27FC236}">
                  <a16:creationId xmlns:a16="http://schemas.microsoft.com/office/drawing/2014/main" id="{245051E0-33F7-DC5A-A8D8-3510BFD113B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6" name="Line 300">
              <a:extLst>
                <a:ext uri="{FF2B5EF4-FFF2-40B4-BE49-F238E27FC236}">
                  <a16:creationId xmlns:a16="http://schemas.microsoft.com/office/drawing/2014/main" id="{D2AFCE8E-1724-C697-1583-20DBC107D9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7" name="Line 301">
              <a:extLst>
                <a:ext uri="{FF2B5EF4-FFF2-40B4-BE49-F238E27FC236}">
                  <a16:creationId xmlns:a16="http://schemas.microsoft.com/office/drawing/2014/main" id="{FAD700DB-9831-C30C-FE18-34E664238F2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8" name="Freeform 302">
              <a:extLst>
                <a:ext uri="{FF2B5EF4-FFF2-40B4-BE49-F238E27FC236}">
                  <a16:creationId xmlns:a16="http://schemas.microsoft.com/office/drawing/2014/main" id="{B00A9BE5-92A3-050E-320A-295237075DE1}"/>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9" name="Line 303">
              <a:extLst>
                <a:ext uri="{FF2B5EF4-FFF2-40B4-BE49-F238E27FC236}">
                  <a16:creationId xmlns:a16="http://schemas.microsoft.com/office/drawing/2014/main" id="{54B58E56-5BF7-32F9-E71D-6DD70DD7618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0" name="Line 304">
              <a:extLst>
                <a:ext uri="{FF2B5EF4-FFF2-40B4-BE49-F238E27FC236}">
                  <a16:creationId xmlns:a16="http://schemas.microsoft.com/office/drawing/2014/main" id="{36E334FE-FB54-1695-BC53-6BA20E92DB62}"/>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1" name="Line 305">
              <a:extLst>
                <a:ext uri="{FF2B5EF4-FFF2-40B4-BE49-F238E27FC236}">
                  <a16:creationId xmlns:a16="http://schemas.microsoft.com/office/drawing/2014/main" id="{C12F39E7-2965-D8B2-48B6-14D3054B5DC3}"/>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2" name="Line 306">
              <a:extLst>
                <a:ext uri="{FF2B5EF4-FFF2-40B4-BE49-F238E27FC236}">
                  <a16:creationId xmlns:a16="http://schemas.microsoft.com/office/drawing/2014/main" id="{D52C68E9-3FA8-9E70-AED0-1A1F95E0131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3" name="Line 307">
              <a:extLst>
                <a:ext uri="{FF2B5EF4-FFF2-40B4-BE49-F238E27FC236}">
                  <a16:creationId xmlns:a16="http://schemas.microsoft.com/office/drawing/2014/main" id="{34AFF7F3-6CEE-D2D4-4375-47302029377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234" name="Group 233">
            <a:extLst>
              <a:ext uri="{FF2B5EF4-FFF2-40B4-BE49-F238E27FC236}">
                <a16:creationId xmlns:a16="http://schemas.microsoft.com/office/drawing/2014/main" id="{5A3A1972-DD4E-8DF1-0DB0-9858BC397AD2}"/>
              </a:ext>
            </a:extLst>
          </p:cNvPr>
          <p:cNvGrpSpPr>
            <a:grpSpLocks noChangeAspect="1"/>
          </p:cNvGrpSpPr>
          <p:nvPr/>
        </p:nvGrpSpPr>
        <p:grpSpPr bwMode="auto">
          <a:xfrm>
            <a:off x="6482266" y="2659898"/>
            <a:ext cx="322803" cy="490660"/>
            <a:chOff x="1762" y="1325"/>
            <a:chExt cx="300" cy="456"/>
          </a:xfrm>
        </p:grpSpPr>
        <p:sp>
          <p:nvSpPr>
            <p:cNvPr id="235" name="Freeform 28">
              <a:extLst>
                <a:ext uri="{FF2B5EF4-FFF2-40B4-BE49-F238E27FC236}">
                  <a16:creationId xmlns:a16="http://schemas.microsoft.com/office/drawing/2014/main" id="{5543D39A-CDC3-8955-F7C2-3B61ED37E94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6" name="Oval 235">
              <a:extLst>
                <a:ext uri="{FF2B5EF4-FFF2-40B4-BE49-F238E27FC236}">
                  <a16:creationId xmlns:a16="http://schemas.microsoft.com/office/drawing/2014/main" id="{4DC52870-9B0D-2479-EF23-7CDA7F74898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7" name="Freeform 30">
              <a:extLst>
                <a:ext uri="{FF2B5EF4-FFF2-40B4-BE49-F238E27FC236}">
                  <a16:creationId xmlns:a16="http://schemas.microsoft.com/office/drawing/2014/main" id="{A7A6E1A9-4700-DB86-0057-23B82E74CAA8}"/>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8" name="Freeform 31">
              <a:extLst>
                <a:ext uri="{FF2B5EF4-FFF2-40B4-BE49-F238E27FC236}">
                  <a16:creationId xmlns:a16="http://schemas.microsoft.com/office/drawing/2014/main" id="{D55A7780-4E14-73E4-0773-E2E32A46E84B}"/>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39" name="Rectangle 238">
              <a:extLst>
                <a:ext uri="{FF2B5EF4-FFF2-40B4-BE49-F238E27FC236}">
                  <a16:creationId xmlns:a16="http://schemas.microsoft.com/office/drawing/2014/main" id="{EC94AC47-D636-E1DE-2525-7DFD173B81F2}"/>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240" name="Group 593">
            <a:extLst>
              <a:ext uri="{FF2B5EF4-FFF2-40B4-BE49-F238E27FC236}">
                <a16:creationId xmlns:a16="http://schemas.microsoft.com/office/drawing/2014/main" id="{2177189E-5A22-CF9A-BD06-D20F27AF8BEB}"/>
              </a:ext>
            </a:extLst>
          </p:cNvPr>
          <p:cNvGrpSpPr>
            <a:grpSpLocks noChangeAspect="1"/>
          </p:cNvGrpSpPr>
          <p:nvPr/>
        </p:nvGrpSpPr>
        <p:grpSpPr bwMode="auto">
          <a:xfrm>
            <a:off x="6026982" y="3712649"/>
            <a:ext cx="666693" cy="586592"/>
            <a:chOff x="6146801" y="2133602"/>
            <a:chExt cx="644525" cy="566738"/>
          </a:xfrm>
        </p:grpSpPr>
        <p:sp>
          <p:nvSpPr>
            <p:cNvPr id="241" name="Freeform 278">
              <a:extLst>
                <a:ext uri="{FF2B5EF4-FFF2-40B4-BE49-F238E27FC236}">
                  <a16:creationId xmlns:a16="http://schemas.microsoft.com/office/drawing/2014/main" id="{107633A7-DDE7-4952-4490-B323E8203706}"/>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2" name="Line 279">
              <a:extLst>
                <a:ext uri="{FF2B5EF4-FFF2-40B4-BE49-F238E27FC236}">
                  <a16:creationId xmlns:a16="http://schemas.microsoft.com/office/drawing/2014/main" id="{076544C5-E472-AF15-70EE-62CF1E4783E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3" name="Line 280">
              <a:extLst>
                <a:ext uri="{FF2B5EF4-FFF2-40B4-BE49-F238E27FC236}">
                  <a16:creationId xmlns:a16="http://schemas.microsoft.com/office/drawing/2014/main" id="{49B1E68A-7912-4432-E98A-3390DF95250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4" name="Line 281">
              <a:extLst>
                <a:ext uri="{FF2B5EF4-FFF2-40B4-BE49-F238E27FC236}">
                  <a16:creationId xmlns:a16="http://schemas.microsoft.com/office/drawing/2014/main" id="{046A36A9-D9E9-08FB-4390-31397DFD3B3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5" name="Line 282">
              <a:extLst>
                <a:ext uri="{FF2B5EF4-FFF2-40B4-BE49-F238E27FC236}">
                  <a16:creationId xmlns:a16="http://schemas.microsoft.com/office/drawing/2014/main" id="{1AA0E543-E9AC-D58C-A802-5C7C09E8BFE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6" name="Line 283">
              <a:extLst>
                <a:ext uri="{FF2B5EF4-FFF2-40B4-BE49-F238E27FC236}">
                  <a16:creationId xmlns:a16="http://schemas.microsoft.com/office/drawing/2014/main" id="{A345DDE1-6E5F-841B-B9F0-51F1A10A446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7" name="Freeform 284">
              <a:extLst>
                <a:ext uri="{FF2B5EF4-FFF2-40B4-BE49-F238E27FC236}">
                  <a16:creationId xmlns:a16="http://schemas.microsoft.com/office/drawing/2014/main" id="{4A9FD54D-BE98-ABEF-3588-8F266AACFD3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8" name="Line 285">
              <a:extLst>
                <a:ext uri="{FF2B5EF4-FFF2-40B4-BE49-F238E27FC236}">
                  <a16:creationId xmlns:a16="http://schemas.microsoft.com/office/drawing/2014/main" id="{EB9D4EE0-9845-93C6-7406-E76E4C0FE072}"/>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9" name="Line 286">
              <a:extLst>
                <a:ext uri="{FF2B5EF4-FFF2-40B4-BE49-F238E27FC236}">
                  <a16:creationId xmlns:a16="http://schemas.microsoft.com/office/drawing/2014/main" id="{AB84E27F-6CF4-5872-614F-C0432060917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0" name="Line 287">
              <a:extLst>
                <a:ext uri="{FF2B5EF4-FFF2-40B4-BE49-F238E27FC236}">
                  <a16:creationId xmlns:a16="http://schemas.microsoft.com/office/drawing/2014/main" id="{DC77D419-4E09-4256-4B1B-D28D1FEF301F}"/>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1" name="Line 288">
              <a:extLst>
                <a:ext uri="{FF2B5EF4-FFF2-40B4-BE49-F238E27FC236}">
                  <a16:creationId xmlns:a16="http://schemas.microsoft.com/office/drawing/2014/main" id="{7F631DCC-0908-6AFF-A77A-BD0B260ECC06}"/>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2" name="Line 289">
              <a:extLst>
                <a:ext uri="{FF2B5EF4-FFF2-40B4-BE49-F238E27FC236}">
                  <a16:creationId xmlns:a16="http://schemas.microsoft.com/office/drawing/2014/main" id="{9BCB339A-370C-7956-E151-3E60BB0425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3" name="Freeform 290">
              <a:extLst>
                <a:ext uri="{FF2B5EF4-FFF2-40B4-BE49-F238E27FC236}">
                  <a16:creationId xmlns:a16="http://schemas.microsoft.com/office/drawing/2014/main" id="{3E5E6F1A-C272-460F-F6D6-C43789013A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4" name="Line 291">
              <a:extLst>
                <a:ext uri="{FF2B5EF4-FFF2-40B4-BE49-F238E27FC236}">
                  <a16:creationId xmlns:a16="http://schemas.microsoft.com/office/drawing/2014/main" id="{6700862E-E342-1B81-D5CA-FEF92EE08A0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5" name="Line 292">
              <a:extLst>
                <a:ext uri="{FF2B5EF4-FFF2-40B4-BE49-F238E27FC236}">
                  <a16:creationId xmlns:a16="http://schemas.microsoft.com/office/drawing/2014/main" id="{409E42D5-EB37-B457-64FA-FDE622D550E1}"/>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6" name="Line 293">
              <a:extLst>
                <a:ext uri="{FF2B5EF4-FFF2-40B4-BE49-F238E27FC236}">
                  <a16:creationId xmlns:a16="http://schemas.microsoft.com/office/drawing/2014/main" id="{F05AEA91-5705-5D1A-AA03-091856A2D63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7" name="Line 294">
              <a:extLst>
                <a:ext uri="{FF2B5EF4-FFF2-40B4-BE49-F238E27FC236}">
                  <a16:creationId xmlns:a16="http://schemas.microsoft.com/office/drawing/2014/main" id="{464BB92E-98A9-2221-F3F5-D9DD9A38478A}"/>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8" name="Line 295">
              <a:extLst>
                <a:ext uri="{FF2B5EF4-FFF2-40B4-BE49-F238E27FC236}">
                  <a16:creationId xmlns:a16="http://schemas.microsoft.com/office/drawing/2014/main" id="{31F24F2A-1A67-99A9-1342-C946F4EF0C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9" name="Freeform 296">
              <a:extLst>
                <a:ext uri="{FF2B5EF4-FFF2-40B4-BE49-F238E27FC236}">
                  <a16:creationId xmlns:a16="http://schemas.microsoft.com/office/drawing/2014/main" id="{FE0D9969-672D-37DC-A5B8-858D33FFF1C8}"/>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0" name="Line 297">
              <a:extLst>
                <a:ext uri="{FF2B5EF4-FFF2-40B4-BE49-F238E27FC236}">
                  <a16:creationId xmlns:a16="http://schemas.microsoft.com/office/drawing/2014/main" id="{6AC98A88-9E5B-98DA-EADB-671835AD9147}"/>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1" name="Line 298">
              <a:extLst>
                <a:ext uri="{FF2B5EF4-FFF2-40B4-BE49-F238E27FC236}">
                  <a16:creationId xmlns:a16="http://schemas.microsoft.com/office/drawing/2014/main" id="{8F861FCB-271C-7E08-71F2-BFDC347EA408}"/>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2" name="Line 299">
              <a:extLst>
                <a:ext uri="{FF2B5EF4-FFF2-40B4-BE49-F238E27FC236}">
                  <a16:creationId xmlns:a16="http://schemas.microsoft.com/office/drawing/2014/main" id="{15E310C7-B431-1F7F-4628-7621EE1A644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3" name="Line 300">
              <a:extLst>
                <a:ext uri="{FF2B5EF4-FFF2-40B4-BE49-F238E27FC236}">
                  <a16:creationId xmlns:a16="http://schemas.microsoft.com/office/drawing/2014/main" id="{B563B4F6-6139-BFF2-04ED-1F57185654F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4" name="Line 301">
              <a:extLst>
                <a:ext uri="{FF2B5EF4-FFF2-40B4-BE49-F238E27FC236}">
                  <a16:creationId xmlns:a16="http://schemas.microsoft.com/office/drawing/2014/main" id="{21EF8657-DC1E-657F-863F-7CF32ABF26A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5" name="Freeform 302">
              <a:extLst>
                <a:ext uri="{FF2B5EF4-FFF2-40B4-BE49-F238E27FC236}">
                  <a16:creationId xmlns:a16="http://schemas.microsoft.com/office/drawing/2014/main" id="{2335CBDB-F4DC-3AB5-C24C-A8E0F7572C9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6" name="Line 303">
              <a:extLst>
                <a:ext uri="{FF2B5EF4-FFF2-40B4-BE49-F238E27FC236}">
                  <a16:creationId xmlns:a16="http://schemas.microsoft.com/office/drawing/2014/main" id="{A5629C5A-A263-69AB-0FAF-F2C370859A2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7" name="Line 304">
              <a:extLst>
                <a:ext uri="{FF2B5EF4-FFF2-40B4-BE49-F238E27FC236}">
                  <a16:creationId xmlns:a16="http://schemas.microsoft.com/office/drawing/2014/main" id="{8380F034-35D8-CED7-14A7-08419A48730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8" name="Line 305">
              <a:extLst>
                <a:ext uri="{FF2B5EF4-FFF2-40B4-BE49-F238E27FC236}">
                  <a16:creationId xmlns:a16="http://schemas.microsoft.com/office/drawing/2014/main" id="{FD1B05F0-2211-9563-F323-3409BD4556D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9" name="Line 306">
              <a:extLst>
                <a:ext uri="{FF2B5EF4-FFF2-40B4-BE49-F238E27FC236}">
                  <a16:creationId xmlns:a16="http://schemas.microsoft.com/office/drawing/2014/main" id="{7F17FD4E-9EEC-F03E-7EAB-39E0E2DCC34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0" name="Line 307">
              <a:extLst>
                <a:ext uri="{FF2B5EF4-FFF2-40B4-BE49-F238E27FC236}">
                  <a16:creationId xmlns:a16="http://schemas.microsoft.com/office/drawing/2014/main" id="{813A1AF5-4997-A846-0EE3-69C372DFD8BB}"/>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271" name="Group 270">
            <a:extLst>
              <a:ext uri="{FF2B5EF4-FFF2-40B4-BE49-F238E27FC236}">
                <a16:creationId xmlns:a16="http://schemas.microsoft.com/office/drawing/2014/main" id="{C095195F-6B18-2F35-4F29-A8B0C7FD24B9}"/>
              </a:ext>
            </a:extLst>
          </p:cNvPr>
          <p:cNvGrpSpPr>
            <a:grpSpLocks noChangeAspect="1"/>
          </p:cNvGrpSpPr>
          <p:nvPr/>
        </p:nvGrpSpPr>
        <p:grpSpPr bwMode="auto">
          <a:xfrm>
            <a:off x="6534609" y="4027451"/>
            <a:ext cx="322803" cy="490660"/>
            <a:chOff x="1762" y="1325"/>
            <a:chExt cx="300" cy="456"/>
          </a:xfrm>
        </p:grpSpPr>
        <p:sp>
          <p:nvSpPr>
            <p:cNvPr id="272" name="Freeform 28">
              <a:extLst>
                <a:ext uri="{FF2B5EF4-FFF2-40B4-BE49-F238E27FC236}">
                  <a16:creationId xmlns:a16="http://schemas.microsoft.com/office/drawing/2014/main" id="{B7DC9651-DD6E-26F0-6844-E3C03589A2D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73" name="Oval 272">
              <a:extLst>
                <a:ext uri="{FF2B5EF4-FFF2-40B4-BE49-F238E27FC236}">
                  <a16:creationId xmlns:a16="http://schemas.microsoft.com/office/drawing/2014/main" id="{4D916461-891A-D9D4-2E59-9E2131A68C74}"/>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74" name="Freeform 30">
              <a:extLst>
                <a:ext uri="{FF2B5EF4-FFF2-40B4-BE49-F238E27FC236}">
                  <a16:creationId xmlns:a16="http://schemas.microsoft.com/office/drawing/2014/main" id="{18508A82-0A2B-5DEB-BC53-E36C7E63E26E}"/>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75" name="Freeform 31">
              <a:extLst>
                <a:ext uri="{FF2B5EF4-FFF2-40B4-BE49-F238E27FC236}">
                  <a16:creationId xmlns:a16="http://schemas.microsoft.com/office/drawing/2014/main" id="{3B258E99-2DCB-B5BB-4D2A-31F84FE6B0D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276" name="Rectangle 275">
              <a:extLst>
                <a:ext uri="{FF2B5EF4-FFF2-40B4-BE49-F238E27FC236}">
                  <a16:creationId xmlns:a16="http://schemas.microsoft.com/office/drawing/2014/main" id="{22765095-E23C-62BC-1A99-71429E65B7C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277" name="TextBox 276">
            <a:extLst>
              <a:ext uri="{FF2B5EF4-FFF2-40B4-BE49-F238E27FC236}">
                <a16:creationId xmlns:a16="http://schemas.microsoft.com/office/drawing/2014/main" id="{D963F5B9-456C-224E-A1F2-C9ABE728ED9C}"/>
              </a:ext>
            </a:extLst>
          </p:cNvPr>
          <p:cNvSpPr txBox="1"/>
          <p:nvPr/>
        </p:nvSpPr>
        <p:spPr>
          <a:xfrm>
            <a:off x="3587999" y="4474210"/>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278" name="Group 107">
            <a:extLst>
              <a:ext uri="{FF2B5EF4-FFF2-40B4-BE49-F238E27FC236}">
                <a16:creationId xmlns:a16="http://schemas.microsoft.com/office/drawing/2014/main" id="{12815C6E-EBFC-4241-ED7C-BCABD2844C30}"/>
              </a:ext>
            </a:extLst>
          </p:cNvPr>
          <p:cNvGrpSpPr>
            <a:grpSpLocks noChangeAspect="1"/>
          </p:cNvGrpSpPr>
          <p:nvPr/>
        </p:nvGrpSpPr>
        <p:grpSpPr bwMode="auto">
          <a:xfrm>
            <a:off x="3876164" y="3996397"/>
            <a:ext cx="800299" cy="461020"/>
            <a:chOff x="980" y="1435"/>
            <a:chExt cx="602" cy="346"/>
          </a:xfrm>
        </p:grpSpPr>
        <p:sp>
          <p:nvSpPr>
            <p:cNvPr id="279" name="AutoShape 106">
              <a:extLst>
                <a:ext uri="{FF2B5EF4-FFF2-40B4-BE49-F238E27FC236}">
                  <a16:creationId xmlns:a16="http://schemas.microsoft.com/office/drawing/2014/main" id="{4917C141-F8D4-F1A5-6D52-F49140ABC31E}"/>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280" name="Freeform 108">
              <a:extLst>
                <a:ext uri="{FF2B5EF4-FFF2-40B4-BE49-F238E27FC236}">
                  <a16:creationId xmlns:a16="http://schemas.microsoft.com/office/drawing/2014/main" id="{630AE077-1B8D-84A0-92E7-A26D8499E6B4}"/>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81" name="Freeform 109">
              <a:extLst>
                <a:ext uri="{FF2B5EF4-FFF2-40B4-BE49-F238E27FC236}">
                  <a16:creationId xmlns:a16="http://schemas.microsoft.com/office/drawing/2014/main" id="{AC4F91C6-96FD-8F9E-33A0-4574A3ACFBA7}"/>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82" name="Freeform 110">
              <a:extLst>
                <a:ext uri="{FF2B5EF4-FFF2-40B4-BE49-F238E27FC236}">
                  <a16:creationId xmlns:a16="http://schemas.microsoft.com/office/drawing/2014/main" id="{05331163-09F7-F957-02A5-8B1487DCA8DF}"/>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83" name="Freeform 111">
              <a:extLst>
                <a:ext uri="{FF2B5EF4-FFF2-40B4-BE49-F238E27FC236}">
                  <a16:creationId xmlns:a16="http://schemas.microsoft.com/office/drawing/2014/main" id="{D52B138A-C56C-EC1E-AC66-40D51E131166}"/>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84" name="Oval 112">
              <a:extLst>
                <a:ext uri="{FF2B5EF4-FFF2-40B4-BE49-F238E27FC236}">
                  <a16:creationId xmlns:a16="http://schemas.microsoft.com/office/drawing/2014/main" id="{48360661-9EA1-8100-088C-518A2B7F0D78}"/>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85" name="Freeform 113">
              <a:extLst>
                <a:ext uri="{FF2B5EF4-FFF2-40B4-BE49-F238E27FC236}">
                  <a16:creationId xmlns:a16="http://schemas.microsoft.com/office/drawing/2014/main" id="{41DAEEA5-DD30-D529-0CBA-13E714074A9F}"/>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286" name="Freeform 114">
              <a:extLst>
                <a:ext uri="{FF2B5EF4-FFF2-40B4-BE49-F238E27FC236}">
                  <a16:creationId xmlns:a16="http://schemas.microsoft.com/office/drawing/2014/main" id="{A53BEDDF-211E-CFDC-1555-9D6002305E73}"/>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287" name="Freeform 115">
              <a:extLst>
                <a:ext uri="{FF2B5EF4-FFF2-40B4-BE49-F238E27FC236}">
                  <a16:creationId xmlns:a16="http://schemas.microsoft.com/office/drawing/2014/main" id="{3A9B2F5D-BEAF-4516-FDBF-05658FD52C7A}"/>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16783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Subscription </a:t>
            </a:r>
          </a:p>
        </p:txBody>
      </p:sp>
      <p:grpSp>
        <p:nvGrpSpPr>
          <p:cNvPr id="331" name="Group 330">
            <a:extLst>
              <a:ext uri="{FF2B5EF4-FFF2-40B4-BE49-F238E27FC236}">
                <a16:creationId xmlns:a16="http://schemas.microsoft.com/office/drawing/2014/main" id="{C54816D7-7097-8E2A-1CB0-CD47AB05A2FE}"/>
              </a:ext>
            </a:extLst>
          </p:cNvPr>
          <p:cNvGrpSpPr/>
          <p:nvPr/>
        </p:nvGrpSpPr>
        <p:grpSpPr>
          <a:xfrm>
            <a:off x="1819143" y="2625978"/>
            <a:ext cx="947977" cy="791421"/>
            <a:chOff x="3973732" y="1259009"/>
            <a:chExt cx="1783099" cy="1473425"/>
          </a:xfrm>
        </p:grpSpPr>
        <p:grpSp>
          <p:nvGrpSpPr>
            <p:cNvPr id="332" name="Group 593">
              <a:extLst>
                <a:ext uri="{FF2B5EF4-FFF2-40B4-BE49-F238E27FC236}">
                  <a16:creationId xmlns:a16="http://schemas.microsoft.com/office/drawing/2014/main" id="{FA58F3A7-2097-2367-A8D5-A648620965E3}"/>
                </a:ext>
              </a:extLst>
            </p:cNvPr>
            <p:cNvGrpSpPr>
              <a:grpSpLocks noChangeAspect="1"/>
            </p:cNvGrpSpPr>
            <p:nvPr/>
          </p:nvGrpSpPr>
          <p:grpSpPr bwMode="auto">
            <a:xfrm>
              <a:off x="3973732" y="1259009"/>
              <a:ext cx="1311482" cy="1153911"/>
              <a:chOff x="6146801" y="2133602"/>
              <a:chExt cx="644525" cy="566738"/>
            </a:xfrm>
          </p:grpSpPr>
          <p:sp>
            <p:nvSpPr>
              <p:cNvPr id="343" name="Freeform 278">
                <a:extLst>
                  <a:ext uri="{FF2B5EF4-FFF2-40B4-BE49-F238E27FC236}">
                    <a16:creationId xmlns:a16="http://schemas.microsoft.com/office/drawing/2014/main" id="{FA041997-DDBA-34D0-4DC6-FBD6567BFB6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4" name="Line 279">
                <a:extLst>
                  <a:ext uri="{FF2B5EF4-FFF2-40B4-BE49-F238E27FC236}">
                    <a16:creationId xmlns:a16="http://schemas.microsoft.com/office/drawing/2014/main" id="{84FC309D-5F00-0521-5A3B-64A095F166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5" name="Line 280">
                <a:extLst>
                  <a:ext uri="{FF2B5EF4-FFF2-40B4-BE49-F238E27FC236}">
                    <a16:creationId xmlns:a16="http://schemas.microsoft.com/office/drawing/2014/main" id="{54298798-12F6-1553-8EE9-3A918258737F}"/>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6" name="Line 281">
                <a:extLst>
                  <a:ext uri="{FF2B5EF4-FFF2-40B4-BE49-F238E27FC236}">
                    <a16:creationId xmlns:a16="http://schemas.microsoft.com/office/drawing/2014/main" id="{25BE6A9D-61B4-7C16-4D3A-F746E337FF26}"/>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7" name="Line 282">
                <a:extLst>
                  <a:ext uri="{FF2B5EF4-FFF2-40B4-BE49-F238E27FC236}">
                    <a16:creationId xmlns:a16="http://schemas.microsoft.com/office/drawing/2014/main" id="{E3DF6850-0362-C4B6-1837-FF7AF719126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8" name="Line 283">
                <a:extLst>
                  <a:ext uri="{FF2B5EF4-FFF2-40B4-BE49-F238E27FC236}">
                    <a16:creationId xmlns:a16="http://schemas.microsoft.com/office/drawing/2014/main" id="{8907B869-D04E-C7B2-F2D1-CC62611A33B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9" name="Freeform 284">
                <a:extLst>
                  <a:ext uri="{FF2B5EF4-FFF2-40B4-BE49-F238E27FC236}">
                    <a16:creationId xmlns:a16="http://schemas.microsoft.com/office/drawing/2014/main" id="{81ABAAB5-1294-F97D-9CDA-363C7A485A5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0" name="Line 285">
                <a:extLst>
                  <a:ext uri="{FF2B5EF4-FFF2-40B4-BE49-F238E27FC236}">
                    <a16:creationId xmlns:a16="http://schemas.microsoft.com/office/drawing/2014/main" id="{0A8AE06A-05B6-2F15-2185-E5AE3150E1A2}"/>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1" name="Line 286">
                <a:extLst>
                  <a:ext uri="{FF2B5EF4-FFF2-40B4-BE49-F238E27FC236}">
                    <a16:creationId xmlns:a16="http://schemas.microsoft.com/office/drawing/2014/main" id="{670F90F6-D57B-C299-FA62-A26329C8CF8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2" name="Line 287">
                <a:extLst>
                  <a:ext uri="{FF2B5EF4-FFF2-40B4-BE49-F238E27FC236}">
                    <a16:creationId xmlns:a16="http://schemas.microsoft.com/office/drawing/2014/main" id="{54A4FD63-508A-7784-2473-F092835E459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3" name="Line 288">
                <a:extLst>
                  <a:ext uri="{FF2B5EF4-FFF2-40B4-BE49-F238E27FC236}">
                    <a16:creationId xmlns:a16="http://schemas.microsoft.com/office/drawing/2014/main" id="{8DB976DA-DCBC-D719-BEC5-39096C12DF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4" name="Line 289">
                <a:extLst>
                  <a:ext uri="{FF2B5EF4-FFF2-40B4-BE49-F238E27FC236}">
                    <a16:creationId xmlns:a16="http://schemas.microsoft.com/office/drawing/2014/main" id="{7A313E4A-57D8-3F2D-EEE6-2FADBD2A26BC}"/>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5" name="Freeform 290">
                <a:extLst>
                  <a:ext uri="{FF2B5EF4-FFF2-40B4-BE49-F238E27FC236}">
                    <a16:creationId xmlns:a16="http://schemas.microsoft.com/office/drawing/2014/main" id="{23BB668E-AA72-5B2B-71C1-9610DE51758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6" name="Line 291">
                <a:extLst>
                  <a:ext uri="{FF2B5EF4-FFF2-40B4-BE49-F238E27FC236}">
                    <a16:creationId xmlns:a16="http://schemas.microsoft.com/office/drawing/2014/main" id="{6662502F-5EA4-0AE9-860F-7E5F54D07F8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7" name="Line 292">
                <a:extLst>
                  <a:ext uri="{FF2B5EF4-FFF2-40B4-BE49-F238E27FC236}">
                    <a16:creationId xmlns:a16="http://schemas.microsoft.com/office/drawing/2014/main" id="{FF501B29-4479-AD96-8D9D-C29B3FD0DF0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8" name="Line 293">
                <a:extLst>
                  <a:ext uri="{FF2B5EF4-FFF2-40B4-BE49-F238E27FC236}">
                    <a16:creationId xmlns:a16="http://schemas.microsoft.com/office/drawing/2014/main" id="{DEC8AB6E-779D-C0F5-01C5-B5AB0643BD23}"/>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9" name="Line 294">
                <a:extLst>
                  <a:ext uri="{FF2B5EF4-FFF2-40B4-BE49-F238E27FC236}">
                    <a16:creationId xmlns:a16="http://schemas.microsoft.com/office/drawing/2014/main" id="{1FBC03F5-FFDB-E51E-8886-F1C7C43AC80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0" name="Line 295">
                <a:extLst>
                  <a:ext uri="{FF2B5EF4-FFF2-40B4-BE49-F238E27FC236}">
                    <a16:creationId xmlns:a16="http://schemas.microsoft.com/office/drawing/2014/main" id="{33D5FACD-54D9-2AC9-3805-123C4EC5D33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1" name="Freeform 296">
                <a:extLst>
                  <a:ext uri="{FF2B5EF4-FFF2-40B4-BE49-F238E27FC236}">
                    <a16:creationId xmlns:a16="http://schemas.microsoft.com/office/drawing/2014/main" id="{AE0B8E45-60B8-CEFB-4E70-18D4EE391E0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2" name="Line 297">
                <a:extLst>
                  <a:ext uri="{FF2B5EF4-FFF2-40B4-BE49-F238E27FC236}">
                    <a16:creationId xmlns:a16="http://schemas.microsoft.com/office/drawing/2014/main" id="{DC90A1C7-C5D9-3601-690A-1F24ABEACE2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3" name="Line 298">
                <a:extLst>
                  <a:ext uri="{FF2B5EF4-FFF2-40B4-BE49-F238E27FC236}">
                    <a16:creationId xmlns:a16="http://schemas.microsoft.com/office/drawing/2014/main" id="{FFA32734-7906-C35C-07CB-EDE595DB76BD}"/>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4" name="Line 299">
                <a:extLst>
                  <a:ext uri="{FF2B5EF4-FFF2-40B4-BE49-F238E27FC236}">
                    <a16:creationId xmlns:a16="http://schemas.microsoft.com/office/drawing/2014/main" id="{936A4A71-8E19-7239-E11E-87F9CB2DDEBB}"/>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5" name="Line 300">
                <a:extLst>
                  <a:ext uri="{FF2B5EF4-FFF2-40B4-BE49-F238E27FC236}">
                    <a16:creationId xmlns:a16="http://schemas.microsoft.com/office/drawing/2014/main" id="{4701A736-0083-FFF1-C06C-C3016271A2B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6" name="Line 301">
                <a:extLst>
                  <a:ext uri="{FF2B5EF4-FFF2-40B4-BE49-F238E27FC236}">
                    <a16:creationId xmlns:a16="http://schemas.microsoft.com/office/drawing/2014/main" id="{1E6B01F5-A259-459F-D94A-3EF659A9037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7" name="Freeform 302">
                <a:extLst>
                  <a:ext uri="{FF2B5EF4-FFF2-40B4-BE49-F238E27FC236}">
                    <a16:creationId xmlns:a16="http://schemas.microsoft.com/office/drawing/2014/main" id="{C1E02AE6-761B-FB96-91C1-B47DB9F09CB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8" name="Line 303">
                <a:extLst>
                  <a:ext uri="{FF2B5EF4-FFF2-40B4-BE49-F238E27FC236}">
                    <a16:creationId xmlns:a16="http://schemas.microsoft.com/office/drawing/2014/main" id="{B87EAA6A-4FF8-531E-8B93-B2916F3B0E6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9" name="Line 304">
                <a:extLst>
                  <a:ext uri="{FF2B5EF4-FFF2-40B4-BE49-F238E27FC236}">
                    <a16:creationId xmlns:a16="http://schemas.microsoft.com/office/drawing/2014/main" id="{84ECEF94-3DC5-586D-F636-51C730BB721C}"/>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0" name="Line 305">
                <a:extLst>
                  <a:ext uri="{FF2B5EF4-FFF2-40B4-BE49-F238E27FC236}">
                    <a16:creationId xmlns:a16="http://schemas.microsoft.com/office/drawing/2014/main" id="{8DD16F1C-5C2F-507B-7EDC-C618BDE59CD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1" name="Line 306">
                <a:extLst>
                  <a:ext uri="{FF2B5EF4-FFF2-40B4-BE49-F238E27FC236}">
                    <a16:creationId xmlns:a16="http://schemas.microsoft.com/office/drawing/2014/main" id="{249CD9C7-DCC3-4941-99EC-314D2688F48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2" name="Line 307">
                <a:extLst>
                  <a:ext uri="{FF2B5EF4-FFF2-40B4-BE49-F238E27FC236}">
                    <a16:creationId xmlns:a16="http://schemas.microsoft.com/office/drawing/2014/main" id="{532613ED-3CE0-D761-3060-A1242A7AE25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333" name="Group 373">
              <a:extLst>
                <a:ext uri="{FF2B5EF4-FFF2-40B4-BE49-F238E27FC236}">
                  <a16:creationId xmlns:a16="http://schemas.microsoft.com/office/drawing/2014/main" id="{0B7F4373-D782-F80D-CE32-EC03BEDE9959}"/>
                </a:ext>
              </a:extLst>
            </p:cNvPr>
            <p:cNvGrpSpPr>
              <a:grpSpLocks/>
            </p:cNvGrpSpPr>
            <p:nvPr/>
          </p:nvGrpSpPr>
          <p:grpSpPr bwMode="auto">
            <a:xfrm>
              <a:off x="4764643" y="1783109"/>
              <a:ext cx="992188" cy="949325"/>
              <a:chOff x="6493421" y="-20381"/>
              <a:chExt cx="1290462" cy="1234331"/>
            </a:xfrm>
          </p:grpSpPr>
          <p:grpSp>
            <p:nvGrpSpPr>
              <p:cNvPr id="334" name="Group 4">
                <a:extLst>
                  <a:ext uri="{FF2B5EF4-FFF2-40B4-BE49-F238E27FC236}">
                    <a16:creationId xmlns:a16="http://schemas.microsoft.com/office/drawing/2014/main" id="{ADBD18D9-E135-3C37-D7E3-E983E2A053FC}"/>
                  </a:ext>
                </a:extLst>
              </p:cNvPr>
              <p:cNvGrpSpPr>
                <a:grpSpLocks noChangeAspect="1"/>
              </p:cNvGrpSpPr>
              <p:nvPr/>
            </p:nvGrpSpPr>
            <p:grpSpPr bwMode="auto">
              <a:xfrm>
                <a:off x="6493421" y="299644"/>
                <a:ext cx="412156" cy="883191"/>
                <a:chOff x="598" y="1936"/>
                <a:chExt cx="287" cy="615"/>
              </a:xfrm>
              <a:solidFill>
                <a:schemeClr val="accent2"/>
              </a:solidFill>
            </p:grpSpPr>
            <p:sp>
              <p:nvSpPr>
                <p:cNvPr id="341" name="Freeform 6">
                  <a:extLst>
                    <a:ext uri="{FF2B5EF4-FFF2-40B4-BE49-F238E27FC236}">
                      <a16:creationId xmlns:a16="http://schemas.microsoft.com/office/drawing/2014/main" id="{1B9E0CA9-5529-6C78-984E-744CB5D2901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42" name="Freeform 7">
                  <a:extLst>
                    <a:ext uri="{FF2B5EF4-FFF2-40B4-BE49-F238E27FC236}">
                      <a16:creationId xmlns:a16="http://schemas.microsoft.com/office/drawing/2014/main" id="{9522D3A5-CFA9-59A9-7E66-23B7AD41093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335" name="Group 4">
                <a:extLst>
                  <a:ext uri="{FF2B5EF4-FFF2-40B4-BE49-F238E27FC236}">
                    <a16:creationId xmlns:a16="http://schemas.microsoft.com/office/drawing/2014/main" id="{BFEC999F-A34C-7FEA-A0F6-C49481C20052}"/>
                  </a:ext>
                </a:extLst>
              </p:cNvPr>
              <p:cNvGrpSpPr>
                <a:grpSpLocks noChangeAspect="1"/>
              </p:cNvGrpSpPr>
              <p:nvPr/>
            </p:nvGrpSpPr>
            <p:grpSpPr bwMode="auto">
              <a:xfrm>
                <a:off x="7371727" y="299644"/>
                <a:ext cx="412156" cy="883191"/>
                <a:chOff x="598" y="1936"/>
                <a:chExt cx="287" cy="615"/>
              </a:xfrm>
              <a:solidFill>
                <a:schemeClr val="accent1"/>
              </a:solidFill>
            </p:grpSpPr>
            <p:sp>
              <p:nvSpPr>
                <p:cNvPr id="339" name="Freeform 6">
                  <a:extLst>
                    <a:ext uri="{FF2B5EF4-FFF2-40B4-BE49-F238E27FC236}">
                      <a16:creationId xmlns:a16="http://schemas.microsoft.com/office/drawing/2014/main" id="{5E9E61AB-28D5-B5CF-4913-7B7EAE3414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40" name="Freeform 7">
                  <a:extLst>
                    <a:ext uri="{FF2B5EF4-FFF2-40B4-BE49-F238E27FC236}">
                      <a16:creationId xmlns:a16="http://schemas.microsoft.com/office/drawing/2014/main" id="{106322A1-10FD-AEEF-801C-71485FFF6F1F}"/>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336" name="Group 4">
                <a:extLst>
                  <a:ext uri="{FF2B5EF4-FFF2-40B4-BE49-F238E27FC236}">
                    <a16:creationId xmlns:a16="http://schemas.microsoft.com/office/drawing/2014/main" id="{9C52116F-C63A-9F64-3BC8-CBE8AA5C2DF5}"/>
                  </a:ext>
                </a:extLst>
              </p:cNvPr>
              <p:cNvGrpSpPr>
                <a:grpSpLocks noChangeAspect="1"/>
              </p:cNvGrpSpPr>
              <p:nvPr/>
            </p:nvGrpSpPr>
            <p:grpSpPr bwMode="auto">
              <a:xfrm>
                <a:off x="6846910" y="-20381"/>
                <a:ext cx="576021" cy="1234331"/>
                <a:chOff x="598" y="1936"/>
                <a:chExt cx="287" cy="615"/>
              </a:xfrm>
              <a:solidFill>
                <a:schemeClr val="accent5"/>
              </a:solidFill>
            </p:grpSpPr>
            <p:sp>
              <p:nvSpPr>
                <p:cNvPr id="337" name="Freeform 6">
                  <a:extLst>
                    <a:ext uri="{FF2B5EF4-FFF2-40B4-BE49-F238E27FC236}">
                      <a16:creationId xmlns:a16="http://schemas.microsoft.com/office/drawing/2014/main" id="{A85603A6-5C25-C73E-668F-76EC6323DB6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38" name="Freeform 7">
                  <a:extLst>
                    <a:ext uri="{FF2B5EF4-FFF2-40B4-BE49-F238E27FC236}">
                      <a16:creationId xmlns:a16="http://schemas.microsoft.com/office/drawing/2014/main" id="{EA769534-1DBA-4DC2-DF0A-887FD1E6404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374" name="TextBox 373">
            <a:extLst>
              <a:ext uri="{FF2B5EF4-FFF2-40B4-BE49-F238E27FC236}">
                <a16:creationId xmlns:a16="http://schemas.microsoft.com/office/drawing/2014/main" id="{39C5D283-8D25-37CD-2C66-3CB4AA2700C7}"/>
              </a:ext>
            </a:extLst>
          </p:cNvPr>
          <p:cNvSpPr txBox="1"/>
          <p:nvPr/>
        </p:nvSpPr>
        <p:spPr>
          <a:xfrm>
            <a:off x="1682472" y="383529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sp>
        <p:nvSpPr>
          <p:cNvPr id="474" name="TextBox 473">
            <a:extLst>
              <a:ext uri="{FF2B5EF4-FFF2-40B4-BE49-F238E27FC236}">
                <a16:creationId xmlns:a16="http://schemas.microsoft.com/office/drawing/2014/main" id="{18A63FA9-BB97-9AFD-1059-F7FF40261193}"/>
              </a:ext>
            </a:extLst>
          </p:cNvPr>
          <p:cNvSpPr txBox="1"/>
          <p:nvPr/>
        </p:nvSpPr>
        <p:spPr>
          <a:xfrm>
            <a:off x="1674720" y="3350793"/>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/contact</a:t>
            </a:r>
          </a:p>
        </p:txBody>
      </p:sp>
      <p:grpSp>
        <p:nvGrpSpPr>
          <p:cNvPr id="477" name="Group 476">
            <a:extLst>
              <a:ext uri="{FF2B5EF4-FFF2-40B4-BE49-F238E27FC236}">
                <a16:creationId xmlns:a16="http://schemas.microsoft.com/office/drawing/2014/main" id="{71662398-18A9-A935-07F1-DA8300B047D9}"/>
              </a:ext>
            </a:extLst>
          </p:cNvPr>
          <p:cNvGrpSpPr/>
          <p:nvPr/>
        </p:nvGrpSpPr>
        <p:grpSpPr>
          <a:xfrm>
            <a:off x="2866714" y="1281372"/>
            <a:ext cx="2942991" cy="1418026"/>
            <a:chOff x="2866714" y="1281372"/>
            <a:chExt cx="2942991" cy="1418026"/>
          </a:xfrm>
        </p:grpSpPr>
        <p:sp>
          <p:nvSpPr>
            <p:cNvPr id="478" name="TextBox 477">
              <a:extLst>
                <a:ext uri="{FF2B5EF4-FFF2-40B4-BE49-F238E27FC236}">
                  <a16:creationId xmlns:a16="http://schemas.microsoft.com/office/drawing/2014/main" id="{0282B741-7A31-CA4A-EED1-61C107E20400}"/>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/contact</a:t>
              </a:r>
            </a:p>
          </p:txBody>
        </p:sp>
        <p:cxnSp>
          <p:nvCxnSpPr>
            <p:cNvPr id="479" name="Straight Arrow Connector 478">
              <a:extLst>
                <a:ext uri="{FF2B5EF4-FFF2-40B4-BE49-F238E27FC236}">
                  <a16:creationId xmlns:a16="http://schemas.microsoft.com/office/drawing/2014/main" id="{69499A51-9B49-5C9D-6D79-679833C41130}"/>
                </a:ext>
              </a:extLst>
            </p:cNvPr>
            <p:cNvCxnSpPr>
              <a:cxnSpLocks/>
            </p:cNvCxnSpPr>
            <p:nvPr/>
          </p:nvCxnSpPr>
          <p:spPr>
            <a:xfrm flipH="1">
              <a:off x="2866714" y="1281372"/>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0" name="TextBox 479">
              <a:extLst>
                <a:ext uri="{FF2B5EF4-FFF2-40B4-BE49-F238E27FC236}">
                  <a16:creationId xmlns:a16="http://schemas.microsoft.com/office/drawing/2014/main" id="{88E26DA7-60F6-766E-7F15-70D16EBA3B60}"/>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481" name="Straight Arrow Connector 480">
              <a:extLst>
                <a:ext uri="{FF2B5EF4-FFF2-40B4-BE49-F238E27FC236}">
                  <a16:creationId xmlns:a16="http://schemas.microsoft.com/office/drawing/2014/main" id="{2312B018-193C-0918-EE55-A1AAD5D1AAF5}"/>
                </a:ext>
              </a:extLst>
            </p:cNvPr>
            <p:cNvCxnSpPr>
              <a:cxnSpLocks/>
            </p:cNvCxnSpPr>
            <p:nvPr/>
          </p:nvCxnSpPr>
          <p:spPr>
            <a:xfrm flipH="1">
              <a:off x="2924597" y="1375447"/>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2" name="TextBox 481">
            <a:extLst>
              <a:ext uri="{FF2B5EF4-FFF2-40B4-BE49-F238E27FC236}">
                <a16:creationId xmlns:a16="http://schemas.microsoft.com/office/drawing/2014/main" id="{C1B13F8A-3B5E-3DD1-7261-026F49F66BDC}"/>
              </a:ext>
            </a:extLst>
          </p:cNvPr>
          <p:cNvSpPr txBox="1"/>
          <p:nvPr/>
        </p:nvSpPr>
        <p:spPr>
          <a:xfrm>
            <a:off x="4535999" y="2145556"/>
            <a:ext cx="493931" cy="1200329"/>
          </a:xfrm>
          <a:prstGeom prst="rect">
            <a:avLst/>
          </a:prstGeom>
          <a:noFill/>
        </p:spPr>
        <p:txBody>
          <a:bodyPr wrap="square" rtlCol="0">
            <a:spAutoFit/>
          </a:bodyPr>
          <a:lstStyle/>
          <a:p>
            <a:r>
              <a:rPr lang="en-GB" sz="2400" b="1" dirty="0">
                <a:latin typeface="+mn-lt"/>
              </a:rPr>
              <a:t>.</a:t>
            </a:r>
          </a:p>
          <a:p>
            <a:r>
              <a:rPr lang="en-GB" sz="2400" b="1" dirty="0">
                <a:latin typeface="+mn-lt"/>
              </a:rPr>
              <a:t>.</a:t>
            </a:r>
          </a:p>
          <a:p>
            <a:r>
              <a:rPr lang="en-GB" sz="2400" b="1" dirty="0">
                <a:latin typeface="+mn-lt"/>
              </a:rPr>
              <a:t>.</a:t>
            </a:r>
          </a:p>
        </p:txBody>
      </p:sp>
      <p:sp>
        <p:nvSpPr>
          <p:cNvPr id="483" name="TextBox 482">
            <a:extLst>
              <a:ext uri="{FF2B5EF4-FFF2-40B4-BE49-F238E27FC236}">
                <a16:creationId xmlns:a16="http://schemas.microsoft.com/office/drawing/2014/main" id="{DE2A2306-1E61-95A3-1B66-7D2C405533DF}"/>
              </a:ext>
            </a:extLst>
          </p:cNvPr>
          <p:cNvSpPr txBox="1"/>
          <p:nvPr/>
        </p:nvSpPr>
        <p:spPr>
          <a:xfrm>
            <a:off x="6993987" y="1070780"/>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SaaS Service</a:t>
            </a:r>
          </a:p>
        </p:txBody>
      </p:sp>
      <p:grpSp>
        <p:nvGrpSpPr>
          <p:cNvPr id="488" name="Group 487">
            <a:extLst>
              <a:ext uri="{FF2B5EF4-FFF2-40B4-BE49-F238E27FC236}">
                <a16:creationId xmlns:a16="http://schemas.microsoft.com/office/drawing/2014/main" id="{A58111D3-E36B-FE7B-9A12-67376C1527FE}"/>
              </a:ext>
            </a:extLst>
          </p:cNvPr>
          <p:cNvGrpSpPr/>
          <p:nvPr/>
        </p:nvGrpSpPr>
        <p:grpSpPr>
          <a:xfrm rot="2498742">
            <a:off x="2879844" y="2943737"/>
            <a:ext cx="2942991" cy="1421746"/>
            <a:chOff x="2866714" y="1281372"/>
            <a:chExt cx="2942991" cy="1421746"/>
          </a:xfrm>
        </p:grpSpPr>
        <p:sp>
          <p:nvSpPr>
            <p:cNvPr id="489" name="TextBox 488">
              <a:extLst>
                <a:ext uri="{FF2B5EF4-FFF2-40B4-BE49-F238E27FC236}">
                  <a16:creationId xmlns:a16="http://schemas.microsoft.com/office/drawing/2014/main" id="{28015F26-D505-752E-8920-8D37004DDB1B}"/>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/contact</a:t>
              </a:r>
            </a:p>
          </p:txBody>
        </p:sp>
        <p:cxnSp>
          <p:nvCxnSpPr>
            <p:cNvPr id="490" name="Straight Arrow Connector 489">
              <a:extLst>
                <a:ext uri="{FF2B5EF4-FFF2-40B4-BE49-F238E27FC236}">
                  <a16:creationId xmlns:a16="http://schemas.microsoft.com/office/drawing/2014/main" id="{D0C2C88A-F874-FAC7-A50C-262A17301B19}"/>
                </a:ext>
              </a:extLst>
            </p:cNvPr>
            <p:cNvCxnSpPr>
              <a:cxnSpLocks/>
            </p:cNvCxnSpPr>
            <p:nvPr/>
          </p:nvCxnSpPr>
          <p:spPr>
            <a:xfrm flipH="1">
              <a:off x="2866714" y="1281372"/>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1" name="TextBox 490">
              <a:extLst>
                <a:ext uri="{FF2B5EF4-FFF2-40B4-BE49-F238E27FC236}">
                  <a16:creationId xmlns:a16="http://schemas.microsoft.com/office/drawing/2014/main" id="{986926B9-3419-EC47-2AA6-E5AE577392C2}"/>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492" name="Straight Arrow Connector 491">
              <a:extLst>
                <a:ext uri="{FF2B5EF4-FFF2-40B4-BE49-F238E27FC236}">
                  <a16:creationId xmlns:a16="http://schemas.microsoft.com/office/drawing/2014/main" id="{9B80FAB1-6A67-F840-B444-84B7DC603BF9}"/>
                </a:ext>
              </a:extLst>
            </p:cNvPr>
            <p:cNvCxnSpPr>
              <a:cxnSpLocks/>
            </p:cNvCxnSpPr>
            <p:nvPr/>
          </p:nvCxnSpPr>
          <p:spPr>
            <a:xfrm flipH="1">
              <a:off x="2924597" y="1379167"/>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EEBEE4C-4851-A3E3-D3D0-10DB6702C397}"/>
              </a:ext>
            </a:extLst>
          </p:cNvPr>
          <p:cNvSpPr txBox="1"/>
          <p:nvPr/>
        </p:nvSpPr>
        <p:spPr>
          <a:xfrm>
            <a:off x="5755801" y="155082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5" name="TextBox 4">
            <a:extLst>
              <a:ext uri="{FF2B5EF4-FFF2-40B4-BE49-F238E27FC236}">
                <a16:creationId xmlns:a16="http://schemas.microsoft.com/office/drawing/2014/main" id="{7DC3C8D5-AAA2-11F5-4B84-E9CFA9A0F1F2}"/>
              </a:ext>
            </a:extLst>
          </p:cNvPr>
          <p:cNvSpPr txBox="1"/>
          <p:nvPr/>
        </p:nvSpPr>
        <p:spPr>
          <a:xfrm>
            <a:off x="5788584" y="4194224"/>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6" name="TextBox 5">
            <a:extLst>
              <a:ext uri="{FF2B5EF4-FFF2-40B4-BE49-F238E27FC236}">
                <a16:creationId xmlns:a16="http://schemas.microsoft.com/office/drawing/2014/main" id="{1C4B1BBD-938D-96E7-6E93-FFD8E24F1341}"/>
              </a:ext>
            </a:extLst>
          </p:cNvPr>
          <p:cNvSpPr txBox="1"/>
          <p:nvPr/>
        </p:nvSpPr>
        <p:spPr>
          <a:xfrm>
            <a:off x="1828300" y="2187484"/>
            <a:ext cx="923926"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RM / RC / RU</a:t>
            </a:r>
          </a:p>
        </p:txBody>
      </p:sp>
      <p:sp>
        <p:nvSpPr>
          <p:cNvPr id="8" name="TextBox 7">
            <a:extLst>
              <a:ext uri="{FF2B5EF4-FFF2-40B4-BE49-F238E27FC236}">
                <a16:creationId xmlns:a16="http://schemas.microsoft.com/office/drawing/2014/main" id="{7B02369D-51C2-8B82-3432-B5410B278D79}"/>
              </a:ext>
            </a:extLst>
          </p:cNvPr>
          <p:cNvSpPr txBox="1"/>
          <p:nvPr/>
        </p:nvSpPr>
        <p:spPr>
          <a:xfrm>
            <a:off x="6057566" y="2048984"/>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sp>
        <p:nvSpPr>
          <p:cNvPr id="9" name="TextBox 8">
            <a:extLst>
              <a:ext uri="{FF2B5EF4-FFF2-40B4-BE49-F238E27FC236}">
                <a16:creationId xmlns:a16="http://schemas.microsoft.com/office/drawing/2014/main" id="{7D6D4C4E-2DF5-7761-0C4F-70B39770B88C}"/>
              </a:ext>
            </a:extLst>
          </p:cNvPr>
          <p:cNvSpPr txBox="1"/>
          <p:nvPr/>
        </p:nvSpPr>
        <p:spPr>
          <a:xfrm>
            <a:off x="6057891" y="3389329"/>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grpSp>
        <p:nvGrpSpPr>
          <p:cNvPr id="10" name="Group 9">
            <a:extLst>
              <a:ext uri="{FF2B5EF4-FFF2-40B4-BE49-F238E27FC236}">
                <a16:creationId xmlns:a16="http://schemas.microsoft.com/office/drawing/2014/main" id="{A919DBEE-6DCD-A9A6-093E-39D58F0A8A36}"/>
              </a:ext>
            </a:extLst>
          </p:cNvPr>
          <p:cNvGrpSpPr/>
          <p:nvPr/>
        </p:nvGrpSpPr>
        <p:grpSpPr>
          <a:xfrm>
            <a:off x="5881183" y="1005309"/>
            <a:ext cx="833185" cy="687386"/>
            <a:chOff x="5794093" y="1672102"/>
            <a:chExt cx="833185" cy="687386"/>
          </a:xfrm>
        </p:grpSpPr>
        <p:grpSp>
          <p:nvGrpSpPr>
            <p:cNvPr id="11" name="Group 593">
              <a:extLst>
                <a:ext uri="{FF2B5EF4-FFF2-40B4-BE49-F238E27FC236}">
                  <a16:creationId xmlns:a16="http://schemas.microsoft.com/office/drawing/2014/main" id="{EFF915E0-5684-DDD7-3DFE-2F937EC8CDC1}"/>
                </a:ext>
              </a:extLst>
            </p:cNvPr>
            <p:cNvGrpSpPr>
              <a:grpSpLocks noChangeAspect="1"/>
            </p:cNvGrpSpPr>
            <p:nvPr/>
          </p:nvGrpSpPr>
          <p:grpSpPr bwMode="auto">
            <a:xfrm>
              <a:off x="5794093" y="1672102"/>
              <a:ext cx="664615" cy="584763"/>
              <a:chOff x="6146801" y="2133602"/>
              <a:chExt cx="644525" cy="566738"/>
            </a:xfrm>
          </p:grpSpPr>
          <p:sp>
            <p:nvSpPr>
              <p:cNvPr id="13" name="Freeform 278">
                <a:extLst>
                  <a:ext uri="{FF2B5EF4-FFF2-40B4-BE49-F238E27FC236}">
                    <a16:creationId xmlns:a16="http://schemas.microsoft.com/office/drawing/2014/main" id="{46075FB2-E2CF-5D16-C63D-CE72F99040C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 name="Line 279">
                <a:extLst>
                  <a:ext uri="{FF2B5EF4-FFF2-40B4-BE49-F238E27FC236}">
                    <a16:creationId xmlns:a16="http://schemas.microsoft.com/office/drawing/2014/main" id="{247AA27B-90C4-B90B-916F-6710DB7ED9F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 name="Line 280">
                <a:extLst>
                  <a:ext uri="{FF2B5EF4-FFF2-40B4-BE49-F238E27FC236}">
                    <a16:creationId xmlns:a16="http://schemas.microsoft.com/office/drawing/2014/main" id="{D8AF116F-9F84-D789-5355-414E11A62842}"/>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81">
                <a:extLst>
                  <a:ext uri="{FF2B5EF4-FFF2-40B4-BE49-F238E27FC236}">
                    <a16:creationId xmlns:a16="http://schemas.microsoft.com/office/drawing/2014/main" id="{C0620106-28A3-996D-3B13-21478CFB95D6}"/>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2">
                <a:extLst>
                  <a:ext uri="{FF2B5EF4-FFF2-40B4-BE49-F238E27FC236}">
                    <a16:creationId xmlns:a16="http://schemas.microsoft.com/office/drawing/2014/main" id="{9224C47F-505A-B56C-8065-589B89419C0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3">
                <a:extLst>
                  <a:ext uri="{FF2B5EF4-FFF2-40B4-BE49-F238E27FC236}">
                    <a16:creationId xmlns:a16="http://schemas.microsoft.com/office/drawing/2014/main" id="{CB43805F-0512-FCA9-3953-395F870C695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Freeform 284">
                <a:extLst>
                  <a:ext uri="{FF2B5EF4-FFF2-40B4-BE49-F238E27FC236}">
                    <a16:creationId xmlns:a16="http://schemas.microsoft.com/office/drawing/2014/main" id="{953D1684-58D5-A9B4-61BD-2264ED6D615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5">
                <a:extLst>
                  <a:ext uri="{FF2B5EF4-FFF2-40B4-BE49-F238E27FC236}">
                    <a16:creationId xmlns:a16="http://schemas.microsoft.com/office/drawing/2014/main" id="{4798407F-662D-BBDC-4337-3697C826AC1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Line 286">
                <a:extLst>
                  <a:ext uri="{FF2B5EF4-FFF2-40B4-BE49-F238E27FC236}">
                    <a16:creationId xmlns:a16="http://schemas.microsoft.com/office/drawing/2014/main" id="{E8ED6BDB-16DF-69EF-0420-AE60130FE46B}"/>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7">
                <a:extLst>
                  <a:ext uri="{FF2B5EF4-FFF2-40B4-BE49-F238E27FC236}">
                    <a16:creationId xmlns:a16="http://schemas.microsoft.com/office/drawing/2014/main" id="{AC4EF970-35AF-13AB-87FE-9E0CE372C8E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8">
                <a:extLst>
                  <a:ext uri="{FF2B5EF4-FFF2-40B4-BE49-F238E27FC236}">
                    <a16:creationId xmlns:a16="http://schemas.microsoft.com/office/drawing/2014/main" id="{A4841AC3-D074-E940-1FF1-59A0BA77C34D}"/>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9">
                <a:extLst>
                  <a:ext uri="{FF2B5EF4-FFF2-40B4-BE49-F238E27FC236}">
                    <a16:creationId xmlns:a16="http://schemas.microsoft.com/office/drawing/2014/main" id="{D9EAFD49-8A81-9B09-D716-E13189E7E03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Freeform 290">
                <a:extLst>
                  <a:ext uri="{FF2B5EF4-FFF2-40B4-BE49-F238E27FC236}">
                    <a16:creationId xmlns:a16="http://schemas.microsoft.com/office/drawing/2014/main" id="{75E54EB9-6186-1EA4-5F2E-283CD5A8FA73}"/>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91">
                <a:extLst>
                  <a:ext uri="{FF2B5EF4-FFF2-40B4-BE49-F238E27FC236}">
                    <a16:creationId xmlns:a16="http://schemas.microsoft.com/office/drawing/2014/main" id="{C7E4B7C1-C8B9-8F95-CF4C-58759B5AD6D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Line 292">
                <a:extLst>
                  <a:ext uri="{FF2B5EF4-FFF2-40B4-BE49-F238E27FC236}">
                    <a16:creationId xmlns:a16="http://schemas.microsoft.com/office/drawing/2014/main" id="{5A23DA68-9E2A-4080-1F60-585C9DACFF1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3">
                <a:extLst>
                  <a:ext uri="{FF2B5EF4-FFF2-40B4-BE49-F238E27FC236}">
                    <a16:creationId xmlns:a16="http://schemas.microsoft.com/office/drawing/2014/main" id="{DD12A791-3004-0FDC-1D77-FE29DB0860C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4">
                <a:extLst>
                  <a:ext uri="{FF2B5EF4-FFF2-40B4-BE49-F238E27FC236}">
                    <a16:creationId xmlns:a16="http://schemas.microsoft.com/office/drawing/2014/main" id="{58C1D6D7-75D3-F9C7-48EB-F7149DAD14A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5">
                <a:extLst>
                  <a:ext uri="{FF2B5EF4-FFF2-40B4-BE49-F238E27FC236}">
                    <a16:creationId xmlns:a16="http://schemas.microsoft.com/office/drawing/2014/main" id="{2D97656B-12D9-0844-931C-3E73A5A3A47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Freeform 296">
                <a:extLst>
                  <a:ext uri="{FF2B5EF4-FFF2-40B4-BE49-F238E27FC236}">
                    <a16:creationId xmlns:a16="http://schemas.microsoft.com/office/drawing/2014/main" id="{50910B4E-C14B-9749-2F4F-EBD33D2B58A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7">
                <a:extLst>
                  <a:ext uri="{FF2B5EF4-FFF2-40B4-BE49-F238E27FC236}">
                    <a16:creationId xmlns:a16="http://schemas.microsoft.com/office/drawing/2014/main" id="{E07DA7AA-580F-B0B8-B064-71CE6A75AC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Line 298">
                <a:extLst>
                  <a:ext uri="{FF2B5EF4-FFF2-40B4-BE49-F238E27FC236}">
                    <a16:creationId xmlns:a16="http://schemas.microsoft.com/office/drawing/2014/main" id="{1F633FE0-FCD7-5D6F-68C6-F1E857881DD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9">
                <a:extLst>
                  <a:ext uri="{FF2B5EF4-FFF2-40B4-BE49-F238E27FC236}">
                    <a16:creationId xmlns:a16="http://schemas.microsoft.com/office/drawing/2014/main" id="{FA733C18-4B9C-F64D-092D-9EC5E5E5F7A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300">
                <a:extLst>
                  <a:ext uri="{FF2B5EF4-FFF2-40B4-BE49-F238E27FC236}">
                    <a16:creationId xmlns:a16="http://schemas.microsoft.com/office/drawing/2014/main" id="{5236B3E4-F860-32AD-30FD-FF1C73B4B40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301">
                <a:extLst>
                  <a:ext uri="{FF2B5EF4-FFF2-40B4-BE49-F238E27FC236}">
                    <a16:creationId xmlns:a16="http://schemas.microsoft.com/office/drawing/2014/main" id="{B5BB2EA3-3B0B-9136-0DF7-4F94475EFE8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Freeform 302">
                <a:extLst>
                  <a:ext uri="{FF2B5EF4-FFF2-40B4-BE49-F238E27FC236}">
                    <a16:creationId xmlns:a16="http://schemas.microsoft.com/office/drawing/2014/main" id="{1193490A-A44B-379F-E034-A1247DAEF410}"/>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3">
                <a:extLst>
                  <a:ext uri="{FF2B5EF4-FFF2-40B4-BE49-F238E27FC236}">
                    <a16:creationId xmlns:a16="http://schemas.microsoft.com/office/drawing/2014/main" id="{186337D0-24A0-4D65-123D-2314483744C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Line 304">
                <a:extLst>
                  <a:ext uri="{FF2B5EF4-FFF2-40B4-BE49-F238E27FC236}">
                    <a16:creationId xmlns:a16="http://schemas.microsoft.com/office/drawing/2014/main" id="{5B827602-937F-62D7-3155-B2755C364C1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5">
                <a:extLst>
                  <a:ext uri="{FF2B5EF4-FFF2-40B4-BE49-F238E27FC236}">
                    <a16:creationId xmlns:a16="http://schemas.microsoft.com/office/drawing/2014/main" id="{D23CA017-EBAD-19A4-CD8F-96BB0E7462B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6">
                <a:extLst>
                  <a:ext uri="{FF2B5EF4-FFF2-40B4-BE49-F238E27FC236}">
                    <a16:creationId xmlns:a16="http://schemas.microsoft.com/office/drawing/2014/main" id="{718DB503-D192-76B4-1A58-5ED34298632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7">
                <a:extLst>
                  <a:ext uri="{FF2B5EF4-FFF2-40B4-BE49-F238E27FC236}">
                    <a16:creationId xmlns:a16="http://schemas.microsoft.com/office/drawing/2014/main" id="{7E928D48-659F-B0E9-8613-48BD334625EB}"/>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2" name="Freeform 594">
              <a:extLst>
                <a:ext uri="{FF2B5EF4-FFF2-40B4-BE49-F238E27FC236}">
                  <a16:creationId xmlns:a16="http://schemas.microsoft.com/office/drawing/2014/main" id="{6177188D-D5EF-C6BD-E1D0-3FB17174B264}"/>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3" name="Group 42">
            <a:extLst>
              <a:ext uri="{FF2B5EF4-FFF2-40B4-BE49-F238E27FC236}">
                <a16:creationId xmlns:a16="http://schemas.microsoft.com/office/drawing/2014/main" id="{4265BD73-D7F7-5D1A-2FF8-A05BE91B5BD0}"/>
              </a:ext>
            </a:extLst>
          </p:cNvPr>
          <p:cNvGrpSpPr/>
          <p:nvPr/>
        </p:nvGrpSpPr>
        <p:grpSpPr>
          <a:xfrm>
            <a:off x="5895468" y="2264359"/>
            <a:ext cx="833185" cy="687386"/>
            <a:chOff x="5794093" y="1672102"/>
            <a:chExt cx="833185" cy="687386"/>
          </a:xfrm>
        </p:grpSpPr>
        <p:grpSp>
          <p:nvGrpSpPr>
            <p:cNvPr id="44" name="Group 593">
              <a:extLst>
                <a:ext uri="{FF2B5EF4-FFF2-40B4-BE49-F238E27FC236}">
                  <a16:creationId xmlns:a16="http://schemas.microsoft.com/office/drawing/2014/main" id="{CA0B7359-39C9-9FD0-D4E0-7A41E4D6FB8F}"/>
                </a:ext>
              </a:extLst>
            </p:cNvPr>
            <p:cNvGrpSpPr>
              <a:grpSpLocks noChangeAspect="1"/>
            </p:cNvGrpSpPr>
            <p:nvPr/>
          </p:nvGrpSpPr>
          <p:grpSpPr bwMode="auto">
            <a:xfrm>
              <a:off x="5794093" y="1672102"/>
              <a:ext cx="664615" cy="584763"/>
              <a:chOff x="6146801" y="2133602"/>
              <a:chExt cx="644525" cy="566738"/>
            </a:xfrm>
          </p:grpSpPr>
          <p:sp>
            <p:nvSpPr>
              <p:cNvPr id="46" name="Freeform 278">
                <a:extLst>
                  <a:ext uri="{FF2B5EF4-FFF2-40B4-BE49-F238E27FC236}">
                    <a16:creationId xmlns:a16="http://schemas.microsoft.com/office/drawing/2014/main" id="{127D777B-B408-6AD8-4EE3-1D0C9609037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 name="Line 279">
                <a:extLst>
                  <a:ext uri="{FF2B5EF4-FFF2-40B4-BE49-F238E27FC236}">
                    <a16:creationId xmlns:a16="http://schemas.microsoft.com/office/drawing/2014/main" id="{FDB01CC6-BD0D-5DF1-E38D-511FEF508C4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 name="Line 280">
                <a:extLst>
                  <a:ext uri="{FF2B5EF4-FFF2-40B4-BE49-F238E27FC236}">
                    <a16:creationId xmlns:a16="http://schemas.microsoft.com/office/drawing/2014/main" id="{D7DEA028-D30E-13F6-9CDA-0F1573E75E0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 name="Line 281">
                <a:extLst>
                  <a:ext uri="{FF2B5EF4-FFF2-40B4-BE49-F238E27FC236}">
                    <a16:creationId xmlns:a16="http://schemas.microsoft.com/office/drawing/2014/main" id="{5D6BD3E4-B5B9-21E0-4D86-3DC1E9B7F34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 name="Line 282">
                <a:extLst>
                  <a:ext uri="{FF2B5EF4-FFF2-40B4-BE49-F238E27FC236}">
                    <a16:creationId xmlns:a16="http://schemas.microsoft.com/office/drawing/2014/main" id="{A74BF0F0-C1E2-CC33-CD77-63F5A6C7FA4B}"/>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1" name="Line 283">
                <a:extLst>
                  <a:ext uri="{FF2B5EF4-FFF2-40B4-BE49-F238E27FC236}">
                    <a16:creationId xmlns:a16="http://schemas.microsoft.com/office/drawing/2014/main" id="{01F5A726-3DBF-0635-E6D8-33412662C40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2" name="Freeform 284">
                <a:extLst>
                  <a:ext uri="{FF2B5EF4-FFF2-40B4-BE49-F238E27FC236}">
                    <a16:creationId xmlns:a16="http://schemas.microsoft.com/office/drawing/2014/main" id="{22065E92-D5D7-B761-CA83-3CCF245F663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3" name="Line 285">
                <a:extLst>
                  <a:ext uri="{FF2B5EF4-FFF2-40B4-BE49-F238E27FC236}">
                    <a16:creationId xmlns:a16="http://schemas.microsoft.com/office/drawing/2014/main" id="{23F9B06A-9122-C4D2-986A-41A28867C9B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4" name="Line 286">
                <a:extLst>
                  <a:ext uri="{FF2B5EF4-FFF2-40B4-BE49-F238E27FC236}">
                    <a16:creationId xmlns:a16="http://schemas.microsoft.com/office/drawing/2014/main" id="{30DA646A-C6C3-AA77-D34C-2FD743DF767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5" name="Line 287">
                <a:extLst>
                  <a:ext uri="{FF2B5EF4-FFF2-40B4-BE49-F238E27FC236}">
                    <a16:creationId xmlns:a16="http://schemas.microsoft.com/office/drawing/2014/main" id="{57873D9D-D1C9-660D-2482-EF632384C13E}"/>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6" name="Line 288">
                <a:extLst>
                  <a:ext uri="{FF2B5EF4-FFF2-40B4-BE49-F238E27FC236}">
                    <a16:creationId xmlns:a16="http://schemas.microsoft.com/office/drawing/2014/main" id="{E98F95D6-AB79-F462-F867-B846BC565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89">
                <a:extLst>
                  <a:ext uri="{FF2B5EF4-FFF2-40B4-BE49-F238E27FC236}">
                    <a16:creationId xmlns:a16="http://schemas.microsoft.com/office/drawing/2014/main" id="{D12C72E2-A163-20A0-38C4-7F28BE21F48A}"/>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Freeform 290">
                <a:extLst>
                  <a:ext uri="{FF2B5EF4-FFF2-40B4-BE49-F238E27FC236}">
                    <a16:creationId xmlns:a16="http://schemas.microsoft.com/office/drawing/2014/main" id="{11A592EA-BDFD-8847-0B72-D99684CDA2F1}"/>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91">
                <a:extLst>
                  <a:ext uri="{FF2B5EF4-FFF2-40B4-BE49-F238E27FC236}">
                    <a16:creationId xmlns:a16="http://schemas.microsoft.com/office/drawing/2014/main" id="{DED77E0F-91F2-F665-A0BF-954033D0C68F}"/>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92">
                <a:extLst>
                  <a:ext uri="{FF2B5EF4-FFF2-40B4-BE49-F238E27FC236}">
                    <a16:creationId xmlns:a16="http://schemas.microsoft.com/office/drawing/2014/main" id="{7F5CA89C-FB50-06CD-EC62-9C9E4F24FAF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93">
                <a:extLst>
                  <a:ext uri="{FF2B5EF4-FFF2-40B4-BE49-F238E27FC236}">
                    <a16:creationId xmlns:a16="http://schemas.microsoft.com/office/drawing/2014/main" id="{5697A240-689E-20B0-46AC-EA07D1BFA553}"/>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Line 294">
                <a:extLst>
                  <a:ext uri="{FF2B5EF4-FFF2-40B4-BE49-F238E27FC236}">
                    <a16:creationId xmlns:a16="http://schemas.microsoft.com/office/drawing/2014/main" id="{3DA49DED-9ECA-ED48-9B61-9AC9FF1C15A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95">
                <a:extLst>
                  <a:ext uri="{FF2B5EF4-FFF2-40B4-BE49-F238E27FC236}">
                    <a16:creationId xmlns:a16="http://schemas.microsoft.com/office/drawing/2014/main" id="{3270A8FB-5B03-9858-99B5-CFE189F839C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8" name="Freeform 296">
                <a:extLst>
                  <a:ext uri="{FF2B5EF4-FFF2-40B4-BE49-F238E27FC236}">
                    <a16:creationId xmlns:a16="http://schemas.microsoft.com/office/drawing/2014/main" id="{2370A6FB-D2C6-9E92-ACCB-03FC07B50355}"/>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9" name="Line 297">
                <a:extLst>
                  <a:ext uri="{FF2B5EF4-FFF2-40B4-BE49-F238E27FC236}">
                    <a16:creationId xmlns:a16="http://schemas.microsoft.com/office/drawing/2014/main" id="{4909A201-6357-E5F0-0BB9-B5793BE675D2}"/>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0" name="Line 298">
                <a:extLst>
                  <a:ext uri="{FF2B5EF4-FFF2-40B4-BE49-F238E27FC236}">
                    <a16:creationId xmlns:a16="http://schemas.microsoft.com/office/drawing/2014/main" id="{1C75D31B-FA7A-A725-00C1-FB20384FED1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1" name="Line 299">
                <a:extLst>
                  <a:ext uri="{FF2B5EF4-FFF2-40B4-BE49-F238E27FC236}">
                    <a16:creationId xmlns:a16="http://schemas.microsoft.com/office/drawing/2014/main" id="{40B4937F-6336-B964-8A18-93B3E09763C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2" name="Line 300">
                <a:extLst>
                  <a:ext uri="{FF2B5EF4-FFF2-40B4-BE49-F238E27FC236}">
                    <a16:creationId xmlns:a16="http://schemas.microsoft.com/office/drawing/2014/main" id="{68C494AE-19FA-3A10-414D-E4CC4F862A0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301">
                <a:extLst>
                  <a:ext uri="{FF2B5EF4-FFF2-40B4-BE49-F238E27FC236}">
                    <a16:creationId xmlns:a16="http://schemas.microsoft.com/office/drawing/2014/main" id="{C5532DC9-87D2-5357-576F-673E6D039A9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Freeform 302">
                <a:extLst>
                  <a:ext uri="{FF2B5EF4-FFF2-40B4-BE49-F238E27FC236}">
                    <a16:creationId xmlns:a16="http://schemas.microsoft.com/office/drawing/2014/main" id="{6EFE9FF4-A8C9-C16E-E4F2-F45C1B237990}"/>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303">
                <a:extLst>
                  <a:ext uri="{FF2B5EF4-FFF2-40B4-BE49-F238E27FC236}">
                    <a16:creationId xmlns:a16="http://schemas.microsoft.com/office/drawing/2014/main" id="{F6477667-AC20-BE4D-10F2-E08E075EF3E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304">
                <a:extLst>
                  <a:ext uri="{FF2B5EF4-FFF2-40B4-BE49-F238E27FC236}">
                    <a16:creationId xmlns:a16="http://schemas.microsoft.com/office/drawing/2014/main" id="{4540F5CD-C698-2627-8E9E-20FC5C7CE0F8}"/>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305">
                <a:extLst>
                  <a:ext uri="{FF2B5EF4-FFF2-40B4-BE49-F238E27FC236}">
                    <a16:creationId xmlns:a16="http://schemas.microsoft.com/office/drawing/2014/main" id="{A14AEC65-F7C8-9B92-AC4F-09414328879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Line 306">
                <a:extLst>
                  <a:ext uri="{FF2B5EF4-FFF2-40B4-BE49-F238E27FC236}">
                    <a16:creationId xmlns:a16="http://schemas.microsoft.com/office/drawing/2014/main" id="{3A523A4A-E662-2427-AB17-6E44D6B65F2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307">
                <a:extLst>
                  <a:ext uri="{FF2B5EF4-FFF2-40B4-BE49-F238E27FC236}">
                    <a16:creationId xmlns:a16="http://schemas.microsoft.com/office/drawing/2014/main" id="{A4BF9724-B9A4-B48E-E74D-DC3C318916B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45" name="Freeform 594">
              <a:extLst>
                <a:ext uri="{FF2B5EF4-FFF2-40B4-BE49-F238E27FC236}">
                  <a16:creationId xmlns:a16="http://schemas.microsoft.com/office/drawing/2014/main" id="{505D1333-63E0-F90E-4AF0-E3C25CA062EC}"/>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60" name="Group 459">
            <a:extLst>
              <a:ext uri="{FF2B5EF4-FFF2-40B4-BE49-F238E27FC236}">
                <a16:creationId xmlns:a16="http://schemas.microsoft.com/office/drawing/2014/main" id="{59A18D0B-3E58-8B21-761F-D203715FA2EA}"/>
              </a:ext>
            </a:extLst>
          </p:cNvPr>
          <p:cNvGrpSpPr/>
          <p:nvPr/>
        </p:nvGrpSpPr>
        <p:grpSpPr>
          <a:xfrm>
            <a:off x="5901812" y="3649340"/>
            <a:ext cx="833185" cy="687386"/>
            <a:chOff x="5794093" y="1672102"/>
            <a:chExt cx="833185" cy="687386"/>
          </a:xfrm>
        </p:grpSpPr>
        <p:grpSp>
          <p:nvGrpSpPr>
            <p:cNvPr id="461" name="Group 593">
              <a:extLst>
                <a:ext uri="{FF2B5EF4-FFF2-40B4-BE49-F238E27FC236}">
                  <a16:creationId xmlns:a16="http://schemas.microsoft.com/office/drawing/2014/main" id="{1E97B90E-771E-4CE4-11B6-F915336D16E6}"/>
                </a:ext>
              </a:extLst>
            </p:cNvPr>
            <p:cNvGrpSpPr>
              <a:grpSpLocks noChangeAspect="1"/>
            </p:cNvGrpSpPr>
            <p:nvPr/>
          </p:nvGrpSpPr>
          <p:grpSpPr bwMode="auto">
            <a:xfrm>
              <a:off x="5794093" y="1672102"/>
              <a:ext cx="664615" cy="584763"/>
              <a:chOff x="6146801" y="2133602"/>
              <a:chExt cx="644525" cy="566738"/>
            </a:xfrm>
          </p:grpSpPr>
          <p:sp>
            <p:nvSpPr>
              <p:cNvPr id="463" name="Freeform 278">
                <a:extLst>
                  <a:ext uri="{FF2B5EF4-FFF2-40B4-BE49-F238E27FC236}">
                    <a16:creationId xmlns:a16="http://schemas.microsoft.com/office/drawing/2014/main" id="{348651C5-9C54-69D5-108F-52424B125FA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Line 279">
                <a:extLst>
                  <a:ext uri="{FF2B5EF4-FFF2-40B4-BE49-F238E27FC236}">
                    <a16:creationId xmlns:a16="http://schemas.microsoft.com/office/drawing/2014/main" id="{117C1E57-09C2-4F2C-28CF-127D1904504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80">
                <a:extLst>
                  <a:ext uri="{FF2B5EF4-FFF2-40B4-BE49-F238E27FC236}">
                    <a16:creationId xmlns:a16="http://schemas.microsoft.com/office/drawing/2014/main" id="{014F9431-026F-5E55-029D-29BD6B813A9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81">
                <a:extLst>
                  <a:ext uri="{FF2B5EF4-FFF2-40B4-BE49-F238E27FC236}">
                    <a16:creationId xmlns:a16="http://schemas.microsoft.com/office/drawing/2014/main" id="{8CCD8D0E-144F-1649-8439-7D7F50106D1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82">
                <a:extLst>
                  <a:ext uri="{FF2B5EF4-FFF2-40B4-BE49-F238E27FC236}">
                    <a16:creationId xmlns:a16="http://schemas.microsoft.com/office/drawing/2014/main" id="{1509D5E8-F1CF-275A-5128-E14C5F19DB3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83">
                <a:extLst>
                  <a:ext uri="{FF2B5EF4-FFF2-40B4-BE49-F238E27FC236}">
                    <a16:creationId xmlns:a16="http://schemas.microsoft.com/office/drawing/2014/main" id="{BA38A0FA-2F17-92A8-0116-2188417CE49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Freeform 284">
                <a:extLst>
                  <a:ext uri="{FF2B5EF4-FFF2-40B4-BE49-F238E27FC236}">
                    <a16:creationId xmlns:a16="http://schemas.microsoft.com/office/drawing/2014/main" id="{685F4C35-B114-EAC7-C962-C415E16D59EA}"/>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Line 285">
                <a:extLst>
                  <a:ext uri="{FF2B5EF4-FFF2-40B4-BE49-F238E27FC236}">
                    <a16:creationId xmlns:a16="http://schemas.microsoft.com/office/drawing/2014/main" id="{D1E22E13-D73C-2286-F484-FC510FC7F59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86">
                <a:extLst>
                  <a:ext uri="{FF2B5EF4-FFF2-40B4-BE49-F238E27FC236}">
                    <a16:creationId xmlns:a16="http://schemas.microsoft.com/office/drawing/2014/main" id="{5FC1D852-4FF1-5FBF-C2F5-E82468A9692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87">
                <a:extLst>
                  <a:ext uri="{FF2B5EF4-FFF2-40B4-BE49-F238E27FC236}">
                    <a16:creationId xmlns:a16="http://schemas.microsoft.com/office/drawing/2014/main" id="{5D5BED90-EBD2-3783-562B-F43755E6549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88">
                <a:extLst>
                  <a:ext uri="{FF2B5EF4-FFF2-40B4-BE49-F238E27FC236}">
                    <a16:creationId xmlns:a16="http://schemas.microsoft.com/office/drawing/2014/main" id="{994F6F98-4687-06F3-B014-F74005FA083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289">
                <a:extLst>
                  <a:ext uri="{FF2B5EF4-FFF2-40B4-BE49-F238E27FC236}">
                    <a16:creationId xmlns:a16="http://schemas.microsoft.com/office/drawing/2014/main" id="{A7F5441E-CC25-0725-B9E2-B7F5DCA6FBF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290">
                <a:extLst>
                  <a:ext uri="{FF2B5EF4-FFF2-40B4-BE49-F238E27FC236}">
                    <a16:creationId xmlns:a16="http://schemas.microsoft.com/office/drawing/2014/main" id="{4E4B3FA6-DE35-1515-F87F-5309870A4101}"/>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4" name="Line 291">
                <a:extLst>
                  <a:ext uri="{FF2B5EF4-FFF2-40B4-BE49-F238E27FC236}">
                    <a16:creationId xmlns:a16="http://schemas.microsoft.com/office/drawing/2014/main" id="{C88E8E05-26EC-ACD8-79FA-85B8B42C1A3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5" name="Line 292">
                <a:extLst>
                  <a:ext uri="{FF2B5EF4-FFF2-40B4-BE49-F238E27FC236}">
                    <a16:creationId xmlns:a16="http://schemas.microsoft.com/office/drawing/2014/main" id="{0F1E1FF0-6923-495C-2585-00CA1CACFF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6" name="Line 293">
                <a:extLst>
                  <a:ext uri="{FF2B5EF4-FFF2-40B4-BE49-F238E27FC236}">
                    <a16:creationId xmlns:a16="http://schemas.microsoft.com/office/drawing/2014/main" id="{D5751DD8-31A1-E8D0-FF04-5B96E42B6A3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7" name="Line 294">
                <a:extLst>
                  <a:ext uri="{FF2B5EF4-FFF2-40B4-BE49-F238E27FC236}">
                    <a16:creationId xmlns:a16="http://schemas.microsoft.com/office/drawing/2014/main" id="{FE68EB19-01F3-12B9-D9BA-234C83A648C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4" name="Line 295">
                <a:extLst>
                  <a:ext uri="{FF2B5EF4-FFF2-40B4-BE49-F238E27FC236}">
                    <a16:creationId xmlns:a16="http://schemas.microsoft.com/office/drawing/2014/main" id="{D04D503F-F9E1-3388-B18C-E4D4AF2716CE}"/>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5" name="Freeform 296">
                <a:extLst>
                  <a:ext uri="{FF2B5EF4-FFF2-40B4-BE49-F238E27FC236}">
                    <a16:creationId xmlns:a16="http://schemas.microsoft.com/office/drawing/2014/main" id="{E9F09FC6-C0C4-5FA4-05BC-FC9CE23B894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6" name="Line 297">
                <a:extLst>
                  <a:ext uri="{FF2B5EF4-FFF2-40B4-BE49-F238E27FC236}">
                    <a16:creationId xmlns:a16="http://schemas.microsoft.com/office/drawing/2014/main" id="{A768B3AE-E12B-FDA1-58F7-1495919BB6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7" name="Line 298">
                <a:extLst>
                  <a:ext uri="{FF2B5EF4-FFF2-40B4-BE49-F238E27FC236}">
                    <a16:creationId xmlns:a16="http://schemas.microsoft.com/office/drawing/2014/main" id="{FF8C79C3-7144-B720-6CD1-FF49A465099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8" name="Line 299">
                <a:extLst>
                  <a:ext uri="{FF2B5EF4-FFF2-40B4-BE49-F238E27FC236}">
                    <a16:creationId xmlns:a16="http://schemas.microsoft.com/office/drawing/2014/main" id="{10AFAB42-CCFB-C1EC-B3DA-126048CE16E7}"/>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9" name="Line 300">
                <a:extLst>
                  <a:ext uri="{FF2B5EF4-FFF2-40B4-BE49-F238E27FC236}">
                    <a16:creationId xmlns:a16="http://schemas.microsoft.com/office/drawing/2014/main" id="{1239B78F-38FE-C8FA-4588-BC056E77FF5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0" name="Line 301">
                <a:extLst>
                  <a:ext uri="{FF2B5EF4-FFF2-40B4-BE49-F238E27FC236}">
                    <a16:creationId xmlns:a16="http://schemas.microsoft.com/office/drawing/2014/main" id="{B9ADA210-FDA0-CC27-60AA-7C31856818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1" name="Freeform 302">
                <a:extLst>
                  <a:ext uri="{FF2B5EF4-FFF2-40B4-BE49-F238E27FC236}">
                    <a16:creationId xmlns:a16="http://schemas.microsoft.com/office/drawing/2014/main" id="{FC4E6F0D-8EF3-8547-9218-B3B94C4FA211}"/>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2" name="Line 303">
                <a:extLst>
                  <a:ext uri="{FF2B5EF4-FFF2-40B4-BE49-F238E27FC236}">
                    <a16:creationId xmlns:a16="http://schemas.microsoft.com/office/drawing/2014/main" id="{5724F669-92FF-D619-4FE5-2D87EAA0B2F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3" name="Line 304">
                <a:extLst>
                  <a:ext uri="{FF2B5EF4-FFF2-40B4-BE49-F238E27FC236}">
                    <a16:creationId xmlns:a16="http://schemas.microsoft.com/office/drawing/2014/main" id="{67FB8846-8079-0865-051B-A8892BDCAA6C}"/>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4" name="Line 305">
                <a:extLst>
                  <a:ext uri="{FF2B5EF4-FFF2-40B4-BE49-F238E27FC236}">
                    <a16:creationId xmlns:a16="http://schemas.microsoft.com/office/drawing/2014/main" id="{9050F5E7-05F3-FD66-DE4C-62A7CDA0FDC3}"/>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5" name="Line 306">
                <a:extLst>
                  <a:ext uri="{FF2B5EF4-FFF2-40B4-BE49-F238E27FC236}">
                    <a16:creationId xmlns:a16="http://schemas.microsoft.com/office/drawing/2014/main" id="{8F742320-2241-0C9B-5FFB-DEAB2A36D9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6" name="Line 307">
                <a:extLst>
                  <a:ext uri="{FF2B5EF4-FFF2-40B4-BE49-F238E27FC236}">
                    <a16:creationId xmlns:a16="http://schemas.microsoft.com/office/drawing/2014/main" id="{F51A5759-DD46-CDF9-E236-82FC33FF3D8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462" name="Freeform 594">
              <a:extLst>
                <a:ext uri="{FF2B5EF4-FFF2-40B4-BE49-F238E27FC236}">
                  <a16:creationId xmlns:a16="http://schemas.microsoft.com/office/drawing/2014/main" id="{796D8BA6-E3F3-A4FB-D7CE-1C6B7A0C8154}"/>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617" name="TextBox 616">
            <a:extLst>
              <a:ext uri="{FF2B5EF4-FFF2-40B4-BE49-F238E27FC236}">
                <a16:creationId xmlns:a16="http://schemas.microsoft.com/office/drawing/2014/main" id="{7078D8F9-5881-26AE-4D6C-4BF9F9CFAD71}"/>
              </a:ext>
            </a:extLst>
          </p:cNvPr>
          <p:cNvSpPr txBox="1"/>
          <p:nvPr/>
        </p:nvSpPr>
        <p:spPr>
          <a:xfrm>
            <a:off x="6039334" y="7742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sp>
        <p:nvSpPr>
          <p:cNvPr id="618" name="TextBox 617">
            <a:extLst>
              <a:ext uri="{FF2B5EF4-FFF2-40B4-BE49-F238E27FC236}">
                <a16:creationId xmlns:a16="http://schemas.microsoft.com/office/drawing/2014/main" id="{D1B9D30C-327F-6309-874C-FEA85B94466E}"/>
              </a:ext>
            </a:extLst>
          </p:cNvPr>
          <p:cNvSpPr txBox="1"/>
          <p:nvPr/>
        </p:nvSpPr>
        <p:spPr>
          <a:xfrm>
            <a:off x="5779062" y="2874634"/>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619" name="TextBox 618">
            <a:extLst>
              <a:ext uri="{FF2B5EF4-FFF2-40B4-BE49-F238E27FC236}">
                <a16:creationId xmlns:a16="http://schemas.microsoft.com/office/drawing/2014/main" id="{31214DB7-CF11-A26F-8C0A-0462A0AAEDB5}"/>
              </a:ext>
            </a:extLst>
          </p:cNvPr>
          <p:cNvSpPr txBox="1"/>
          <p:nvPr/>
        </p:nvSpPr>
        <p:spPr>
          <a:xfrm>
            <a:off x="3704312" y="4387748"/>
            <a:ext cx="1435158" cy="46166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for subscription </a:t>
            </a:r>
          </a:p>
        </p:txBody>
      </p:sp>
      <p:grpSp>
        <p:nvGrpSpPr>
          <p:cNvPr id="620" name="Group 107">
            <a:extLst>
              <a:ext uri="{FF2B5EF4-FFF2-40B4-BE49-F238E27FC236}">
                <a16:creationId xmlns:a16="http://schemas.microsoft.com/office/drawing/2014/main" id="{AF60B422-EE73-70CD-FE95-1869BD112459}"/>
              </a:ext>
            </a:extLst>
          </p:cNvPr>
          <p:cNvGrpSpPr>
            <a:grpSpLocks noChangeAspect="1"/>
          </p:cNvGrpSpPr>
          <p:nvPr/>
        </p:nvGrpSpPr>
        <p:grpSpPr bwMode="auto">
          <a:xfrm>
            <a:off x="3809676" y="3909935"/>
            <a:ext cx="800299" cy="461020"/>
            <a:chOff x="980" y="1435"/>
            <a:chExt cx="602" cy="346"/>
          </a:xfrm>
        </p:grpSpPr>
        <p:sp>
          <p:nvSpPr>
            <p:cNvPr id="621" name="AutoShape 106">
              <a:extLst>
                <a:ext uri="{FF2B5EF4-FFF2-40B4-BE49-F238E27FC236}">
                  <a16:creationId xmlns:a16="http://schemas.microsoft.com/office/drawing/2014/main" id="{A4DCD6C0-A374-8EB1-C1B1-44EBA370CC9D}"/>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622" name="Freeform 108">
              <a:extLst>
                <a:ext uri="{FF2B5EF4-FFF2-40B4-BE49-F238E27FC236}">
                  <a16:creationId xmlns:a16="http://schemas.microsoft.com/office/drawing/2014/main" id="{B9B7DA21-1E24-A8EF-5482-39239D2EEC1C}"/>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623" name="Freeform 109">
              <a:extLst>
                <a:ext uri="{FF2B5EF4-FFF2-40B4-BE49-F238E27FC236}">
                  <a16:creationId xmlns:a16="http://schemas.microsoft.com/office/drawing/2014/main" id="{18D2C88F-3B71-0FD3-7539-B0FFC7884A0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624" name="Freeform 110">
              <a:extLst>
                <a:ext uri="{FF2B5EF4-FFF2-40B4-BE49-F238E27FC236}">
                  <a16:creationId xmlns:a16="http://schemas.microsoft.com/office/drawing/2014/main" id="{EC881FD7-664A-9C66-9A62-54ACFA914E1E}"/>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625" name="Freeform 111">
              <a:extLst>
                <a:ext uri="{FF2B5EF4-FFF2-40B4-BE49-F238E27FC236}">
                  <a16:creationId xmlns:a16="http://schemas.microsoft.com/office/drawing/2014/main" id="{4140C32C-8EAA-FD93-BB0D-A7944DD1DFA7}"/>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626" name="Oval 112">
              <a:extLst>
                <a:ext uri="{FF2B5EF4-FFF2-40B4-BE49-F238E27FC236}">
                  <a16:creationId xmlns:a16="http://schemas.microsoft.com/office/drawing/2014/main" id="{FA204FE2-27D9-8F8E-654A-2692A8AF777B}"/>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627" name="Freeform 113">
              <a:extLst>
                <a:ext uri="{FF2B5EF4-FFF2-40B4-BE49-F238E27FC236}">
                  <a16:creationId xmlns:a16="http://schemas.microsoft.com/office/drawing/2014/main" id="{EF4DAEE0-7EC2-E21F-92F9-FCC39EFC682B}"/>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628" name="Freeform 114">
              <a:extLst>
                <a:ext uri="{FF2B5EF4-FFF2-40B4-BE49-F238E27FC236}">
                  <a16:creationId xmlns:a16="http://schemas.microsoft.com/office/drawing/2014/main" id="{0F247685-7F06-308D-EBD7-1CD484BD4FD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629" name="Freeform 115">
              <a:extLst>
                <a:ext uri="{FF2B5EF4-FFF2-40B4-BE49-F238E27FC236}">
                  <a16:creationId xmlns:a16="http://schemas.microsoft.com/office/drawing/2014/main" id="{A44F1336-7120-3830-584B-FDA68747A85D}"/>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279044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RO Creation/Update from Device and Subscription from SaaS application</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4240736" y="2475233"/>
            <a:ext cx="947977" cy="791421"/>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3966383" y="3310990"/>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138616" y="378486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an </a:t>
            </a:r>
            <a:r>
              <a:rPr lang="en-GB" sz="1000" b="1" dirty="0" err="1">
                <a:latin typeface="Courier New" panose="02070309020205020404" pitchFamily="49" charset="0"/>
                <a:cs typeface="Courier New" panose="02070309020205020404" pitchFamily="49" charset="0"/>
              </a:rPr>
              <a:t>IdM</a:t>
            </a:r>
            <a:r>
              <a:rPr lang="en-GB" sz="1000"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7876376" y="2457365"/>
            <a:ext cx="833185" cy="687386"/>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152455" y="3072929"/>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sp>
        <p:nvSpPr>
          <p:cNvPr id="213" name="TextBox 212">
            <a:extLst>
              <a:ext uri="{FF2B5EF4-FFF2-40B4-BE49-F238E27FC236}">
                <a16:creationId xmlns:a16="http://schemas.microsoft.com/office/drawing/2014/main" id="{64CA3D79-4809-762C-A846-0C65AA8FCF00}"/>
              </a:ext>
            </a:extLst>
          </p:cNvPr>
          <p:cNvSpPr txBox="1"/>
          <p:nvPr/>
        </p:nvSpPr>
        <p:spPr>
          <a:xfrm>
            <a:off x="7823412" y="3599355"/>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SaaS Service</a:t>
            </a:r>
          </a:p>
        </p:txBody>
      </p:sp>
      <p:grpSp>
        <p:nvGrpSpPr>
          <p:cNvPr id="7" name="Group 593">
            <a:extLst>
              <a:ext uri="{FF2B5EF4-FFF2-40B4-BE49-F238E27FC236}">
                <a16:creationId xmlns:a16="http://schemas.microsoft.com/office/drawing/2014/main" id="{52C248B2-3A17-6BD6-CC84-2AE627D54DD0}"/>
              </a:ext>
            </a:extLst>
          </p:cNvPr>
          <p:cNvGrpSpPr>
            <a:grpSpLocks noChangeAspect="1"/>
          </p:cNvGrpSpPr>
          <p:nvPr/>
        </p:nvGrpSpPr>
        <p:grpSpPr bwMode="auto">
          <a:xfrm>
            <a:off x="299344" y="2478785"/>
            <a:ext cx="666693" cy="586592"/>
            <a:chOff x="6146801" y="2133602"/>
            <a:chExt cx="644525" cy="566738"/>
          </a:xfrm>
        </p:grpSpPr>
        <p:sp>
          <p:nvSpPr>
            <p:cNvPr id="8" name="Freeform 278">
              <a:extLst>
                <a:ext uri="{FF2B5EF4-FFF2-40B4-BE49-F238E27FC236}">
                  <a16:creationId xmlns:a16="http://schemas.microsoft.com/office/drawing/2014/main" id="{28B7B17C-CAC5-4E0B-7222-53485FE74EAD}"/>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 name="Line 279">
              <a:extLst>
                <a:ext uri="{FF2B5EF4-FFF2-40B4-BE49-F238E27FC236}">
                  <a16:creationId xmlns:a16="http://schemas.microsoft.com/office/drawing/2014/main" id="{C9ADF40B-72A3-1243-0579-85D9EA7885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 name="Line 280">
              <a:extLst>
                <a:ext uri="{FF2B5EF4-FFF2-40B4-BE49-F238E27FC236}">
                  <a16:creationId xmlns:a16="http://schemas.microsoft.com/office/drawing/2014/main" id="{7973030A-CB90-B9C4-60C1-62A68AEDFDB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 name="Line 281">
              <a:extLst>
                <a:ext uri="{FF2B5EF4-FFF2-40B4-BE49-F238E27FC236}">
                  <a16:creationId xmlns:a16="http://schemas.microsoft.com/office/drawing/2014/main" id="{85E93472-C20E-6916-80EF-16922A592C8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 name="Line 282">
              <a:extLst>
                <a:ext uri="{FF2B5EF4-FFF2-40B4-BE49-F238E27FC236}">
                  <a16:creationId xmlns:a16="http://schemas.microsoft.com/office/drawing/2014/main" id="{BA9E6450-28E4-2AA3-541D-05C9F83C175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 name="Line 283">
              <a:extLst>
                <a:ext uri="{FF2B5EF4-FFF2-40B4-BE49-F238E27FC236}">
                  <a16:creationId xmlns:a16="http://schemas.microsoft.com/office/drawing/2014/main" id="{02215496-C6BB-DBAB-059E-74C871B2B5D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 name="Freeform 284">
              <a:extLst>
                <a:ext uri="{FF2B5EF4-FFF2-40B4-BE49-F238E27FC236}">
                  <a16:creationId xmlns:a16="http://schemas.microsoft.com/office/drawing/2014/main" id="{CCCA512B-8B71-52F6-67C8-D2D744F5C5FC}"/>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 name="Line 285">
              <a:extLst>
                <a:ext uri="{FF2B5EF4-FFF2-40B4-BE49-F238E27FC236}">
                  <a16:creationId xmlns:a16="http://schemas.microsoft.com/office/drawing/2014/main" id="{F1AB4A69-7C04-1FB5-9D18-6D7D877F340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86">
              <a:extLst>
                <a:ext uri="{FF2B5EF4-FFF2-40B4-BE49-F238E27FC236}">
                  <a16:creationId xmlns:a16="http://schemas.microsoft.com/office/drawing/2014/main" id="{23CBE5A7-3943-F900-9EB2-1295C229E64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7">
              <a:extLst>
                <a:ext uri="{FF2B5EF4-FFF2-40B4-BE49-F238E27FC236}">
                  <a16:creationId xmlns:a16="http://schemas.microsoft.com/office/drawing/2014/main" id="{FC8BC0BC-8900-C573-9EDB-7538FFBD808E}"/>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8">
              <a:extLst>
                <a:ext uri="{FF2B5EF4-FFF2-40B4-BE49-F238E27FC236}">
                  <a16:creationId xmlns:a16="http://schemas.microsoft.com/office/drawing/2014/main" id="{903B49E5-3D76-DCB6-E13E-22D2DA55EFA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9">
              <a:extLst>
                <a:ext uri="{FF2B5EF4-FFF2-40B4-BE49-F238E27FC236}">
                  <a16:creationId xmlns:a16="http://schemas.microsoft.com/office/drawing/2014/main" id="{F9FD1C14-B975-57DB-445C-07EC3050C2D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Freeform 290">
              <a:extLst>
                <a:ext uri="{FF2B5EF4-FFF2-40B4-BE49-F238E27FC236}">
                  <a16:creationId xmlns:a16="http://schemas.microsoft.com/office/drawing/2014/main" id="{9E7C6B7D-D874-63A9-FD27-15F6456DDB07}"/>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Line 291">
              <a:extLst>
                <a:ext uri="{FF2B5EF4-FFF2-40B4-BE49-F238E27FC236}">
                  <a16:creationId xmlns:a16="http://schemas.microsoft.com/office/drawing/2014/main" id="{EBCACC7E-2EE5-7F62-2D99-F61986CB87F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92">
              <a:extLst>
                <a:ext uri="{FF2B5EF4-FFF2-40B4-BE49-F238E27FC236}">
                  <a16:creationId xmlns:a16="http://schemas.microsoft.com/office/drawing/2014/main" id="{07533B8B-BC09-A1AC-22D5-B74A0765210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93">
              <a:extLst>
                <a:ext uri="{FF2B5EF4-FFF2-40B4-BE49-F238E27FC236}">
                  <a16:creationId xmlns:a16="http://schemas.microsoft.com/office/drawing/2014/main" id="{303F2363-5432-F381-BD3C-CAAF392EDC7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94">
              <a:extLst>
                <a:ext uri="{FF2B5EF4-FFF2-40B4-BE49-F238E27FC236}">
                  <a16:creationId xmlns:a16="http://schemas.microsoft.com/office/drawing/2014/main" id="{4D57D32B-A00C-D5EA-FA16-4B0B5078A78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95">
              <a:extLst>
                <a:ext uri="{FF2B5EF4-FFF2-40B4-BE49-F238E27FC236}">
                  <a16:creationId xmlns:a16="http://schemas.microsoft.com/office/drawing/2014/main" id="{A1E06562-259E-9A79-C060-B51A31508F5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Freeform 296">
              <a:extLst>
                <a:ext uri="{FF2B5EF4-FFF2-40B4-BE49-F238E27FC236}">
                  <a16:creationId xmlns:a16="http://schemas.microsoft.com/office/drawing/2014/main" id="{4A88168A-7F09-6A62-43A6-F174E20F13D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Line 297">
              <a:extLst>
                <a:ext uri="{FF2B5EF4-FFF2-40B4-BE49-F238E27FC236}">
                  <a16:creationId xmlns:a16="http://schemas.microsoft.com/office/drawing/2014/main" id="{AB725872-423C-F737-A337-F4071D4B61D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8">
              <a:extLst>
                <a:ext uri="{FF2B5EF4-FFF2-40B4-BE49-F238E27FC236}">
                  <a16:creationId xmlns:a16="http://schemas.microsoft.com/office/drawing/2014/main" id="{76746ED7-B913-1CEF-9EFD-7E85DCDF5C6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9">
              <a:extLst>
                <a:ext uri="{FF2B5EF4-FFF2-40B4-BE49-F238E27FC236}">
                  <a16:creationId xmlns:a16="http://schemas.microsoft.com/office/drawing/2014/main" id="{9CA69DB0-0DCA-77A3-5583-15766B3D6302}"/>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300">
              <a:extLst>
                <a:ext uri="{FF2B5EF4-FFF2-40B4-BE49-F238E27FC236}">
                  <a16:creationId xmlns:a16="http://schemas.microsoft.com/office/drawing/2014/main" id="{92250D30-91A3-3D45-BE38-9EBE1688BEB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301">
              <a:extLst>
                <a:ext uri="{FF2B5EF4-FFF2-40B4-BE49-F238E27FC236}">
                  <a16:creationId xmlns:a16="http://schemas.microsoft.com/office/drawing/2014/main" id="{0A0F628B-D6C1-18A5-EC76-984FD71209B6}"/>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Freeform 302">
              <a:extLst>
                <a:ext uri="{FF2B5EF4-FFF2-40B4-BE49-F238E27FC236}">
                  <a16:creationId xmlns:a16="http://schemas.microsoft.com/office/drawing/2014/main" id="{09D54C8E-9A9C-5F42-8817-42233AB0FB1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Line 303">
              <a:extLst>
                <a:ext uri="{FF2B5EF4-FFF2-40B4-BE49-F238E27FC236}">
                  <a16:creationId xmlns:a16="http://schemas.microsoft.com/office/drawing/2014/main" id="{9F8AAFD8-EBD8-490A-2AF1-EFE9D65AF83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304">
              <a:extLst>
                <a:ext uri="{FF2B5EF4-FFF2-40B4-BE49-F238E27FC236}">
                  <a16:creationId xmlns:a16="http://schemas.microsoft.com/office/drawing/2014/main" id="{14ECD516-F8B6-A4FE-4E62-98044D6DA2C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305">
              <a:extLst>
                <a:ext uri="{FF2B5EF4-FFF2-40B4-BE49-F238E27FC236}">
                  <a16:creationId xmlns:a16="http://schemas.microsoft.com/office/drawing/2014/main" id="{2AA61741-6A57-38BA-8EC5-DA35A5424B6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306">
              <a:extLst>
                <a:ext uri="{FF2B5EF4-FFF2-40B4-BE49-F238E27FC236}">
                  <a16:creationId xmlns:a16="http://schemas.microsoft.com/office/drawing/2014/main" id="{244845C6-2672-AEB0-B151-18B7492C4B5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7">
              <a:extLst>
                <a:ext uri="{FF2B5EF4-FFF2-40B4-BE49-F238E27FC236}">
                  <a16:creationId xmlns:a16="http://schemas.microsoft.com/office/drawing/2014/main" id="{B89A51A9-3FBC-15EB-E208-05EF0C623CB2}"/>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38" name="Group 37">
            <a:extLst>
              <a:ext uri="{FF2B5EF4-FFF2-40B4-BE49-F238E27FC236}">
                <a16:creationId xmlns:a16="http://schemas.microsoft.com/office/drawing/2014/main" id="{D18D2DA5-6EC6-4243-D954-93F6D9E84F27}"/>
              </a:ext>
            </a:extLst>
          </p:cNvPr>
          <p:cNvGrpSpPr>
            <a:grpSpLocks noChangeAspect="1"/>
          </p:cNvGrpSpPr>
          <p:nvPr/>
        </p:nvGrpSpPr>
        <p:grpSpPr bwMode="auto">
          <a:xfrm>
            <a:off x="806971" y="2793587"/>
            <a:ext cx="322803" cy="490660"/>
            <a:chOff x="1762" y="1325"/>
            <a:chExt cx="300" cy="456"/>
          </a:xfrm>
        </p:grpSpPr>
        <p:sp>
          <p:nvSpPr>
            <p:cNvPr id="39" name="Freeform 28">
              <a:extLst>
                <a:ext uri="{FF2B5EF4-FFF2-40B4-BE49-F238E27FC236}">
                  <a16:creationId xmlns:a16="http://schemas.microsoft.com/office/drawing/2014/main" id="{2BE958FF-0E4B-5174-838D-BF26177237A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0" name="Oval 39">
              <a:extLst>
                <a:ext uri="{FF2B5EF4-FFF2-40B4-BE49-F238E27FC236}">
                  <a16:creationId xmlns:a16="http://schemas.microsoft.com/office/drawing/2014/main" id="{2141A57D-9B0F-813E-E9D6-CF6B5A1FA781}"/>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1" name="Freeform 30">
              <a:extLst>
                <a:ext uri="{FF2B5EF4-FFF2-40B4-BE49-F238E27FC236}">
                  <a16:creationId xmlns:a16="http://schemas.microsoft.com/office/drawing/2014/main" id="{8608B8C0-4321-CB95-FCA1-B1254A7B718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2" name="Freeform 31">
              <a:extLst>
                <a:ext uri="{FF2B5EF4-FFF2-40B4-BE49-F238E27FC236}">
                  <a16:creationId xmlns:a16="http://schemas.microsoft.com/office/drawing/2014/main" id="{A4CB89F4-D157-5B53-5089-07FF4458C6D9}"/>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8A04EB6D-AD75-77AA-FEBE-3AFFFB3AB91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90" name="TextBox 189">
            <a:extLst>
              <a:ext uri="{FF2B5EF4-FFF2-40B4-BE49-F238E27FC236}">
                <a16:creationId xmlns:a16="http://schemas.microsoft.com/office/drawing/2014/main" id="{7DF294A0-5E52-B9C0-E896-D8A558842C90}"/>
              </a:ext>
            </a:extLst>
          </p:cNvPr>
          <p:cNvSpPr txBox="1"/>
          <p:nvPr/>
        </p:nvSpPr>
        <p:spPr>
          <a:xfrm>
            <a:off x="7774004" y="3043168"/>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193" name="TextBox 192">
            <a:extLst>
              <a:ext uri="{FF2B5EF4-FFF2-40B4-BE49-F238E27FC236}">
                <a16:creationId xmlns:a16="http://schemas.microsoft.com/office/drawing/2014/main" id="{1FC841E6-9F11-4C1C-C715-436EFA1C0882}"/>
              </a:ext>
            </a:extLst>
          </p:cNvPr>
          <p:cNvSpPr txBox="1"/>
          <p:nvPr/>
        </p:nvSpPr>
        <p:spPr>
          <a:xfrm>
            <a:off x="217855" y="3532561"/>
            <a:ext cx="1383164"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a:t>
            </a:r>
          </a:p>
        </p:txBody>
      </p:sp>
      <p:sp>
        <p:nvSpPr>
          <p:cNvPr id="230" name="TextBox 229">
            <a:extLst>
              <a:ext uri="{FF2B5EF4-FFF2-40B4-BE49-F238E27FC236}">
                <a16:creationId xmlns:a16="http://schemas.microsoft.com/office/drawing/2014/main" id="{5A4D0E72-2D48-29C8-7407-5D880408BEF2}"/>
              </a:ext>
            </a:extLst>
          </p:cNvPr>
          <p:cNvSpPr txBox="1"/>
          <p:nvPr/>
        </p:nvSpPr>
        <p:spPr>
          <a:xfrm>
            <a:off x="4663262" y="3310990"/>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/contact</a:t>
            </a:r>
          </a:p>
        </p:txBody>
      </p:sp>
      <p:grpSp>
        <p:nvGrpSpPr>
          <p:cNvPr id="126" name="Group 125">
            <a:extLst>
              <a:ext uri="{FF2B5EF4-FFF2-40B4-BE49-F238E27FC236}">
                <a16:creationId xmlns:a16="http://schemas.microsoft.com/office/drawing/2014/main" id="{2E392C54-C490-E9F0-7BE3-3C617B006007}"/>
              </a:ext>
            </a:extLst>
          </p:cNvPr>
          <p:cNvGrpSpPr/>
          <p:nvPr/>
        </p:nvGrpSpPr>
        <p:grpSpPr>
          <a:xfrm rot="1718262">
            <a:off x="5160636" y="2051722"/>
            <a:ext cx="2481023" cy="1421744"/>
            <a:chOff x="2866714" y="1281372"/>
            <a:chExt cx="2942991" cy="1421744"/>
          </a:xfrm>
        </p:grpSpPr>
        <p:sp>
          <p:nvSpPr>
            <p:cNvPr id="127" name="TextBox 126">
              <a:extLst>
                <a:ext uri="{FF2B5EF4-FFF2-40B4-BE49-F238E27FC236}">
                  <a16:creationId xmlns:a16="http://schemas.microsoft.com/office/drawing/2014/main" id="{D2970F42-3A4F-6951-9739-2727C780C5DC}"/>
                </a:ext>
              </a:extLst>
            </p:cNvPr>
            <p:cNvSpPr txBox="1"/>
            <p:nvPr/>
          </p:nvSpPr>
          <p:spPr>
            <a:xfrm rot="19881738">
              <a:off x="3786867" y="1741263"/>
              <a:ext cx="1287482"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/contact</a:t>
              </a:r>
            </a:p>
          </p:txBody>
        </p:sp>
        <p:cxnSp>
          <p:nvCxnSpPr>
            <p:cNvPr id="128" name="Straight Arrow Connector 127">
              <a:extLst>
                <a:ext uri="{FF2B5EF4-FFF2-40B4-BE49-F238E27FC236}">
                  <a16:creationId xmlns:a16="http://schemas.microsoft.com/office/drawing/2014/main" id="{61B24BC2-0A8D-ABAA-88F4-C3BEC5023112}"/>
                </a:ext>
              </a:extLst>
            </p:cNvPr>
            <p:cNvCxnSpPr>
              <a:cxnSpLocks/>
            </p:cNvCxnSpPr>
            <p:nvPr/>
          </p:nvCxnSpPr>
          <p:spPr>
            <a:xfrm flipH="1">
              <a:off x="2866714" y="1281372"/>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7F894D3D-EA5F-36A3-B85B-E4261C06A65D}"/>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130" name="Straight Arrow Connector 129">
              <a:extLst>
                <a:ext uri="{FF2B5EF4-FFF2-40B4-BE49-F238E27FC236}">
                  <a16:creationId xmlns:a16="http://schemas.microsoft.com/office/drawing/2014/main" id="{A97E23C5-982C-A4A6-B7D3-1D838CB4E0FA}"/>
                </a:ext>
              </a:extLst>
            </p:cNvPr>
            <p:cNvCxnSpPr>
              <a:cxnSpLocks/>
            </p:cNvCxnSpPr>
            <p:nvPr/>
          </p:nvCxnSpPr>
          <p:spPr>
            <a:xfrm flipH="1">
              <a:off x="2924597" y="1379165"/>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735A0B7F-B3B5-F85B-0C11-31ECFF272F24}"/>
              </a:ext>
            </a:extLst>
          </p:cNvPr>
          <p:cNvGrpSpPr/>
          <p:nvPr/>
        </p:nvGrpSpPr>
        <p:grpSpPr>
          <a:xfrm rot="1718262">
            <a:off x="1393268" y="2065902"/>
            <a:ext cx="2481023" cy="1421744"/>
            <a:chOff x="2866714" y="1281372"/>
            <a:chExt cx="2942991" cy="1421744"/>
          </a:xfrm>
        </p:grpSpPr>
        <p:sp>
          <p:nvSpPr>
            <p:cNvPr id="132" name="TextBox 131">
              <a:extLst>
                <a:ext uri="{FF2B5EF4-FFF2-40B4-BE49-F238E27FC236}">
                  <a16:creationId xmlns:a16="http://schemas.microsoft.com/office/drawing/2014/main" id="{2C4A4C0A-2F24-3EDA-E5B8-0AB437E484EA}"/>
                </a:ext>
              </a:extLst>
            </p:cNvPr>
            <p:cNvSpPr txBox="1"/>
            <p:nvPr/>
          </p:nvSpPr>
          <p:spPr>
            <a:xfrm rot="19881738">
              <a:off x="3786867" y="1741263"/>
              <a:ext cx="1287482"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133" name="Straight Arrow Connector 132">
              <a:extLst>
                <a:ext uri="{FF2B5EF4-FFF2-40B4-BE49-F238E27FC236}">
                  <a16:creationId xmlns:a16="http://schemas.microsoft.com/office/drawing/2014/main" id="{CBAD6A1A-C28A-CC2B-1014-47E87E5A6EBE}"/>
                </a:ext>
              </a:extLst>
            </p:cNvPr>
            <p:cNvCxnSpPr>
              <a:cxnSpLocks/>
            </p:cNvCxnSpPr>
            <p:nvPr/>
          </p:nvCxnSpPr>
          <p:spPr>
            <a:xfrm flipH="1">
              <a:off x="2866714" y="1281372"/>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58E31402-1F0D-7BDC-1C9B-ADCFAD712811}"/>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135" name="Straight Arrow Connector 134">
              <a:extLst>
                <a:ext uri="{FF2B5EF4-FFF2-40B4-BE49-F238E27FC236}">
                  <a16:creationId xmlns:a16="http://schemas.microsoft.com/office/drawing/2014/main" id="{5170FA7C-244A-4186-B69F-35C79EFAD3A2}"/>
                </a:ext>
              </a:extLst>
            </p:cNvPr>
            <p:cNvCxnSpPr>
              <a:cxnSpLocks/>
            </p:cNvCxnSpPr>
            <p:nvPr/>
          </p:nvCxnSpPr>
          <p:spPr>
            <a:xfrm flipH="1">
              <a:off x="2924597" y="1379165"/>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88ED1D76-59FC-2A6B-614C-4BA8A313746E}"/>
              </a:ext>
            </a:extLst>
          </p:cNvPr>
          <p:cNvSpPr txBox="1"/>
          <p:nvPr/>
        </p:nvSpPr>
        <p:spPr>
          <a:xfrm>
            <a:off x="4168364" y="2017120"/>
            <a:ext cx="1153597"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 / RM / RS</a:t>
            </a:r>
          </a:p>
        </p:txBody>
      </p:sp>
      <p:sp>
        <p:nvSpPr>
          <p:cNvPr id="4" name="TextBox 3">
            <a:extLst>
              <a:ext uri="{FF2B5EF4-FFF2-40B4-BE49-F238E27FC236}">
                <a16:creationId xmlns:a16="http://schemas.microsoft.com/office/drawing/2014/main" id="{53D3DFC2-110F-C0C5-992F-DCBA287B1A36}"/>
              </a:ext>
            </a:extLst>
          </p:cNvPr>
          <p:cNvSpPr txBox="1"/>
          <p:nvPr/>
        </p:nvSpPr>
        <p:spPr>
          <a:xfrm>
            <a:off x="234926" y="2254579"/>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 / RU</a:t>
            </a:r>
          </a:p>
        </p:txBody>
      </p:sp>
      <p:sp>
        <p:nvSpPr>
          <p:cNvPr id="5" name="TextBox 4">
            <a:extLst>
              <a:ext uri="{FF2B5EF4-FFF2-40B4-BE49-F238E27FC236}">
                <a16:creationId xmlns:a16="http://schemas.microsoft.com/office/drawing/2014/main" id="{D77211C4-667C-006D-A888-73C3C3F4B218}"/>
              </a:ext>
            </a:extLst>
          </p:cNvPr>
          <p:cNvSpPr txBox="1"/>
          <p:nvPr/>
        </p:nvSpPr>
        <p:spPr>
          <a:xfrm>
            <a:off x="8013437" y="2198234"/>
            <a:ext cx="390492"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sp>
        <p:nvSpPr>
          <p:cNvPr id="6" name="TextBox 5">
            <a:extLst>
              <a:ext uri="{FF2B5EF4-FFF2-40B4-BE49-F238E27FC236}">
                <a16:creationId xmlns:a16="http://schemas.microsoft.com/office/drawing/2014/main" id="{11569E36-993A-905E-E7DD-480C729185BC}"/>
              </a:ext>
            </a:extLst>
          </p:cNvPr>
          <p:cNvSpPr txBox="1"/>
          <p:nvPr/>
        </p:nvSpPr>
        <p:spPr>
          <a:xfrm>
            <a:off x="6164634" y="4098095"/>
            <a:ext cx="1435158" cy="46166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for subscription </a:t>
            </a:r>
          </a:p>
        </p:txBody>
      </p:sp>
      <p:grpSp>
        <p:nvGrpSpPr>
          <p:cNvPr id="121" name="Group 107">
            <a:extLst>
              <a:ext uri="{FF2B5EF4-FFF2-40B4-BE49-F238E27FC236}">
                <a16:creationId xmlns:a16="http://schemas.microsoft.com/office/drawing/2014/main" id="{4C794E8F-232C-0F1D-7C3D-C2EF942AEF54}"/>
              </a:ext>
            </a:extLst>
          </p:cNvPr>
          <p:cNvGrpSpPr>
            <a:grpSpLocks noChangeAspect="1"/>
          </p:cNvGrpSpPr>
          <p:nvPr/>
        </p:nvGrpSpPr>
        <p:grpSpPr bwMode="auto">
          <a:xfrm>
            <a:off x="6269998" y="3620282"/>
            <a:ext cx="800299" cy="461020"/>
            <a:chOff x="980" y="1435"/>
            <a:chExt cx="602" cy="346"/>
          </a:xfrm>
        </p:grpSpPr>
        <p:sp>
          <p:nvSpPr>
            <p:cNvPr id="122" name="AutoShape 106">
              <a:extLst>
                <a:ext uri="{FF2B5EF4-FFF2-40B4-BE49-F238E27FC236}">
                  <a16:creationId xmlns:a16="http://schemas.microsoft.com/office/drawing/2014/main" id="{6FE24F6C-005C-BB5A-ED3B-966ADC4F26A4}"/>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23" name="Freeform 108">
              <a:extLst>
                <a:ext uri="{FF2B5EF4-FFF2-40B4-BE49-F238E27FC236}">
                  <a16:creationId xmlns:a16="http://schemas.microsoft.com/office/drawing/2014/main" id="{3481B95A-7945-8E74-15CA-F3D5A22FAAAC}"/>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4" name="Freeform 109">
              <a:extLst>
                <a:ext uri="{FF2B5EF4-FFF2-40B4-BE49-F238E27FC236}">
                  <a16:creationId xmlns:a16="http://schemas.microsoft.com/office/drawing/2014/main" id="{A9D5043D-E850-B5BE-FD81-44D7BA31F2A2}"/>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5" name="Freeform 110">
              <a:extLst>
                <a:ext uri="{FF2B5EF4-FFF2-40B4-BE49-F238E27FC236}">
                  <a16:creationId xmlns:a16="http://schemas.microsoft.com/office/drawing/2014/main" id="{5271B77E-F102-C44E-A99C-31661B7F171D}"/>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36" name="Freeform 111">
              <a:extLst>
                <a:ext uri="{FF2B5EF4-FFF2-40B4-BE49-F238E27FC236}">
                  <a16:creationId xmlns:a16="http://schemas.microsoft.com/office/drawing/2014/main" id="{139480A2-8E5F-3701-E8B1-5DF56C381DD5}"/>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37" name="Oval 112">
              <a:extLst>
                <a:ext uri="{FF2B5EF4-FFF2-40B4-BE49-F238E27FC236}">
                  <a16:creationId xmlns:a16="http://schemas.microsoft.com/office/drawing/2014/main" id="{42AB6699-1B24-3DEF-26C9-6DEDDC8A2455}"/>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38" name="Freeform 113">
              <a:extLst>
                <a:ext uri="{FF2B5EF4-FFF2-40B4-BE49-F238E27FC236}">
                  <a16:creationId xmlns:a16="http://schemas.microsoft.com/office/drawing/2014/main" id="{DC40C535-F04A-5CE9-EF4C-6873B4F850F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39" name="Freeform 114">
              <a:extLst>
                <a:ext uri="{FF2B5EF4-FFF2-40B4-BE49-F238E27FC236}">
                  <a16:creationId xmlns:a16="http://schemas.microsoft.com/office/drawing/2014/main" id="{C8F0BE53-574C-1101-A2E2-D9C623009620}"/>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40" name="Freeform 115">
              <a:extLst>
                <a:ext uri="{FF2B5EF4-FFF2-40B4-BE49-F238E27FC236}">
                  <a16:creationId xmlns:a16="http://schemas.microsoft.com/office/drawing/2014/main" id="{959CAB57-C7A8-7A2E-443E-20A316DF2A08}"/>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141" name="TextBox 140">
            <a:extLst>
              <a:ext uri="{FF2B5EF4-FFF2-40B4-BE49-F238E27FC236}">
                <a16:creationId xmlns:a16="http://schemas.microsoft.com/office/drawing/2014/main" id="{B473A187-7EEE-CCAC-9615-55B4808FF428}"/>
              </a:ext>
            </a:extLst>
          </p:cNvPr>
          <p:cNvSpPr txBox="1"/>
          <p:nvPr/>
        </p:nvSpPr>
        <p:spPr>
          <a:xfrm>
            <a:off x="2060604" y="4210918"/>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42" name="Group 107">
            <a:extLst>
              <a:ext uri="{FF2B5EF4-FFF2-40B4-BE49-F238E27FC236}">
                <a16:creationId xmlns:a16="http://schemas.microsoft.com/office/drawing/2014/main" id="{572DD1F1-6A91-7787-87EE-CC4F9AB23B49}"/>
              </a:ext>
            </a:extLst>
          </p:cNvPr>
          <p:cNvGrpSpPr>
            <a:grpSpLocks noChangeAspect="1"/>
          </p:cNvGrpSpPr>
          <p:nvPr/>
        </p:nvGrpSpPr>
        <p:grpSpPr bwMode="auto">
          <a:xfrm>
            <a:off x="2348769" y="3733105"/>
            <a:ext cx="800299" cy="461020"/>
            <a:chOff x="980" y="1435"/>
            <a:chExt cx="602" cy="346"/>
          </a:xfrm>
        </p:grpSpPr>
        <p:sp>
          <p:nvSpPr>
            <p:cNvPr id="143" name="AutoShape 106">
              <a:extLst>
                <a:ext uri="{FF2B5EF4-FFF2-40B4-BE49-F238E27FC236}">
                  <a16:creationId xmlns:a16="http://schemas.microsoft.com/office/drawing/2014/main" id="{B34957FD-6591-F408-27E9-0EB801E5B60C}"/>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44" name="Freeform 108">
              <a:extLst>
                <a:ext uri="{FF2B5EF4-FFF2-40B4-BE49-F238E27FC236}">
                  <a16:creationId xmlns:a16="http://schemas.microsoft.com/office/drawing/2014/main" id="{361303D2-6CF5-9F25-63B0-31E2DC27027A}"/>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5" name="Freeform 109">
              <a:extLst>
                <a:ext uri="{FF2B5EF4-FFF2-40B4-BE49-F238E27FC236}">
                  <a16:creationId xmlns:a16="http://schemas.microsoft.com/office/drawing/2014/main" id="{B32DEBDC-6D0E-C121-7848-46B540AA5CA7}"/>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6" name="Freeform 110">
              <a:extLst>
                <a:ext uri="{FF2B5EF4-FFF2-40B4-BE49-F238E27FC236}">
                  <a16:creationId xmlns:a16="http://schemas.microsoft.com/office/drawing/2014/main" id="{1F8830ED-3BB8-1E9A-6C2C-C41F82D41F62}"/>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7" name="Freeform 111">
              <a:extLst>
                <a:ext uri="{FF2B5EF4-FFF2-40B4-BE49-F238E27FC236}">
                  <a16:creationId xmlns:a16="http://schemas.microsoft.com/office/drawing/2014/main" id="{D79CC617-59D6-2347-C58F-D8469976F51E}"/>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48" name="Oval 112">
              <a:extLst>
                <a:ext uri="{FF2B5EF4-FFF2-40B4-BE49-F238E27FC236}">
                  <a16:creationId xmlns:a16="http://schemas.microsoft.com/office/drawing/2014/main" id="{AE6F03F2-058B-1A81-D663-8DAEB58DF08A}"/>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9" name="Freeform 113">
              <a:extLst>
                <a:ext uri="{FF2B5EF4-FFF2-40B4-BE49-F238E27FC236}">
                  <a16:creationId xmlns:a16="http://schemas.microsoft.com/office/drawing/2014/main" id="{BC5824BE-AAAB-1C98-AD58-90920AE5E976}"/>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50" name="Freeform 114">
              <a:extLst>
                <a:ext uri="{FF2B5EF4-FFF2-40B4-BE49-F238E27FC236}">
                  <a16:creationId xmlns:a16="http://schemas.microsoft.com/office/drawing/2014/main" id="{695D64C3-8C5D-451E-8DA7-901B1ABDE0D0}"/>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51" name="Freeform 115">
              <a:extLst>
                <a:ext uri="{FF2B5EF4-FFF2-40B4-BE49-F238E27FC236}">
                  <a16:creationId xmlns:a16="http://schemas.microsoft.com/office/drawing/2014/main" id="{12129389-B510-D653-0101-6F481423709C}"/>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1170716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FAF4C9-3B94-8B32-AAA8-4E716BD1F0CD}"/>
              </a:ext>
            </a:extLst>
          </p:cNvPr>
          <p:cNvSpPr>
            <a:spLocks noGrp="1"/>
          </p:cNvSpPr>
          <p:nvPr>
            <p:ph type="ctrTitle"/>
          </p:nvPr>
        </p:nvSpPr>
        <p:spPr/>
        <p:txBody>
          <a:bodyPr/>
          <a:lstStyle/>
          <a:p>
            <a:r>
              <a:rPr lang="en-GB" dirty="0"/>
              <a:t>Challenges</a:t>
            </a:r>
          </a:p>
        </p:txBody>
      </p:sp>
    </p:spTree>
    <p:extLst>
      <p:ext uri="{BB962C8B-B14F-4D97-AF65-F5344CB8AC3E}">
        <p14:creationId xmlns:p14="http://schemas.microsoft.com/office/powerpoint/2010/main" val="384680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New Challenges</a:t>
            </a:r>
          </a:p>
        </p:txBody>
      </p:sp>
      <p:sp>
        <p:nvSpPr>
          <p:cNvPr id="141" name="Text Placeholder 1">
            <a:extLst>
              <a:ext uri="{FF2B5EF4-FFF2-40B4-BE49-F238E27FC236}">
                <a16:creationId xmlns:a16="http://schemas.microsoft.com/office/drawing/2014/main" id="{572C3A4F-0C1A-8B2C-F500-E2B91D86477D}"/>
              </a:ext>
            </a:extLst>
          </p:cNvPr>
          <p:cNvSpPr txBox="1">
            <a:spLocks/>
          </p:cNvSpPr>
          <p:nvPr/>
        </p:nvSpPr>
        <p:spPr>
          <a:xfrm>
            <a:off x="471838" y="977900"/>
            <a:ext cx="8277344" cy="3389312"/>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1400" b="1" dirty="0">
                <a:latin typeface="Courier New" panose="02070309020205020404" pitchFamily="49" charset="0"/>
                <a:cs typeface="Courier New" panose="02070309020205020404" pitchFamily="49" charset="0"/>
              </a:rPr>
              <a:t>Reconciliation </a:t>
            </a:r>
          </a:p>
          <a:p>
            <a:pPr lvl="1"/>
            <a:r>
              <a:rPr lang="en-GB" sz="1200" dirty="0">
                <a:latin typeface="Courier New" panose="02070309020205020404" pitchFamily="49" charset="0"/>
                <a:cs typeface="Courier New" panose="02070309020205020404" pitchFamily="49" charset="0"/>
              </a:rPr>
              <a:t>For some reason, the RO and its RA’s that was push by the Client was change in the Server (by some mechanism that was outside the SCIM agreement), which means that until the RO or one of its RA’s changes in the Client, there will be no “fix” to the RO and its RA that are in the Server.</a:t>
            </a:r>
          </a:p>
          <a:p>
            <a:r>
              <a:rPr lang="en-GB" sz="1400" b="1" dirty="0">
                <a:latin typeface="Courier New" panose="02070309020205020404" pitchFamily="49" charset="0"/>
                <a:cs typeface="Courier New" panose="02070309020205020404" pitchFamily="49" charset="0"/>
              </a:rPr>
              <a:t>HR applications</a:t>
            </a:r>
          </a:p>
          <a:p>
            <a:pPr lvl="1"/>
            <a:r>
              <a:rPr lang="en-GB" sz="1200" dirty="0">
                <a:latin typeface="Courier New" panose="02070309020205020404" pitchFamily="49" charset="0"/>
                <a:cs typeface="Courier New" panose="02070309020205020404" pitchFamily="49" charset="0"/>
              </a:rPr>
              <a:t>This type of SCIM element doesn’t do any management to the RO and RA information, but it is the creator for RO and RA, most of the times have the RA that are generic to all applications (like </a:t>
            </a:r>
            <a:r>
              <a:rPr lang="en-GB" sz="1200" dirty="0" err="1">
                <a:latin typeface="Courier New" panose="02070309020205020404" pitchFamily="49" charset="0"/>
                <a:cs typeface="Courier New" panose="02070309020205020404" pitchFamily="49" charset="0"/>
              </a:rPr>
              <a:t>firstname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lastname</a:t>
            </a:r>
            <a:r>
              <a:rPr lang="en-GB" sz="1200" dirty="0">
                <a:latin typeface="Courier New" panose="02070309020205020404" pitchFamily="49" charset="0"/>
                <a:cs typeface="Courier New" panose="02070309020205020404" pitchFamily="49" charset="0"/>
              </a:rPr>
              <a:t>, national ID, office address, home address, etc.), most of the times this elements will not know RA like email, telephone number, etc. This RO and Ra needs to be available in the </a:t>
            </a:r>
            <a:r>
              <a:rPr lang="en-GB" sz="1200" dirty="0" err="1">
                <a:latin typeface="Courier New" panose="02070309020205020404" pitchFamily="49" charset="0"/>
                <a:cs typeface="Courier New" panose="02070309020205020404" pitchFamily="49" charset="0"/>
              </a:rPr>
              <a:t>IdMs</a:t>
            </a:r>
            <a:r>
              <a:rPr lang="en-GB" sz="1200" dirty="0">
                <a:latin typeface="Courier New" panose="02070309020205020404" pitchFamily="49" charset="0"/>
                <a:cs typeface="Courier New" panose="02070309020205020404" pitchFamily="49" charset="0"/>
              </a:rPr>
              <a:t>, for them to provide it to all the SCIM subscribers application.</a:t>
            </a:r>
          </a:p>
          <a:p>
            <a:r>
              <a:rPr lang="en-GB" sz="1400" b="1" dirty="0">
                <a:latin typeface="Courier New" panose="02070309020205020404" pitchFamily="49" charset="0"/>
                <a:cs typeface="Courier New" panose="02070309020205020404" pitchFamily="49" charset="0"/>
              </a:rPr>
              <a:t>Extra RA for RO</a:t>
            </a:r>
          </a:p>
          <a:p>
            <a:pPr lvl="1"/>
            <a:r>
              <a:rPr lang="en-GB" sz="1300" dirty="0">
                <a:latin typeface="Courier New" panose="02070309020205020404" pitchFamily="49" charset="0"/>
                <a:cs typeface="Courier New" panose="02070309020205020404" pitchFamily="49" charset="0"/>
              </a:rPr>
              <a:t>Some SCIM application that are typically SCIM Servers, are the creators and updaters of specific RA, for example an email server that will be a SCIM server should create the email RA for all the RO, but should only consume the other RA like </a:t>
            </a:r>
            <a:r>
              <a:rPr lang="en-GB" sz="1300" dirty="0" err="1">
                <a:latin typeface="Courier New" panose="02070309020205020404" pitchFamily="49" charset="0"/>
                <a:cs typeface="Courier New" panose="02070309020205020404" pitchFamily="49" charset="0"/>
              </a:rPr>
              <a:t>firstname</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lastname</a:t>
            </a:r>
            <a:r>
              <a:rPr lang="en-GB" sz="1300" dirty="0">
                <a:latin typeface="Courier New" panose="02070309020205020404" pitchFamily="49" charset="0"/>
                <a:cs typeface="Courier New" panose="02070309020205020404" pitchFamily="49" charset="0"/>
              </a:rPr>
              <a:t>, etc.</a:t>
            </a:r>
          </a:p>
        </p:txBody>
      </p:sp>
    </p:spTree>
    <p:extLst>
      <p:ext uri="{BB962C8B-B14F-4D97-AF65-F5344CB8AC3E}">
        <p14:creationId xmlns:p14="http://schemas.microsoft.com/office/powerpoint/2010/main" val="3745765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Existing today</a:t>
            </a:r>
          </a:p>
        </p:txBody>
      </p:sp>
      <p:grpSp>
        <p:nvGrpSpPr>
          <p:cNvPr id="2" name="Group 1">
            <a:extLst>
              <a:ext uri="{FF2B5EF4-FFF2-40B4-BE49-F238E27FC236}">
                <a16:creationId xmlns:a16="http://schemas.microsoft.com/office/drawing/2014/main" id="{492ABD3C-ADFD-4957-098D-FB0244BDC273}"/>
              </a:ext>
            </a:extLst>
          </p:cNvPr>
          <p:cNvGrpSpPr/>
          <p:nvPr/>
        </p:nvGrpSpPr>
        <p:grpSpPr>
          <a:xfrm>
            <a:off x="2494053" y="3088169"/>
            <a:ext cx="698281" cy="552235"/>
            <a:chOff x="3973732" y="1259009"/>
            <a:chExt cx="1783099" cy="1473425"/>
          </a:xfrm>
        </p:grpSpPr>
        <p:grpSp>
          <p:nvGrpSpPr>
            <p:cNvPr id="5" name="Group 593">
              <a:extLst>
                <a:ext uri="{FF2B5EF4-FFF2-40B4-BE49-F238E27FC236}">
                  <a16:creationId xmlns:a16="http://schemas.microsoft.com/office/drawing/2014/main" id="{C0B2B062-392B-6371-C0DA-B9A18D546BD7}"/>
                </a:ext>
              </a:extLst>
            </p:cNvPr>
            <p:cNvGrpSpPr>
              <a:grpSpLocks noChangeAspect="1"/>
            </p:cNvGrpSpPr>
            <p:nvPr/>
          </p:nvGrpSpPr>
          <p:grpSpPr bwMode="auto">
            <a:xfrm>
              <a:off x="3973732" y="1259009"/>
              <a:ext cx="1311482" cy="1153911"/>
              <a:chOff x="6146801" y="2133602"/>
              <a:chExt cx="644525" cy="566738"/>
            </a:xfrm>
          </p:grpSpPr>
          <p:sp>
            <p:nvSpPr>
              <p:cNvPr id="16" name="Freeform 278">
                <a:extLst>
                  <a:ext uri="{FF2B5EF4-FFF2-40B4-BE49-F238E27FC236}">
                    <a16:creationId xmlns:a16="http://schemas.microsoft.com/office/drawing/2014/main" id="{C5D599D6-AD44-AF39-77FD-B518FB2A1C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79">
                <a:extLst>
                  <a:ext uri="{FF2B5EF4-FFF2-40B4-BE49-F238E27FC236}">
                    <a16:creationId xmlns:a16="http://schemas.microsoft.com/office/drawing/2014/main" id="{5938459D-F9F1-D8BB-7A01-D38652082C1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80">
                <a:extLst>
                  <a:ext uri="{FF2B5EF4-FFF2-40B4-BE49-F238E27FC236}">
                    <a16:creationId xmlns:a16="http://schemas.microsoft.com/office/drawing/2014/main" id="{FBE0025C-6DDA-E711-ACB7-45212196D378}"/>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81">
                <a:extLst>
                  <a:ext uri="{FF2B5EF4-FFF2-40B4-BE49-F238E27FC236}">
                    <a16:creationId xmlns:a16="http://schemas.microsoft.com/office/drawing/2014/main" id="{EDBAC476-A086-7DD2-32FC-DF32826C561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82">
                <a:extLst>
                  <a:ext uri="{FF2B5EF4-FFF2-40B4-BE49-F238E27FC236}">
                    <a16:creationId xmlns:a16="http://schemas.microsoft.com/office/drawing/2014/main" id="{9874EE64-478C-E844-986C-DB21A462BF2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83">
                <a:extLst>
                  <a:ext uri="{FF2B5EF4-FFF2-40B4-BE49-F238E27FC236}">
                    <a16:creationId xmlns:a16="http://schemas.microsoft.com/office/drawing/2014/main" id="{C28C60C3-9357-1779-9D61-5E6849C2F14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84">
                <a:extLst>
                  <a:ext uri="{FF2B5EF4-FFF2-40B4-BE49-F238E27FC236}">
                    <a16:creationId xmlns:a16="http://schemas.microsoft.com/office/drawing/2014/main" id="{2523A6BD-CAEA-5492-BCF3-839C234BC84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85">
                <a:extLst>
                  <a:ext uri="{FF2B5EF4-FFF2-40B4-BE49-F238E27FC236}">
                    <a16:creationId xmlns:a16="http://schemas.microsoft.com/office/drawing/2014/main" id="{144F1B5E-65D5-765F-4BE1-345B9CA4BC8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86">
                <a:extLst>
                  <a:ext uri="{FF2B5EF4-FFF2-40B4-BE49-F238E27FC236}">
                    <a16:creationId xmlns:a16="http://schemas.microsoft.com/office/drawing/2014/main" id="{1F7B869A-3083-4216-3C0F-F53DB8BA3CF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87">
                <a:extLst>
                  <a:ext uri="{FF2B5EF4-FFF2-40B4-BE49-F238E27FC236}">
                    <a16:creationId xmlns:a16="http://schemas.microsoft.com/office/drawing/2014/main" id="{121BA98C-9B38-6B11-1A85-5F049A02658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288">
                <a:extLst>
                  <a:ext uri="{FF2B5EF4-FFF2-40B4-BE49-F238E27FC236}">
                    <a16:creationId xmlns:a16="http://schemas.microsoft.com/office/drawing/2014/main" id="{58031C38-7F09-AE02-0F77-57CACC14F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289">
                <a:extLst>
                  <a:ext uri="{FF2B5EF4-FFF2-40B4-BE49-F238E27FC236}">
                    <a16:creationId xmlns:a16="http://schemas.microsoft.com/office/drawing/2014/main" id="{1487B757-4765-B10D-153B-D138F9BBC25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90">
                <a:extLst>
                  <a:ext uri="{FF2B5EF4-FFF2-40B4-BE49-F238E27FC236}">
                    <a16:creationId xmlns:a16="http://schemas.microsoft.com/office/drawing/2014/main" id="{41881E5F-BC21-7A7A-5D97-05CE28972FD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291">
                <a:extLst>
                  <a:ext uri="{FF2B5EF4-FFF2-40B4-BE49-F238E27FC236}">
                    <a16:creationId xmlns:a16="http://schemas.microsoft.com/office/drawing/2014/main" id="{1BDF9E83-6091-A069-7EDA-ADAF17A4F9C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292">
                <a:extLst>
                  <a:ext uri="{FF2B5EF4-FFF2-40B4-BE49-F238E27FC236}">
                    <a16:creationId xmlns:a16="http://schemas.microsoft.com/office/drawing/2014/main" id="{F523CC4E-ABF2-A113-25B7-6C3D1092D4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293">
                <a:extLst>
                  <a:ext uri="{FF2B5EF4-FFF2-40B4-BE49-F238E27FC236}">
                    <a16:creationId xmlns:a16="http://schemas.microsoft.com/office/drawing/2014/main" id="{99ABE264-FFBA-54BA-FD43-0D60DC1ED46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294">
                <a:extLst>
                  <a:ext uri="{FF2B5EF4-FFF2-40B4-BE49-F238E27FC236}">
                    <a16:creationId xmlns:a16="http://schemas.microsoft.com/office/drawing/2014/main" id="{06AE6266-72B7-4667-B0D4-7D932BF0108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295">
                <a:extLst>
                  <a:ext uri="{FF2B5EF4-FFF2-40B4-BE49-F238E27FC236}">
                    <a16:creationId xmlns:a16="http://schemas.microsoft.com/office/drawing/2014/main" id="{29B253D8-383D-C34C-641F-070EECB5E3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4" name="Freeform 296">
                <a:extLst>
                  <a:ext uri="{FF2B5EF4-FFF2-40B4-BE49-F238E27FC236}">
                    <a16:creationId xmlns:a16="http://schemas.microsoft.com/office/drawing/2014/main" id="{2B139AEA-CD65-6401-A3FE-A83572EEB7E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 name="Line 297">
                <a:extLst>
                  <a:ext uri="{FF2B5EF4-FFF2-40B4-BE49-F238E27FC236}">
                    <a16:creationId xmlns:a16="http://schemas.microsoft.com/office/drawing/2014/main" id="{67F806D1-02BE-42DB-5D30-996136C772C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 name="Line 298">
                <a:extLst>
                  <a:ext uri="{FF2B5EF4-FFF2-40B4-BE49-F238E27FC236}">
                    <a16:creationId xmlns:a16="http://schemas.microsoft.com/office/drawing/2014/main" id="{1CF42B5B-5520-DB0C-DBEF-2B01621207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 name="Line 299">
                <a:extLst>
                  <a:ext uri="{FF2B5EF4-FFF2-40B4-BE49-F238E27FC236}">
                    <a16:creationId xmlns:a16="http://schemas.microsoft.com/office/drawing/2014/main" id="{E197F782-804D-25CB-FF87-DD645B114B6F}"/>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 name="Line 300">
                <a:extLst>
                  <a:ext uri="{FF2B5EF4-FFF2-40B4-BE49-F238E27FC236}">
                    <a16:creationId xmlns:a16="http://schemas.microsoft.com/office/drawing/2014/main" id="{ACB83180-3C59-983B-4652-C04ABC34747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 name="Line 301">
                <a:extLst>
                  <a:ext uri="{FF2B5EF4-FFF2-40B4-BE49-F238E27FC236}">
                    <a16:creationId xmlns:a16="http://schemas.microsoft.com/office/drawing/2014/main" id="{4D433588-AAAB-1094-00C9-5079337F567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0" name="Freeform 302">
                <a:extLst>
                  <a:ext uri="{FF2B5EF4-FFF2-40B4-BE49-F238E27FC236}">
                    <a16:creationId xmlns:a16="http://schemas.microsoft.com/office/drawing/2014/main" id="{7CEF4B87-CCAC-4DC2-49D0-6CB256A05A8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1" name="Line 303">
                <a:extLst>
                  <a:ext uri="{FF2B5EF4-FFF2-40B4-BE49-F238E27FC236}">
                    <a16:creationId xmlns:a16="http://schemas.microsoft.com/office/drawing/2014/main" id="{7306F22F-9506-9D69-F9B1-3D8556DF220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2" name="Line 304">
                <a:extLst>
                  <a:ext uri="{FF2B5EF4-FFF2-40B4-BE49-F238E27FC236}">
                    <a16:creationId xmlns:a16="http://schemas.microsoft.com/office/drawing/2014/main" id="{787C1806-A084-7DF2-7541-ECE5050EBA4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3" name="Line 305">
                <a:extLst>
                  <a:ext uri="{FF2B5EF4-FFF2-40B4-BE49-F238E27FC236}">
                    <a16:creationId xmlns:a16="http://schemas.microsoft.com/office/drawing/2014/main" id="{709AEB75-162C-A13B-9C8A-4E97EC0F4D7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4" name="Line 306">
                <a:extLst>
                  <a:ext uri="{FF2B5EF4-FFF2-40B4-BE49-F238E27FC236}">
                    <a16:creationId xmlns:a16="http://schemas.microsoft.com/office/drawing/2014/main" id="{7E5E141E-F50E-E44C-6D49-B5C5CE2C93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 name="Line 307">
                <a:extLst>
                  <a:ext uri="{FF2B5EF4-FFF2-40B4-BE49-F238E27FC236}">
                    <a16:creationId xmlns:a16="http://schemas.microsoft.com/office/drawing/2014/main" id="{0856FB11-9113-9785-6636-069B6703ADB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6" name="Group 373">
              <a:extLst>
                <a:ext uri="{FF2B5EF4-FFF2-40B4-BE49-F238E27FC236}">
                  <a16:creationId xmlns:a16="http://schemas.microsoft.com/office/drawing/2014/main" id="{EFE88AD6-B848-5FF5-971B-A44EECBC0704}"/>
                </a:ext>
              </a:extLst>
            </p:cNvPr>
            <p:cNvGrpSpPr>
              <a:grpSpLocks/>
            </p:cNvGrpSpPr>
            <p:nvPr/>
          </p:nvGrpSpPr>
          <p:grpSpPr bwMode="auto">
            <a:xfrm>
              <a:off x="4764643" y="1783109"/>
              <a:ext cx="992188" cy="949325"/>
              <a:chOff x="6493421" y="-20381"/>
              <a:chExt cx="1290462" cy="1234331"/>
            </a:xfrm>
          </p:grpSpPr>
          <p:grpSp>
            <p:nvGrpSpPr>
              <p:cNvPr id="7" name="Group 4">
                <a:extLst>
                  <a:ext uri="{FF2B5EF4-FFF2-40B4-BE49-F238E27FC236}">
                    <a16:creationId xmlns:a16="http://schemas.microsoft.com/office/drawing/2014/main" id="{C94DC23C-96A1-1B8B-7461-5670ADD80FE8}"/>
                  </a:ext>
                </a:extLst>
              </p:cNvPr>
              <p:cNvGrpSpPr>
                <a:grpSpLocks noChangeAspect="1"/>
              </p:cNvGrpSpPr>
              <p:nvPr/>
            </p:nvGrpSpPr>
            <p:grpSpPr bwMode="auto">
              <a:xfrm>
                <a:off x="6493421" y="299644"/>
                <a:ext cx="412156" cy="883191"/>
                <a:chOff x="598" y="1936"/>
                <a:chExt cx="287" cy="615"/>
              </a:xfrm>
              <a:solidFill>
                <a:schemeClr val="accent2"/>
              </a:solidFill>
            </p:grpSpPr>
            <p:sp>
              <p:nvSpPr>
                <p:cNvPr id="14" name="Freeform 6">
                  <a:extLst>
                    <a:ext uri="{FF2B5EF4-FFF2-40B4-BE49-F238E27FC236}">
                      <a16:creationId xmlns:a16="http://schemas.microsoft.com/office/drawing/2014/main" id="{AB4BC72B-D861-4C26-4DB9-D4760C956A3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5" name="Freeform 7">
                  <a:extLst>
                    <a:ext uri="{FF2B5EF4-FFF2-40B4-BE49-F238E27FC236}">
                      <a16:creationId xmlns:a16="http://schemas.microsoft.com/office/drawing/2014/main" id="{BCDB44FF-7F08-DB27-A2FF-D72B3ADD0F8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19BBA3ED-C444-7A40-CF39-D1B9CCEC5407}"/>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 name="Freeform 6">
                  <a:extLst>
                    <a:ext uri="{FF2B5EF4-FFF2-40B4-BE49-F238E27FC236}">
                      <a16:creationId xmlns:a16="http://schemas.microsoft.com/office/drawing/2014/main" id="{07C461C8-721C-1B58-8053-D5774132298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7">
                  <a:extLst>
                    <a:ext uri="{FF2B5EF4-FFF2-40B4-BE49-F238E27FC236}">
                      <a16:creationId xmlns:a16="http://schemas.microsoft.com/office/drawing/2014/main" id="{4EA30841-01C3-B7B0-B835-6B8B03C323C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4">
                <a:extLst>
                  <a:ext uri="{FF2B5EF4-FFF2-40B4-BE49-F238E27FC236}">
                    <a16:creationId xmlns:a16="http://schemas.microsoft.com/office/drawing/2014/main" id="{BCEB47DF-F199-18D9-8A7E-AF59E212C1AD}"/>
                  </a:ext>
                </a:extLst>
              </p:cNvPr>
              <p:cNvGrpSpPr>
                <a:grpSpLocks noChangeAspect="1"/>
              </p:cNvGrpSpPr>
              <p:nvPr/>
            </p:nvGrpSpPr>
            <p:grpSpPr bwMode="auto">
              <a:xfrm>
                <a:off x="6846910" y="-20381"/>
                <a:ext cx="576021" cy="1234331"/>
                <a:chOff x="598" y="1936"/>
                <a:chExt cx="287" cy="615"/>
              </a:xfrm>
              <a:solidFill>
                <a:schemeClr val="accent5"/>
              </a:solidFill>
            </p:grpSpPr>
            <p:sp>
              <p:nvSpPr>
                <p:cNvPr id="10" name="Freeform 6">
                  <a:extLst>
                    <a:ext uri="{FF2B5EF4-FFF2-40B4-BE49-F238E27FC236}">
                      <a16:creationId xmlns:a16="http://schemas.microsoft.com/office/drawing/2014/main" id="{A9EBA896-54AC-4D03-C49E-70CF5E25CED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Freeform 7">
                  <a:extLst>
                    <a:ext uri="{FF2B5EF4-FFF2-40B4-BE49-F238E27FC236}">
                      <a16:creationId xmlns:a16="http://schemas.microsoft.com/office/drawing/2014/main" id="{5EC5C724-3201-DE63-D087-699825EE1DF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86" name="Group 85">
            <a:extLst>
              <a:ext uri="{FF2B5EF4-FFF2-40B4-BE49-F238E27FC236}">
                <a16:creationId xmlns:a16="http://schemas.microsoft.com/office/drawing/2014/main" id="{5C240D88-414A-2785-DDF8-4FF3B09B500A}"/>
              </a:ext>
            </a:extLst>
          </p:cNvPr>
          <p:cNvGrpSpPr>
            <a:grpSpLocks noChangeAspect="1"/>
          </p:cNvGrpSpPr>
          <p:nvPr/>
        </p:nvGrpSpPr>
        <p:grpSpPr bwMode="auto">
          <a:xfrm>
            <a:off x="2468351" y="3263439"/>
            <a:ext cx="243684" cy="370399"/>
            <a:chOff x="1762" y="1325"/>
            <a:chExt cx="300" cy="456"/>
          </a:xfrm>
        </p:grpSpPr>
        <p:sp>
          <p:nvSpPr>
            <p:cNvPr id="87" name="Freeform 28">
              <a:extLst>
                <a:ext uri="{FF2B5EF4-FFF2-40B4-BE49-F238E27FC236}">
                  <a16:creationId xmlns:a16="http://schemas.microsoft.com/office/drawing/2014/main" id="{08E59550-ACFB-0A8B-C9F4-349D0DC7E24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8" name="Oval 87">
              <a:extLst>
                <a:ext uri="{FF2B5EF4-FFF2-40B4-BE49-F238E27FC236}">
                  <a16:creationId xmlns:a16="http://schemas.microsoft.com/office/drawing/2014/main" id="{405BE0D0-EF2A-F53C-EDBD-0EBBD79F7B5D}"/>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9" name="Freeform 30">
              <a:extLst>
                <a:ext uri="{FF2B5EF4-FFF2-40B4-BE49-F238E27FC236}">
                  <a16:creationId xmlns:a16="http://schemas.microsoft.com/office/drawing/2014/main" id="{81F712BB-D9AE-CDDA-B996-87B1D186B40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0" name="Freeform 31">
              <a:extLst>
                <a:ext uri="{FF2B5EF4-FFF2-40B4-BE49-F238E27FC236}">
                  <a16:creationId xmlns:a16="http://schemas.microsoft.com/office/drawing/2014/main" id="{E57CD3D5-D785-F856-A5D3-96463594A78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BFFB6B50-5F62-A8F0-B2C0-5AF78DFEEBF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2" name="Group 91">
            <a:extLst>
              <a:ext uri="{FF2B5EF4-FFF2-40B4-BE49-F238E27FC236}">
                <a16:creationId xmlns:a16="http://schemas.microsoft.com/office/drawing/2014/main" id="{D1A828B7-3CD1-9943-9D09-064663AD0E4B}"/>
              </a:ext>
            </a:extLst>
          </p:cNvPr>
          <p:cNvGrpSpPr/>
          <p:nvPr/>
        </p:nvGrpSpPr>
        <p:grpSpPr>
          <a:xfrm>
            <a:off x="5368755" y="3077201"/>
            <a:ext cx="613941" cy="613815"/>
            <a:chOff x="7173352" y="1306360"/>
            <a:chExt cx="1587655" cy="1481363"/>
          </a:xfrm>
        </p:grpSpPr>
        <p:grpSp>
          <p:nvGrpSpPr>
            <p:cNvPr id="93" name="Group 593">
              <a:extLst>
                <a:ext uri="{FF2B5EF4-FFF2-40B4-BE49-F238E27FC236}">
                  <a16:creationId xmlns:a16="http://schemas.microsoft.com/office/drawing/2014/main" id="{BAFB6BC4-79CA-2D89-25AD-D9F73395C685}"/>
                </a:ext>
              </a:extLst>
            </p:cNvPr>
            <p:cNvGrpSpPr>
              <a:grpSpLocks noChangeAspect="1"/>
            </p:cNvGrpSpPr>
            <p:nvPr/>
          </p:nvGrpSpPr>
          <p:grpSpPr bwMode="auto">
            <a:xfrm>
              <a:off x="7173352" y="1306360"/>
              <a:ext cx="1311482" cy="1153911"/>
              <a:chOff x="6146801" y="2133602"/>
              <a:chExt cx="644525" cy="566738"/>
            </a:xfrm>
          </p:grpSpPr>
          <p:sp>
            <p:nvSpPr>
              <p:cNvPr id="102" name="Freeform 278">
                <a:extLst>
                  <a:ext uri="{FF2B5EF4-FFF2-40B4-BE49-F238E27FC236}">
                    <a16:creationId xmlns:a16="http://schemas.microsoft.com/office/drawing/2014/main" id="{84DC7E74-610A-CACA-C693-474484392EE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79">
                <a:extLst>
                  <a:ext uri="{FF2B5EF4-FFF2-40B4-BE49-F238E27FC236}">
                    <a16:creationId xmlns:a16="http://schemas.microsoft.com/office/drawing/2014/main" id="{CC96C09A-8808-5C1D-4D8E-B6BC8EB29F6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80">
                <a:extLst>
                  <a:ext uri="{FF2B5EF4-FFF2-40B4-BE49-F238E27FC236}">
                    <a16:creationId xmlns:a16="http://schemas.microsoft.com/office/drawing/2014/main" id="{5B211786-521A-179B-8C22-AF72F56125A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281">
                <a:extLst>
                  <a:ext uri="{FF2B5EF4-FFF2-40B4-BE49-F238E27FC236}">
                    <a16:creationId xmlns:a16="http://schemas.microsoft.com/office/drawing/2014/main" id="{75C0068F-4615-093B-7567-2D21D609E71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282">
                <a:extLst>
                  <a:ext uri="{FF2B5EF4-FFF2-40B4-BE49-F238E27FC236}">
                    <a16:creationId xmlns:a16="http://schemas.microsoft.com/office/drawing/2014/main" id="{D9F15CB2-F85D-7FEE-A9C8-26EBC33788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Line 283">
                <a:extLst>
                  <a:ext uri="{FF2B5EF4-FFF2-40B4-BE49-F238E27FC236}">
                    <a16:creationId xmlns:a16="http://schemas.microsoft.com/office/drawing/2014/main" id="{910EA0D5-1C42-4ECD-9FAB-31B1CAEE705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Freeform 284">
                <a:extLst>
                  <a:ext uri="{FF2B5EF4-FFF2-40B4-BE49-F238E27FC236}">
                    <a16:creationId xmlns:a16="http://schemas.microsoft.com/office/drawing/2014/main" id="{0CE21B73-B2A9-6B24-B614-AEB661894E2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285">
                <a:extLst>
                  <a:ext uri="{FF2B5EF4-FFF2-40B4-BE49-F238E27FC236}">
                    <a16:creationId xmlns:a16="http://schemas.microsoft.com/office/drawing/2014/main" id="{1C867746-E0BF-2A9B-2498-0901ECAB1F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286">
                <a:extLst>
                  <a:ext uri="{FF2B5EF4-FFF2-40B4-BE49-F238E27FC236}">
                    <a16:creationId xmlns:a16="http://schemas.microsoft.com/office/drawing/2014/main" id="{29FAD4B3-2414-5677-8018-B2BFD345453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287">
                <a:extLst>
                  <a:ext uri="{FF2B5EF4-FFF2-40B4-BE49-F238E27FC236}">
                    <a16:creationId xmlns:a16="http://schemas.microsoft.com/office/drawing/2014/main" id="{D62BD363-4FFF-9107-75D1-8A69878B36F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288">
                <a:extLst>
                  <a:ext uri="{FF2B5EF4-FFF2-40B4-BE49-F238E27FC236}">
                    <a16:creationId xmlns:a16="http://schemas.microsoft.com/office/drawing/2014/main" id="{066E3000-5A18-D8B2-B0B0-D86003A90B9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3" name="Line 289">
                <a:extLst>
                  <a:ext uri="{FF2B5EF4-FFF2-40B4-BE49-F238E27FC236}">
                    <a16:creationId xmlns:a16="http://schemas.microsoft.com/office/drawing/2014/main" id="{2DB36FBC-62B4-C2D4-BCC4-72786715663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4" name="Freeform 290">
                <a:extLst>
                  <a:ext uri="{FF2B5EF4-FFF2-40B4-BE49-F238E27FC236}">
                    <a16:creationId xmlns:a16="http://schemas.microsoft.com/office/drawing/2014/main" id="{90A5BF7B-D880-4D15-54E0-90E76786CC6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5" name="Line 291">
                <a:extLst>
                  <a:ext uri="{FF2B5EF4-FFF2-40B4-BE49-F238E27FC236}">
                    <a16:creationId xmlns:a16="http://schemas.microsoft.com/office/drawing/2014/main" id="{6D82260E-74D6-F5BE-47CA-D39083100C6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6" name="Line 292">
                <a:extLst>
                  <a:ext uri="{FF2B5EF4-FFF2-40B4-BE49-F238E27FC236}">
                    <a16:creationId xmlns:a16="http://schemas.microsoft.com/office/drawing/2014/main" id="{7E2D957D-A7BC-7F00-6F85-5253EA7433E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Line 293">
                <a:extLst>
                  <a:ext uri="{FF2B5EF4-FFF2-40B4-BE49-F238E27FC236}">
                    <a16:creationId xmlns:a16="http://schemas.microsoft.com/office/drawing/2014/main" id="{79BF87B1-DE4F-C521-A31D-D2E4DB83B62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Line 294">
                <a:extLst>
                  <a:ext uri="{FF2B5EF4-FFF2-40B4-BE49-F238E27FC236}">
                    <a16:creationId xmlns:a16="http://schemas.microsoft.com/office/drawing/2014/main" id="{F16CD069-A99D-E297-E3A1-CFE991958B6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9" name="Line 295">
                <a:extLst>
                  <a:ext uri="{FF2B5EF4-FFF2-40B4-BE49-F238E27FC236}">
                    <a16:creationId xmlns:a16="http://schemas.microsoft.com/office/drawing/2014/main" id="{29A03161-936C-B244-8D90-D1C784F03FA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0" name="Freeform 296">
                <a:extLst>
                  <a:ext uri="{FF2B5EF4-FFF2-40B4-BE49-F238E27FC236}">
                    <a16:creationId xmlns:a16="http://schemas.microsoft.com/office/drawing/2014/main" id="{7D5D512C-76FD-C881-8416-E6A780FDB60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1" name="Line 297">
                <a:extLst>
                  <a:ext uri="{FF2B5EF4-FFF2-40B4-BE49-F238E27FC236}">
                    <a16:creationId xmlns:a16="http://schemas.microsoft.com/office/drawing/2014/main" id="{1B8FD05E-B1A1-3B68-7F76-2AD7E41103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2" name="Line 298">
                <a:extLst>
                  <a:ext uri="{FF2B5EF4-FFF2-40B4-BE49-F238E27FC236}">
                    <a16:creationId xmlns:a16="http://schemas.microsoft.com/office/drawing/2014/main" id="{C83A9BAA-AD40-DB25-8815-44C8A5CD4D1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3" name="Line 299">
                <a:extLst>
                  <a:ext uri="{FF2B5EF4-FFF2-40B4-BE49-F238E27FC236}">
                    <a16:creationId xmlns:a16="http://schemas.microsoft.com/office/drawing/2014/main" id="{5582CB39-53AE-F1A5-E4BE-D9231F7F11F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4" name="Line 300">
                <a:extLst>
                  <a:ext uri="{FF2B5EF4-FFF2-40B4-BE49-F238E27FC236}">
                    <a16:creationId xmlns:a16="http://schemas.microsoft.com/office/drawing/2014/main" id="{9C0B3E6D-A58C-CEEC-7572-39B7D89E345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5" name="Line 301">
                <a:extLst>
                  <a:ext uri="{FF2B5EF4-FFF2-40B4-BE49-F238E27FC236}">
                    <a16:creationId xmlns:a16="http://schemas.microsoft.com/office/drawing/2014/main" id="{9E79FA37-A33F-8FB6-86D7-DD7301328565}"/>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6" name="Freeform 302">
                <a:extLst>
                  <a:ext uri="{FF2B5EF4-FFF2-40B4-BE49-F238E27FC236}">
                    <a16:creationId xmlns:a16="http://schemas.microsoft.com/office/drawing/2014/main" id="{F122D264-D6B1-E509-7D70-ECC4229EA40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7" name="Line 303">
                <a:extLst>
                  <a:ext uri="{FF2B5EF4-FFF2-40B4-BE49-F238E27FC236}">
                    <a16:creationId xmlns:a16="http://schemas.microsoft.com/office/drawing/2014/main" id="{24DC1A53-664F-1F77-10FA-2C62B9F7253F}"/>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8" name="Line 304">
                <a:extLst>
                  <a:ext uri="{FF2B5EF4-FFF2-40B4-BE49-F238E27FC236}">
                    <a16:creationId xmlns:a16="http://schemas.microsoft.com/office/drawing/2014/main" id="{FC2FC412-5E17-8247-882B-0CEAABAD993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9" name="Line 305">
                <a:extLst>
                  <a:ext uri="{FF2B5EF4-FFF2-40B4-BE49-F238E27FC236}">
                    <a16:creationId xmlns:a16="http://schemas.microsoft.com/office/drawing/2014/main" id="{0F4555C4-0462-4D53-F70C-8AA5326CDCF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0" name="Line 306">
                <a:extLst>
                  <a:ext uri="{FF2B5EF4-FFF2-40B4-BE49-F238E27FC236}">
                    <a16:creationId xmlns:a16="http://schemas.microsoft.com/office/drawing/2014/main" id="{ECD951FA-A10A-7DA4-BC25-91710AC0640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1" name="Line 307">
                <a:extLst>
                  <a:ext uri="{FF2B5EF4-FFF2-40B4-BE49-F238E27FC236}">
                    <a16:creationId xmlns:a16="http://schemas.microsoft.com/office/drawing/2014/main" id="{EBB348BC-9A95-7BAE-71F2-ABAE403B3A7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94" name="Group 93">
              <a:extLst>
                <a:ext uri="{FF2B5EF4-FFF2-40B4-BE49-F238E27FC236}">
                  <a16:creationId xmlns:a16="http://schemas.microsoft.com/office/drawing/2014/main" id="{71B91983-0573-8566-86F6-0A402FE82C49}"/>
                </a:ext>
              </a:extLst>
            </p:cNvPr>
            <p:cNvGrpSpPr/>
            <p:nvPr/>
          </p:nvGrpSpPr>
          <p:grpSpPr>
            <a:xfrm>
              <a:off x="8126007" y="1822523"/>
              <a:ext cx="635000" cy="965200"/>
              <a:chOff x="3901731" y="3694181"/>
              <a:chExt cx="635000" cy="965200"/>
            </a:xfrm>
          </p:grpSpPr>
          <p:grpSp>
            <p:nvGrpSpPr>
              <p:cNvPr id="95" name="Group 94">
                <a:extLst>
                  <a:ext uri="{FF2B5EF4-FFF2-40B4-BE49-F238E27FC236}">
                    <a16:creationId xmlns:a16="http://schemas.microsoft.com/office/drawing/2014/main" id="{DE76A7BA-EFBB-49D4-6F61-CDD0B3AC43B8}"/>
                  </a:ext>
                </a:extLst>
              </p:cNvPr>
              <p:cNvGrpSpPr>
                <a:grpSpLocks noChangeAspect="1"/>
              </p:cNvGrpSpPr>
              <p:nvPr/>
            </p:nvGrpSpPr>
            <p:grpSpPr bwMode="auto">
              <a:xfrm>
                <a:off x="3901731" y="3694181"/>
                <a:ext cx="635000" cy="965200"/>
                <a:chOff x="1762" y="1325"/>
                <a:chExt cx="300" cy="456"/>
              </a:xfrm>
            </p:grpSpPr>
            <p:sp>
              <p:nvSpPr>
                <p:cNvPr id="100" name="Freeform 28">
                  <a:extLst>
                    <a:ext uri="{FF2B5EF4-FFF2-40B4-BE49-F238E27FC236}">
                      <a16:creationId xmlns:a16="http://schemas.microsoft.com/office/drawing/2014/main" id="{EA0B3A47-7ED9-B5E7-938C-E5DADF27B33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01" name="Oval 100">
                  <a:extLst>
                    <a:ext uri="{FF2B5EF4-FFF2-40B4-BE49-F238E27FC236}">
                      <a16:creationId xmlns:a16="http://schemas.microsoft.com/office/drawing/2014/main" id="{401FABC5-91B8-D76D-D170-EC6240613E6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6" name="Group 360">
                <a:extLst>
                  <a:ext uri="{FF2B5EF4-FFF2-40B4-BE49-F238E27FC236}">
                    <a16:creationId xmlns:a16="http://schemas.microsoft.com/office/drawing/2014/main" id="{703C33FB-BA73-4CFE-7E50-A52E39EDD293}"/>
                  </a:ext>
                </a:extLst>
              </p:cNvPr>
              <p:cNvGrpSpPr>
                <a:grpSpLocks noChangeAspect="1"/>
              </p:cNvGrpSpPr>
              <p:nvPr/>
            </p:nvGrpSpPr>
            <p:grpSpPr bwMode="auto">
              <a:xfrm>
                <a:off x="4224797" y="4279790"/>
                <a:ext cx="200873" cy="197541"/>
                <a:chOff x="6333580" y="2334557"/>
                <a:chExt cx="545984" cy="536983"/>
              </a:xfrm>
            </p:grpSpPr>
            <p:sp>
              <p:nvSpPr>
                <p:cNvPr id="97" name="Freeform 251">
                  <a:extLst>
                    <a:ext uri="{FF2B5EF4-FFF2-40B4-BE49-F238E27FC236}">
                      <a16:creationId xmlns:a16="http://schemas.microsoft.com/office/drawing/2014/main" id="{2DA83335-75E7-4CA2-EDAB-62AEF0400BC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Freeform 256">
                  <a:extLst>
                    <a:ext uri="{FF2B5EF4-FFF2-40B4-BE49-F238E27FC236}">
                      <a16:creationId xmlns:a16="http://schemas.microsoft.com/office/drawing/2014/main" id="{C599A160-2C0F-F42B-207A-14D6FA33B5A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Freeform 260">
                  <a:extLst>
                    <a:ext uri="{FF2B5EF4-FFF2-40B4-BE49-F238E27FC236}">
                      <a16:creationId xmlns:a16="http://schemas.microsoft.com/office/drawing/2014/main" id="{78B2E463-95AE-19B2-073A-CFBC32EA279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32" name="Straight Arrow Connector 131">
            <a:extLst>
              <a:ext uri="{FF2B5EF4-FFF2-40B4-BE49-F238E27FC236}">
                <a16:creationId xmlns:a16="http://schemas.microsoft.com/office/drawing/2014/main" id="{59027503-838F-11BD-2A23-39FFF2AB3F0E}"/>
              </a:ext>
            </a:extLst>
          </p:cNvPr>
          <p:cNvCxnSpPr>
            <a:cxnSpLocks/>
          </p:cNvCxnSpPr>
          <p:nvPr/>
        </p:nvCxnSpPr>
        <p:spPr>
          <a:xfrm>
            <a:off x="3192334" y="3072718"/>
            <a:ext cx="19790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446814C-5609-07DB-380D-55645E07FACC}"/>
              </a:ext>
            </a:extLst>
          </p:cNvPr>
          <p:cNvSpPr txBox="1"/>
          <p:nvPr/>
        </p:nvSpPr>
        <p:spPr>
          <a:xfrm>
            <a:off x="2438111" y="2644494"/>
            <a:ext cx="644951"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37" name="TextBox 136">
            <a:extLst>
              <a:ext uri="{FF2B5EF4-FFF2-40B4-BE49-F238E27FC236}">
                <a16:creationId xmlns:a16="http://schemas.microsoft.com/office/drawing/2014/main" id="{C9A115B9-F96F-1D03-6C80-9EECF86BBA34}"/>
              </a:ext>
            </a:extLst>
          </p:cNvPr>
          <p:cNvSpPr txBox="1"/>
          <p:nvPr/>
        </p:nvSpPr>
        <p:spPr>
          <a:xfrm>
            <a:off x="5429891" y="2796199"/>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46" name="TextBox 45">
            <a:extLst>
              <a:ext uri="{FF2B5EF4-FFF2-40B4-BE49-F238E27FC236}">
                <a16:creationId xmlns:a16="http://schemas.microsoft.com/office/drawing/2014/main" id="{3044E6DE-8C40-10D1-7DB0-46694862621D}"/>
              </a:ext>
            </a:extLst>
          </p:cNvPr>
          <p:cNvSpPr txBox="1"/>
          <p:nvPr/>
        </p:nvSpPr>
        <p:spPr>
          <a:xfrm>
            <a:off x="1800631" y="3114699"/>
            <a:ext cx="644951" cy="276999"/>
          </a:xfrm>
          <a:prstGeom prst="rect">
            <a:avLst/>
          </a:prstGeom>
          <a:noFill/>
        </p:spPr>
        <p:txBody>
          <a:bodyPr wrap="square" rtlCol="0">
            <a:spAutoFit/>
          </a:bodyPr>
          <a:lstStyle/>
          <a:p>
            <a:r>
              <a:rPr lang="en-GB" sz="1200" dirty="0" err="1">
                <a:latin typeface="Courier New" panose="02070309020205020404" pitchFamily="49" charset="0"/>
                <a:cs typeface="Courier New" panose="02070309020205020404" pitchFamily="49" charset="0"/>
              </a:rPr>
              <a:t>IdM</a:t>
            </a:r>
            <a:endParaRPr lang="en-GB" sz="1200" dirty="0">
              <a:latin typeface="Courier New" panose="02070309020205020404" pitchFamily="49" charset="0"/>
              <a:cs typeface="Courier New" panose="02070309020205020404" pitchFamily="49" charset="0"/>
            </a:endParaRPr>
          </a:p>
        </p:txBody>
      </p:sp>
      <p:sp>
        <p:nvSpPr>
          <p:cNvPr id="47" name="TextBox 46">
            <a:extLst>
              <a:ext uri="{FF2B5EF4-FFF2-40B4-BE49-F238E27FC236}">
                <a16:creationId xmlns:a16="http://schemas.microsoft.com/office/drawing/2014/main" id="{16D449AF-F8A4-BB76-E93B-A78F66CA9846}"/>
              </a:ext>
            </a:extLst>
          </p:cNvPr>
          <p:cNvSpPr txBox="1"/>
          <p:nvPr/>
        </p:nvSpPr>
        <p:spPr>
          <a:xfrm>
            <a:off x="6089527" y="3053767"/>
            <a:ext cx="1246718"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SaaS</a:t>
            </a:r>
          </a:p>
          <a:p>
            <a:r>
              <a:rPr lang="en-GB" sz="1200" dirty="0">
                <a:latin typeface="Courier New" panose="02070309020205020404" pitchFamily="49" charset="0"/>
                <a:cs typeface="Courier New" panose="02070309020205020404" pitchFamily="49" charset="0"/>
              </a:rPr>
              <a:t>Application</a:t>
            </a:r>
          </a:p>
        </p:txBody>
      </p:sp>
      <p:sp>
        <p:nvSpPr>
          <p:cNvPr id="48" name="TextBox 47">
            <a:extLst>
              <a:ext uri="{FF2B5EF4-FFF2-40B4-BE49-F238E27FC236}">
                <a16:creationId xmlns:a16="http://schemas.microsoft.com/office/drawing/2014/main" id="{5C6F3467-472E-A692-B25A-8745592021AE}"/>
              </a:ext>
            </a:extLst>
          </p:cNvPr>
          <p:cNvSpPr txBox="1"/>
          <p:nvPr/>
        </p:nvSpPr>
        <p:spPr>
          <a:xfrm>
            <a:off x="3201711" y="1728287"/>
            <a:ext cx="1960321" cy="1015663"/>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500" dirty="0">
                <a:latin typeface="Courier New" panose="02070309020205020404" pitchFamily="49" charset="0"/>
                <a:cs typeface="Courier New" panose="02070309020205020404" pitchFamily="49" charset="0"/>
              </a:rPr>
              <a:t>{  "schemas":["urn:ietf:params:scim:schemas:core:2.0:User", "urn:ietf:params:scim:schemas:extension:enterprise:2.0:User"],</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userName</a:t>
            </a:r>
            <a:r>
              <a:rPr lang="en-GB" sz="500" dirty="0">
                <a:latin typeface="Courier New" panose="02070309020205020404" pitchFamily="49" charset="0"/>
                <a:cs typeface="Courier New" panose="02070309020205020404" pitchFamily="49" charset="0"/>
              </a:rPr>
              <a:t>": "paucorre@xpto.com",</a:t>
            </a:r>
          </a:p>
          <a:p>
            <a:r>
              <a:rPr lang="en-GB" sz="500" dirty="0">
                <a:latin typeface="Courier New" panose="02070309020205020404" pitchFamily="49" charset="0"/>
                <a:cs typeface="Courier New" panose="02070309020205020404" pitchFamily="49" charset="0"/>
              </a:rPr>
              <a:t>  "name":{</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givenName</a:t>
            </a:r>
            <a:r>
              <a:rPr lang="en-GB" sz="500" dirty="0">
                <a:latin typeface="Courier New" panose="02070309020205020404" pitchFamily="49" charset="0"/>
                <a:cs typeface="Courier New" panose="02070309020205020404" pitchFamily="49" charset="0"/>
              </a:rPr>
              <a:t>":"Paulo Jorge",</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familyName</a:t>
            </a:r>
            <a:r>
              <a:rPr lang="en-GB" sz="500" dirty="0">
                <a:latin typeface="Courier New" panose="02070309020205020404" pitchFamily="49" charset="0"/>
                <a:cs typeface="Courier New" panose="02070309020205020404" pitchFamily="49" charset="0"/>
              </a:rPr>
              <a:t>":"Correia"</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displayName</a:t>
            </a:r>
            <a:r>
              <a:rPr lang="en-GB" sz="500" dirty="0">
                <a:latin typeface="Courier New" panose="02070309020205020404" pitchFamily="49" charset="0"/>
                <a:cs typeface="Courier New" panose="02070309020205020404" pitchFamily="49" charset="0"/>
              </a:rPr>
              <a:t>": "Paulo Jorge Correia"</a:t>
            </a:r>
          </a:p>
          <a:p>
            <a:r>
              <a:rPr lang="en-GB" sz="500" dirty="0">
                <a:latin typeface="Courier New" panose="02070309020205020404" pitchFamily="49" charset="0"/>
                <a:cs typeface="Courier New" panose="02070309020205020404" pitchFamily="49" charset="0"/>
              </a:rPr>
              <a:t>}</a:t>
            </a:r>
          </a:p>
        </p:txBody>
      </p:sp>
      <p:sp>
        <p:nvSpPr>
          <p:cNvPr id="49" name="TextBox 48">
            <a:extLst>
              <a:ext uri="{FF2B5EF4-FFF2-40B4-BE49-F238E27FC236}">
                <a16:creationId xmlns:a16="http://schemas.microsoft.com/office/drawing/2014/main" id="{FEBE5F72-253A-6CDE-1F18-1F7C98F6570E}"/>
              </a:ext>
            </a:extLst>
          </p:cNvPr>
          <p:cNvSpPr txBox="1"/>
          <p:nvPr/>
        </p:nvSpPr>
        <p:spPr>
          <a:xfrm>
            <a:off x="2366090" y="3659560"/>
            <a:ext cx="924677" cy="430887"/>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Client </a:t>
            </a:r>
          </a:p>
        </p:txBody>
      </p:sp>
      <p:sp>
        <p:nvSpPr>
          <p:cNvPr id="50" name="TextBox 49">
            <a:extLst>
              <a:ext uri="{FF2B5EF4-FFF2-40B4-BE49-F238E27FC236}">
                <a16:creationId xmlns:a16="http://schemas.microsoft.com/office/drawing/2014/main" id="{2E82F8E1-64DB-6BD1-2198-12050B3618A1}"/>
              </a:ext>
            </a:extLst>
          </p:cNvPr>
          <p:cNvSpPr txBox="1"/>
          <p:nvPr/>
        </p:nvSpPr>
        <p:spPr>
          <a:xfrm>
            <a:off x="5274805" y="3778518"/>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Server </a:t>
            </a:r>
          </a:p>
        </p:txBody>
      </p:sp>
      <p:sp>
        <p:nvSpPr>
          <p:cNvPr id="51" name="TextBox 50">
            <a:extLst>
              <a:ext uri="{FF2B5EF4-FFF2-40B4-BE49-F238E27FC236}">
                <a16:creationId xmlns:a16="http://schemas.microsoft.com/office/drawing/2014/main" id="{A1E10A0E-10C1-A817-C8EB-9C7D76DFC98F}"/>
              </a:ext>
            </a:extLst>
          </p:cNvPr>
          <p:cNvSpPr txBox="1"/>
          <p:nvPr/>
        </p:nvSpPr>
        <p:spPr>
          <a:xfrm>
            <a:off x="3583818" y="2799851"/>
            <a:ext cx="924677" cy="253916"/>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HTTP PUSH</a:t>
            </a:r>
          </a:p>
        </p:txBody>
      </p:sp>
    </p:spTree>
    <p:extLst>
      <p:ext uri="{BB962C8B-B14F-4D97-AF65-F5344CB8AC3E}">
        <p14:creationId xmlns:p14="http://schemas.microsoft.com/office/powerpoint/2010/main" val="202822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593">
            <a:extLst>
              <a:ext uri="{FF2B5EF4-FFF2-40B4-BE49-F238E27FC236}">
                <a16:creationId xmlns:a16="http://schemas.microsoft.com/office/drawing/2014/main" id="{7DB3B7E7-1A9A-709E-E2C1-3929AD0AC806}"/>
              </a:ext>
            </a:extLst>
          </p:cNvPr>
          <p:cNvGrpSpPr>
            <a:grpSpLocks noChangeAspect="1"/>
          </p:cNvGrpSpPr>
          <p:nvPr/>
        </p:nvGrpSpPr>
        <p:grpSpPr bwMode="auto">
          <a:xfrm>
            <a:off x="7173352" y="1306360"/>
            <a:ext cx="1311482" cy="1153911"/>
            <a:chOff x="6146801" y="2133602"/>
            <a:chExt cx="644525" cy="566738"/>
          </a:xfrm>
        </p:grpSpPr>
        <p:sp>
          <p:nvSpPr>
            <p:cNvPr id="179" name="Freeform 278">
              <a:extLst>
                <a:ext uri="{FF2B5EF4-FFF2-40B4-BE49-F238E27FC236}">
                  <a16:creationId xmlns:a16="http://schemas.microsoft.com/office/drawing/2014/main" id="{53FE6B1B-5431-94E9-04CD-88C3D03639A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0" name="Line 279">
              <a:extLst>
                <a:ext uri="{FF2B5EF4-FFF2-40B4-BE49-F238E27FC236}">
                  <a16:creationId xmlns:a16="http://schemas.microsoft.com/office/drawing/2014/main" id="{BC950C35-607E-0825-CC65-592C75EF92C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1" name="Line 280">
              <a:extLst>
                <a:ext uri="{FF2B5EF4-FFF2-40B4-BE49-F238E27FC236}">
                  <a16:creationId xmlns:a16="http://schemas.microsoft.com/office/drawing/2014/main" id="{02284494-381E-901C-DB07-05EBE8D5E5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2" name="Line 281">
              <a:extLst>
                <a:ext uri="{FF2B5EF4-FFF2-40B4-BE49-F238E27FC236}">
                  <a16:creationId xmlns:a16="http://schemas.microsoft.com/office/drawing/2014/main" id="{E27DE1D1-6655-A678-DBD3-9C13847A477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3" name="Line 282">
              <a:extLst>
                <a:ext uri="{FF2B5EF4-FFF2-40B4-BE49-F238E27FC236}">
                  <a16:creationId xmlns:a16="http://schemas.microsoft.com/office/drawing/2014/main" id="{3072F376-7C1E-9B64-899B-455A11F6DB4B}"/>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4" name="Line 283">
              <a:extLst>
                <a:ext uri="{FF2B5EF4-FFF2-40B4-BE49-F238E27FC236}">
                  <a16:creationId xmlns:a16="http://schemas.microsoft.com/office/drawing/2014/main" id="{5179C8EF-967E-B441-BA31-DB8B652A52EC}"/>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5" name="Freeform 284">
              <a:extLst>
                <a:ext uri="{FF2B5EF4-FFF2-40B4-BE49-F238E27FC236}">
                  <a16:creationId xmlns:a16="http://schemas.microsoft.com/office/drawing/2014/main" id="{D1F8BDE2-5B50-F1DA-5C92-03DA2600354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6" name="Line 285">
              <a:extLst>
                <a:ext uri="{FF2B5EF4-FFF2-40B4-BE49-F238E27FC236}">
                  <a16:creationId xmlns:a16="http://schemas.microsoft.com/office/drawing/2014/main" id="{0FADD82A-B85C-1210-F044-40FC38BC564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7" name="Line 286">
              <a:extLst>
                <a:ext uri="{FF2B5EF4-FFF2-40B4-BE49-F238E27FC236}">
                  <a16:creationId xmlns:a16="http://schemas.microsoft.com/office/drawing/2014/main" id="{148E3617-AC6F-0307-D085-C7BBC6D5E38B}"/>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8" name="Line 287">
              <a:extLst>
                <a:ext uri="{FF2B5EF4-FFF2-40B4-BE49-F238E27FC236}">
                  <a16:creationId xmlns:a16="http://schemas.microsoft.com/office/drawing/2014/main" id="{FDF15BFC-C1EA-2EBB-7F73-BC03C0DCE0F7}"/>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9" name="Line 288">
              <a:extLst>
                <a:ext uri="{FF2B5EF4-FFF2-40B4-BE49-F238E27FC236}">
                  <a16:creationId xmlns:a16="http://schemas.microsoft.com/office/drawing/2014/main" id="{28FACF1E-06B4-8D92-A3B4-0E159AE2C78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0" name="Line 289">
              <a:extLst>
                <a:ext uri="{FF2B5EF4-FFF2-40B4-BE49-F238E27FC236}">
                  <a16:creationId xmlns:a16="http://schemas.microsoft.com/office/drawing/2014/main" id="{F6901F71-9E68-5A9E-1F2A-6B83CB78E2D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1" name="Freeform 290">
              <a:extLst>
                <a:ext uri="{FF2B5EF4-FFF2-40B4-BE49-F238E27FC236}">
                  <a16:creationId xmlns:a16="http://schemas.microsoft.com/office/drawing/2014/main" id="{8A2AEE42-4324-93B5-94FA-F1F982D0F621}"/>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2" name="Line 291">
              <a:extLst>
                <a:ext uri="{FF2B5EF4-FFF2-40B4-BE49-F238E27FC236}">
                  <a16:creationId xmlns:a16="http://schemas.microsoft.com/office/drawing/2014/main" id="{37F7D01F-9BA3-F22A-9A58-12C2C3C9D24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3" name="Line 292">
              <a:extLst>
                <a:ext uri="{FF2B5EF4-FFF2-40B4-BE49-F238E27FC236}">
                  <a16:creationId xmlns:a16="http://schemas.microsoft.com/office/drawing/2014/main" id="{BB367D13-2B23-D769-D77C-6858EE5E0C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4" name="Line 293">
              <a:extLst>
                <a:ext uri="{FF2B5EF4-FFF2-40B4-BE49-F238E27FC236}">
                  <a16:creationId xmlns:a16="http://schemas.microsoft.com/office/drawing/2014/main" id="{8AB30A59-111A-8F87-D5A3-ABC923B4EDF6}"/>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5" name="Line 294">
              <a:extLst>
                <a:ext uri="{FF2B5EF4-FFF2-40B4-BE49-F238E27FC236}">
                  <a16:creationId xmlns:a16="http://schemas.microsoft.com/office/drawing/2014/main" id="{B60AF39F-9D92-4EB2-2008-4C012DAA286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6" name="Line 295">
              <a:extLst>
                <a:ext uri="{FF2B5EF4-FFF2-40B4-BE49-F238E27FC236}">
                  <a16:creationId xmlns:a16="http://schemas.microsoft.com/office/drawing/2014/main" id="{553B5FC8-51EB-60E0-4640-834F7E9E550F}"/>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7" name="Freeform 296">
              <a:extLst>
                <a:ext uri="{FF2B5EF4-FFF2-40B4-BE49-F238E27FC236}">
                  <a16:creationId xmlns:a16="http://schemas.microsoft.com/office/drawing/2014/main" id="{CABB5864-71C8-9C18-5CB6-6DD9ED063A07}"/>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8" name="Line 297">
              <a:extLst>
                <a:ext uri="{FF2B5EF4-FFF2-40B4-BE49-F238E27FC236}">
                  <a16:creationId xmlns:a16="http://schemas.microsoft.com/office/drawing/2014/main" id="{6C12B299-7406-7DAB-E6DF-B48EE30C6A4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9" name="Line 298">
              <a:extLst>
                <a:ext uri="{FF2B5EF4-FFF2-40B4-BE49-F238E27FC236}">
                  <a16:creationId xmlns:a16="http://schemas.microsoft.com/office/drawing/2014/main" id="{7F066158-3698-DB31-22E3-4F1070E8D9E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0" name="Line 299">
              <a:extLst>
                <a:ext uri="{FF2B5EF4-FFF2-40B4-BE49-F238E27FC236}">
                  <a16:creationId xmlns:a16="http://schemas.microsoft.com/office/drawing/2014/main" id="{26CDC3BC-E26C-CB52-F96E-CE0C5257781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1" name="Line 300">
              <a:extLst>
                <a:ext uri="{FF2B5EF4-FFF2-40B4-BE49-F238E27FC236}">
                  <a16:creationId xmlns:a16="http://schemas.microsoft.com/office/drawing/2014/main" id="{453D6B0B-8B56-4A7C-83A8-F476C4641AC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2" name="Line 301">
              <a:extLst>
                <a:ext uri="{FF2B5EF4-FFF2-40B4-BE49-F238E27FC236}">
                  <a16:creationId xmlns:a16="http://schemas.microsoft.com/office/drawing/2014/main" id="{8263D43C-3A44-AE4C-6C87-432CAB6ECC5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3" name="Freeform 302">
              <a:extLst>
                <a:ext uri="{FF2B5EF4-FFF2-40B4-BE49-F238E27FC236}">
                  <a16:creationId xmlns:a16="http://schemas.microsoft.com/office/drawing/2014/main" id="{492DE804-533A-37EB-AEF8-6A92DA7C471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4" name="Line 303">
              <a:extLst>
                <a:ext uri="{FF2B5EF4-FFF2-40B4-BE49-F238E27FC236}">
                  <a16:creationId xmlns:a16="http://schemas.microsoft.com/office/drawing/2014/main" id="{111FF28F-3BD6-F1D3-5F79-10157020C1B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5" name="Line 304">
              <a:extLst>
                <a:ext uri="{FF2B5EF4-FFF2-40B4-BE49-F238E27FC236}">
                  <a16:creationId xmlns:a16="http://schemas.microsoft.com/office/drawing/2014/main" id="{AFD35285-0ABB-53CE-B9F1-747A92E0523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6" name="Line 305">
              <a:extLst>
                <a:ext uri="{FF2B5EF4-FFF2-40B4-BE49-F238E27FC236}">
                  <a16:creationId xmlns:a16="http://schemas.microsoft.com/office/drawing/2014/main" id="{E9995BAC-DA7B-916A-9DCB-BD43A754C10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7" name="Line 306">
              <a:extLst>
                <a:ext uri="{FF2B5EF4-FFF2-40B4-BE49-F238E27FC236}">
                  <a16:creationId xmlns:a16="http://schemas.microsoft.com/office/drawing/2014/main" id="{60CD51AE-40A3-4108-BA7B-7A83AC196F45}"/>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8" name="Line 307">
              <a:extLst>
                <a:ext uri="{FF2B5EF4-FFF2-40B4-BE49-F238E27FC236}">
                  <a16:creationId xmlns:a16="http://schemas.microsoft.com/office/drawing/2014/main" id="{44C4196F-6585-941D-913A-411852F13B1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147" name="Group 593">
            <a:extLst>
              <a:ext uri="{FF2B5EF4-FFF2-40B4-BE49-F238E27FC236}">
                <a16:creationId xmlns:a16="http://schemas.microsoft.com/office/drawing/2014/main" id="{9F062414-CCF0-167F-8FB3-327A3C931BD7}"/>
              </a:ext>
            </a:extLst>
          </p:cNvPr>
          <p:cNvGrpSpPr>
            <a:grpSpLocks noChangeAspect="1"/>
          </p:cNvGrpSpPr>
          <p:nvPr/>
        </p:nvGrpSpPr>
        <p:grpSpPr bwMode="auto">
          <a:xfrm>
            <a:off x="535593" y="1315693"/>
            <a:ext cx="1311482" cy="1153911"/>
            <a:chOff x="6146801" y="2133602"/>
            <a:chExt cx="644525" cy="566738"/>
          </a:xfrm>
        </p:grpSpPr>
        <p:sp>
          <p:nvSpPr>
            <p:cNvPr id="148" name="Freeform 278">
              <a:extLst>
                <a:ext uri="{FF2B5EF4-FFF2-40B4-BE49-F238E27FC236}">
                  <a16:creationId xmlns:a16="http://schemas.microsoft.com/office/drawing/2014/main" id="{8DEA7D72-D28D-E19A-F4B1-BCB5E96FF4E5}"/>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9" name="Line 279">
              <a:extLst>
                <a:ext uri="{FF2B5EF4-FFF2-40B4-BE49-F238E27FC236}">
                  <a16:creationId xmlns:a16="http://schemas.microsoft.com/office/drawing/2014/main" id="{59163C82-1F46-8186-4DD6-A83648646C7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0" name="Line 280">
              <a:extLst>
                <a:ext uri="{FF2B5EF4-FFF2-40B4-BE49-F238E27FC236}">
                  <a16:creationId xmlns:a16="http://schemas.microsoft.com/office/drawing/2014/main" id="{EB977E5E-C942-1C2C-ABE9-E6B3E8DA606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1" name="Line 281">
              <a:extLst>
                <a:ext uri="{FF2B5EF4-FFF2-40B4-BE49-F238E27FC236}">
                  <a16:creationId xmlns:a16="http://schemas.microsoft.com/office/drawing/2014/main" id="{76BB1CE4-976F-8C15-4F66-3A11842595A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2" name="Line 282">
              <a:extLst>
                <a:ext uri="{FF2B5EF4-FFF2-40B4-BE49-F238E27FC236}">
                  <a16:creationId xmlns:a16="http://schemas.microsoft.com/office/drawing/2014/main" id="{686C62CC-0939-D614-5553-07B3939CA9C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3" name="Line 283">
              <a:extLst>
                <a:ext uri="{FF2B5EF4-FFF2-40B4-BE49-F238E27FC236}">
                  <a16:creationId xmlns:a16="http://schemas.microsoft.com/office/drawing/2014/main" id="{936FD31C-1407-68B8-4B27-163E46CB980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4" name="Freeform 284">
              <a:extLst>
                <a:ext uri="{FF2B5EF4-FFF2-40B4-BE49-F238E27FC236}">
                  <a16:creationId xmlns:a16="http://schemas.microsoft.com/office/drawing/2014/main" id="{8E2499B0-0519-9C07-B991-EE9FE8F1272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5" name="Line 285">
              <a:extLst>
                <a:ext uri="{FF2B5EF4-FFF2-40B4-BE49-F238E27FC236}">
                  <a16:creationId xmlns:a16="http://schemas.microsoft.com/office/drawing/2014/main" id="{440926C2-6CC1-2B7D-2BB8-C91A8F7A46B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6" name="Line 286">
              <a:extLst>
                <a:ext uri="{FF2B5EF4-FFF2-40B4-BE49-F238E27FC236}">
                  <a16:creationId xmlns:a16="http://schemas.microsoft.com/office/drawing/2014/main" id="{143AD703-DECB-0A10-4414-163406AE0D6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7" name="Line 287">
              <a:extLst>
                <a:ext uri="{FF2B5EF4-FFF2-40B4-BE49-F238E27FC236}">
                  <a16:creationId xmlns:a16="http://schemas.microsoft.com/office/drawing/2014/main" id="{0A1203CE-BC03-6558-38AE-2EAFC669CC2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8" name="Line 288">
              <a:extLst>
                <a:ext uri="{FF2B5EF4-FFF2-40B4-BE49-F238E27FC236}">
                  <a16:creationId xmlns:a16="http://schemas.microsoft.com/office/drawing/2014/main" id="{3831889A-26BA-0814-99F4-B6E6E149653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59" name="Line 289">
              <a:extLst>
                <a:ext uri="{FF2B5EF4-FFF2-40B4-BE49-F238E27FC236}">
                  <a16:creationId xmlns:a16="http://schemas.microsoft.com/office/drawing/2014/main" id="{DAD18248-7861-28B7-F60B-E6BF44CD5C6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0" name="Freeform 290">
              <a:extLst>
                <a:ext uri="{FF2B5EF4-FFF2-40B4-BE49-F238E27FC236}">
                  <a16:creationId xmlns:a16="http://schemas.microsoft.com/office/drawing/2014/main" id="{3E330E84-1C93-28DD-BD91-4F661321A0F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1" name="Line 291">
              <a:extLst>
                <a:ext uri="{FF2B5EF4-FFF2-40B4-BE49-F238E27FC236}">
                  <a16:creationId xmlns:a16="http://schemas.microsoft.com/office/drawing/2014/main" id="{4CCDB37B-9262-F332-5EB7-3C76E411220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2" name="Line 292">
              <a:extLst>
                <a:ext uri="{FF2B5EF4-FFF2-40B4-BE49-F238E27FC236}">
                  <a16:creationId xmlns:a16="http://schemas.microsoft.com/office/drawing/2014/main" id="{1D809210-5D2F-DE5B-CB3D-1F8808ACB41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3" name="Line 293">
              <a:extLst>
                <a:ext uri="{FF2B5EF4-FFF2-40B4-BE49-F238E27FC236}">
                  <a16:creationId xmlns:a16="http://schemas.microsoft.com/office/drawing/2014/main" id="{1C564D52-BBA3-1232-E8DF-5ADD8CBBD6F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4" name="Line 294">
              <a:extLst>
                <a:ext uri="{FF2B5EF4-FFF2-40B4-BE49-F238E27FC236}">
                  <a16:creationId xmlns:a16="http://schemas.microsoft.com/office/drawing/2014/main" id="{4D9FED8E-1432-77FC-85E3-78C77BEA28A0}"/>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5" name="Line 295">
              <a:extLst>
                <a:ext uri="{FF2B5EF4-FFF2-40B4-BE49-F238E27FC236}">
                  <a16:creationId xmlns:a16="http://schemas.microsoft.com/office/drawing/2014/main" id="{5670EECE-B1D6-B1E0-0CED-992FE8328AD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6" name="Freeform 296">
              <a:extLst>
                <a:ext uri="{FF2B5EF4-FFF2-40B4-BE49-F238E27FC236}">
                  <a16:creationId xmlns:a16="http://schemas.microsoft.com/office/drawing/2014/main" id="{1019B9B0-9403-CBC2-3ECC-7003056513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7" name="Line 297">
              <a:extLst>
                <a:ext uri="{FF2B5EF4-FFF2-40B4-BE49-F238E27FC236}">
                  <a16:creationId xmlns:a16="http://schemas.microsoft.com/office/drawing/2014/main" id="{CF0085DE-5E82-A233-8184-9F3B7ABF6AB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8" name="Line 298">
              <a:extLst>
                <a:ext uri="{FF2B5EF4-FFF2-40B4-BE49-F238E27FC236}">
                  <a16:creationId xmlns:a16="http://schemas.microsoft.com/office/drawing/2014/main" id="{9C57AD88-BCB9-2DBF-050C-7E18FD2F979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9" name="Line 299">
              <a:extLst>
                <a:ext uri="{FF2B5EF4-FFF2-40B4-BE49-F238E27FC236}">
                  <a16:creationId xmlns:a16="http://schemas.microsoft.com/office/drawing/2014/main" id="{CFCB9C4B-5299-762D-8C10-2ADF1D06852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0" name="Line 300">
              <a:extLst>
                <a:ext uri="{FF2B5EF4-FFF2-40B4-BE49-F238E27FC236}">
                  <a16:creationId xmlns:a16="http://schemas.microsoft.com/office/drawing/2014/main" id="{0E5D2200-0686-E965-E350-7B8BE6B6292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1" name="Line 301">
              <a:extLst>
                <a:ext uri="{FF2B5EF4-FFF2-40B4-BE49-F238E27FC236}">
                  <a16:creationId xmlns:a16="http://schemas.microsoft.com/office/drawing/2014/main" id="{870EA3D7-456B-3359-273C-784DD884FBB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2" name="Freeform 302">
              <a:extLst>
                <a:ext uri="{FF2B5EF4-FFF2-40B4-BE49-F238E27FC236}">
                  <a16:creationId xmlns:a16="http://schemas.microsoft.com/office/drawing/2014/main" id="{5EEF1FA9-B82D-00FB-651C-83D1ED589D4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3" name="Line 303">
              <a:extLst>
                <a:ext uri="{FF2B5EF4-FFF2-40B4-BE49-F238E27FC236}">
                  <a16:creationId xmlns:a16="http://schemas.microsoft.com/office/drawing/2014/main" id="{83D6FF33-96E0-7D31-6813-632256E10A5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4" name="Line 304">
              <a:extLst>
                <a:ext uri="{FF2B5EF4-FFF2-40B4-BE49-F238E27FC236}">
                  <a16:creationId xmlns:a16="http://schemas.microsoft.com/office/drawing/2014/main" id="{F2957FCC-947C-7E8E-ED6A-1B2984716DC1}"/>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5" name="Line 305">
              <a:extLst>
                <a:ext uri="{FF2B5EF4-FFF2-40B4-BE49-F238E27FC236}">
                  <a16:creationId xmlns:a16="http://schemas.microsoft.com/office/drawing/2014/main" id="{B58FB9C2-BBF2-0605-9F5A-690BAFFC48D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6" name="Line 306">
              <a:extLst>
                <a:ext uri="{FF2B5EF4-FFF2-40B4-BE49-F238E27FC236}">
                  <a16:creationId xmlns:a16="http://schemas.microsoft.com/office/drawing/2014/main" id="{65403CF1-8B9A-613E-3760-EF716A77E81D}"/>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7" name="Line 307">
              <a:extLst>
                <a:ext uri="{FF2B5EF4-FFF2-40B4-BE49-F238E27FC236}">
                  <a16:creationId xmlns:a16="http://schemas.microsoft.com/office/drawing/2014/main" id="{D8C95C44-6512-F2D7-816E-C7780092CDE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000" dirty="0">
                <a:latin typeface="Courier New" panose="02070309020205020404" pitchFamily="49" charset="0"/>
                <a:cs typeface="Courier New" panose="02070309020205020404" pitchFamily="49" charset="0"/>
              </a:rPr>
              <a:t>SCIM Constructs </a:t>
            </a:r>
          </a:p>
        </p:txBody>
      </p:sp>
      <p:grpSp>
        <p:nvGrpSpPr>
          <p:cNvPr id="28" name="Group 27">
            <a:extLst>
              <a:ext uri="{FF2B5EF4-FFF2-40B4-BE49-F238E27FC236}">
                <a16:creationId xmlns:a16="http://schemas.microsoft.com/office/drawing/2014/main" id="{20BFFA58-0CB9-BF16-3FE2-E70BF5276A16}"/>
              </a:ext>
            </a:extLst>
          </p:cNvPr>
          <p:cNvGrpSpPr>
            <a:grpSpLocks noChangeAspect="1"/>
          </p:cNvGrpSpPr>
          <p:nvPr/>
        </p:nvGrpSpPr>
        <p:grpSpPr bwMode="auto">
          <a:xfrm>
            <a:off x="1534842" y="1842549"/>
            <a:ext cx="635000" cy="965200"/>
            <a:chOff x="1762" y="1325"/>
            <a:chExt cx="300" cy="456"/>
          </a:xfrm>
        </p:grpSpPr>
        <p:sp>
          <p:nvSpPr>
            <p:cNvPr id="29" name="Freeform 28">
              <a:extLst>
                <a:ext uri="{FF2B5EF4-FFF2-40B4-BE49-F238E27FC236}">
                  <a16:creationId xmlns:a16="http://schemas.microsoft.com/office/drawing/2014/main" id="{C1356DF8-FAB4-7BC0-3B7D-1595070CE5F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A7B0695C-6131-D1CF-F992-0B99687C4C8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1" name="Freeform 30">
              <a:extLst>
                <a:ext uri="{FF2B5EF4-FFF2-40B4-BE49-F238E27FC236}">
                  <a16:creationId xmlns:a16="http://schemas.microsoft.com/office/drawing/2014/main" id="{2DFA6559-A11C-F902-85CC-F6CDDDE32E0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2" name="Freeform 31">
              <a:extLst>
                <a:ext uri="{FF2B5EF4-FFF2-40B4-BE49-F238E27FC236}">
                  <a16:creationId xmlns:a16="http://schemas.microsoft.com/office/drawing/2014/main" id="{B38B97C6-CCE5-F8B5-CB70-9A6B58AD148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ECBCE63E-1529-44DB-3A2A-76151290D69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6FAB6074-651F-DC83-BFF5-7B310A1DD725}"/>
              </a:ext>
            </a:extLst>
          </p:cNvPr>
          <p:cNvGrpSpPr/>
          <p:nvPr/>
        </p:nvGrpSpPr>
        <p:grpSpPr>
          <a:xfrm>
            <a:off x="3973732" y="1266708"/>
            <a:ext cx="1783099" cy="1473425"/>
            <a:chOff x="3973732" y="1259009"/>
            <a:chExt cx="1783099" cy="1473425"/>
          </a:xfrm>
        </p:grpSpPr>
        <p:grpSp>
          <p:nvGrpSpPr>
            <p:cNvPr id="116" name="Group 593">
              <a:extLst>
                <a:ext uri="{FF2B5EF4-FFF2-40B4-BE49-F238E27FC236}">
                  <a16:creationId xmlns:a16="http://schemas.microsoft.com/office/drawing/2014/main" id="{2F53C70E-E90B-3BAC-AB8A-7B8F7FD03648}"/>
                </a:ext>
              </a:extLst>
            </p:cNvPr>
            <p:cNvGrpSpPr>
              <a:grpSpLocks noChangeAspect="1"/>
            </p:cNvGrpSpPr>
            <p:nvPr/>
          </p:nvGrpSpPr>
          <p:grpSpPr bwMode="auto">
            <a:xfrm>
              <a:off x="3973732" y="1259009"/>
              <a:ext cx="1311482" cy="1153911"/>
              <a:chOff x="6146801" y="2133602"/>
              <a:chExt cx="644525" cy="566738"/>
            </a:xfrm>
          </p:grpSpPr>
          <p:sp>
            <p:nvSpPr>
              <p:cNvPr id="117" name="Freeform 278">
                <a:extLst>
                  <a:ext uri="{FF2B5EF4-FFF2-40B4-BE49-F238E27FC236}">
                    <a16:creationId xmlns:a16="http://schemas.microsoft.com/office/drawing/2014/main" id="{B2790204-7560-CDED-976E-2B7B18937C8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8" name="Line 279">
                <a:extLst>
                  <a:ext uri="{FF2B5EF4-FFF2-40B4-BE49-F238E27FC236}">
                    <a16:creationId xmlns:a16="http://schemas.microsoft.com/office/drawing/2014/main" id="{C1DD0E86-8162-C918-32B9-47D7BB310EC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9" name="Line 280">
                <a:extLst>
                  <a:ext uri="{FF2B5EF4-FFF2-40B4-BE49-F238E27FC236}">
                    <a16:creationId xmlns:a16="http://schemas.microsoft.com/office/drawing/2014/main" id="{E5004041-165E-8D1F-24F6-36E22D7B640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0" name="Line 281">
                <a:extLst>
                  <a:ext uri="{FF2B5EF4-FFF2-40B4-BE49-F238E27FC236}">
                    <a16:creationId xmlns:a16="http://schemas.microsoft.com/office/drawing/2014/main" id="{E43AE8B4-1AA2-8E65-2CA7-7C84D9619EC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1" name="Line 282">
                <a:extLst>
                  <a:ext uri="{FF2B5EF4-FFF2-40B4-BE49-F238E27FC236}">
                    <a16:creationId xmlns:a16="http://schemas.microsoft.com/office/drawing/2014/main" id="{A66501ED-3283-85B9-10DC-78EED889DDB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2" name="Line 283">
                <a:extLst>
                  <a:ext uri="{FF2B5EF4-FFF2-40B4-BE49-F238E27FC236}">
                    <a16:creationId xmlns:a16="http://schemas.microsoft.com/office/drawing/2014/main" id="{A914A76A-0571-01DF-9DAB-448F26E0DBE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3" name="Freeform 284">
                <a:extLst>
                  <a:ext uri="{FF2B5EF4-FFF2-40B4-BE49-F238E27FC236}">
                    <a16:creationId xmlns:a16="http://schemas.microsoft.com/office/drawing/2014/main" id="{ED4C529C-2D72-F149-9602-E85C7830C4C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4" name="Line 285">
                <a:extLst>
                  <a:ext uri="{FF2B5EF4-FFF2-40B4-BE49-F238E27FC236}">
                    <a16:creationId xmlns:a16="http://schemas.microsoft.com/office/drawing/2014/main" id="{C6AAE0CE-FF8E-A4E7-1129-71A7B3EA835E}"/>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5" name="Line 286">
                <a:extLst>
                  <a:ext uri="{FF2B5EF4-FFF2-40B4-BE49-F238E27FC236}">
                    <a16:creationId xmlns:a16="http://schemas.microsoft.com/office/drawing/2014/main" id="{FE797CEE-58AE-B6F6-0D1F-3C161E41813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6" name="Line 287">
                <a:extLst>
                  <a:ext uri="{FF2B5EF4-FFF2-40B4-BE49-F238E27FC236}">
                    <a16:creationId xmlns:a16="http://schemas.microsoft.com/office/drawing/2014/main" id="{312C8ACD-9B96-8D50-CAB8-0CE97DD2572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7" name="Line 288">
                <a:extLst>
                  <a:ext uri="{FF2B5EF4-FFF2-40B4-BE49-F238E27FC236}">
                    <a16:creationId xmlns:a16="http://schemas.microsoft.com/office/drawing/2014/main" id="{AEC67695-A6E9-FAA5-B72F-995B3564DFA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8" name="Line 289">
                <a:extLst>
                  <a:ext uri="{FF2B5EF4-FFF2-40B4-BE49-F238E27FC236}">
                    <a16:creationId xmlns:a16="http://schemas.microsoft.com/office/drawing/2014/main" id="{1A979116-70F0-813E-AEC9-500A98DC045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29" name="Freeform 290">
                <a:extLst>
                  <a:ext uri="{FF2B5EF4-FFF2-40B4-BE49-F238E27FC236}">
                    <a16:creationId xmlns:a16="http://schemas.microsoft.com/office/drawing/2014/main" id="{3D826FC5-5BA2-833F-5482-5454EFA1BF1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0" name="Line 291">
                <a:extLst>
                  <a:ext uri="{FF2B5EF4-FFF2-40B4-BE49-F238E27FC236}">
                    <a16:creationId xmlns:a16="http://schemas.microsoft.com/office/drawing/2014/main" id="{2E8BD325-FC40-7EDB-396A-FB4163D924E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1" name="Line 292">
                <a:extLst>
                  <a:ext uri="{FF2B5EF4-FFF2-40B4-BE49-F238E27FC236}">
                    <a16:creationId xmlns:a16="http://schemas.microsoft.com/office/drawing/2014/main" id="{092F6F0A-F953-CFD0-C4C6-CC6D5077173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2" name="Line 293">
                <a:extLst>
                  <a:ext uri="{FF2B5EF4-FFF2-40B4-BE49-F238E27FC236}">
                    <a16:creationId xmlns:a16="http://schemas.microsoft.com/office/drawing/2014/main" id="{56801AB5-9D11-422A-A4E1-C3D70C9F5D1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3" name="Line 294">
                <a:extLst>
                  <a:ext uri="{FF2B5EF4-FFF2-40B4-BE49-F238E27FC236}">
                    <a16:creationId xmlns:a16="http://schemas.microsoft.com/office/drawing/2014/main" id="{0E5C2F8E-FDBA-A135-0BFA-65178F7FDDD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4" name="Line 295">
                <a:extLst>
                  <a:ext uri="{FF2B5EF4-FFF2-40B4-BE49-F238E27FC236}">
                    <a16:creationId xmlns:a16="http://schemas.microsoft.com/office/drawing/2014/main" id="{6729E802-EF9A-BFDA-E0E7-EA6566F8AD0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5" name="Freeform 296">
                <a:extLst>
                  <a:ext uri="{FF2B5EF4-FFF2-40B4-BE49-F238E27FC236}">
                    <a16:creationId xmlns:a16="http://schemas.microsoft.com/office/drawing/2014/main" id="{87149058-B768-77A2-E4E1-4D3668F86D5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6" name="Line 297">
                <a:extLst>
                  <a:ext uri="{FF2B5EF4-FFF2-40B4-BE49-F238E27FC236}">
                    <a16:creationId xmlns:a16="http://schemas.microsoft.com/office/drawing/2014/main" id="{EC5569B7-FC43-9507-6973-9AD89759F1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7" name="Line 298">
                <a:extLst>
                  <a:ext uri="{FF2B5EF4-FFF2-40B4-BE49-F238E27FC236}">
                    <a16:creationId xmlns:a16="http://schemas.microsoft.com/office/drawing/2014/main" id="{DAB7836A-67FC-193E-BD4F-163CC11C7A3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8" name="Line 299">
                <a:extLst>
                  <a:ext uri="{FF2B5EF4-FFF2-40B4-BE49-F238E27FC236}">
                    <a16:creationId xmlns:a16="http://schemas.microsoft.com/office/drawing/2014/main" id="{4AC92E9C-DB18-F8DF-A251-0A37309078E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39" name="Line 300">
                <a:extLst>
                  <a:ext uri="{FF2B5EF4-FFF2-40B4-BE49-F238E27FC236}">
                    <a16:creationId xmlns:a16="http://schemas.microsoft.com/office/drawing/2014/main" id="{0B24F640-05F6-7BB3-4C81-4FDDBC75C54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0" name="Line 301">
                <a:extLst>
                  <a:ext uri="{FF2B5EF4-FFF2-40B4-BE49-F238E27FC236}">
                    <a16:creationId xmlns:a16="http://schemas.microsoft.com/office/drawing/2014/main" id="{9BC1998A-7A90-A9A1-9CA9-E6DE5AF3B5F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1" name="Freeform 302">
                <a:extLst>
                  <a:ext uri="{FF2B5EF4-FFF2-40B4-BE49-F238E27FC236}">
                    <a16:creationId xmlns:a16="http://schemas.microsoft.com/office/drawing/2014/main" id="{7AA2202F-62EE-4931-BC30-DBA0ACCDFA27}"/>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2" name="Line 303">
                <a:extLst>
                  <a:ext uri="{FF2B5EF4-FFF2-40B4-BE49-F238E27FC236}">
                    <a16:creationId xmlns:a16="http://schemas.microsoft.com/office/drawing/2014/main" id="{233BBB1A-3692-2F8F-1B22-89B162808B9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3" name="Line 304">
                <a:extLst>
                  <a:ext uri="{FF2B5EF4-FFF2-40B4-BE49-F238E27FC236}">
                    <a16:creationId xmlns:a16="http://schemas.microsoft.com/office/drawing/2014/main" id="{6EAA2EBC-13B6-A086-AE90-D280654FF51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4" name="Line 305">
                <a:extLst>
                  <a:ext uri="{FF2B5EF4-FFF2-40B4-BE49-F238E27FC236}">
                    <a16:creationId xmlns:a16="http://schemas.microsoft.com/office/drawing/2014/main" id="{D010A41F-4047-48AD-48CB-0538660691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5" name="Line 306">
                <a:extLst>
                  <a:ext uri="{FF2B5EF4-FFF2-40B4-BE49-F238E27FC236}">
                    <a16:creationId xmlns:a16="http://schemas.microsoft.com/office/drawing/2014/main" id="{90B4F1C8-E4E3-BA13-37E2-4D20DACC2F6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46" name="Line 307">
                <a:extLst>
                  <a:ext uri="{FF2B5EF4-FFF2-40B4-BE49-F238E27FC236}">
                    <a16:creationId xmlns:a16="http://schemas.microsoft.com/office/drawing/2014/main" id="{CADE0CA8-DFCC-E0A0-F149-D698C896B126}"/>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34" name="Group 373">
              <a:extLst>
                <a:ext uri="{FF2B5EF4-FFF2-40B4-BE49-F238E27FC236}">
                  <a16:creationId xmlns:a16="http://schemas.microsoft.com/office/drawing/2014/main" id="{513E89CA-1146-D4AD-A198-0A05D53C1484}"/>
                </a:ext>
              </a:extLst>
            </p:cNvPr>
            <p:cNvGrpSpPr>
              <a:grpSpLocks/>
            </p:cNvGrpSpPr>
            <p:nvPr/>
          </p:nvGrpSpPr>
          <p:grpSpPr bwMode="auto">
            <a:xfrm>
              <a:off x="4764643" y="1783109"/>
              <a:ext cx="992188" cy="949325"/>
              <a:chOff x="6493421" y="-20381"/>
              <a:chExt cx="1290462" cy="1234331"/>
            </a:xfrm>
          </p:grpSpPr>
          <p:grpSp>
            <p:nvGrpSpPr>
              <p:cNvPr id="35" name="Group 4">
                <a:extLst>
                  <a:ext uri="{FF2B5EF4-FFF2-40B4-BE49-F238E27FC236}">
                    <a16:creationId xmlns:a16="http://schemas.microsoft.com/office/drawing/2014/main" id="{B1A10BE3-F0B6-3DAF-39C6-AF27B02C04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42" name="Freeform 6">
                  <a:extLst>
                    <a:ext uri="{FF2B5EF4-FFF2-40B4-BE49-F238E27FC236}">
                      <a16:creationId xmlns:a16="http://schemas.microsoft.com/office/drawing/2014/main" id="{1D6B0286-2328-F34C-F3B3-3CE4C30465D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3" name="Freeform 7">
                  <a:extLst>
                    <a:ext uri="{FF2B5EF4-FFF2-40B4-BE49-F238E27FC236}">
                      <a16:creationId xmlns:a16="http://schemas.microsoft.com/office/drawing/2014/main" id="{F14412EA-1665-545D-256A-5F48608436E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36" name="Group 4">
                <a:extLst>
                  <a:ext uri="{FF2B5EF4-FFF2-40B4-BE49-F238E27FC236}">
                    <a16:creationId xmlns:a16="http://schemas.microsoft.com/office/drawing/2014/main" id="{9BC14055-4BF5-F371-B2E6-8F13288811D5}"/>
                  </a:ext>
                </a:extLst>
              </p:cNvPr>
              <p:cNvGrpSpPr>
                <a:grpSpLocks noChangeAspect="1"/>
              </p:cNvGrpSpPr>
              <p:nvPr/>
            </p:nvGrpSpPr>
            <p:grpSpPr bwMode="auto">
              <a:xfrm>
                <a:off x="7371727" y="299644"/>
                <a:ext cx="412156" cy="883191"/>
                <a:chOff x="598" y="1936"/>
                <a:chExt cx="287" cy="615"/>
              </a:xfrm>
              <a:solidFill>
                <a:schemeClr val="accent1"/>
              </a:solidFill>
            </p:grpSpPr>
            <p:sp>
              <p:nvSpPr>
                <p:cNvPr id="40" name="Freeform 6">
                  <a:extLst>
                    <a:ext uri="{FF2B5EF4-FFF2-40B4-BE49-F238E27FC236}">
                      <a16:creationId xmlns:a16="http://schemas.microsoft.com/office/drawing/2014/main" id="{DC64411A-8053-1176-AF9C-36AA8886FF2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1" name="Freeform 7">
                  <a:extLst>
                    <a:ext uri="{FF2B5EF4-FFF2-40B4-BE49-F238E27FC236}">
                      <a16:creationId xmlns:a16="http://schemas.microsoft.com/office/drawing/2014/main" id="{15CD8EAE-38B5-5423-4E81-5E7D518F634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37" name="Group 4">
                <a:extLst>
                  <a:ext uri="{FF2B5EF4-FFF2-40B4-BE49-F238E27FC236}">
                    <a16:creationId xmlns:a16="http://schemas.microsoft.com/office/drawing/2014/main" id="{08757574-7760-FDED-AFA9-745438E2C8FD}"/>
                  </a:ext>
                </a:extLst>
              </p:cNvPr>
              <p:cNvGrpSpPr>
                <a:grpSpLocks noChangeAspect="1"/>
              </p:cNvGrpSpPr>
              <p:nvPr/>
            </p:nvGrpSpPr>
            <p:grpSpPr bwMode="auto">
              <a:xfrm>
                <a:off x="6846910" y="-20381"/>
                <a:ext cx="576021" cy="1234331"/>
                <a:chOff x="598" y="1936"/>
                <a:chExt cx="287" cy="615"/>
              </a:xfrm>
              <a:solidFill>
                <a:schemeClr val="accent5"/>
              </a:solidFill>
            </p:grpSpPr>
            <p:sp>
              <p:nvSpPr>
                <p:cNvPr id="38" name="Freeform 6">
                  <a:extLst>
                    <a:ext uri="{FF2B5EF4-FFF2-40B4-BE49-F238E27FC236}">
                      <a16:creationId xmlns:a16="http://schemas.microsoft.com/office/drawing/2014/main" id="{916EFDA3-89A2-2D4D-06AC-490B5676E94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39" name="Freeform 7">
                  <a:extLst>
                    <a:ext uri="{FF2B5EF4-FFF2-40B4-BE49-F238E27FC236}">
                      <a16:creationId xmlns:a16="http://schemas.microsoft.com/office/drawing/2014/main" id="{408553C8-4B7A-4D33-571B-3D4F74EBC78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grpSp>
        <p:nvGrpSpPr>
          <p:cNvPr id="209" name="Group 208">
            <a:extLst>
              <a:ext uri="{FF2B5EF4-FFF2-40B4-BE49-F238E27FC236}">
                <a16:creationId xmlns:a16="http://schemas.microsoft.com/office/drawing/2014/main" id="{C5559231-0656-7DB2-CE5D-D85CD8F0DD66}"/>
              </a:ext>
            </a:extLst>
          </p:cNvPr>
          <p:cNvGrpSpPr/>
          <p:nvPr/>
        </p:nvGrpSpPr>
        <p:grpSpPr>
          <a:xfrm>
            <a:off x="8126007" y="1822523"/>
            <a:ext cx="635000" cy="965200"/>
            <a:chOff x="3901731" y="3694181"/>
            <a:chExt cx="635000" cy="965200"/>
          </a:xfrm>
        </p:grpSpPr>
        <p:grpSp>
          <p:nvGrpSpPr>
            <p:cNvPr id="44" name="Group 43">
              <a:extLst>
                <a:ext uri="{FF2B5EF4-FFF2-40B4-BE49-F238E27FC236}">
                  <a16:creationId xmlns:a16="http://schemas.microsoft.com/office/drawing/2014/main" id="{D2B851A7-58C4-3961-1760-375E05BBC2DC}"/>
                </a:ext>
              </a:extLst>
            </p:cNvPr>
            <p:cNvGrpSpPr>
              <a:grpSpLocks noChangeAspect="1"/>
            </p:cNvGrpSpPr>
            <p:nvPr/>
          </p:nvGrpSpPr>
          <p:grpSpPr bwMode="auto">
            <a:xfrm>
              <a:off x="3901731" y="3694181"/>
              <a:ext cx="635000" cy="965200"/>
              <a:chOff x="1762" y="1325"/>
              <a:chExt cx="300" cy="456"/>
            </a:xfrm>
          </p:grpSpPr>
          <p:sp>
            <p:nvSpPr>
              <p:cNvPr id="45" name="Freeform 28">
                <a:extLst>
                  <a:ext uri="{FF2B5EF4-FFF2-40B4-BE49-F238E27FC236}">
                    <a16:creationId xmlns:a16="http://schemas.microsoft.com/office/drawing/2014/main" id="{18E1486B-10A7-3EE0-09FA-91E030CA248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6" name="Oval 45">
                <a:extLst>
                  <a:ext uri="{FF2B5EF4-FFF2-40B4-BE49-F238E27FC236}">
                    <a16:creationId xmlns:a16="http://schemas.microsoft.com/office/drawing/2014/main" id="{2BFA2E0B-CB2C-D027-2E84-51B326BDD40E}"/>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50" name="Group 360">
              <a:extLst>
                <a:ext uri="{FF2B5EF4-FFF2-40B4-BE49-F238E27FC236}">
                  <a16:creationId xmlns:a16="http://schemas.microsoft.com/office/drawing/2014/main" id="{DFE0D758-5B20-A66A-DB85-D98397A9E32D}"/>
                </a:ext>
              </a:extLst>
            </p:cNvPr>
            <p:cNvGrpSpPr>
              <a:grpSpLocks noChangeAspect="1"/>
            </p:cNvGrpSpPr>
            <p:nvPr/>
          </p:nvGrpSpPr>
          <p:grpSpPr bwMode="auto">
            <a:xfrm>
              <a:off x="4224797" y="4279790"/>
              <a:ext cx="200873" cy="197541"/>
              <a:chOff x="6333580" y="2334557"/>
              <a:chExt cx="545984" cy="536983"/>
            </a:xfrm>
          </p:grpSpPr>
          <p:sp>
            <p:nvSpPr>
              <p:cNvPr id="51" name="Freeform 251">
                <a:extLst>
                  <a:ext uri="{FF2B5EF4-FFF2-40B4-BE49-F238E27FC236}">
                    <a16:creationId xmlns:a16="http://schemas.microsoft.com/office/drawing/2014/main" id="{5080A0BC-162E-F40D-619D-CC295CD98AC5}"/>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2" name="Freeform 256">
                <a:extLst>
                  <a:ext uri="{FF2B5EF4-FFF2-40B4-BE49-F238E27FC236}">
                    <a16:creationId xmlns:a16="http://schemas.microsoft.com/office/drawing/2014/main" id="{564EB3B8-AEE8-D0DC-6F1B-668E90C2255B}"/>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3" name="Freeform 260">
                <a:extLst>
                  <a:ext uri="{FF2B5EF4-FFF2-40B4-BE49-F238E27FC236}">
                    <a16:creationId xmlns:a16="http://schemas.microsoft.com/office/drawing/2014/main" id="{FFC1F958-B2AF-9DBC-0837-A7B55220EDA8}"/>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sp>
        <p:nvSpPr>
          <p:cNvPr id="210" name="TextBox 209">
            <a:extLst>
              <a:ext uri="{FF2B5EF4-FFF2-40B4-BE49-F238E27FC236}">
                <a16:creationId xmlns:a16="http://schemas.microsoft.com/office/drawing/2014/main" id="{567CF85A-18F4-4E34-A9AC-A0600805E2D9}"/>
              </a:ext>
            </a:extLst>
          </p:cNvPr>
          <p:cNvSpPr txBox="1"/>
          <p:nvPr/>
        </p:nvSpPr>
        <p:spPr>
          <a:xfrm>
            <a:off x="276225" y="2891419"/>
            <a:ext cx="2709863" cy="523220"/>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Resource Creator (RC)</a:t>
            </a:r>
          </a:p>
          <a:p>
            <a:r>
              <a:rPr lang="en-GB" sz="1400" dirty="0">
                <a:latin typeface="Courier New" panose="02070309020205020404" pitchFamily="49" charset="0"/>
                <a:cs typeface="Courier New" panose="02070309020205020404" pitchFamily="49" charset="0"/>
              </a:rPr>
              <a:t>Resource Updater (RU)</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3500760" y="2912630"/>
            <a:ext cx="2709863"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Resource Manager (RM)</a:t>
            </a:r>
          </a:p>
        </p:txBody>
      </p:sp>
      <p:sp>
        <p:nvSpPr>
          <p:cNvPr id="213" name="TextBox 212">
            <a:extLst>
              <a:ext uri="{FF2B5EF4-FFF2-40B4-BE49-F238E27FC236}">
                <a16:creationId xmlns:a16="http://schemas.microsoft.com/office/drawing/2014/main" id="{4077FDDD-7EF5-E0CB-8C61-0687D74FE95D}"/>
              </a:ext>
            </a:extLst>
          </p:cNvPr>
          <p:cNvSpPr txBox="1"/>
          <p:nvPr/>
        </p:nvSpPr>
        <p:spPr>
          <a:xfrm>
            <a:off x="6397732" y="2942242"/>
            <a:ext cx="2957970"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Resource Subscriber (RS)</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276224" y="3403017"/>
            <a:ext cx="2257425" cy="769441"/>
          </a:xfrm>
          <a:prstGeom prst="rect">
            <a:avLst/>
          </a:prstGeom>
          <a:noFill/>
        </p:spPr>
        <p:txBody>
          <a:bodyPr wrap="square" rtlCol="0">
            <a:spAutoFit/>
          </a:bodyPr>
          <a:lstStyle/>
          <a:p>
            <a:r>
              <a:rPr lang="en-GB" sz="1100" dirty="0">
                <a:latin typeface="Courier New" panose="02070309020205020404" pitchFamily="49" charset="0"/>
                <a:cs typeface="Courier New" panose="02070309020205020404" pitchFamily="49" charset="0"/>
              </a:rPr>
              <a:t>Component of the system that create/updates the resources and their attributes</a:t>
            </a:r>
            <a:endParaRPr lang="en-GB" sz="1400"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3512114" y="3336526"/>
            <a:ext cx="2257425" cy="1107996"/>
          </a:xfrm>
          <a:prstGeom prst="rect">
            <a:avLst/>
          </a:prstGeom>
          <a:noFill/>
        </p:spPr>
        <p:txBody>
          <a:bodyPr wrap="square" rtlCol="0">
            <a:spAutoFit/>
          </a:bodyPr>
          <a:lstStyle/>
          <a:p>
            <a:r>
              <a:rPr lang="en-GB" sz="1100" dirty="0">
                <a:latin typeface="Courier New" panose="02070309020205020404" pitchFamily="49" charset="0"/>
                <a:cs typeface="Courier New" panose="02070309020205020404" pitchFamily="49" charset="0"/>
              </a:rPr>
              <a:t>Component of the system that manage multiple Creators and Subscribers, maintaining the latest information on the resources </a:t>
            </a:r>
            <a:endParaRPr lang="en-GB" sz="1400" dirty="0">
              <a:latin typeface="Courier New" panose="02070309020205020404" pitchFamily="49" charset="0"/>
              <a:cs typeface="Courier New" panose="02070309020205020404" pitchFamily="49" charset="0"/>
            </a:endParaRPr>
          </a:p>
        </p:txBody>
      </p:sp>
      <p:sp>
        <p:nvSpPr>
          <p:cNvPr id="216" name="TextBox 215">
            <a:extLst>
              <a:ext uri="{FF2B5EF4-FFF2-40B4-BE49-F238E27FC236}">
                <a16:creationId xmlns:a16="http://schemas.microsoft.com/office/drawing/2014/main" id="{B0C99068-EF8E-4572-3DF6-8A085919308C}"/>
              </a:ext>
            </a:extLst>
          </p:cNvPr>
          <p:cNvSpPr txBox="1"/>
          <p:nvPr/>
        </p:nvSpPr>
        <p:spPr>
          <a:xfrm>
            <a:off x="6748005" y="3414149"/>
            <a:ext cx="2257425" cy="769441"/>
          </a:xfrm>
          <a:prstGeom prst="rect">
            <a:avLst/>
          </a:prstGeom>
          <a:noFill/>
        </p:spPr>
        <p:txBody>
          <a:bodyPr wrap="square" rtlCol="0">
            <a:spAutoFit/>
          </a:bodyPr>
          <a:lstStyle/>
          <a:p>
            <a:r>
              <a:rPr lang="en-GB" sz="1100" dirty="0">
                <a:latin typeface="Courier New" panose="02070309020205020404" pitchFamily="49" charset="0"/>
                <a:cs typeface="Courier New" panose="02070309020205020404" pitchFamily="49" charset="0"/>
              </a:rPr>
              <a:t>Component of the system that will consume the information from Resource Manager</a:t>
            </a: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122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New RA </a:t>
            </a:r>
            <a:br>
              <a:rPr lang="en-GB"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Option 1</a:t>
            </a:r>
            <a:endParaRPr lang="en-GB" dirty="0">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492ABD3C-ADFD-4957-098D-FB0244BDC273}"/>
              </a:ext>
            </a:extLst>
          </p:cNvPr>
          <p:cNvGrpSpPr/>
          <p:nvPr/>
        </p:nvGrpSpPr>
        <p:grpSpPr>
          <a:xfrm>
            <a:off x="171533" y="2146556"/>
            <a:ext cx="698281" cy="552235"/>
            <a:chOff x="3973732" y="1259009"/>
            <a:chExt cx="1783099" cy="1473425"/>
          </a:xfrm>
        </p:grpSpPr>
        <p:grpSp>
          <p:nvGrpSpPr>
            <p:cNvPr id="5" name="Group 593">
              <a:extLst>
                <a:ext uri="{FF2B5EF4-FFF2-40B4-BE49-F238E27FC236}">
                  <a16:creationId xmlns:a16="http://schemas.microsoft.com/office/drawing/2014/main" id="{C0B2B062-392B-6371-C0DA-B9A18D546BD7}"/>
                </a:ext>
              </a:extLst>
            </p:cNvPr>
            <p:cNvGrpSpPr>
              <a:grpSpLocks noChangeAspect="1"/>
            </p:cNvGrpSpPr>
            <p:nvPr/>
          </p:nvGrpSpPr>
          <p:grpSpPr bwMode="auto">
            <a:xfrm>
              <a:off x="3973732" y="1259009"/>
              <a:ext cx="1311482" cy="1153911"/>
              <a:chOff x="6146801" y="2133602"/>
              <a:chExt cx="644525" cy="566738"/>
            </a:xfrm>
          </p:grpSpPr>
          <p:sp>
            <p:nvSpPr>
              <p:cNvPr id="16" name="Freeform 278">
                <a:extLst>
                  <a:ext uri="{FF2B5EF4-FFF2-40B4-BE49-F238E27FC236}">
                    <a16:creationId xmlns:a16="http://schemas.microsoft.com/office/drawing/2014/main" id="{C5D599D6-AD44-AF39-77FD-B518FB2A1C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79">
                <a:extLst>
                  <a:ext uri="{FF2B5EF4-FFF2-40B4-BE49-F238E27FC236}">
                    <a16:creationId xmlns:a16="http://schemas.microsoft.com/office/drawing/2014/main" id="{5938459D-F9F1-D8BB-7A01-D38652082C1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80">
                <a:extLst>
                  <a:ext uri="{FF2B5EF4-FFF2-40B4-BE49-F238E27FC236}">
                    <a16:creationId xmlns:a16="http://schemas.microsoft.com/office/drawing/2014/main" id="{FBE0025C-6DDA-E711-ACB7-45212196D378}"/>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81">
                <a:extLst>
                  <a:ext uri="{FF2B5EF4-FFF2-40B4-BE49-F238E27FC236}">
                    <a16:creationId xmlns:a16="http://schemas.microsoft.com/office/drawing/2014/main" id="{EDBAC476-A086-7DD2-32FC-DF32826C561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82">
                <a:extLst>
                  <a:ext uri="{FF2B5EF4-FFF2-40B4-BE49-F238E27FC236}">
                    <a16:creationId xmlns:a16="http://schemas.microsoft.com/office/drawing/2014/main" id="{9874EE64-478C-E844-986C-DB21A462BF2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83">
                <a:extLst>
                  <a:ext uri="{FF2B5EF4-FFF2-40B4-BE49-F238E27FC236}">
                    <a16:creationId xmlns:a16="http://schemas.microsoft.com/office/drawing/2014/main" id="{C28C60C3-9357-1779-9D61-5E6849C2F14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84">
                <a:extLst>
                  <a:ext uri="{FF2B5EF4-FFF2-40B4-BE49-F238E27FC236}">
                    <a16:creationId xmlns:a16="http://schemas.microsoft.com/office/drawing/2014/main" id="{2523A6BD-CAEA-5492-BCF3-839C234BC84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85">
                <a:extLst>
                  <a:ext uri="{FF2B5EF4-FFF2-40B4-BE49-F238E27FC236}">
                    <a16:creationId xmlns:a16="http://schemas.microsoft.com/office/drawing/2014/main" id="{144F1B5E-65D5-765F-4BE1-345B9CA4BC8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86">
                <a:extLst>
                  <a:ext uri="{FF2B5EF4-FFF2-40B4-BE49-F238E27FC236}">
                    <a16:creationId xmlns:a16="http://schemas.microsoft.com/office/drawing/2014/main" id="{1F7B869A-3083-4216-3C0F-F53DB8BA3CF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87">
                <a:extLst>
                  <a:ext uri="{FF2B5EF4-FFF2-40B4-BE49-F238E27FC236}">
                    <a16:creationId xmlns:a16="http://schemas.microsoft.com/office/drawing/2014/main" id="{121BA98C-9B38-6B11-1A85-5F049A02658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288">
                <a:extLst>
                  <a:ext uri="{FF2B5EF4-FFF2-40B4-BE49-F238E27FC236}">
                    <a16:creationId xmlns:a16="http://schemas.microsoft.com/office/drawing/2014/main" id="{58031C38-7F09-AE02-0F77-57CACC14F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289">
                <a:extLst>
                  <a:ext uri="{FF2B5EF4-FFF2-40B4-BE49-F238E27FC236}">
                    <a16:creationId xmlns:a16="http://schemas.microsoft.com/office/drawing/2014/main" id="{1487B757-4765-B10D-153B-D138F9BBC25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90">
                <a:extLst>
                  <a:ext uri="{FF2B5EF4-FFF2-40B4-BE49-F238E27FC236}">
                    <a16:creationId xmlns:a16="http://schemas.microsoft.com/office/drawing/2014/main" id="{41881E5F-BC21-7A7A-5D97-05CE28972FD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291">
                <a:extLst>
                  <a:ext uri="{FF2B5EF4-FFF2-40B4-BE49-F238E27FC236}">
                    <a16:creationId xmlns:a16="http://schemas.microsoft.com/office/drawing/2014/main" id="{1BDF9E83-6091-A069-7EDA-ADAF17A4F9C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292">
                <a:extLst>
                  <a:ext uri="{FF2B5EF4-FFF2-40B4-BE49-F238E27FC236}">
                    <a16:creationId xmlns:a16="http://schemas.microsoft.com/office/drawing/2014/main" id="{F523CC4E-ABF2-A113-25B7-6C3D1092D4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293">
                <a:extLst>
                  <a:ext uri="{FF2B5EF4-FFF2-40B4-BE49-F238E27FC236}">
                    <a16:creationId xmlns:a16="http://schemas.microsoft.com/office/drawing/2014/main" id="{99ABE264-FFBA-54BA-FD43-0D60DC1ED46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294">
                <a:extLst>
                  <a:ext uri="{FF2B5EF4-FFF2-40B4-BE49-F238E27FC236}">
                    <a16:creationId xmlns:a16="http://schemas.microsoft.com/office/drawing/2014/main" id="{06AE6266-72B7-4667-B0D4-7D932BF0108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295">
                <a:extLst>
                  <a:ext uri="{FF2B5EF4-FFF2-40B4-BE49-F238E27FC236}">
                    <a16:creationId xmlns:a16="http://schemas.microsoft.com/office/drawing/2014/main" id="{29B253D8-383D-C34C-641F-070EECB5E3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4" name="Freeform 296">
                <a:extLst>
                  <a:ext uri="{FF2B5EF4-FFF2-40B4-BE49-F238E27FC236}">
                    <a16:creationId xmlns:a16="http://schemas.microsoft.com/office/drawing/2014/main" id="{2B139AEA-CD65-6401-A3FE-A83572EEB7E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 name="Line 297">
                <a:extLst>
                  <a:ext uri="{FF2B5EF4-FFF2-40B4-BE49-F238E27FC236}">
                    <a16:creationId xmlns:a16="http://schemas.microsoft.com/office/drawing/2014/main" id="{67F806D1-02BE-42DB-5D30-996136C772C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 name="Line 298">
                <a:extLst>
                  <a:ext uri="{FF2B5EF4-FFF2-40B4-BE49-F238E27FC236}">
                    <a16:creationId xmlns:a16="http://schemas.microsoft.com/office/drawing/2014/main" id="{1CF42B5B-5520-DB0C-DBEF-2B01621207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 name="Line 299">
                <a:extLst>
                  <a:ext uri="{FF2B5EF4-FFF2-40B4-BE49-F238E27FC236}">
                    <a16:creationId xmlns:a16="http://schemas.microsoft.com/office/drawing/2014/main" id="{E197F782-804D-25CB-FF87-DD645B114B6F}"/>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 name="Line 300">
                <a:extLst>
                  <a:ext uri="{FF2B5EF4-FFF2-40B4-BE49-F238E27FC236}">
                    <a16:creationId xmlns:a16="http://schemas.microsoft.com/office/drawing/2014/main" id="{ACB83180-3C59-983B-4652-C04ABC34747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 name="Line 301">
                <a:extLst>
                  <a:ext uri="{FF2B5EF4-FFF2-40B4-BE49-F238E27FC236}">
                    <a16:creationId xmlns:a16="http://schemas.microsoft.com/office/drawing/2014/main" id="{4D433588-AAAB-1094-00C9-5079337F567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0" name="Freeform 302">
                <a:extLst>
                  <a:ext uri="{FF2B5EF4-FFF2-40B4-BE49-F238E27FC236}">
                    <a16:creationId xmlns:a16="http://schemas.microsoft.com/office/drawing/2014/main" id="{7CEF4B87-CCAC-4DC2-49D0-6CB256A05A8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1" name="Line 303">
                <a:extLst>
                  <a:ext uri="{FF2B5EF4-FFF2-40B4-BE49-F238E27FC236}">
                    <a16:creationId xmlns:a16="http://schemas.microsoft.com/office/drawing/2014/main" id="{7306F22F-9506-9D69-F9B1-3D8556DF220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2" name="Line 304">
                <a:extLst>
                  <a:ext uri="{FF2B5EF4-FFF2-40B4-BE49-F238E27FC236}">
                    <a16:creationId xmlns:a16="http://schemas.microsoft.com/office/drawing/2014/main" id="{787C1806-A084-7DF2-7541-ECE5050EBA4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3" name="Line 305">
                <a:extLst>
                  <a:ext uri="{FF2B5EF4-FFF2-40B4-BE49-F238E27FC236}">
                    <a16:creationId xmlns:a16="http://schemas.microsoft.com/office/drawing/2014/main" id="{709AEB75-162C-A13B-9C8A-4E97EC0F4D7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4" name="Line 306">
                <a:extLst>
                  <a:ext uri="{FF2B5EF4-FFF2-40B4-BE49-F238E27FC236}">
                    <a16:creationId xmlns:a16="http://schemas.microsoft.com/office/drawing/2014/main" id="{7E5E141E-F50E-E44C-6D49-B5C5CE2C93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 name="Line 307">
                <a:extLst>
                  <a:ext uri="{FF2B5EF4-FFF2-40B4-BE49-F238E27FC236}">
                    <a16:creationId xmlns:a16="http://schemas.microsoft.com/office/drawing/2014/main" id="{0856FB11-9113-9785-6636-069B6703ADB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6" name="Group 373">
              <a:extLst>
                <a:ext uri="{FF2B5EF4-FFF2-40B4-BE49-F238E27FC236}">
                  <a16:creationId xmlns:a16="http://schemas.microsoft.com/office/drawing/2014/main" id="{EFE88AD6-B848-5FF5-971B-A44EECBC0704}"/>
                </a:ext>
              </a:extLst>
            </p:cNvPr>
            <p:cNvGrpSpPr>
              <a:grpSpLocks/>
            </p:cNvGrpSpPr>
            <p:nvPr/>
          </p:nvGrpSpPr>
          <p:grpSpPr bwMode="auto">
            <a:xfrm>
              <a:off x="4764643" y="1783109"/>
              <a:ext cx="992188" cy="949325"/>
              <a:chOff x="6493421" y="-20381"/>
              <a:chExt cx="1290462" cy="1234331"/>
            </a:xfrm>
          </p:grpSpPr>
          <p:grpSp>
            <p:nvGrpSpPr>
              <p:cNvPr id="7" name="Group 4">
                <a:extLst>
                  <a:ext uri="{FF2B5EF4-FFF2-40B4-BE49-F238E27FC236}">
                    <a16:creationId xmlns:a16="http://schemas.microsoft.com/office/drawing/2014/main" id="{C94DC23C-96A1-1B8B-7461-5670ADD80FE8}"/>
                  </a:ext>
                </a:extLst>
              </p:cNvPr>
              <p:cNvGrpSpPr>
                <a:grpSpLocks noChangeAspect="1"/>
              </p:cNvGrpSpPr>
              <p:nvPr/>
            </p:nvGrpSpPr>
            <p:grpSpPr bwMode="auto">
              <a:xfrm>
                <a:off x="6493421" y="299644"/>
                <a:ext cx="412156" cy="883191"/>
                <a:chOff x="598" y="1936"/>
                <a:chExt cx="287" cy="615"/>
              </a:xfrm>
              <a:solidFill>
                <a:schemeClr val="accent2"/>
              </a:solidFill>
            </p:grpSpPr>
            <p:sp>
              <p:nvSpPr>
                <p:cNvPr id="14" name="Freeform 6">
                  <a:extLst>
                    <a:ext uri="{FF2B5EF4-FFF2-40B4-BE49-F238E27FC236}">
                      <a16:creationId xmlns:a16="http://schemas.microsoft.com/office/drawing/2014/main" id="{AB4BC72B-D861-4C26-4DB9-D4760C956A3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5" name="Freeform 7">
                  <a:extLst>
                    <a:ext uri="{FF2B5EF4-FFF2-40B4-BE49-F238E27FC236}">
                      <a16:creationId xmlns:a16="http://schemas.microsoft.com/office/drawing/2014/main" id="{BCDB44FF-7F08-DB27-A2FF-D72B3ADD0F8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19BBA3ED-C444-7A40-CF39-D1B9CCEC5407}"/>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 name="Freeform 6">
                  <a:extLst>
                    <a:ext uri="{FF2B5EF4-FFF2-40B4-BE49-F238E27FC236}">
                      <a16:creationId xmlns:a16="http://schemas.microsoft.com/office/drawing/2014/main" id="{07C461C8-721C-1B58-8053-D5774132298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7">
                  <a:extLst>
                    <a:ext uri="{FF2B5EF4-FFF2-40B4-BE49-F238E27FC236}">
                      <a16:creationId xmlns:a16="http://schemas.microsoft.com/office/drawing/2014/main" id="{4EA30841-01C3-B7B0-B835-6B8B03C323C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4">
                <a:extLst>
                  <a:ext uri="{FF2B5EF4-FFF2-40B4-BE49-F238E27FC236}">
                    <a16:creationId xmlns:a16="http://schemas.microsoft.com/office/drawing/2014/main" id="{BCEB47DF-F199-18D9-8A7E-AF59E212C1AD}"/>
                  </a:ext>
                </a:extLst>
              </p:cNvPr>
              <p:cNvGrpSpPr>
                <a:grpSpLocks noChangeAspect="1"/>
              </p:cNvGrpSpPr>
              <p:nvPr/>
            </p:nvGrpSpPr>
            <p:grpSpPr bwMode="auto">
              <a:xfrm>
                <a:off x="6846910" y="-20381"/>
                <a:ext cx="576021" cy="1234331"/>
                <a:chOff x="598" y="1936"/>
                <a:chExt cx="287" cy="615"/>
              </a:xfrm>
              <a:solidFill>
                <a:schemeClr val="accent5"/>
              </a:solidFill>
            </p:grpSpPr>
            <p:sp>
              <p:nvSpPr>
                <p:cNvPr id="10" name="Freeform 6">
                  <a:extLst>
                    <a:ext uri="{FF2B5EF4-FFF2-40B4-BE49-F238E27FC236}">
                      <a16:creationId xmlns:a16="http://schemas.microsoft.com/office/drawing/2014/main" id="{A9EBA896-54AC-4D03-C49E-70CF5E25CED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Freeform 7">
                  <a:extLst>
                    <a:ext uri="{FF2B5EF4-FFF2-40B4-BE49-F238E27FC236}">
                      <a16:creationId xmlns:a16="http://schemas.microsoft.com/office/drawing/2014/main" id="{5EC5C724-3201-DE63-D087-699825EE1DF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86" name="Group 85">
            <a:extLst>
              <a:ext uri="{FF2B5EF4-FFF2-40B4-BE49-F238E27FC236}">
                <a16:creationId xmlns:a16="http://schemas.microsoft.com/office/drawing/2014/main" id="{5C240D88-414A-2785-DDF8-4FF3B09B500A}"/>
              </a:ext>
            </a:extLst>
          </p:cNvPr>
          <p:cNvGrpSpPr>
            <a:grpSpLocks noChangeAspect="1"/>
          </p:cNvGrpSpPr>
          <p:nvPr/>
        </p:nvGrpSpPr>
        <p:grpSpPr bwMode="auto">
          <a:xfrm>
            <a:off x="145831" y="2321826"/>
            <a:ext cx="243684" cy="370399"/>
            <a:chOff x="1762" y="1325"/>
            <a:chExt cx="300" cy="456"/>
          </a:xfrm>
        </p:grpSpPr>
        <p:sp>
          <p:nvSpPr>
            <p:cNvPr id="87" name="Freeform 28">
              <a:extLst>
                <a:ext uri="{FF2B5EF4-FFF2-40B4-BE49-F238E27FC236}">
                  <a16:creationId xmlns:a16="http://schemas.microsoft.com/office/drawing/2014/main" id="{08E59550-ACFB-0A8B-C9F4-349D0DC7E24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8" name="Oval 87">
              <a:extLst>
                <a:ext uri="{FF2B5EF4-FFF2-40B4-BE49-F238E27FC236}">
                  <a16:creationId xmlns:a16="http://schemas.microsoft.com/office/drawing/2014/main" id="{405BE0D0-EF2A-F53C-EDBD-0EBBD79F7B5D}"/>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9" name="Freeform 30">
              <a:extLst>
                <a:ext uri="{FF2B5EF4-FFF2-40B4-BE49-F238E27FC236}">
                  <a16:creationId xmlns:a16="http://schemas.microsoft.com/office/drawing/2014/main" id="{81F712BB-D9AE-CDDA-B996-87B1D186B40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0" name="Freeform 31">
              <a:extLst>
                <a:ext uri="{FF2B5EF4-FFF2-40B4-BE49-F238E27FC236}">
                  <a16:creationId xmlns:a16="http://schemas.microsoft.com/office/drawing/2014/main" id="{E57CD3D5-D785-F856-A5D3-96463594A78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BFFB6B50-5F62-A8F0-B2C0-5AF78DFEEBF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2" name="Group 91">
            <a:extLst>
              <a:ext uri="{FF2B5EF4-FFF2-40B4-BE49-F238E27FC236}">
                <a16:creationId xmlns:a16="http://schemas.microsoft.com/office/drawing/2014/main" id="{D1A828B7-3CD1-9943-9D09-064663AD0E4B}"/>
              </a:ext>
            </a:extLst>
          </p:cNvPr>
          <p:cNvGrpSpPr/>
          <p:nvPr/>
        </p:nvGrpSpPr>
        <p:grpSpPr>
          <a:xfrm>
            <a:off x="3046235" y="2135588"/>
            <a:ext cx="613941" cy="613815"/>
            <a:chOff x="7173352" y="1306360"/>
            <a:chExt cx="1587655" cy="1481363"/>
          </a:xfrm>
        </p:grpSpPr>
        <p:grpSp>
          <p:nvGrpSpPr>
            <p:cNvPr id="93" name="Group 593">
              <a:extLst>
                <a:ext uri="{FF2B5EF4-FFF2-40B4-BE49-F238E27FC236}">
                  <a16:creationId xmlns:a16="http://schemas.microsoft.com/office/drawing/2014/main" id="{BAFB6BC4-79CA-2D89-25AD-D9F73395C685}"/>
                </a:ext>
              </a:extLst>
            </p:cNvPr>
            <p:cNvGrpSpPr>
              <a:grpSpLocks noChangeAspect="1"/>
            </p:cNvGrpSpPr>
            <p:nvPr/>
          </p:nvGrpSpPr>
          <p:grpSpPr bwMode="auto">
            <a:xfrm>
              <a:off x="7173352" y="1306360"/>
              <a:ext cx="1311482" cy="1153911"/>
              <a:chOff x="6146801" y="2133602"/>
              <a:chExt cx="644525" cy="566738"/>
            </a:xfrm>
          </p:grpSpPr>
          <p:sp>
            <p:nvSpPr>
              <p:cNvPr id="102" name="Freeform 278">
                <a:extLst>
                  <a:ext uri="{FF2B5EF4-FFF2-40B4-BE49-F238E27FC236}">
                    <a16:creationId xmlns:a16="http://schemas.microsoft.com/office/drawing/2014/main" id="{84DC7E74-610A-CACA-C693-474484392EE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79">
                <a:extLst>
                  <a:ext uri="{FF2B5EF4-FFF2-40B4-BE49-F238E27FC236}">
                    <a16:creationId xmlns:a16="http://schemas.microsoft.com/office/drawing/2014/main" id="{CC96C09A-8808-5C1D-4D8E-B6BC8EB29F6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80">
                <a:extLst>
                  <a:ext uri="{FF2B5EF4-FFF2-40B4-BE49-F238E27FC236}">
                    <a16:creationId xmlns:a16="http://schemas.microsoft.com/office/drawing/2014/main" id="{5B211786-521A-179B-8C22-AF72F56125A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281">
                <a:extLst>
                  <a:ext uri="{FF2B5EF4-FFF2-40B4-BE49-F238E27FC236}">
                    <a16:creationId xmlns:a16="http://schemas.microsoft.com/office/drawing/2014/main" id="{75C0068F-4615-093B-7567-2D21D609E71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282">
                <a:extLst>
                  <a:ext uri="{FF2B5EF4-FFF2-40B4-BE49-F238E27FC236}">
                    <a16:creationId xmlns:a16="http://schemas.microsoft.com/office/drawing/2014/main" id="{D9F15CB2-F85D-7FEE-A9C8-26EBC33788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Line 283">
                <a:extLst>
                  <a:ext uri="{FF2B5EF4-FFF2-40B4-BE49-F238E27FC236}">
                    <a16:creationId xmlns:a16="http://schemas.microsoft.com/office/drawing/2014/main" id="{910EA0D5-1C42-4ECD-9FAB-31B1CAEE705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Freeform 284">
                <a:extLst>
                  <a:ext uri="{FF2B5EF4-FFF2-40B4-BE49-F238E27FC236}">
                    <a16:creationId xmlns:a16="http://schemas.microsoft.com/office/drawing/2014/main" id="{0CE21B73-B2A9-6B24-B614-AEB661894E2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285">
                <a:extLst>
                  <a:ext uri="{FF2B5EF4-FFF2-40B4-BE49-F238E27FC236}">
                    <a16:creationId xmlns:a16="http://schemas.microsoft.com/office/drawing/2014/main" id="{1C867746-E0BF-2A9B-2498-0901ECAB1F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286">
                <a:extLst>
                  <a:ext uri="{FF2B5EF4-FFF2-40B4-BE49-F238E27FC236}">
                    <a16:creationId xmlns:a16="http://schemas.microsoft.com/office/drawing/2014/main" id="{29FAD4B3-2414-5677-8018-B2BFD345453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287">
                <a:extLst>
                  <a:ext uri="{FF2B5EF4-FFF2-40B4-BE49-F238E27FC236}">
                    <a16:creationId xmlns:a16="http://schemas.microsoft.com/office/drawing/2014/main" id="{D62BD363-4FFF-9107-75D1-8A69878B36F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288">
                <a:extLst>
                  <a:ext uri="{FF2B5EF4-FFF2-40B4-BE49-F238E27FC236}">
                    <a16:creationId xmlns:a16="http://schemas.microsoft.com/office/drawing/2014/main" id="{066E3000-5A18-D8B2-B0B0-D86003A90B9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3" name="Line 289">
                <a:extLst>
                  <a:ext uri="{FF2B5EF4-FFF2-40B4-BE49-F238E27FC236}">
                    <a16:creationId xmlns:a16="http://schemas.microsoft.com/office/drawing/2014/main" id="{2DB36FBC-62B4-C2D4-BCC4-72786715663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4" name="Freeform 290">
                <a:extLst>
                  <a:ext uri="{FF2B5EF4-FFF2-40B4-BE49-F238E27FC236}">
                    <a16:creationId xmlns:a16="http://schemas.microsoft.com/office/drawing/2014/main" id="{90A5BF7B-D880-4D15-54E0-90E76786CC6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5" name="Line 291">
                <a:extLst>
                  <a:ext uri="{FF2B5EF4-FFF2-40B4-BE49-F238E27FC236}">
                    <a16:creationId xmlns:a16="http://schemas.microsoft.com/office/drawing/2014/main" id="{6D82260E-74D6-F5BE-47CA-D39083100C6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6" name="Line 292">
                <a:extLst>
                  <a:ext uri="{FF2B5EF4-FFF2-40B4-BE49-F238E27FC236}">
                    <a16:creationId xmlns:a16="http://schemas.microsoft.com/office/drawing/2014/main" id="{7E2D957D-A7BC-7F00-6F85-5253EA7433E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Line 293">
                <a:extLst>
                  <a:ext uri="{FF2B5EF4-FFF2-40B4-BE49-F238E27FC236}">
                    <a16:creationId xmlns:a16="http://schemas.microsoft.com/office/drawing/2014/main" id="{79BF87B1-DE4F-C521-A31D-D2E4DB83B62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Line 294">
                <a:extLst>
                  <a:ext uri="{FF2B5EF4-FFF2-40B4-BE49-F238E27FC236}">
                    <a16:creationId xmlns:a16="http://schemas.microsoft.com/office/drawing/2014/main" id="{F16CD069-A99D-E297-E3A1-CFE991958B6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9" name="Line 295">
                <a:extLst>
                  <a:ext uri="{FF2B5EF4-FFF2-40B4-BE49-F238E27FC236}">
                    <a16:creationId xmlns:a16="http://schemas.microsoft.com/office/drawing/2014/main" id="{29A03161-936C-B244-8D90-D1C784F03FA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0" name="Freeform 296">
                <a:extLst>
                  <a:ext uri="{FF2B5EF4-FFF2-40B4-BE49-F238E27FC236}">
                    <a16:creationId xmlns:a16="http://schemas.microsoft.com/office/drawing/2014/main" id="{7D5D512C-76FD-C881-8416-E6A780FDB60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1" name="Line 297">
                <a:extLst>
                  <a:ext uri="{FF2B5EF4-FFF2-40B4-BE49-F238E27FC236}">
                    <a16:creationId xmlns:a16="http://schemas.microsoft.com/office/drawing/2014/main" id="{1B8FD05E-B1A1-3B68-7F76-2AD7E41103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2" name="Line 298">
                <a:extLst>
                  <a:ext uri="{FF2B5EF4-FFF2-40B4-BE49-F238E27FC236}">
                    <a16:creationId xmlns:a16="http://schemas.microsoft.com/office/drawing/2014/main" id="{C83A9BAA-AD40-DB25-8815-44C8A5CD4D1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3" name="Line 299">
                <a:extLst>
                  <a:ext uri="{FF2B5EF4-FFF2-40B4-BE49-F238E27FC236}">
                    <a16:creationId xmlns:a16="http://schemas.microsoft.com/office/drawing/2014/main" id="{5582CB39-53AE-F1A5-E4BE-D9231F7F11F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4" name="Line 300">
                <a:extLst>
                  <a:ext uri="{FF2B5EF4-FFF2-40B4-BE49-F238E27FC236}">
                    <a16:creationId xmlns:a16="http://schemas.microsoft.com/office/drawing/2014/main" id="{9C0B3E6D-A58C-CEEC-7572-39B7D89E345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5" name="Line 301">
                <a:extLst>
                  <a:ext uri="{FF2B5EF4-FFF2-40B4-BE49-F238E27FC236}">
                    <a16:creationId xmlns:a16="http://schemas.microsoft.com/office/drawing/2014/main" id="{9E79FA37-A33F-8FB6-86D7-DD7301328565}"/>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6" name="Freeform 302">
                <a:extLst>
                  <a:ext uri="{FF2B5EF4-FFF2-40B4-BE49-F238E27FC236}">
                    <a16:creationId xmlns:a16="http://schemas.microsoft.com/office/drawing/2014/main" id="{F122D264-D6B1-E509-7D70-ECC4229EA40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7" name="Line 303">
                <a:extLst>
                  <a:ext uri="{FF2B5EF4-FFF2-40B4-BE49-F238E27FC236}">
                    <a16:creationId xmlns:a16="http://schemas.microsoft.com/office/drawing/2014/main" id="{24DC1A53-664F-1F77-10FA-2C62B9F7253F}"/>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8" name="Line 304">
                <a:extLst>
                  <a:ext uri="{FF2B5EF4-FFF2-40B4-BE49-F238E27FC236}">
                    <a16:creationId xmlns:a16="http://schemas.microsoft.com/office/drawing/2014/main" id="{FC2FC412-5E17-8247-882B-0CEAABAD993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9" name="Line 305">
                <a:extLst>
                  <a:ext uri="{FF2B5EF4-FFF2-40B4-BE49-F238E27FC236}">
                    <a16:creationId xmlns:a16="http://schemas.microsoft.com/office/drawing/2014/main" id="{0F4555C4-0462-4D53-F70C-8AA5326CDCF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0" name="Line 306">
                <a:extLst>
                  <a:ext uri="{FF2B5EF4-FFF2-40B4-BE49-F238E27FC236}">
                    <a16:creationId xmlns:a16="http://schemas.microsoft.com/office/drawing/2014/main" id="{ECD951FA-A10A-7DA4-BC25-91710AC0640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1" name="Line 307">
                <a:extLst>
                  <a:ext uri="{FF2B5EF4-FFF2-40B4-BE49-F238E27FC236}">
                    <a16:creationId xmlns:a16="http://schemas.microsoft.com/office/drawing/2014/main" id="{EBB348BC-9A95-7BAE-71F2-ABAE403B3A7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94" name="Group 93">
              <a:extLst>
                <a:ext uri="{FF2B5EF4-FFF2-40B4-BE49-F238E27FC236}">
                  <a16:creationId xmlns:a16="http://schemas.microsoft.com/office/drawing/2014/main" id="{71B91983-0573-8566-86F6-0A402FE82C49}"/>
                </a:ext>
              </a:extLst>
            </p:cNvPr>
            <p:cNvGrpSpPr/>
            <p:nvPr/>
          </p:nvGrpSpPr>
          <p:grpSpPr>
            <a:xfrm>
              <a:off x="8126007" y="1822523"/>
              <a:ext cx="635000" cy="965200"/>
              <a:chOff x="3901731" y="3694181"/>
              <a:chExt cx="635000" cy="965200"/>
            </a:xfrm>
          </p:grpSpPr>
          <p:grpSp>
            <p:nvGrpSpPr>
              <p:cNvPr id="95" name="Group 94">
                <a:extLst>
                  <a:ext uri="{FF2B5EF4-FFF2-40B4-BE49-F238E27FC236}">
                    <a16:creationId xmlns:a16="http://schemas.microsoft.com/office/drawing/2014/main" id="{DE76A7BA-EFBB-49D4-6F61-CDD0B3AC43B8}"/>
                  </a:ext>
                </a:extLst>
              </p:cNvPr>
              <p:cNvGrpSpPr>
                <a:grpSpLocks noChangeAspect="1"/>
              </p:cNvGrpSpPr>
              <p:nvPr/>
            </p:nvGrpSpPr>
            <p:grpSpPr bwMode="auto">
              <a:xfrm>
                <a:off x="3901731" y="3694181"/>
                <a:ext cx="635000" cy="965200"/>
                <a:chOff x="1762" y="1325"/>
                <a:chExt cx="300" cy="456"/>
              </a:xfrm>
            </p:grpSpPr>
            <p:sp>
              <p:nvSpPr>
                <p:cNvPr id="100" name="Freeform 28">
                  <a:extLst>
                    <a:ext uri="{FF2B5EF4-FFF2-40B4-BE49-F238E27FC236}">
                      <a16:creationId xmlns:a16="http://schemas.microsoft.com/office/drawing/2014/main" id="{EA0B3A47-7ED9-B5E7-938C-E5DADF27B33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01" name="Oval 100">
                  <a:extLst>
                    <a:ext uri="{FF2B5EF4-FFF2-40B4-BE49-F238E27FC236}">
                      <a16:creationId xmlns:a16="http://schemas.microsoft.com/office/drawing/2014/main" id="{401FABC5-91B8-D76D-D170-EC6240613E6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6" name="Group 360">
                <a:extLst>
                  <a:ext uri="{FF2B5EF4-FFF2-40B4-BE49-F238E27FC236}">
                    <a16:creationId xmlns:a16="http://schemas.microsoft.com/office/drawing/2014/main" id="{703C33FB-BA73-4CFE-7E50-A52E39EDD293}"/>
                  </a:ext>
                </a:extLst>
              </p:cNvPr>
              <p:cNvGrpSpPr>
                <a:grpSpLocks noChangeAspect="1"/>
              </p:cNvGrpSpPr>
              <p:nvPr/>
            </p:nvGrpSpPr>
            <p:grpSpPr bwMode="auto">
              <a:xfrm>
                <a:off x="4224797" y="4279790"/>
                <a:ext cx="200873" cy="197541"/>
                <a:chOff x="6333580" y="2334557"/>
                <a:chExt cx="545984" cy="536983"/>
              </a:xfrm>
            </p:grpSpPr>
            <p:sp>
              <p:nvSpPr>
                <p:cNvPr id="97" name="Freeform 251">
                  <a:extLst>
                    <a:ext uri="{FF2B5EF4-FFF2-40B4-BE49-F238E27FC236}">
                      <a16:creationId xmlns:a16="http://schemas.microsoft.com/office/drawing/2014/main" id="{2DA83335-75E7-4CA2-EDAB-62AEF0400BC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Freeform 256">
                  <a:extLst>
                    <a:ext uri="{FF2B5EF4-FFF2-40B4-BE49-F238E27FC236}">
                      <a16:creationId xmlns:a16="http://schemas.microsoft.com/office/drawing/2014/main" id="{C599A160-2C0F-F42B-207A-14D6FA33B5A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Freeform 260">
                  <a:extLst>
                    <a:ext uri="{FF2B5EF4-FFF2-40B4-BE49-F238E27FC236}">
                      <a16:creationId xmlns:a16="http://schemas.microsoft.com/office/drawing/2014/main" id="{78B2E463-95AE-19B2-073A-CFBC32EA279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32" name="Straight Arrow Connector 131">
            <a:extLst>
              <a:ext uri="{FF2B5EF4-FFF2-40B4-BE49-F238E27FC236}">
                <a16:creationId xmlns:a16="http://schemas.microsoft.com/office/drawing/2014/main" id="{59027503-838F-11BD-2A23-39FFF2AB3F0E}"/>
              </a:ext>
            </a:extLst>
          </p:cNvPr>
          <p:cNvCxnSpPr>
            <a:cxnSpLocks/>
          </p:cNvCxnSpPr>
          <p:nvPr/>
        </p:nvCxnSpPr>
        <p:spPr>
          <a:xfrm>
            <a:off x="869814" y="2131105"/>
            <a:ext cx="197907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446814C-5609-07DB-380D-55645E07FACC}"/>
              </a:ext>
            </a:extLst>
          </p:cNvPr>
          <p:cNvSpPr txBox="1"/>
          <p:nvPr/>
        </p:nvSpPr>
        <p:spPr>
          <a:xfrm>
            <a:off x="115591" y="1702881"/>
            <a:ext cx="644951"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37" name="TextBox 136">
            <a:extLst>
              <a:ext uri="{FF2B5EF4-FFF2-40B4-BE49-F238E27FC236}">
                <a16:creationId xmlns:a16="http://schemas.microsoft.com/office/drawing/2014/main" id="{C9A115B9-F96F-1D03-6C80-9EECF86BBA34}"/>
              </a:ext>
            </a:extLst>
          </p:cNvPr>
          <p:cNvSpPr txBox="1"/>
          <p:nvPr/>
        </p:nvSpPr>
        <p:spPr>
          <a:xfrm>
            <a:off x="2952285" y="1844581"/>
            <a:ext cx="74456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RS/RU</a:t>
            </a:r>
          </a:p>
        </p:txBody>
      </p:sp>
      <p:sp>
        <p:nvSpPr>
          <p:cNvPr id="46" name="TextBox 45">
            <a:extLst>
              <a:ext uri="{FF2B5EF4-FFF2-40B4-BE49-F238E27FC236}">
                <a16:creationId xmlns:a16="http://schemas.microsoft.com/office/drawing/2014/main" id="{3044E6DE-8C40-10D1-7DB0-46694862621D}"/>
              </a:ext>
            </a:extLst>
          </p:cNvPr>
          <p:cNvSpPr txBox="1"/>
          <p:nvPr/>
        </p:nvSpPr>
        <p:spPr>
          <a:xfrm>
            <a:off x="67039" y="1397739"/>
            <a:ext cx="644951" cy="276999"/>
          </a:xfrm>
          <a:prstGeom prst="rect">
            <a:avLst/>
          </a:prstGeom>
          <a:noFill/>
        </p:spPr>
        <p:txBody>
          <a:bodyPr wrap="square" rtlCol="0">
            <a:spAutoFit/>
          </a:bodyPr>
          <a:lstStyle/>
          <a:p>
            <a:r>
              <a:rPr lang="en-GB" sz="1200" b="1" dirty="0" err="1">
                <a:latin typeface="Courier New" panose="02070309020205020404" pitchFamily="49" charset="0"/>
                <a:cs typeface="Courier New" panose="02070309020205020404" pitchFamily="49" charset="0"/>
              </a:rPr>
              <a:t>IdM</a:t>
            </a:r>
            <a:endParaRPr lang="en-GB" sz="1200" b="1" dirty="0">
              <a:latin typeface="Courier New" panose="02070309020205020404" pitchFamily="49" charset="0"/>
              <a:cs typeface="Courier New" panose="02070309020205020404" pitchFamily="49" charset="0"/>
            </a:endParaRPr>
          </a:p>
        </p:txBody>
      </p:sp>
      <p:sp>
        <p:nvSpPr>
          <p:cNvPr id="47" name="TextBox 46">
            <a:extLst>
              <a:ext uri="{FF2B5EF4-FFF2-40B4-BE49-F238E27FC236}">
                <a16:creationId xmlns:a16="http://schemas.microsoft.com/office/drawing/2014/main" id="{16D449AF-F8A4-BB76-E93B-A78F66CA9846}"/>
              </a:ext>
            </a:extLst>
          </p:cNvPr>
          <p:cNvSpPr txBox="1"/>
          <p:nvPr/>
        </p:nvSpPr>
        <p:spPr>
          <a:xfrm>
            <a:off x="2879537" y="1418517"/>
            <a:ext cx="1246718"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SaaS</a:t>
            </a:r>
          </a:p>
          <a:p>
            <a:r>
              <a:rPr lang="en-GB" sz="1200" b="1" dirty="0">
                <a:latin typeface="Courier New" panose="02070309020205020404" pitchFamily="49" charset="0"/>
                <a:cs typeface="Courier New" panose="02070309020205020404" pitchFamily="49" charset="0"/>
              </a:rPr>
              <a:t>Application</a:t>
            </a:r>
          </a:p>
        </p:txBody>
      </p:sp>
      <p:sp>
        <p:nvSpPr>
          <p:cNvPr id="48" name="TextBox 47">
            <a:extLst>
              <a:ext uri="{FF2B5EF4-FFF2-40B4-BE49-F238E27FC236}">
                <a16:creationId xmlns:a16="http://schemas.microsoft.com/office/drawing/2014/main" id="{5C6F3467-472E-A692-B25A-8745592021AE}"/>
              </a:ext>
            </a:extLst>
          </p:cNvPr>
          <p:cNvSpPr txBox="1"/>
          <p:nvPr/>
        </p:nvSpPr>
        <p:spPr>
          <a:xfrm>
            <a:off x="967782" y="2785768"/>
            <a:ext cx="1960321" cy="1400383"/>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500" dirty="0">
                <a:latin typeface="Courier New" panose="02070309020205020404" pitchFamily="49" charset="0"/>
                <a:cs typeface="Courier New" panose="02070309020205020404" pitchFamily="49" charset="0"/>
              </a:rPr>
              <a:t>{  "schemas":["urn:ietf:params:scim:schemas:core:2.0:User", "urn:ietf:params:scim:schemas:extension:enterprise:2.0:User"],</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userName</a:t>
            </a:r>
            <a:r>
              <a:rPr lang="en-GB" sz="500" dirty="0">
                <a:latin typeface="Courier New" panose="02070309020205020404" pitchFamily="49" charset="0"/>
                <a:cs typeface="Courier New" panose="02070309020205020404" pitchFamily="49" charset="0"/>
              </a:rPr>
              <a:t>": "paucorre@xpto.com",</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phoneNumbers</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"+351211234567",</a:t>
            </a:r>
          </a:p>
          <a:p>
            <a:r>
              <a:rPr lang="en-GB" sz="500" dirty="0">
                <a:latin typeface="Courier New" panose="02070309020205020404" pitchFamily="49" charset="0"/>
                <a:cs typeface="Courier New" panose="02070309020205020404" pitchFamily="49" charset="0"/>
              </a:rPr>
              <a:t>     "type": "work"</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"+351911234567",</a:t>
            </a:r>
          </a:p>
          <a:p>
            <a:r>
              <a:rPr lang="en-GB" sz="500" dirty="0">
                <a:latin typeface="Courier New" panose="02070309020205020404" pitchFamily="49" charset="0"/>
                <a:cs typeface="Courier New" panose="02070309020205020404" pitchFamily="49" charset="0"/>
              </a:rPr>
              <a:t>     "type": "mobile"</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a:t>
            </a:r>
          </a:p>
        </p:txBody>
      </p:sp>
      <p:sp>
        <p:nvSpPr>
          <p:cNvPr id="49" name="TextBox 48">
            <a:extLst>
              <a:ext uri="{FF2B5EF4-FFF2-40B4-BE49-F238E27FC236}">
                <a16:creationId xmlns:a16="http://schemas.microsoft.com/office/drawing/2014/main" id="{FEBE5F72-253A-6CDE-1F18-1F7C98F6570E}"/>
              </a:ext>
            </a:extLst>
          </p:cNvPr>
          <p:cNvSpPr txBox="1"/>
          <p:nvPr/>
        </p:nvSpPr>
        <p:spPr>
          <a:xfrm>
            <a:off x="2952285" y="2878102"/>
            <a:ext cx="924677" cy="430887"/>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Client </a:t>
            </a:r>
          </a:p>
        </p:txBody>
      </p:sp>
      <p:sp>
        <p:nvSpPr>
          <p:cNvPr id="50" name="TextBox 49">
            <a:extLst>
              <a:ext uri="{FF2B5EF4-FFF2-40B4-BE49-F238E27FC236}">
                <a16:creationId xmlns:a16="http://schemas.microsoft.com/office/drawing/2014/main" id="{2E82F8E1-64DB-6BD1-2198-12050B3618A1}"/>
              </a:ext>
            </a:extLst>
          </p:cNvPr>
          <p:cNvSpPr txBox="1"/>
          <p:nvPr/>
        </p:nvSpPr>
        <p:spPr>
          <a:xfrm>
            <a:off x="18923" y="2878102"/>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Server </a:t>
            </a:r>
          </a:p>
        </p:txBody>
      </p:sp>
      <p:sp>
        <p:nvSpPr>
          <p:cNvPr id="51" name="TextBox 50">
            <a:extLst>
              <a:ext uri="{FF2B5EF4-FFF2-40B4-BE49-F238E27FC236}">
                <a16:creationId xmlns:a16="http://schemas.microsoft.com/office/drawing/2014/main" id="{A1E10A0E-10C1-A817-C8EB-9C7D76DFC98F}"/>
              </a:ext>
            </a:extLst>
          </p:cNvPr>
          <p:cNvSpPr txBox="1"/>
          <p:nvPr/>
        </p:nvSpPr>
        <p:spPr>
          <a:xfrm>
            <a:off x="1261298" y="1858238"/>
            <a:ext cx="924677" cy="253916"/>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HTTP PUSH</a:t>
            </a:r>
          </a:p>
        </p:txBody>
      </p:sp>
      <p:sp>
        <p:nvSpPr>
          <p:cNvPr id="4" name="Text Placeholder 1">
            <a:extLst>
              <a:ext uri="{FF2B5EF4-FFF2-40B4-BE49-F238E27FC236}">
                <a16:creationId xmlns:a16="http://schemas.microsoft.com/office/drawing/2014/main" id="{748024DC-1C31-084D-4216-04CED81AA630}"/>
              </a:ext>
            </a:extLst>
          </p:cNvPr>
          <p:cNvSpPr txBox="1">
            <a:spLocks/>
          </p:cNvSpPr>
          <p:nvPr/>
        </p:nvSpPr>
        <p:spPr>
          <a:xfrm>
            <a:off x="4245351" y="590551"/>
            <a:ext cx="4503831" cy="37766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GB" sz="1300" b="1" dirty="0">
                <a:latin typeface="Courier New" panose="02070309020205020404" pitchFamily="49" charset="0"/>
                <a:cs typeface="Courier New" panose="02070309020205020404" pitchFamily="49" charset="0"/>
              </a:rPr>
              <a:t>Implications:</a:t>
            </a:r>
          </a:p>
          <a:p>
            <a:pPr marL="0" indent="0">
              <a:buNone/>
            </a:pPr>
            <a:r>
              <a:rPr lang="en-GB" sz="1300" dirty="0">
                <a:latin typeface="Courier New" panose="02070309020205020404" pitchFamily="49" charset="0"/>
                <a:cs typeface="Courier New" panose="02070309020205020404" pitchFamily="49" charset="0"/>
              </a:rPr>
              <a:t>Both SCIM elements would need to implement SCIM server and Client code</a:t>
            </a:r>
          </a:p>
          <a:p>
            <a:pPr marL="0" indent="0">
              <a:buNone/>
            </a:pPr>
            <a:r>
              <a:rPr lang="en-GB" sz="1300" dirty="0">
                <a:latin typeface="Courier New" panose="02070309020205020404" pitchFamily="49" charset="0"/>
                <a:cs typeface="Courier New" panose="02070309020205020404" pitchFamily="49" charset="0"/>
              </a:rPr>
              <a:t>Both would need to have HTTP services, with endpoints like /users /groups, etc.</a:t>
            </a:r>
          </a:p>
          <a:p>
            <a:pPr marL="0" indent="0">
              <a:buNone/>
            </a:pPr>
            <a:r>
              <a:rPr lang="en-GB" sz="1300" dirty="0">
                <a:latin typeface="Courier New" panose="02070309020205020404" pitchFamily="49" charset="0"/>
                <a:cs typeface="Courier New" panose="02070309020205020404" pitchFamily="49" charset="0"/>
              </a:rPr>
              <a:t>Both would need to have an authorization mechanisms for the HTTP endpoints.</a:t>
            </a:r>
          </a:p>
        </p:txBody>
      </p:sp>
      <p:grpSp>
        <p:nvGrpSpPr>
          <p:cNvPr id="52" name="Group 51">
            <a:extLst>
              <a:ext uri="{FF2B5EF4-FFF2-40B4-BE49-F238E27FC236}">
                <a16:creationId xmlns:a16="http://schemas.microsoft.com/office/drawing/2014/main" id="{63B68EBF-11E9-4D03-F43B-BEAFCF70F325}"/>
              </a:ext>
            </a:extLst>
          </p:cNvPr>
          <p:cNvGrpSpPr>
            <a:grpSpLocks noChangeAspect="1"/>
          </p:cNvGrpSpPr>
          <p:nvPr/>
        </p:nvGrpSpPr>
        <p:grpSpPr bwMode="auto">
          <a:xfrm>
            <a:off x="2950030" y="2367820"/>
            <a:ext cx="243684" cy="370399"/>
            <a:chOff x="1762" y="1325"/>
            <a:chExt cx="300" cy="456"/>
          </a:xfrm>
        </p:grpSpPr>
        <p:sp>
          <p:nvSpPr>
            <p:cNvPr id="53" name="Freeform 28">
              <a:extLst>
                <a:ext uri="{FF2B5EF4-FFF2-40B4-BE49-F238E27FC236}">
                  <a16:creationId xmlns:a16="http://schemas.microsoft.com/office/drawing/2014/main" id="{E34E45A7-02A2-CDB4-48CA-1A1AD8E3A77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4" name="Oval 53">
              <a:extLst>
                <a:ext uri="{FF2B5EF4-FFF2-40B4-BE49-F238E27FC236}">
                  <a16:creationId xmlns:a16="http://schemas.microsoft.com/office/drawing/2014/main" id="{ECBDA7E9-CBBA-0AA3-046B-0ABF151C3F8A}"/>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5" name="Freeform 30">
              <a:extLst>
                <a:ext uri="{FF2B5EF4-FFF2-40B4-BE49-F238E27FC236}">
                  <a16:creationId xmlns:a16="http://schemas.microsoft.com/office/drawing/2014/main" id="{48DA96C3-93A6-DDFC-EDF3-145864D97758}"/>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6" name="Freeform 31">
              <a:extLst>
                <a:ext uri="{FF2B5EF4-FFF2-40B4-BE49-F238E27FC236}">
                  <a16:creationId xmlns:a16="http://schemas.microsoft.com/office/drawing/2014/main" id="{04C2F205-F980-8C80-EC4A-59B0FEC7A59B}"/>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7" name="Rectangle 56">
              <a:extLst>
                <a:ext uri="{FF2B5EF4-FFF2-40B4-BE49-F238E27FC236}">
                  <a16:creationId xmlns:a16="http://schemas.microsoft.com/office/drawing/2014/main" id="{08A28451-0FE6-D2B5-FF4E-7EBA73B0603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58" name="Straight Arrow Connector 57">
            <a:extLst>
              <a:ext uri="{FF2B5EF4-FFF2-40B4-BE49-F238E27FC236}">
                <a16:creationId xmlns:a16="http://schemas.microsoft.com/office/drawing/2014/main" id="{9D658C0A-8216-C1E2-3BCB-756353FB6534}"/>
              </a:ext>
            </a:extLst>
          </p:cNvPr>
          <p:cNvCxnSpPr>
            <a:cxnSpLocks/>
          </p:cNvCxnSpPr>
          <p:nvPr/>
        </p:nvCxnSpPr>
        <p:spPr>
          <a:xfrm>
            <a:off x="869814" y="2396753"/>
            <a:ext cx="1979077"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666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New RA </a:t>
            </a:r>
            <a:br>
              <a:rPr lang="en-GB"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Option 2</a:t>
            </a:r>
            <a:endParaRPr lang="en-GB" dirty="0">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492ABD3C-ADFD-4957-098D-FB0244BDC273}"/>
              </a:ext>
            </a:extLst>
          </p:cNvPr>
          <p:cNvGrpSpPr/>
          <p:nvPr/>
        </p:nvGrpSpPr>
        <p:grpSpPr>
          <a:xfrm>
            <a:off x="171533" y="2146556"/>
            <a:ext cx="698281" cy="552235"/>
            <a:chOff x="3973732" y="1259009"/>
            <a:chExt cx="1783099" cy="1473425"/>
          </a:xfrm>
        </p:grpSpPr>
        <p:grpSp>
          <p:nvGrpSpPr>
            <p:cNvPr id="5" name="Group 593">
              <a:extLst>
                <a:ext uri="{FF2B5EF4-FFF2-40B4-BE49-F238E27FC236}">
                  <a16:creationId xmlns:a16="http://schemas.microsoft.com/office/drawing/2014/main" id="{C0B2B062-392B-6371-C0DA-B9A18D546BD7}"/>
                </a:ext>
              </a:extLst>
            </p:cNvPr>
            <p:cNvGrpSpPr>
              <a:grpSpLocks noChangeAspect="1"/>
            </p:cNvGrpSpPr>
            <p:nvPr/>
          </p:nvGrpSpPr>
          <p:grpSpPr bwMode="auto">
            <a:xfrm>
              <a:off x="3973732" y="1259009"/>
              <a:ext cx="1311482" cy="1153911"/>
              <a:chOff x="6146801" y="2133602"/>
              <a:chExt cx="644525" cy="566738"/>
            </a:xfrm>
          </p:grpSpPr>
          <p:sp>
            <p:nvSpPr>
              <p:cNvPr id="16" name="Freeform 278">
                <a:extLst>
                  <a:ext uri="{FF2B5EF4-FFF2-40B4-BE49-F238E27FC236}">
                    <a16:creationId xmlns:a16="http://schemas.microsoft.com/office/drawing/2014/main" id="{C5D599D6-AD44-AF39-77FD-B518FB2A1C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79">
                <a:extLst>
                  <a:ext uri="{FF2B5EF4-FFF2-40B4-BE49-F238E27FC236}">
                    <a16:creationId xmlns:a16="http://schemas.microsoft.com/office/drawing/2014/main" id="{5938459D-F9F1-D8BB-7A01-D38652082C1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80">
                <a:extLst>
                  <a:ext uri="{FF2B5EF4-FFF2-40B4-BE49-F238E27FC236}">
                    <a16:creationId xmlns:a16="http://schemas.microsoft.com/office/drawing/2014/main" id="{FBE0025C-6DDA-E711-ACB7-45212196D378}"/>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81">
                <a:extLst>
                  <a:ext uri="{FF2B5EF4-FFF2-40B4-BE49-F238E27FC236}">
                    <a16:creationId xmlns:a16="http://schemas.microsoft.com/office/drawing/2014/main" id="{EDBAC476-A086-7DD2-32FC-DF32826C561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82">
                <a:extLst>
                  <a:ext uri="{FF2B5EF4-FFF2-40B4-BE49-F238E27FC236}">
                    <a16:creationId xmlns:a16="http://schemas.microsoft.com/office/drawing/2014/main" id="{9874EE64-478C-E844-986C-DB21A462BF2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83">
                <a:extLst>
                  <a:ext uri="{FF2B5EF4-FFF2-40B4-BE49-F238E27FC236}">
                    <a16:creationId xmlns:a16="http://schemas.microsoft.com/office/drawing/2014/main" id="{C28C60C3-9357-1779-9D61-5E6849C2F14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84">
                <a:extLst>
                  <a:ext uri="{FF2B5EF4-FFF2-40B4-BE49-F238E27FC236}">
                    <a16:creationId xmlns:a16="http://schemas.microsoft.com/office/drawing/2014/main" id="{2523A6BD-CAEA-5492-BCF3-839C234BC84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85">
                <a:extLst>
                  <a:ext uri="{FF2B5EF4-FFF2-40B4-BE49-F238E27FC236}">
                    <a16:creationId xmlns:a16="http://schemas.microsoft.com/office/drawing/2014/main" id="{144F1B5E-65D5-765F-4BE1-345B9CA4BC8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86">
                <a:extLst>
                  <a:ext uri="{FF2B5EF4-FFF2-40B4-BE49-F238E27FC236}">
                    <a16:creationId xmlns:a16="http://schemas.microsoft.com/office/drawing/2014/main" id="{1F7B869A-3083-4216-3C0F-F53DB8BA3CF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87">
                <a:extLst>
                  <a:ext uri="{FF2B5EF4-FFF2-40B4-BE49-F238E27FC236}">
                    <a16:creationId xmlns:a16="http://schemas.microsoft.com/office/drawing/2014/main" id="{121BA98C-9B38-6B11-1A85-5F049A02658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288">
                <a:extLst>
                  <a:ext uri="{FF2B5EF4-FFF2-40B4-BE49-F238E27FC236}">
                    <a16:creationId xmlns:a16="http://schemas.microsoft.com/office/drawing/2014/main" id="{58031C38-7F09-AE02-0F77-57CACC14F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289">
                <a:extLst>
                  <a:ext uri="{FF2B5EF4-FFF2-40B4-BE49-F238E27FC236}">
                    <a16:creationId xmlns:a16="http://schemas.microsoft.com/office/drawing/2014/main" id="{1487B757-4765-B10D-153B-D138F9BBC25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90">
                <a:extLst>
                  <a:ext uri="{FF2B5EF4-FFF2-40B4-BE49-F238E27FC236}">
                    <a16:creationId xmlns:a16="http://schemas.microsoft.com/office/drawing/2014/main" id="{41881E5F-BC21-7A7A-5D97-05CE28972FD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291">
                <a:extLst>
                  <a:ext uri="{FF2B5EF4-FFF2-40B4-BE49-F238E27FC236}">
                    <a16:creationId xmlns:a16="http://schemas.microsoft.com/office/drawing/2014/main" id="{1BDF9E83-6091-A069-7EDA-ADAF17A4F9C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292">
                <a:extLst>
                  <a:ext uri="{FF2B5EF4-FFF2-40B4-BE49-F238E27FC236}">
                    <a16:creationId xmlns:a16="http://schemas.microsoft.com/office/drawing/2014/main" id="{F523CC4E-ABF2-A113-25B7-6C3D1092D4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293">
                <a:extLst>
                  <a:ext uri="{FF2B5EF4-FFF2-40B4-BE49-F238E27FC236}">
                    <a16:creationId xmlns:a16="http://schemas.microsoft.com/office/drawing/2014/main" id="{99ABE264-FFBA-54BA-FD43-0D60DC1ED46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294">
                <a:extLst>
                  <a:ext uri="{FF2B5EF4-FFF2-40B4-BE49-F238E27FC236}">
                    <a16:creationId xmlns:a16="http://schemas.microsoft.com/office/drawing/2014/main" id="{06AE6266-72B7-4667-B0D4-7D932BF0108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295">
                <a:extLst>
                  <a:ext uri="{FF2B5EF4-FFF2-40B4-BE49-F238E27FC236}">
                    <a16:creationId xmlns:a16="http://schemas.microsoft.com/office/drawing/2014/main" id="{29B253D8-383D-C34C-641F-070EECB5E3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4" name="Freeform 296">
                <a:extLst>
                  <a:ext uri="{FF2B5EF4-FFF2-40B4-BE49-F238E27FC236}">
                    <a16:creationId xmlns:a16="http://schemas.microsoft.com/office/drawing/2014/main" id="{2B139AEA-CD65-6401-A3FE-A83572EEB7E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 name="Line 297">
                <a:extLst>
                  <a:ext uri="{FF2B5EF4-FFF2-40B4-BE49-F238E27FC236}">
                    <a16:creationId xmlns:a16="http://schemas.microsoft.com/office/drawing/2014/main" id="{67F806D1-02BE-42DB-5D30-996136C772C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 name="Line 298">
                <a:extLst>
                  <a:ext uri="{FF2B5EF4-FFF2-40B4-BE49-F238E27FC236}">
                    <a16:creationId xmlns:a16="http://schemas.microsoft.com/office/drawing/2014/main" id="{1CF42B5B-5520-DB0C-DBEF-2B01621207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 name="Line 299">
                <a:extLst>
                  <a:ext uri="{FF2B5EF4-FFF2-40B4-BE49-F238E27FC236}">
                    <a16:creationId xmlns:a16="http://schemas.microsoft.com/office/drawing/2014/main" id="{E197F782-804D-25CB-FF87-DD645B114B6F}"/>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 name="Line 300">
                <a:extLst>
                  <a:ext uri="{FF2B5EF4-FFF2-40B4-BE49-F238E27FC236}">
                    <a16:creationId xmlns:a16="http://schemas.microsoft.com/office/drawing/2014/main" id="{ACB83180-3C59-983B-4652-C04ABC34747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 name="Line 301">
                <a:extLst>
                  <a:ext uri="{FF2B5EF4-FFF2-40B4-BE49-F238E27FC236}">
                    <a16:creationId xmlns:a16="http://schemas.microsoft.com/office/drawing/2014/main" id="{4D433588-AAAB-1094-00C9-5079337F567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0" name="Freeform 302">
                <a:extLst>
                  <a:ext uri="{FF2B5EF4-FFF2-40B4-BE49-F238E27FC236}">
                    <a16:creationId xmlns:a16="http://schemas.microsoft.com/office/drawing/2014/main" id="{7CEF4B87-CCAC-4DC2-49D0-6CB256A05A8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1" name="Line 303">
                <a:extLst>
                  <a:ext uri="{FF2B5EF4-FFF2-40B4-BE49-F238E27FC236}">
                    <a16:creationId xmlns:a16="http://schemas.microsoft.com/office/drawing/2014/main" id="{7306F22F-9506-9D69-F9B1-3D8556DF220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2" name="Line 304">
                <a:extLst>
                  <a:ext uri="{FF2B5EF4-FFF2-40B4-BE49-F238E27FC236}">
                    <a16:creationId xmlns:a16="http://schemas.microsoft.com/office/drawing/2014/main" id="{787C1806-A084-7DF2-7541-ECE5050EBA4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3" name="Line 305">
                <a:extLst>
                  <a:ext uri="{FF2B5EF4-FFF2-40B4-BE49-F238E27FC236}">
                    <a16:creationId xmlns:a16="http://schemas.microsoft.com/office/drawing/2014/main" id="{709AEB75-162C-A13B-9C8A-4E97EC0F4D7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4" name="Line 306">
                <a:extLst>
                  <a:ext uri="{FF2B5EF4-FFF2-40B4-BE49-F238E27FC236}">
                    <a16:creationId xmlns:a16="http://schemas.microsoft.com/office/drawing/2014/main" id="{7E5E141E-F50E-E44C-6D49-B5C5CE2C93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 name="Line 307">
                <a:extLst>
                  <a:ext uri="{FF2B5EF4-FFF2-40B4-BE49-F238E27FC236}">
                    <a16:creationId xmlns:a16="http://schemas.microsoft.com/office/drawing/2014/main" id="{0856FB11-9113-9785-6636-069B6703ADB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6" name="Group 373">
              <a:extLst>
                <a:ext uri="{FF2B5EF4-FFF2-40B4-BE49-F238E27FC236}">
                  <a16:creationId xmlns:a16="http://schemas.microsoft.com/office/drawing/2014/main" id="{EFE88AD6-B848-5FF5-971B-A44EECBC0704}"/>
                </a:ext>
              </a:extLst>
            </p:cNvPr>
            <p:cNvGrpSpPr>
              <a:grpSpLocks/>
            </p:cNvGrpSpPr>
            <p:nvPr/>
          </p:nvGrpSpPr>
          <p:grpSpPr bwMode="auto">
            <a:xfrm>
              <a:off x="4764643" y="1783109"/>
              <a:ext cx="992188" cy="949325"/>
              <a:chOff x="6493421" y="-20381"/>
              <a:chExt cx="1290462" cy="1234331"/>
            </a:xfrm>
          </p:grpSpPr>
          <p:grpSp>
            <p:nvGrpSpPr>
              <p:cNvPr id="7" name="Group 4">
                <a:extLst>
                  <a:ext uri="{FF2B5EF4-FFF2-40B4-BE49-F238E27FC236}">
                    <a16:creationId xmlns:a16="http://schemas.microsoft.com/office/drawing/2014/main" id="{C94DC23C-96A1-1B8B-7461-5670ADD80FE8}"/>
                  </a:ext>
                </a:extLst>
              </p:cNvPr>
              <p:cNvGrpSpPr>
                <a:grpSpLocks noChangeAspect="1"/>
              </p:cNvGrpSpPr>
              <p:nvPr/>
            </p:nvGrpSpPr>
            <p:grpSpPr bwMode="auto">
              <a:xfrm>
                <a:off x="6493421" y="299644"/>
                <a:ext cx="412156" cy="883191"/>
                <a:chOff x="598" y="1936"/>
                <a:chExt cx="287" cy="615"/>
              </a:xfrm>
              <a:solidFill>
                <a:schemeClr val="accent2"/>
              </a:solidFill>
            </p:grpSpPr>
            <p:sp>
              <p:nvSpPr>
                <p:cNvPr id="14" name="Freeform 6">
                  <a:extLst>
                    <a:ext uri="{FF2B5EF4-FFF2-40B4-BE49-F238E27FC236}">
                      <a16:creationId xmlns:a16="http://schemas.microsoft.com/office/drawing/2014/main" id="{AB4BC72B-D861-4C26-4DB9-D4760C956A3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5" name="Freeform 7">
                  <a:extLst>
                    <a:ext uri="{FF2B5EF4-FFF2-40B4-BE49-F238E27FC236}">
                      <a16:creationId xmlns:a16="http://schemas.microsoft.com/office/drawing/2014/main" id="{BCDB44FF-7F08-DB27-A2FF-D72B3ADD0F8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19BBA3ED-C444-7A40-CF39-D1B9CCEC5407}"/>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 name="Freeform 6">
                  <a:extLst>
                    <a:ext uri="{FF2B5EF4-FFF2-40B4-BE49-F238E27FC236}">
                      <a16:creationId xmlns:a16="http://schemas.microsoft.com/office/drawing/2014/main" id="{07C461C8-721C-1B58-8053-D5774132298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7">
                  <a:extLst>
                    <a:ext uri="{FF2B5EF4-FFF2-40B4-BE49-F238E27FC236}">
                      <a16:creationId xmlns:a16="http://schemas.microsoft.com/office/drawing/2014/main" id="{4EA30841-01C3-B7B0-B835-6B8B03C323C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4">
                <a:extLst>
                  <a:ext uri="{FF2B5EF4-FFF2-40B4-BE49-F238E27FC236}">
                    <a16:creationId xmlns:a16="http://schemas.microsoft.com/office/drawing/2014/main" id="{BCEB47DF-F199-18D9-8A7E-AF59E212C1AD}"/>
                  </a:ext>
                </a:extLst>
              </p:cNvPr>
              <p:cNvGrpSpPr>
                <a:grpSpLocks noChangeAspect="1"/>
              </p:cNvGrpSpPr>
              <p:nvPr/>
            </p:nvGrpSpPr>
            <p:grpSpPr bwMode="auto">
              <a:xfrm>
                <a:off x="6846910" y="-20381"/>
                <a:ext cx="576021" cy="1234331"/>
                <a:chOff x="598" y="1936"/>
                <a:chExt cx="287" cy="615"/>
              </a:xfrm>
              <a:solidFill>
                <a:schemeClr val="accent5"/>
              </a:solidFill>
            </p:grpSpPr>
            <p:sp>
              <p:nvSpPr>
                <p:cNvPr id="10" name="Freeform 6">
                  <a:extLst>
                    <a:ext uri="{FF2B5EF4-FFF2-40B4-BE49-F238E27FC236}">
                      <a16:creationId xmlns:a16="http://schemas.microsoft.com/office/drawing/2014/main" id="{A9EBA896-54AC-4D03-C49E-70CF5E25CED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Freeform 7">
                  <a:extLst>
                    <a:ext uri="{FF2B5EF4-FFF2-40B4-BE49-F238E27FC236}">
                      <a16:creationId xmlns:a16="http://schemas.microsoft.com/office/drawing/2014/main" id="{5EC5C724-3201-DE63-D087-699825EE1DF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86" name="Group 85">
            <a:extLst>
              <a:ext uri="{FF2B5EF4-FFF2-40B4-BE49-F238E27FC236}">
                <a16:creationId xmlns:a16="http://schemas.microsoft.com/office/drawing/2014/main" id="{5C240D88-414A-2785-DDF8-4FF3B09B500A}"/>
              </a:ext>
            </a:extLst>
          </p:cNvPr>
          <p:cNvGrpSpPr>
            <a:grpSpLocks noChangeAspect="1"/>
          </p:cNvGrpSpPr>
          <p:nvPr/>
        </p:nvGrpSpPr>
        <p:grpSpPr bwMode="auto">
          <a:xfrm>
            <a:off x="145831" y="2321826"/>
            <a:ext cx="243684" cy="370399"/>
            <a:chOff x="1762" y="1325"/>
            <a:chExt cx="300" cy="456"/>
          </a:xfrm>
        </p:grpSpPr>
        <p:sp>
          <p:nvSpPr>
            <p:cNvPr id="87" name="Freeform 28">
              <a:extLst>
                <a:ext uri="{FF2B5EF4-FFF2-40B4-BE49-F238E27FC236}">
                  <a16:creationId xmlns:a16="http://schemas.microsoft.com/office/drawing/2014/main" id="{08E59550-ACFB-0A8B-C9F4-349D0DC7E24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8" name="Oval 87">
              <a:extLst>
                <a:ext uri="{FF2B5EF4-FFF2-40B4-BE49-F238E27FC236}">
                  <a16:creationId xmlns:a16="http://schemas.microsoft.com/office/drawing/2014/main" id="{405BE0D0-EF2A-F53C-EDBD-0EBBD79F7B5D}"/>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9" name="Freeform 30">
              <a:extLst>
                <a:ext uri="{FF2B5EF4-FFF2-40B4-BE49-F238E27FC236}">
                  <a16:creationId xmlns:a16="http://schemas.microsoft.com/office/drawing/2014/main" id="{81F712BB-D9AE-CDDA-B996-87B1D186B40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0" name="Freeform 31">
              <a:extLst>
                <a:ext uri="{FF2B5EF4-FFF2-40B4-BE49-F238E27FC236}">
                  <a16:creationId xmlns:a16="http://schemas.microsoft.com/office/drawing/2014/main" id="{E57CD3D5-D785-F856-A5D3-96463594A78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BFFB6B50-5F62-A8F0-B2C0-5AF78DFEEBF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2" name="Group 91">
            <a:extLst>
              <a:ext uri="{FF2B5EF4-FFF2-40B4-BE49-F238E27FC236}">
                <a16:creationId xmlns:a16="http://schemas.microsoft.com/office/drawing/2014/main" id="{D1A828B7-3CD1-9943-9D09-064663AD0E4B}"/>
              </a:ext>
            </a:extLst>
          </p:cNvPr>
          <p:cNvGrpSpPr/>
          <p:nvPr/>
        </p:nvGrpSpPr>
        <p:grpSpPr>
          <a:xfrm>
            <a:off x="3046235" y="2135588"/>
            <a:ext cx="613941" cy="613815"/>
            <a:chOff x="7173352" y="1306360"/>
            <a:chExt cx="1587655" cy="1481363"/>
          </a:xfrm>
        </p:grpSpPr>
        <p:grpSp>
          <p:nvGrpSpPr>
            <p:cNvPr id="93" name="Group 593">
              <a:extLst>
                <a:ext uri="{FF2B5EF4-FFF2-40B4-BE49-F238E27FC236}">
                  <a16:creationId xmlns:a16="http://schemas.microsoft.com/office/drawing/2014/main" id="{BAFB6BC4-79CA-2D89-25AD-D9F73395C685}"/>
                </a:ext>
              </a:extLst>
            </p:cNvPr>
            <p:cNvGrpSpPr>
              <a:grpSpLocks noChangeAspect="1"/>
            </p:cNvGrpSpPr>
            <p:nvPr/>
          </p:nvGrpSpPr>
          <p:grpSpPr bwMode="auto">
            <a:xfrm>
              <a:off x="7173352" y="1306360"/>
              <a:ext cx="1311482" cy="1153911"/>
              <a:chOff x="6146801" y="2133602"/>
              <a:chExt cx="644525" cy="566738"/>
            </a:xfrm>
          </p:grpSpPr>
          <p:sp>
            <p:nvSpPr>
              <p:cNvPr id="102" name="Freeform 278">
                <a:extLst>
                  <a:ext uri="{FF2B5EF4-FFF2-40B4-BE49-F238E27FC236}">
                    <a16:creationId xmlns:a16="http://schemas.microsoft.com/office/drawing/2014/main" id="{84DC7E74-610A-CACA-C693-474484392EE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79">
                <a:extLst>
                  <a:ext uri="{FF2B5EF4-FFF2-40B4-BE49-F238E27FC236}">
                    <a16:creationId xmlns:a16="http://schemas.microsoft.com/office/drawing/2014/main" id="{CC96C09A-8808-5C1D-4D8E-B6BC8EB29F6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80">
                <a:extLst>
                  <a:ext uri="{FF2B5EF4-FFF2-40B4-BE49-F238E27FC236}">
                    <a16:creationId xmlns:a16="http://schemas.microsoft.com/office/drawing/2014/main" id="{5B211786-521A-179B-8C22-AF72F56125A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281">
                <a:extLst>
                  <a:ext uri="{FF2B5EF4-FFF2-40B4-BE49-F238E27FC236}">
                    <a16:creationId xmlns:a16="http://schemas.microsoft.com/office/drawing/2014/main" id="{75C0068F-4615-093B-7567-2D21D609E71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282">
                <a:extLst>
                  <a:ext uri="{FF2B5EF4-FFF2-40B4-BE49-F238E27FC236}">
                    <a16:creationId xmlns:a16="http://schemas.microsoft.com/office/drawing/2014/main" id="{D9F15CB2-F85D-7FEE-A9C8-26EBC33788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Line 283">
                <a:extLst>
                  <a:ext uri="{FF2B5EF4-FFF2-40B4-BE49-F238E27FC236}">
                    <a16:creationId xmlns:a16="http://schemas.microsoft.com/office/drawing/2014/main" id="{910EA0D5-1C42-4ECD-9FAB-31B1CAEE705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Freeform 284">
                <a:extLst>
                  <a:ext uri="{FF2B5EF4-FFF2-40B4-BE49-F238E27FC236}">
                    <a16:creationId xmlns:a16="http://schemas.microsoft.com/office/drawing/2014/main" id="{0CE21B73-B2A9-6B24-B614-AEB661894E2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285">
                <a:extLst>
                  <a:ext uri="{FF2B5EF4-FFF2-40B4-BE49-F238E27FC236}">
                    <a16:creationId xmlns:a16="http://schemas.microsoft.com/office/drawing/2014/main" id="{1C867746-E0BF-2A9B-2498-0901ECAB1F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286">
                <a:extLst>
                  <a:ext uri="{FF2B5EF4-FFF2-40B4-BE49-F238E27FC236}">
                    <a16:creationId xmlns:a16="http://schemas.microsoft.com/office/drawing/2014/main" id="{29FAD4B3-2414-5677-8018-B2BFD345453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287">
                <a:extLst>
                  <a:ext uri="{FF2B5EF4-FFF2-40B4-BE49-F238E27FC236}">
                    <a16:creationId xmlns:a16="http://schemas.microsoft.com/office/drawing/2014/main" id="{D62BD363-4FFF-9107-75D1-8A69878B36F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288">
                <a:extLst>
                  <a:ext uri="{FF2B5EF4-FFF2-40B4-BE49-F238E27FC236}">
                    <a16:creationId xmlns:a16="http://schemas.microsoft.com/office/drawing/2014/main" id="{066E3000-5A18-D8B2-B0B0-D86003A90B9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3" name="Line 289">
                <a:extLst>
                  <a:ext uri="{FF2B5EF4-FFF2-40B4-BE49-F238E27FC236}">
                    <a16:creationId xmlns:a16="http://schemas.microsoft.com/office/drawing/2014/main" id="{2DB36FBC-62B4-C2D4-BCC4-72786715663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4" name="Freeform 290">
                <a:extLst>
                  <a:ext uri="{FF2B5EF4-FFF2-40B4-BE49-F238E27FC236}">
                    <a16:creationId xmlns:a16="http://schemas.microsoft.com/office/drawing/2014/main" id="{90A5BF7B-D880-4D15-54E0-90E76786CC6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5" name="Line 291">
                <a:extLst>
                  <a:ext uri="{FF2B5EF4-FFF2-40B4-BE49-F238E27FC236}">
                    <a16:creationId xmlns:a16="http://schemas.microsoft.com/office/drawing/2014/main" id="{6D82260E-74D6-F5BE-47CA-D39083100C6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6" name="Line 292">
                <a:extLst>
                  <a:ext uri="{FF2B5EF4-FFF2-40B4-BE49-F238E27FC236}">
                    <a16:creationId xmlns:a16="http://schemas.microsoft.com/office/drawing/2014/main" id="{7E2D957D-A7BC-7F00-6F85-5253EA7433E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Line 293">
                <a:extLst>
                  <a:ext uri="{FF2B5EF4-FFF2-40B4-BE49-F238E27FC236}">
                    <a16:creationId xmlns:a16="http://schemas.microsoft.com/office/drawing/2014/main" id="{79BF87B1-DE4F-C521-A31D-D2E4DB83B62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Line 294">
                <a:extLst>
                  <a:ext uri="{FF2B5EF4-FFF2-40B4-BE49-F238E27FC236}">
                    <a16:creationId xmlns:a16="http://schemas.microsoft.com/office/drawing/2014/main" id="{F16CD069-A99D-E297-E3A1-CFE991958B6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9" name="Line 295">
                <a:extLst>
                  <a:ext uri="{FF2B5EF4-FFF2-40B4-BE49-F238E27FC236}">
                    <a16:creationId xmlns:a16="http://schemas.microsoft.com/office/drawing/2014/main" id="{29A03161-936C-B244-8D90-D1C784F03FA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0" name="Freeform 296">
                <a:extLst>
                  <a:ext uri="{FF2B5EF4-FFF2-40B4-BE49-F238E27FC236}">
                    <a16:creationId xmlns:a16="http://schemas.microsoft.com/office/drawing/2014/main" id="{7D5D512C-76FD-C881-8416-E6A780FDB60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1" name="Line 297">
                <a:extLst>
                  <a:ext uri="{FF2B5EF4-FFF2-40B4-BE49-F238E27FC236}">
                    <a16:creationId xmlns:a16="http://schemas.microsoft.com/office/drawing/2014/main" id="{1B8FD05E-B1A1-3B68-7F76-2AD7E41103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2" name="Line 298">
                <a:extLst>
                  <a:ext uri="{FF2B5EF4-FFF2-40B4-BE49-F238E27FC236}">
                    <a16:creationId xmlns:a16="http://schemas.microsoft.com/office/drawing/2014/main" id="{C83A9BAA-AD40-DB25-8815-44C8A5CD4D1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3" name="Line 299">
                <a:extLst>
                  <a:ext uri="{FF2B5EF4-FFF2-40B4-BE49-F238E27FC236}">
                    <a16:creationId xmlns:a16="http://schemas.microsoft.com/office/drawing/2014/main" id="{5582CB39-53AE-F1A5-E4BE-D9231F7F11F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4" name="Line 300">
                <a:extLst>
                  <a:ext uri="{FF2B5EF4-FFF2-40B4-BE49-F238E27FC236}">
                    <a16:creationId xmlns:a16="http://schemas.microsoft.com/office/drawing/2014/main" id="{9C0B3E6D-A58C-CEEC-7572-39B7D89E345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5" name="Line 301">
                <a:extLst>
                  <a:ext uri="{FF2B5EF4-FFF2-40B4-BE49-F238E27FC236}">
                    <a16:creationId xmlns:a16="http://schemas.microsoft.com/office/drawing/2014/main" id="{9E79FA37-A33F-8FB6-86D7-DD7301328565}"/>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6" name="Freeform 302">
                <a:extLst>
                  <a:ext uri="{FF2B5EF4-FFF2-40B4-BE49-F238E27FC236}">
                    <a16:creationId xmlns:a16="http://schemas.microsoft.com/office/drawing/2014/main" id="{F122D264-D6B1-E509-7D70-ECC4229EA40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7" name="Line 303">
                <a:extLst>
                  <a:ext uri="{FF2B5EF4-FFF2-40B4-BE49-F238E27FC236}">
                    <a16:creationId xmlns:a16="http://schemas.microsoft.com/office/drawing/2014/main" id="{24DC1A53-664F-1F77-10FA-2C62B9F7253F}"/>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8" name="Line 304">
                <a:extLst>
                  <a:ext uri="{FF2B5EF4-FFF2-40B4-BE49-F238E27FC236}">
                    <a16:creationId xmlns:a16="http://schemas.microsoft.com/office/drawing/2014/main" id="{FC2FC412-5E17-8247-882B-0CEAABAD993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9" name="Line 305">
                <a:extLst>
                  <a:ext uri="{FF2B5EF4-FFF2-40B4-BE49-F238E27FC236}">
                    <a16:creationId xmlns:a16="http://schemas.microsoft.com/office/drawing/2014/main" id="{0F4555C4-0462-4D53-F70C-8AA5326CDCF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0" name="Line 306">
                <a:extLst>
                  <a:ext uri="{FF2B5EF4-FFF2-40B4-BE49-F238E27FC236}">
                    <a16:creationId xmlns:a16="http://schemas.microsoft.com/office/drawing/2014/main" id="{ECD951FA-A10A-7DA4-BC25-91710AC0640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1" name="Line 307">
                <a:extLst>
                  <a:ext uri="{FF2B5EF4-FFF2-40B4-BE49-F238E27FC236}">
                    <a16:creationId xmlns:a16="http://schemas.microsoft.com/office/drawing/2014/main" id="{EBB348BC-9A95-7BAE-71F2-ABAE403B3A7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94" name="Group 93">
              <a:extLst>
                <a:ext uri="{FF2B5EF4-FFF2-40B4-BE49-F238E27FC236}">
                  <a16:creationId xmlns:a16="http://schemas.microsoft.com/office/drawing/2014/main" id="{71B91983-0573-8566-86F6-0A402FE82C49}"/>
                </a:ext>
              </a:extLst>
            </p:cNvPr>
            <p:cNvGrpSpPr/>
            <p:nvPr/>
          </p:nvGrpSpPr>
          <p:grpSpPr>
            <a:xfrm>
              <a:off x="8126007" y="1822523"/>
              <a:ext cx="635000" cy="965200"/>
              <a:chOff x="3901731" y="3694181"/>
              <a:chExt cx="635000" cy="965200"/>
            </a:xfrm>
          </p:grpSpPr>
          <p:grpSp>
            <p:nvGrpSpPr>
              <p:cNvPr id="95" name="Group 94">
                <a:extLst>
                  <a:ext uri="{FF2B5EF4-FFF2-40B4-BE49-F238E27FC236}">
                    <a16:creationId xmlns:a16="http://schemas.microsoft.com/office/drawing/2014/main" id="{DE76A7BA-EFBB-49D4-6F61-CDD0B3AC43B8}"/>
                  </a:ext>
                </a:extLst>
              </p:cNvPr>
              <p:cNvGrpSpPr>
                <a:grpSpLocks noChangeAspect="1"/>
              </p:cNvGrpSpPr>
              <p:nvPr/>
            </p:nvGrpSpPr>
            <p:grpSpPr bwMode="auto">
              <a:xfrm>
                <a:off x="3901731" y="3694181"/>
                <a:ext cx="635000" cy="965200"/>
                <a:chOff x="1762" y="1325"/>
                <a:chExt cx="300" cy="456"/>
              </a:xfrm>
            </p:grpSpPr>
            <p:sp>
              <p:nvSpPr>
                <p:cNvPr id="100" name="Freeform 28">
                  <a:extLst>
                    <a:ext uri="{FF2B5EF4-FFF2-40B4-BE49-F238E27FC236}">
                      <a16:creationId xmlns:a16="http://schemas.microsoft.com/office/drawing/2014/main" id="{EA0B3A47-7ED9-B5E7-938C-E5DADF27B33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01" name="Oval 100">
                  <a:extLst>
                    <a:ext uri="{FF2B5EF4-FFF2-40B4-BE49-F238E27FC236}">
                      <a16:creationId xmlns:a16="http://schemas.microsoft.com/office/drawing/2014/main" id="{401FABC5-91B8-D76D-D170-EC6240613E6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6" name="Group 360">
                <a:extLst>
                  <a:ext uri="{FF2B5EF4-FFF2-40B4-BE49-F238E27FC236}">
                    <a16:creationId xmlns:a16="http://schemas.microsoft.com/office/drawing/2014/main" id="{703C33FB-BA73-4CFE-7E50-A52E39EDD293}"/>
                  </a:ext>
                </a:extLst>
              </p:cNvPr>
              <p:cNvGrpSpPr>
                <a:grpSpLocks noChangeAspect="1"/>
              </p:cNvGrpSpPr>
              <p:nvPr/>
            </p:nvGrpSpPr>
            <p:grpSpPr bwMode="auto">
              <a:xfrm>
                <a:off x="4224797" y="4279790"/>
                <a:ext cx="200873" cy="197541"/>
                <a:chOff x="6333580" y="2334557"/>
                <a:chExt cx="545984" cy="536983"/>
              </a:xfrm>
            </p:grpSpPr>
            <p:sp>
              <p:nvSpPr>
                <p:cNvPr id="97" name="Freeform 251">
                  <a:extLst>
                    <a:ext uri="{FF2B5EF4-FFF2-40B4-BE49-F238E27FC236}">
                      <a16:creationId xmlns:a16="http://schemas.microsoft.com/office/drawing/2014/main" id="{2DA83335-75E7-4CA2-EDAB-62AEF0400BC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Freeform 256">
                  <a:extLst>
                    <a:ext uri="{FF2B5EF4-FFF2-40B4-BE49-F238E27FC236}">
                      <a16:creationId xmlns:a16="http://schemas.microsoft.com/office/drawing/2014/main" id="{C599A160-2C0F-F42B-207A-14D6FA33B5A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Freeform 260">
                  <a:extLst>
                    <a:ext uri="{FF2B5EF4-FFF2-40B4-BE49-F238E27FC236}">
                      <a16:creationId xmlns:a16="http://schemas.microsoft.com/office/drawing/2014/main" id="{78B2E463-95AE-19B2-073A-CFBC32EA279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32" name="Straight Arrow Connector 131">
            <a:extLst>
              <a:ext uri="{FF2B5EF4-FFF2-40B4-BE49-F238E27FC236}">
                <a16:creationId xmlns:a16="http://schemas.microsoft.com/office/drawing/2014/main" id="{59027503-838F-11BD-2A23-39FFF2AB3F0E}"/>
              </a:ext>
            </a:extLst>
          </p:cNvPr>
          <p:cNvCxnSpPr>
            <a:cxnSpLocks/>
          </p:cNvCxnSpPr>
          <p:nvPr/>
        </p:nvCxnSpPr>
        <p:spPr>
          <a:xfrm>
            <a:off x="869814" y="2131105"/>
            <a:ext cx="197907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446814C-5609-07DB-380D-55645E07FACC}"/>
              </a:ext>
            </a:extLst>
          </p:cNvPr>
          <p:cNvSpPr txBox="1"/>
          <p:nvPr/>
        </p:nvSpPr>
        <p:spPr>
          <a:xfrm>
            <a:off x="115591" y="1702881"/>
            <a:ext cx="644951"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37" name="TextBox 136">
            <a:extLst>
              <a:ext uri="{FF2B5EF4-FFF2-40B4-BE49-F238E27FC236}">
                <a16:creationId xmlns:a16="http://schemas.microsoft.com/office/drawing/2014/main" id="{C9A115B9-F96F-1D03-6C80-9EECF86BBA34}"/>
              </a:ext>
            </a:extLst>
          </p:cNvPr>
          <p:cNvSpPr txBox="1"/>
          <p:nvPr/>
        </p:nvSpPr>
        <p:spPr>
          <a:xfrm>
            <a:off x="2922250" y="1854586"/>
            <a:ext cx="842369"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RS/RU</a:t>
            </a:r>
          </a:p>
        </p:txBody>
      </p:sp>
      <p:sp>
        <p:nvSpPr>
          <p:cNvPr id="46" name="TextBox 45">
            <a:extLst>
              <a:ext uri="{FF2B5EF4-FFF2-40B4-BE49-F238E27FC236}">
                <a16:creationId xmlns:a16="http://schemas.microsoft.com/office/drawing/2014/main" id="{3044E6DE-8C40-10D1-7DB0-46694862621D}"/>
              </a:ext>
            </a:extLst>
          </p:cNvPr>
          <p:cNvSpPr txBox="1"/>
          <p:nvPr/>
        </p:nvSpPr>
        <p:spPr>
          <a:xfrm>
            <a:off x="67039" y="1397739"/>
            <a:ext cx="644951" cy="276999"/>
          </a:xfrm>
          <a:prstGeom prst="rect">
            <a:avLst/>
          </a:prstGeom>
          <a:noFill/>
        </p:spPr>
        <p:txBody>
          <a:bodyPr wrap="square" rtlCol="0">
            <a:spAutoFit/>
          </a:bodyPr>
          <a:lstStyle/>
          <a:p>
            <a:r>
              <a:rPr lang="en-GB" sz="1200" b="1" dirty="0" err="1">
                <a:latin typeface="Courier New" panose="02070309020205020404" pitchFamily="49" charset="0"/>
                <a:cs typeface="Courier New" panose="02070309020205020404" pitchFamily="49" charset="0"/>
              </a:rPr>
              <a:t>IdM</a:t>
            </a:r>
            <a:endParaRPr lang="en-GB" sz="1200" b="1" dirty="0">
              <a:latin typeface="Courier New" panose="02070309020205020404" pitchFamily="49" charset="0"/>
              <a:cs typeface="Courier New" panose="02070309020205020404" pitchFamily="49" charset="0"/>
            </a:endParaRPr>
          </a:p>
        </p:txBody>
      </p:sp>
      <p:sp>
        <p:nvSpPr>
          <p:cNvPr id="47" name="TextBox 46">
            <a:extLst>
              <a:ext uri="{FF2B5EF4-FFF2-40B4-BE49-F238E27FC236}">
                <a16:creationId xmlns:a16="http://schemas.microsoft.com/office/drawing/2014/main" id="{16D449AF-F8A4-BB76-E93B-A78F66CA9846}"/>
              </a:ext>
            </a:extLst>
          </p:cNvPr>
          <p:cNvSpPr txBox="1"/>
          <p:nvPr/>
        </p:nvSpPr>
        <p:spPr>
          <a:xfrm>
            <a:off x="2879537" y="1418517"/>
            <a:ext cx="1246718"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SaaS</a:t>
            </a:r>
          </a:p>
          <a:p>
            <a:r>
              <a:rPr lang="en-GB" sz="1200" b="1" dirty="0">
                <a:latin typeface="Courier New" panose="02070309020205020404" pitchFamily="49" charset="0"/>
                <a:cs typeface="Courier New" panose="02070309020205020404" pitchFamily="49" charset="0"/>
              </a:rPr>
              <a:t>Application</a:t>
            </a:r>
          </a:p>
        </p:txBody>
      </p:sp>
      <p:sp>
        <p:nvSpPr>
          <p:cNvPr id="48" name="TextBox 47">
            <a:extLst>
              <a:ext uri="{FF2B5EF4-FFF2-40B4-BE49-F238E27FC236}">
                <a16:creationId xmlns:a16="http://schemas.microsoft.com/office/drawing/2014/main" id="{5C6F3467-472E-A692-B25A-8745592021AE}"/>
              </a:ext>
            </a:extLst>
          </p:cNvPr>
          <p:cNvSpPr txBox="1"/>
          <p:nvPr/>
        </p:nvSpPr>
        <p:spPr>
          <a:xfrm>
            <a:off x="967782" y="2785768"/>
            <a:ext cx="1960321" cy="1400383"/>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500" dirty="0">
                <a:latin typeface="Courier New" panose="02070309020205020404" pitchFamily="49" charset="0"/>
                <a:cs typeface="Courier New" panose="02070309020205020404" pitchFamily="49" charset="0"/>
              </a:rPr>
              <a:t>{  "schemas":["urn:ietf:params:scim:schemas:core:2.0:User", "urn:ietf:params:scim:schemas:extension:enterprise:2.0:User"],</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userName</a:t>
            </a:r>
            <a:r>
              <a:rPr lang="en-GB" sz="500" dirty="0">
                <a:latin typeface="Courier New" panose="02070309020205020404" pitchFamily="49" charset="0"/>
                <a:cs typeface="Courier New" panose="02070309020205020404" pitchFamily="49" charset="0"/>
              </a:rPr>
              <a:t>": "paucorre@xpto.com",</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phoneNumbers</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"+351211234567",</a:t>
            </a:r>
          </a:p>
          <a:p>
            <a:r>
              <a:rPr lang="en-GB" sz="500" dirty="0">
                <a:latin typeface="Courier New" panose="02070309020205020404" pitchFamily="49" charset="0"/>
                <a:cs typeface="Courier New" panose="02070309020205020404" pitchFamily="49" charset="0"/>
              </a:rPr>
              <a:t>     "type": "work"</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"+351911234567",</a:t>
            </a:r>
          </a:p>
          <a:p>
            <a:r>
              <a:rPr lang="en-GB" sz="500" dirty="0">
                <a:latin typeface="Courier New" panose="02070309020205020404" pitchFamily="49" charset="0"/>
                <a:cs typeface="Courier New" panose="02070309020205020404" pitchFamily="49" charset="0"/>
              </a:rPr>
              <a:t>     "type": "mobile"</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a:t>
            </a:r>
          </a:p>
        </p:txBody>
      </p:sp>
      <p:sp>
        <p:nvSpPr>
          <p:cNvPr id="49" name="TextBox 48">
            <a:extLst>
              <a:ext uri="{FF2B5EF4-FFF2-40B4-BE49-F238E27FC236}">
                <a16:creationId xmlns:a16="http://schemas.microsoft.com/office/drawing/2014/main" id="{FEBE5F72-253A-6CDE-1F18-1F7C98F6570E}"/>
              </a:ext>
            </a:extLst>
          </p:cNvPr>
          <p:cNvSpPr txBox="1"/>
          <p:nvPr/>
        </p:nvSpPr>
        <p:spPr>
          <a:xfrm>
            <a:off x="2952285" y="2878102"/>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Server </a:t>
            </a:r>
          </a:p>
        </p:txBody>
      </p:sp>
      <p:sp>
        <p:nvSpPr>
          <p:cNvPr id="50" name="TextBox 49">
            <a:extLst>
              <a:ext uri="{FF2B5EF4-FFF2-40B4-BE49-F238E27FC236}">
                <a16:creationId xmlns:a16="http://schemas.microsoft.com/office/drawing/2014/main" id="{2E82F8E1-64DB-6BD1-2198-12050B3618A1}"/>
              </a:ext>
            </a:extLst>
          </p:cNvPr>
          <p:cNvSpPr txBox="1"/>
          <p:nvPr/>
        </p:nvSpPr>
        <p:spPr>
          <a:xfrm>
            <a:off x="18923" y="2878102"/>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Client </a:t>
            </a:r>
          </a:p>
        </p:txBody>
      </p:sp>
      <p:sp>
        <p:nvSpPr>
          <p:cNvPr id="51" name="TextBox 50">
            <a:extLst>
              <a:ext uri="{FF2B5EF4-FFF2-40B4-BE49-F238E27FC236}">
                <a16:creationId xmlns:a16="http://schemas.microsoft.com/office/drawing/2014/main" id="{A1E10A0E-10C1-A817-C8EB-9C7D76DFC98F}"/>
              </a:ext>
            </a:extLst>
          </p:cNvPr>
          <p:cNvSpPr txBox="1"/>
          <p:nvPr/>
        </p:nvSpPr>
        <p:spPr>
          <a:xfrm>
            <a:off x="1261298" y="1858238"/>
            <a:ext cx="924677" cy="253916"/>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HTTP GET</a:t>
            </a:r>
          </a:p>
        </p:txBody>
      </p:sp>
      <p:sp>
        <p:nvSpPr>
          <p:cNvPr id="4" name="Text Placeholder 1">
            <a:extLst>
              <a:ext uri="{FF2B5EF4-FFF2-40B4-BE49-F238E27FC236}">
                <a16:creationId xmlns:a16="http://schemas.microsoft.com/office/drawing/2014/main" id="{748024DC-1C31-084D-4216-04CED81AA630}"/>
              </a:ext>
            </a:extLst>
          </p:cNvPr>
          <p:cNvSpPr txBox="1">
            <a:spLocks/>
          </p:cNvSpPr>
          <p:nvPr/>
        </p:nvSpPr>
        <p:spPr>
          <a:xfrm>
            <a:off x="4245351" y="590551"/>
            <a:ext cx="4503831" cy="37766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GB" sz="1300" b="1" dirty="0">
                <a:latin typeface="Courier New" panose="02070309020205020404" pitchFamily="49" charset="0"/>
                <a:cs typeface="Courier New" panose="02070309020205020404" pitchFamily="49" charset="0"/>
              </a:rPr>
              <a:t>Implications:</a:t>
            </a:r>
          </a:p>
          <a:p>
            <a:pPr marL="0" indent="0">
              <a:buNone/>
            </a:pPr>
            <a:r>
              <a:rPr lang="en-GB" sz="1300" dirty="0">
                <a:latin typeface="Courier New" panose="02070309020205020404" pitchFamily="49" charset="0"/>
                <a:cs typeface="Courier New" panose="02070309020205020404" pitchFamily="49" charset="0"/>
              </a:rPr>
              <a:t>There would need to be a changes database in the Server, just for the interesting RA,  to provide only the deltas from the last trigger.</a:t>
            </a:r>
          </a:p>
          <a:p>
            <a:pPr marL="0" indent="0">
              <a:buNone/>
            </a:pPr>
            <a:r>
              <a:rPr lang="en-GB" sz="1300" dirty="0">
                <a:latin typeface="Courier New" panose="02070309020205020404" pitchFamily="49" charset="0"/>
                <a:cs typeface="Courier New" panose="02070309020205020404" pitchFamily="49" charset="0"/>
              </a:rPr>
              <a:t>We would need to have independent RA agreements per direction configured in the client.</a:t>
            </a:r>
          </a:p>
          <a:p>
            <a:pPr marL="0" indent="0">
              <a:buNone/>
            </a:pPr>
            <a:endParaRPr lang="en-GB" sz="1300" dirty="0">
              <a:latin typeface="Courier New" panose="02070309020205020404" pitchFamily="49" charset="0"/>
              <a:cs typeface="Courier New" panose="02070309020205020404" pitchFamily="49" charset="0"/>
            </a:endParaRPr>
          </a:p>
          <a:p>
            <a:pPr marL="0" indent="0">
              <a:buNone/>
            </a:pPr>
            <a:endParaRPr lang="en-GB" sz="1300" dirty="0">
              <a:latin typeface="Courier New" panose="02070309020205020404" pitchFamily="49" charset="0"/>
              <a:cs typeface="Courier New" panose="02070309020205020404" pitchFamily="49" charset="0"/>
            </a:endParaRPr>
          </a:p>
        </p:txBody>
      </p:sp>
      <p:grpSp>
        <p:nvGrpSpPr>
          <p:cNvPr id="52" name="Group 51">
            <a:extLst>
              <a:ext uri="{FF2B5EF4-FFF2-40B4-BE49-F238E27FC236}">
                <a16:creationId xmlns:a16="http://schemas.microsoft.com/office/drawing/2014/main" id="{5327B7B1-86E9-D3CE-CD53-244F67EA1F4B}"/>
              </a:ext>
            </a:extLst>
          </p:cNvPr>
          <p:cNvGrpSpPr>
            <a:grpSpLocks noChangeAspect="1"/>
          </p:cNvGrpSpPr>
          <p:nvPr/>
        </p:nvGrpSpPr>
        <p:grpSpPr bwMode="auto">
          <a:xfrm>
            <a:off x="2950030" y="2367820"/>
            <a:ext cx="243684" cy="370399"/>
            <a:chOff x="1762" y="1325"/>
            <a:chExt cx="300" cy="456"/>
          </a:xfrm>
        </p:grpSpPr>
        <p:sp>
          <p:nvSpPr>
            <p:cNvPr id="53" name="Freeform 28">
              <a:extLst>
                <a:ext uri="{FF2B5EF4-FFF2-40B4-BE49-F238E27FC236}">
                  <a16:creationId xmlns:a16="http://schemas.microsoft.com/office/drawing/2014/main" id="{29640113-55A6-380A-D0FC-FF19D267984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4" name="Oval 53">
              <a:extLst>
                <a:ext uri="{FF2B5EF4-FFF2-40B4-BE49-F238E27FC236}">
                  <a16:creationId xmlns:a16="http://schemas.microsoft.com/office/drawing/2014/main" id="{F9D7BB87-819E-D4BD-AC5B-CD8C617AF6A2}"/>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5" name="Freeform 30">
              <a:extLst>
                <a:ext uri="{FF2B5EF4-FFF2-40B4-BE49-F238E27FC236}">
                  <a16:creationId xmlns:a16="http://schemas.microsoft.com/office/drawing/2014/main" id="{8C4BEB36-B661-6180-5A7D-12DFD5ECDFB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6" name="Freeform 31">
              <a:extLst>
                <a:ext uri="{FF2B5EF4-FFF2-40B4-BE49-F238E27FC236}">
                  <a16:creationId xmlns:a16="http://schemas.microsoft.com/office/drawing/2014/main" id="{E4CF66A2-92F6-34D5-698F-B955BE11F51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7" name="Rectangle 56">
              <a:extLst>
                <a:ext uri="{FF2B5EF4-FFF2-40B4-BE49-F238E27FC236}">
                  <a16:creationId xmlns:a16="http://schemas.microsoft.com/office/drawing/2014/main" id="{BFF0D0EA-D1A7-28C2-E261-F61E4119085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58" name="Straight Arrow Connector 57">
            <a:extLst>
              <a:ext uri="{FF2B5EF4-FFF2-40B4-BE49-F238E27FC236}">
                <a16:creationId xmlns:a16="http://schemas.microsoft.com/office/drawing/2014/main" id="{DC46437A-BCA0-ACE9-E54A-9A4CDA21C447}"/>
              </a:ext>
            </a:extLst>
          </p:cNvPr>
          <p:cNvCxnSpPr>
            <a:cxnSpLocks/>
          </p:cNvCxnSpPr>
          <p:nvPr/>
        </p:nvCxnSpPr>
        <p:spPr>
          <a:xfrm>
            <a:off x="869814" y="2396753"/>
            <a:ext cx="1979077"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80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FAF4C9-3B94-8B32-AAA8-4E716BD1F0CD}"/>
              </a:ext>
            </a:extLst>
          </p:cNvPr>
          <p:cNvSpPr>
            <a:spLocks noGrp="1"/>
          </p:cNvSpPr>
          <p:nvPr>
            <p:ph type="ctrTitle"/>
          </p:nvPr>
        </p:nvSpPr>
        <p:spPr/>
        <p:txBody>
          <a:bodyPr/>
          <a:lstStyle/>
          <a:p>
            <a:r>
              <a:rPr lang="en-GB" dirty="0"/>
              <a:t>Others</a:t>
            </a:r>
          </a:p>
        </p:txBody>
      </p:sp>
    </p:spTree>
    <p:extLst>
      <p:ext uri="{BB962C8B-B14F-4D97-AF65-F5344CB8AC3E}">
        <p14:creationId xmlns:p14="http://schemas.microsoft.com/office/powerpoint/2010/main" val="209075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45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000" dirty="0">
                <a:latin typeface="Courier New" panose="02070309020205020404" pitchFamily="49" charset="0"/>
                <a:cs typeface="Courier New" panose="02070309020205020404" pitchFamily="49" charset="0"/>
              </a:rPr>
              <a:t>SCIM Constructs </a:t>
            </a:r>
          </a:p>
        </p:txBody>
      </p:sp>
      <p:sp>
        <p:nvSpPr>
          <p:cNvPr id="210" name="TextBox 209">
            <a:extLst>
              <a:ext uri="{FF2B5EF4-FFF2-40B4-BE49-F238E27FC236}">
                <a16:creationId xmlns:a16="http://schemas.microsoft.com/office/drawing/2014/main" id="{567CF85A-18F4-4E34-A9AC-A0600805E2D9}"/>
              </a:ext>
            </a:extLst>
          </p:cNvPr>
          <p:cNvSpPr txBox="1"/>
          <p:nvPr/>
        </p:nvSpPr>
        <p:spPr>
          <a:xfrm>
            <a:off x="1683991" y="2993116"/>
            <a:ext cx="2709863"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Resource Object(RO)</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4908526" y="3014327"/>
            <a:ext cx="2709863"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Resource Attribute (RA)</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1683990" y="3413275"/>
            <a:ext cx="2257425" cy="769441"/>
          </a:xfrm>
          <a:prstGeom prst="rect">
            <a:avLst/>
          </a:prstGeom>
          <a:noFill/>
        </p:spPr>
        <p:txBody>
          <a:bodyPr wrap="square" rtlCol="0">
            <a:spAutoFit/>
          </a:bodyPr>
          <a:lstStyle/>
          <a:p>
            <a:r>
              <a:rPr lang="en-GB" sz="1100" dirty="0">
                <a:latin typeface="Courier New" panose="02070309020205020404" pitchFamily="49" charset="0"/>
                <a:cs typeface="Courier New" panose="02070309020205020404" pitchFamily="49" charset="0"/>
              </a:rPr>
              <a:t>Set of attributes for a specific resource, that can contain attributes from multiple Schemas </a:t>
            </a:r>
            <a:endParaRPr lang="en-GB" sz="1400"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4919880" y="3438223"/>
            <a:ext cx="2257425" cy="769441"/>
          </a:xfrm>
          <a:prstGeom prst="rect">
            <a:avLst/>
          </a:prstGeom>
          <a:noFill/>
        </p:spPr>
        <p:txBody>
          <a:bodyPr wrap="square" rtlCol="0">
            <a:spAutoFit/>
          </a:bodyPr>
          <a:lstStyle/>
          <a:p>
            <a:r>
              <a:rPr lang="en-GB" sz="1100" dirty="0">
                <a:latin typeface="Courier New" panose="02070309020205020404" pitchFamily="49" charset="0"/>
                <a:cs typeface="Courier New" panose="02070309020205020404" pitchFamily="49" charset="0"/>
              </a:rPr>
              <a:t>Single Attribute for a Resources that is specify in one of the schemas of the Resource</a:t>
            </a:r>
            <a:endParaRPr lang="en-GB" sz="1400" dirty="0">
              <a:latin typeface="Courier New" panose="02070309020205020404" pitchFamily="49" charset="0"/>
              <a:cs typeface="Courier New" panose="02070309020205020404" pitchFamily="49" charset="0"/>
            </a:endParaRPr>
          </a:p>
        </p:txBody>
      </p:sp>
      <p:grpSp>
        <p:nvGrpSpPr>
          <p:cNvPr id="12" name="Group 107">
            <a:extLst>
              <a:ext uri="{FF2B5EF4-FFF2-40B4-BE49-F238E27FC236}">
                <a16:creationId xmlns:a16="http://schemas.microsoft.com/office/drawing/2014/main" id="{FBE5A77C-6C8E-B629-FF68-7948424C62EB}"/>
              </a:ext>
            </a:extLst>
          </p:cNvPr>
          <p:cNvGrpSpPr>
            <a:grpSpLocks noChangeAspect="1"/>
          </p:cNvGrpSpPr>
          <p:nvPr/>
        </p:nvGrpSpPr>
        <p:grpSpPr bwMode="auto">
          <a:xfrm>
            <a:off x="1808384" y="1456341"/>
            <a:ext cx="1954119" cy="1125689"/>
            <a:chOff x="980" y="1435"/>
            <a:chExt cx="602" cy="346"/>
          </a:xfrm>
        </p:grpSpPr>
        <p:sp>
          <p:nvSpPr>
            <p:cNvPr id="13" name="AutoShape 106">
              <a:extLst>
                <a:ext uri="{FF2B5EF4-FFF2-40B4-BE49-F238E27FC236}">
                  <a16:creationId xmlns:a16="http://schemas.microsoft.com/office/drawing/2014/main" id="{B8C3899C-845D-57F0-BEFA-14ECA05FCA94}"/>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4" name="Freeform 108">
              <a:extLst>
                <a:ext uri="{FF2B5EF4-FFF2-40B4-BE49-F238E27FC236}">
                  <a16:creationId xmlns:a16="http://schemas.microsoft.com/office/drawing/2014/main" id="{A94BDDA9-26E2-3C0C-77FC-0BAE88C8B87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5" name="Freeform 109">
              <a:extLst>
                <a:ext uri="{FF2B5EF4-FFF2-40B4-BE49-F238E27FC236}">
                  <a16:creationId xmlns:a16="http://schemas.microsoft.com/office/drawing/2014/main" id="{23463F6E-C63C-A4C4-9BE8-7A9440CFDAF9}"/>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6" name="Freeform 110">
              <a:extLst>
                <a:ext uri="{FF2B5EF4-FFF2-40B4-BE49-F238E27FC236}">
                  <a16:creationId xmlns:a16="http://schemas.microsoft.com/office/drawing/2014/main" id="{4DE7E2B0-629B-E70A-763F-5672A79A53AD}"/>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7" name="Freeform 111">
              <a:extLst>
                <a:ext uri="{FF2B5EF4-FFF2-40B4-BE49-F238E27FC236}">
                  <a16:creationId xmlns:a16="http://schemas.microsoft.com/office/drawing/2014/main" id="{6CE269E2-BBFC-454F-EFAA-E19FDE4C51EC}"/>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8" name="Oval 112">
              <a:extLst>
                <a:ext uri="{FF2B5EF4-FFF2-40B4-BE49-F238E27FC236}">
                  <a16:creationId xmlns:a16="http://schemas.microsoft.com/office/drawing/2014/main" id="{D34A573B-E4CE-5631-120E-EC78AC22642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 name="Freeform 113">
              <a:extLst>
                <a:ext uri="{FF2B5EF4-FFF2-40B4-BE49-F238E27FC236}">
                  <a16:creationId xmlns:a16="http://schemas.microsoft.com/office/drawing/2014/main" id="{F707344C-86E2-7083-125A-8BE03A93F6E5}"/>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20" name="Freeform 114">
              <a:extLst>
                <a:ext uri="{FF2B5EF4-FFF2-40B4-BE49-F238E27FC236}">
                  <a16:creationId xmlns:a16="http://schemas.microsoft.com/office/drawing/2014/main" id="{C1CD7C4E-17C0-760E-6181-0B250F84F7F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21" name="Freeform 115">
              <a:extLst>
                <a:ext uri="{FF2B5EF4-FFF2-40B4-BE49-F238E27FC236}">
                  <a16:creationId xmlns:a16="http://schemas.microsoft.com/office/drawing/2014/main" id="{7B0630A3-2352-0BDF-04B7-FC9CD0B414DC}"/>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2" name="Group 1">
            <a:extLst>
              <a:ext uri="{FF2B5EF4-FFF2-40B4-BE49-F238E27FC236}">
                <a16:creationId xmlns:a16="http://schemas.microsoft.com/office/drawing/2014/main" id="{034BC18B-656E-083A-D91D-125791031680}"/>
              </a:ext>
            </a:extLst>
          </p:cNvPr>
          <p:cNvGrpSpPr/>
          <p:nvPr/>
        </p:nvGrpSpPr>
        <p:grpSpPr>
          <a:xfrm>
            <a:off x="5405841" y="1446061"/>
            <a:ext cx="1954119" cy="1125689"/>
            <a:chOff x="5405841" y="1446061"/>
            <a:chExt cx="1954119" cy="1125689"/>
          </a:xfrm>
        </p:grpSpPr>
        <p:grpSp>
          <p:nvGrpSpPr>
            <p:cNvPr id="25" name="Group 107">
              <a:extLst>
                <a:ext uri="{FF2B5EF4-FFF2-40B4-BE49-F238E27FC236}">
                  <a16:creationId xmlns:a16="http://schemas.microsoft.com/office/drawing/2014/main" id="{58C2443C-8A92-7E9F-CB44-7838579F7404}"/>
                </a:ext>
              </a:extLst>
            </p:cNvPr>
            <p:cNvGrpSpPr>
              <a:grpSpLocks noChangeAspect="1"/>
            </p:cNvGrpSpPr>
            <p:nvPr/>
          </p:nvGrpSpPr>
          <p:grpSpPr bwMode="auto">
            <a:xfrm>
              <a:off x="5405841" y="1446061"/>
              <a:ext cx="1954119" cy="1125689"/>
              <a:chOff x="980" y="1435"/>
              <a:chExt cx="602" cy="346"/>
            </a:xfrm>
          </p:grpSpPr>
          <p:sp>
            <p:nvSpPr>
              <p:cNvPr id="26" name="AutoShape 106">
                <a:extLst>
                  <a:ext uri="{FF2B5EF4-FFF2-40B4-BE49-F238E27FC236}">
                    <a16:creationId xmlns:a16="http://schemas.microsoft.com/office/drawing/2014/main" id="{033D4792-3658-8E55-1598-C409D91BA67B}"/>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54" name="Oval 112">
                <a:extLst>
                  <a:ext uri="{FF2B5EF4-FFF2-40B4-BE49-F238E27FC236}">
                    <a16:creationId xmlns:a16="http://schemas.microsoft.com/office/drawing/2014/main" id="{E65E0F27-C5A8-5898-FBE6-F86A9B22568D}"/>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55" name="Freeform 113">
                <a:extLst>
                  <a:ext uri="{FF2B5EF4-FFF2-40B4-BE49-F238E27FC236}">
                    <a16:creationId xmlns:a16="http://schemas.microsoft.com/office/drawing/2014/main" id="{28DBE319-47E0-FA0D-7A7F-8C6DA5602D61}"/>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56" name="Freeform 114">
                <a:extLst>
                  <a:ext uri="{FF2B5EF4-FFF2-40B4-BE49-F238E27FC236}">
                    <a16:creationId xmlns:a16="http://schemas.microsoft.com/office/drawing/2014/main" id="{7FD46933-FD2C-A7DB-409B-3AC466614673}"/>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57" name="Freeform 115">
                <a:extLst>
                  <a:ext uri="{FF2B5EF4-FFF2-40B4-BE49-F238E27FC236}">
                    <a16:creationId xmlns:a16="http://schemas.microsoft.com/office/drawing/2014/main" id="{49CE300B-1442-F829-4CB9-C58E40A20F5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22" name="Group 134">
              <a:extLst>
                <a:ext uri="{FF2B5EF4-FFF2-40B4-BE49-F238E27FC236}">
                  <a16:creationId xmlns:a16="http://schemas.microsoft.com/office/drawing/2014/main" id="{E195680A-A719-CBD8-BB7C-2BD56CF3D054}"/>
                </a:ext>
              </a:extLst>
            </p:cNvPr>
            <p:cNvGrpSpPr>
              <a:grpSpLocks noChangeAspect="1"/>
            </p:cNvGrpSpPr>
            <p:nvPr/>
          </p:nvGrpSpPr>
          <p:grpSpPr bwMode="auto">
            <a:xfrm>
              <a:off x="6087050" y="1821644"/>
              <a:ext cx="754002" cy="697532"/>
              <a:chOff x="1458" y="2517"/>
              <a:chExt cx="478" cy="442"/>
            </a:xfrm>
          </p:grpSpPr>
          <p:sp>
            <p:nvSpPr>
              <p:cNvPr id="23" name="Freeform 135">
                <a:extLst>
                  <a:ext uri="{FF2B5EF4-FFF2-40B4-BE49-F238E27FC236}">
                    <a16:creationId xmlns:a16="http://schemas.microsoft.com/office/drawing/2014/main" id="{3DDFE56F-1BBD-DF0F-6BAC-713F4970B82E}"/>
                  </a:ext>
                </a:extLst>
              </p:cNvPr>
              <p:cNvSpPr>
                <a:spLocks noEditPoints="1"/>
              </p:cNvSpPr>
              <p:nvPr/>
            </p:nvSpPr>
            <p:spPr bwMode="auto">
              <a:xfrm>
                <a:off x="1458" y="2517"/>
                <a:ext cx="337" cy="442"/>
              </a:xfrm>
              <a:custGeom>
                <a:avLst/>
                <a:gdLst>
                  <a:gd name="T0" fmla="*/ 1332 w 275"/>
                  <a:gd name="T1" fmla="*/ 71 h 368"/>
                  <a:gd name="T2" fmla="*/ 1377 w 275"/>
                  <a:gd name="T3" fmla="*/ 345 h 368"/>
                  <a:gd name="T4" fmla="*/ 1087 w 275"/>
                  <a:gd name="T5" fmla="*/ 449 h 368"/>
                  <a:gd name="T6" fmla="*/ 945 w 275"/>
                  <a:gd name="T7" fmla="*/ 215 h 368"/>
                  <a:gd name="T8" fmla="*/ 1137 w 275"/>
                  <a:gd name="T9" fmla="*/ 1 h 368"/>
                  <a:gd name="T10" fmla="*/ 1126 w 275"/>
                  <a:gd name="T11" fmla="*/ 103 h 368"/>
                  <a:gd name="T12" fmla="*/ 1055 w 275"/>
                  <a:gd name="T13" fmla="*/ 268 h 368"/>
                  <a:gd name="T14" fmla="*/ 1141 w 275"/>
                  <a:gd name="T15" fmla="*/ 371 h 368"/>
                  <a:gd name="T16" fmla="*/ 1272 w 275"/>
                  <a:gd name="T17" fmla="*/ 309 h 368"/>
                  <a:gd name="T18" fmla="*/ 1250 w 275"/>
                  <a:gd name="T19" fmla="*/ 129 h 368"/>
                  <a:gd name="T20" fmla="*/ 887 w 275"/>
                  <a:gd name="T21" fmla="*/ 572 h 368"/>
                  <a:gd name="T22" fmla="*/ 1087 w 275"/>
                  <a:gd name="T23" fmla="*/ 736 h 368"/>
                  <a:gd name="T24" fmla="*/ 990 w 275"/>
                  <a:gd name="T25" fmla="*/ 1005 h 368"/>
                  <a:gd name="T26" fmla="*/ 713 w 275"/>
                  <a:gd name="T27" fmla="*/ 973 h 368"/>
                  <a:gd name="T28" fmla="*/ 679 w 275"/>
                  <a:gd name="T29" fmla="*/ 671 h 368"/>
                  <a:gd name="T30" fmla="*/ 887 w 275"/>
                  <a:gd name="T31" fmla="*/ 572 h 368"/>
                  <a:gd name="T32" fmla="*/ 790 w 275"/>
                  <a:gd name="T33" fmla="*/ 704 h 368"/>
                  <a:gd name="T34" fmla="*/ 777 w 275"/>
                  <a:gd name="T35" fmla="*/ 892 h 368"/>
                  <a:gd name="T36" fmla="*/ 899 w 275"/>
                  <a:gd name="T37" fmla="*/ 940 h 368"/>
                  <a:gd name="T38" fmla="*/ 990 w 275"/>
                  <a:gd name="T39" fmla="*/ 806 h 368"/>
                  <a:gd name="T40" fmla="*/ 907 w 275"/>
                  <a:gd name="T41" fmla="*/ 674 h 368"/>
                  <a:gd name="T42" fmla="*/ 311 w 275"/>
                  <a:gd name="T43" fmla="*/ 1140 h 368"/>
                  <a:gd name="T44" fmla="*/ 457 w 275"/>
                  <a:gd name="T45" fmla="*/ 1356 h 368"/>
                  <a:gd name="T46" fmla="*/ 267 w 275"/>
                  <a:gd name="T47" fmla="*/ 1584 h 368"/>
                  <a:gd name="T48" fmla="*/ 16 w 275"/>
                  <a:gd name="T49" fmla="*/ 1434 h 368"/>
                  <a:gd name="T50" fmla="*/ 112 w 275"/>
                  <a:gd name="T51" fmla="*/ 1163 h 368"/>
                  <a:gd name="T52" fmla="*/ 1198 w 275"/>
                  <a:gd name="T53" fmla="*/ 1125 h 368"/>
                  <a:gd name="T54" fmla="*/ 1397 w 275"/>
                  <a:gd name="T55" fmla="*/ 1294 h 368"/>
                  <a:gd name="T56" fmla="*/ 1290 w 275"/>
                  <a:gd name="T57" fmla="*/ 1554 h 368"/>
                  <a:gd name="T58" fmla="*/ 1012 w 275"/>
                  <a:gd name="T59" fmla="*/ 1525 h 368"/>
                  <a:gd name="T60" fmla="*/ 980 w 275"/>
                  <a:gd name="T61" fmla="*/ 1225 h 368"/>
                  <a:gd name="T62" fmla="*/ 1198 w 275"/>
                  <a:gd name="T63" fmla="*/ 1125 h 368"/>
                  <a:gd name="T64" fmla="*/ 151 w 275"/>
                  <a:gd name="T65" fmla="*/ 1255 h 368"/>
                  <a:gd name="T66" fmla="*/ 137 w 275"/>
                  <a:gd name="T67" fmla="*/ 1441 h 368"/>
                  <a:gd name="T68" fmla="*/ 267 w 275"/>
                  <a:gd name="T69" fmla="*/ 1491 h 368"/>
                  <a:gd name="T70" fmla="*/ 344 w 275"/>
                  <a:gd name="T71" fmla="*/ 1356 h 368"/>
                  <a:gd name="T72" fmla="*/ 272 w 275"/>
                  <a:gd name="T73" fmla="*/ 1225 h 368"/>
                  <a:gd name="T74" fmla="*/ 1126 w 275"/>
                  <a:gd name="T75" fmla="*/ 1231 h 368"/>
                  <a:gd name="T76" fmla="*/ 1055 w 275"/>
                  <a:gd name="T77" fmla="*/ 1393 h 368"/>
                  <a:gd name="T78" fmla="*/ 1141 w 275"/>
                  <a:gd name="T79" fmla="*/ 1491 h 368"/>
                  <a:gd name="T80" fmla="*/ 1272 w 275"/>
                  <a:gd name="T81" fmla="*/ 1434 h 368"/>
                  <a:gd name="T82" fmla="*/ 1250 w 275"/>
                  <a:gd name="T83" fmla="*/ 1255 h 3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5" h="368">
                    <a:moveTo>
                      <a:pt x="235" y="1"/>
                    </a:moveTo>
                    <a:cubicBezTo>
                      <a:pt x="239" y="1"/>
                      <a:pt x="242" y="2"/>
                      <a:pt x="246" y="4"/>
                    </a:cubicBezTo>
                    <a:cubicBezTo>
                      <a:pt x="252" y="6"/>
                      <a:pt x="258" y="11"/>
                      <a:pt x="262" y="16"/>
                    </a:cubicBezTo>
                    <a:cubicBezTo>
                      <a:pt x="268" y="23"/>
                      <a:pt x="272" y="31"/>
                      <a:pt x="274" y="39"/>
                    </a:cubicBezTo>
                    <a:cubicBezTo>
                      <a:pt x="275" y="44"/>
                      <a:pt x="275" y="49"/>
                      <a:pt x="275" y="53"/>
                    </a:cubicBezTo>
                    <a:cubicBezTo>
                      <a:pt x="275" y="63"/>
                      <a:pt x="274" y="72"/>
                      <a:pt x="270" y="80"/>
                    </a:cubicBezTo>
                    <a:cubicBezTo>
                      <a:pt x="266" y="88"/>
                      <a:pt x="261" y="95"/>
                      <a:pt x="254" y="100"/>
                    </a:cubicBezTo>
                    <a:cubicBezTo>
                      <a:pt x="249" y="104"/>
                      <a:pt x="243" y="106"/>
                      <a:pt x="237" y="107"/>
                    </a:cubicBezTo>
                    <a:cubicBezTo>
                      <a:pt x="229" y="108"/>
                      <a:pt x="221" y="107"/>
                      <a:pt x="214" y="104"/>
                    </a:cubicBezTo>
                    <a:cubicBezTo>
                      <a:pt x="208" y="101"/>
                      <a:pt x="203" y="98"/>
                      <a:pt x="200" y="93"/>
                    </a:cubicBezTo>
                    <a:cubicBezTo>
                      <a:pt x="194" y="87"/>
                      <a:pt x="190" y="80"/>
                      <a:pt x="188" y="72"/>
                    </a:cubicBezTo>
                    <a:cubicBezTo>
                      <a:pt x="186" y="65"/>
                      <a:pt x="185" y="57"/>
                      <a:pt x="186" y="50"/>
                    </a:cubicBezTo>
                    <a:cubicBezTo>
                      <a:pt x="186" y="41"/>
                      <a:pt x="189" y="32"/>
                      <a:pt x="194" y="23"/>
                    </a:cubicBezTo>
                    <a:cubicBezTo>
                      <a:pt x="197" y="18"/>
                      <a:pt x="201" y="12"/>
                      <a:pt x="207" y="8"/>
                    </a:cubicBezTo>
                    <a:cubicBezTo>
                      <a:pt x="212" y="5"/>
                      <a:pt x="217" y="2"/>
                      <a:pt x="223" y="1"/>
                    </a:cubicBezTo>
                    <a:cubicBezTo>
                      <a:pt x="227" y="0"/>
                      <a:pt x="231" y="0"/>
                      <a:pt x="235" y="1"/>
                    </a:cubicBezTo>
                    <a:close/>
                    <a:moveTo>
                      <a:pt x="231" y="22"/>
                    </a:moveTo>
                    <a:cubicBezTo>
                      <a:pt x="228" y="22"/>
                      <a:pt x="224" y="23"/>
                      <a:pt x="221" y="24"/>
                    </a:cubicBezTo>
                    <a:cubicBezTo>
                      <a:pt x="219" y="26"/>
                      <a:pt x="217" y="28"/>
                      <a:pt x="215" y="30"/>
                    </a:cubicBezTo>
                    <a:cubicBezTo>
                      <a:pt x="213" y="33"/>
                      <a:pt x="211" y="37"/>
                      <a:pt x="209" y="41"/>
                    </a:cubicBezTo>
                    <a:cubicBezTo>
                      <a:pt x="207" y="48"/>
                      <a:pt x="207" y="55"/>
                      <a:pt x="208" y="62"/>
                    </a:cubicBezTo>
                    <a:cubicBezTo>
                      <a:pt x="209" y="66"/>
                      <a:pt x="210" y="70"/>
                      <a:pt x="212" y="74"/>
                    </a:cubicBezTo>
                    <a:cubicBezTo>
                      <a:pt x="214" y="77"/>
                      <a:pt x="216" y="79"/>
                      <a:pt x="218" y="81"/>
                    </a:cubicBezTo>
                    <a:cubicBezTo>
                      <a:pt x="220" y="83"/>
                      <a:pt x="222" y="84"/>
                      <a:pt x="224" y="85"/>
                    </a:cubicBezTo>
                    <a:cubicBezTo>
                      <a:pt x="228" y="87"/>
                      <a:pt x="233" y="87"/>
                      <a:pt x="237" y="85"/>
                    </a:cubicBezTo>
                    <a:cubicBezTo>
                      <a:pt x="239" y="84"/>
                      <a:pt x="241" y="83"/>
                      <a:pt x="243" y="81"/>
                    </a:cubicBezTo>
                    <a:cubicBezTo>
                      <a:pt x="246" y="78"/>
                      <a:pt x="248" y="75"/>
                      <a:pt x="250" y="71"/>
                    </a:cubicBezTo>
                    <a:cubicBezTo>
                      <a:pt x="252" y="66"/>
                      <a:pt x="254" y="60"/>
                      <a:pt x="254" y="54"/>
                    </a:cubicBezTo>
                    <a:cubicBezTo>
                      <a:pt x="254" y="50"/>
                      <a:pt x="253" y="46"/>
                      <a:pt x="252" y="42"/>
                    </a:cubicBezTo>
                    <a:cubicBezTo>
                      <a:pt x="251" y="38"/>
                      <a:pt x="249" y="34"/>
                      <a:pt x="246" y="30"/>
                    </a:cubicBezTo>
                    <a:cubicBezTo>
                      <a:pt x="244" y="28"/>
                      <a:pt x="242" y="26"/>
                      <a:pt x="239" y="24"/>
                    </a:cubicBezTo>
                    <a:cubicBezTo>
                      <a:pt x="237" y="23"/>
                      <a:pt x="234" y="22"/>
                      <a:pt x="231" y="22"/>
                    </a:cubicBezTo>
                    <a:close/>
                    <a:moveTo>
                      <a:pt x="175" y="132"/>
                    </a:moveTo>
                    <a:cubicBezTo>
                      <a:pt x="179" y="133"/>
                      <a:pt x="183" y="134"/>
                      <a:pt x="186" y="135"/>
                    </a:cubicBezTo>
                    <a:cubicBezTo>
                      <a:pt x="193" y="138"/>
                      <a:pt x="198" y="142"/>
                      <a:pt x="203" y="148"/>
                    </a:cubicBezTo>
                    <a:cubicBezTo>
                      <a:pt x="208" y="155"/>
                      <a:pt x="212" y="163"/>
                      <a:pt x="214" y="171"/>
                    </a:cubicBezTo>
                    <a:cubicBezTo>
                      <a:pt x="215" y="176"/>
                      <a:pt x="216" y="181"/>
                      <a:pt x="216" y="185"/>
                    </a:cubicBezTo>
                    <a:cubicBezTo>
                      <a:pt x="216" y="195"/>
                      <a:pt x="214" y="204"/>
                      <a:pt x="210" y="212"/>
                    </a:cubicBezTo>
                    <a:cubicBezTo>
                      <a:pt x="206" y="220"/>
                      <a:pt x="201" y="227"/>
                      <a:pt x="194" y="232"/>
                    </a:cubicBezTo>
                    <a:cubicBezTo>
                      <a:pt x="189" y="235"/>
                      <a:pt x="183" y="238"/>
                      <a:pt x="177" y="239"/>
                    </a:cubicBezTo>
                    <a:cubicBezTo>
                      <a:pt x="169" y="240"/>
                      <a:pt x="161" y="239"/>
                      <a:pt x="154" y="235"/>
                    </a:cubicBezTo>
                    <a:cubicBezTo>
                      <a:pt x="148" y="233"/>
                      <a:pt x="144" y="229"/>
                      <a:pt x="140" y="225"/>
                    </a:cubicBezTo>
                    <a:cubicBezTo>
                      <a:pt x="134" y="218"/>
                      <a:pt x="131" y="211"/>
                      <a:pt x="128" y="203"/>
                    </a:cubicBezTo>
                    <a:cubicBezTo>
                      <a:pt x="126" y="196"/>
                      <a:pt x="125" y="189"/>
                      <a:pt x="126" y="181"/>
                    </a:cubicBezTo>
                    <a:cubicBezTo>
                      <a:pt x="127" y="172"/>
                      <a:pt x="129" y="163"/>
                      <a:pt x="134" y="155"/>
                    </a:cubicBezTo>
                    <a:cubicBezTo>
                      <a:pt x="137" y="149"/>
                      <a:pt x="142" y="144"/>
                      <a:pt x="147" y="140"/>
                    </a:cubicBezTo>
                    <a:cubicBezTo>
                      <a:pt x="152" y="136"/>
                      <a:pt x="158" y="134"/>
                      <a:pt x="164" y="133"/>
                    </a:cubicBezTo>
                    <a:cubicBezTo>
                      <a:pt x="168" y="132"/>
                      <a:pt x="171" y="132"/>
                      <a:pt x="175" y="132"/>
                    </a:cubicBezTo>
                    <a:close/>
                    <a:moveTo>
                      <a:pt x="172" y="153"/>
                    </a:moveTo>
                    <a:cubicBezTo>
                      <a:pt x="168" y="153"/>
                      <a:pt x="165" y="154"/>
                      <a:pt x="162" y="156"/>
                    </a:cubicBezTo>
                    <a:cubicBezTo>
                      <a:pt x="159" y="158"/>
                      <a:pt x="157" y="160"/>
                      <a:pt x="155" y="162"/>
                    </a:cubicBezTo>
                    <a:cubicBezTo>
                      <a:pt x="153" y="165"/>
                      <a:pt x="151" y="169"/>
                      <a:pt x="150" y="172"/>
                    </a:cubicBezTo>
                    <a:cubicBezTo>
                      <a:pt x="148" y="179"/>
                      <a:pt x="147" y="186"/>
                      <a:pt x="148" y="193"/>
                    </a:cubicBezTo>
                    <a:cubicBezTo>
                      <a:pt x="149" y="198"/>
                      <a:pt x="151" y="202"/>
                      <a:pt x="153" y="206"/>
                    </a:cubicBezTo>
                    <a:cubicBezTo>
                      <a:pt x="154" y="208"/>
                      <a:pt x="156" y="211"/>
                      <a:pt x="159" y="213"/>
                    </a:cubicBezTo>
                    <a:cubicBezTo>
                      <a:pt x="160" y="214"/>
                      <a:pt x="162" y="216"/>
                      <a:pt x="165" y="217"/>
                    </a:cubicBezTo>
                    <a:cubicBezTo>
                      <a:pt x="169" y="218"/>
                      <a:pt x="173" y="218"/>
                      <a:pt x="177" y="217"/>
                    </a:cubicBezTo>
                    <a:cubicBezTo>
                      <a:pt x="180" y="216"/>
                      <a:pt x="182" y="214"/>
                      <a:pt x="184" y="212"/>
                    </a:cubicBezTo>
                    <a:cubicBezTo>
                      <a:pt x="186" y="210"/>
                      <a:pt x="189" y="207"/>
                      <a:pt x="190" y="203"/>
                    </a:cubicBezTo>
                    <a:cubicBezTo>
                      <a:pt x="193" y="198"/>
                      <a:pt x="194" y="192"/>
                      <a:pt x="194" y="186"/>
                    </a:cubicBezTo>
                    <a:cubicBezTo>
                      <a:pt x="194" y="182"/>
                      <a:pt x="193" y="178"/>
                      <a:pt x="192" y="174"/>
                    </a:cubicBezTo>
                    <a:cubicBezTo>
                      <a:pt x="191" y="170"/>
                      <a:pt x="189" y="166"/>
                      <a:pt x="186" y="162"/>
                    </a:cubicBezTo>
                    <a:cubicBezTo>
                      <a:pt x="184" y="160"/>
                      <a:pt x="182" y="157"/>
                      <a:pt x="179" y="156"/>
                    </a:cubicBezTo>
                    <a:cubicBezTo>
                      <a:pt x="177" y="154"/>
                      <a:pt x="174" y="154"/>
                      <a:pt x="172" y="153"/>
                    </a:cubicBezTo>
                    <a:close/>
                    <a:moveTo>
                      <a:pt x="50" y="260"/>
                    </a:moveTo>
                    <a:cubicBezTo>
                      <a:pt x="53" y="260"/>
                      <a:pt x="57" y="261"/>
                      <a:pt x="61" y="263"/>
                    </a:cubicBezTo>
                    <a:cubicBezTo>
                      <a:pt x="67" y="266"/>
                      <a:pt x="73" y="270"/>
                      <a:pt x="77" y="275"/>
                    </a:cubicBezTo>
                    <a:cubicBezTo>
                      <a:pt x="83" y="282"/>
                      <a:pt x="87" y="290"/>
                      <a:pt x="89" y="299"/>
                    </a:cubicBezTo>
                    <a:cubicBezTo>
                      <a:pt x="90" y="304"/>
                      <a:pt x="90" y="308"/>
                      <a:pt x="90" y="313"/>
                    </a:cubicBezTo>
                    <a:cubicBezTo>
                      <a:pt x="90" y="323"/>
                      <a:pt x="88" y="331"/>
                      <a:pt x="85" y="340"/>
                    </a:cubicBezTo>
                    <a:cubicBezTo>
                      <a:pt x="81" y="347"/>
                      <a:pt x="76" y="354"/>
                      <a:pt x="69" y="359"/>
                    </a:cubicBezTo>
                    <a:cubicBezTo>
                      <a:pt x="63" y="363"/>
                      <a:pt x="58" y="365"/>
                      <a:pt x="52" y="366"/>
                    </a:cubicBezTo>
                    <a:cubicBezTo>
                      <a:pt x="44" y="368"/>
                      <a:pt x="36" y="367"/>
                      <a:pt x="28" y="363"/>
                    </a:cubicBezTo>
                    <a:cubicBezTo>
                      <a:pt x="23" y="360"/>
                      <a:pt x="18" y="357"/>
                      <a:pt x="14" y="352"/>
                    </a:cubicBezTo>
                    <a:cubicBezTo>
                      <a:pt x="9" y="346"/>
                      <a:pt x="5" y="339"/>
                      <a:pt x="3" y="331"/>
                    </a:cubicBezTo>
                    <a:cubicBezTo>
                      <a:pt x="1" y="324"/>
                      <a:pt x="0" y="317"/>
                      <a:pt x="0" y="309"/>
                    </a:cubicBezTo>
                    <a:cubicBezTo>
                      <a:pt x="1" y="300"/>
                      <a:pt x="4" y="291"/>
                      <a:pt x="8" y="283"/>
                    </a:cubicBezTo>
                    <a:cubicBezTo>
                      <a:pt x="12" y="277"/>
                      <a:pt x="16" y="272"/>
                      <a:pt x="22" y="268"/>
                    </a:cubicBezTo>
                    <a:cubicBezTo>
                      <a:pt x="27" y="264"/>
                      <a:pt x="32" y="261"/>
                      <a:pt x="38" y="260"/>
                    </a:cubicBezTo>
                    <a:cubicBezTo>
                      <a:pt x="42" y="260"/>
                      <a:pt x="46" y="259"/>
                      <a:pt x="50" y="260"/>
                    </a:cubicBezTo>
                    <a:close/>
                    <a:moveTo>
                      <a:pt x="235" y="260"/>
                    </a:moveTo>
                    <a:cubicBezTo>
                      <a:pt x="238" y="260"/>
                      <a:pt x="242" y="261"/>
                      <a:pt x="246" y="263"/>
                    </a:cubicBezTo>
                    <a:cubicBezTo>
                      <a:pt x="252" y="266"/>
                      <a:pt x="258" y="270"/>
                      <a:pt x="262" y="275"/>
                    </a:cubicBezTo>
                    <a:cubicBezTo>
                      <a:pt x="268" y="282"/>
                      <a:pt x="272" y="290"/>
                      <a:pt x="274" y="299"/>
                    </a:cubicBezTo>
                    <a:cubicBezTo>
                      <a:pt x="275" y="304"/>
                      <a:pt x="275" y="308"/>
                      <a:pt x="275" y="313"/>
                    </a:cubicBezTo>
                    <a:cubicBezTo>
                      <a:pt x="275" y="323"/>
                      <a:pt x="273" y="331"/>
                      <a:pt x="270" y="340"/>
                    </a:cubicBezTo>
                    <a:cubicBezTo>
                      <a:pt x="266" y="347"/>
                      <a:pt x="261" y="354"/>
                      <a:pt x="254" y="359"/>
                    </a:cubicBezTo>
                    <a:cubicBezTo>
                      <a:pt x="248" y="363"/>
                      <a:pt x="243" y="365"/>
                      <a:pt x="237" y="366"/>
                    </a:cubicBezTo>
                    <a:cubicBezTo>
                      <a:pt x="229" y="368"/>
                      <a:pt x="221" y="367"/>
                      <a:pt x="213" y="363"/>
                    </a:cubicBezTo>
                    <a:cubicBezTo>
                      <a:pt x="208" y="360"/>
                      <a:pt x="203" y="357"/>
                      <a:pt x="199" y="352"/>
                    </a:cubicBezTo>
                    <a:cubicBezTo>
                      <a:pt x="194" y="346"/>
                      <a:pt x="190" y="339"/>
                      <a:pt x="188" y="331"/>
                    </a:cubicBezTo>
                    <a:cubicBezTo>
                      <a:pt x="186" y="324"/>
                      <a:pt x="185" y="317"/>
                      <a:pt x="185" y="309"/>
                    </a:cubicBezTo>
                    <a:cubicBezTo>
                      <a:pt x="186" y="300"/>
                      <a:pt x="189" y="291"/>
                      <a:pt x="193" y="283"/>
                    </a:cubicBezTo>
                    <a:cubicBezTo>
                      <a:pt x="197" y="277"/>
                      <a:pt x="201" y="272"/>
                      <a:pt x="207" y="268"/>
                    </a:cubicBezTo>
                    <a:cubicBezTo>
                      <a:pt x="212" y="264"/>
                      <a:pt x="217" y="261"/>
                      <a:pt x="223" y="260"/>
                    </a:cubicBezTo>
                    <a:cubicBezTo>
                      <a:pt x="227" y="260"/>
                      <a:pt x="231" y="259"/>
                      <a:pt x="235" y="260"/>
                    </a:cubicBezTo>
                    <a:close/>
                    <a:moveTo>
                      <a:pt x="46" y="281"/>
                    </a:moveTo>
                    <a:cubicBezTo>
                      <a:pt x="43" y="281"/>
                      <a:pt x="39" y="282"/>
                      <a:pt x="36" y="284"/>
                    </a:cubicBezTo>
                    <a:cubicBezTo>
                      <a:pt x="34" y="285"/>
                      <a:pt x="32" y="287"/>
                      <a:pt x="30" y="290"/>
                    </a:cubicBezTo>
                    <a:cubicBezTo>
                      <a:pt x="27" y="293"/>
                      <a:pt x="26" y="296"/>
                      <a:pt x="24" y="300"/>
                    </a:cubicBezTo>
                    <a:cubicBezTo>
                      <a:pt x="22" y="307"/>
                      <a:pt x="22" y="314"/>
                      <a:pt x="23" y="321"/>
                    </a:cubicBezTo>
                    <a:cubicBezTo>
                      <a:pt x="24" y="325"/>
                      <a:pt x="25" y="329"/>
                      <a:pt x="27" y="333"/>
                    </a:cubicBezTo>
                    <a:cubicBezTo>
                      <a:pt x="29" y="336"/>
                      <a:pt x="31" y="338"/>
                      <a:pt x="33" y="341"/>
                    </a:cubicBezTo>
                    <a:cubicBezTo>
                      <a:pt x="35" y="342"/>
                      <a:pt x="37" y="343"/>
                      <a:pt x="39" y="344"/>
                    </a:cubicBezTo>
                    <a:cubicBezTo>
                      <a:pt x="43" y="346"/>
                      <a:pt x="48" y="346"/>
                      <a:pt x="52" y="344"/>
                    </a:cubicBezTo>
                    <a:cubicBezTo>
                      <a:pt x="54" y="343"/>
                      <a:pt x="56" y="342"/>
                      <a:pt x="58" y="340"/>
                    </a:cubicBezTo>
                    <a:cubicBezTo>
                      <a:pt x="61" y="337"/>
                      <a:pt x="63" y="334"/>
                      <a:pt x="65" y="331"/>
                    </a:cubicBezTo>
                    <a:cubicBezTo>
                      <a:pt x="67" y="325"/>
                      <a:pt x="68" y="319"/>
                      <a:pt x="68" y="313"/>
                    </a:cubicBezTo>
                    <a:cubicBezTo>
                      <a:pt x="68" y="309"/>
                      <a:pt x="68" y="305"/>
                      <a:pt x="67" y="301"/>
                    </a:cubicBezTo>
                    <a:cubicBezTo>
                      <a:pt x="66" y="297"/>
                      <a:pt x="64" y="293"/>
                      <a:pt x="61" y="290"/>
                    </a:cubicBezTo>
                    <a:cubicBezTo>
                      <a:pt x="59" y="287"/>
                      <a:pt x="57" y="285"/>
                      <a:pt x="54" y="283"/>
                    </a:cubicBezTo>
                    <a:cubicBezTo>
                      <a:pt x="52" y="282"/>
                      <a:pt x="49" y="281"/>
                      <a:pt x="46" y="281"/>
                    </a:cubicBezTo>
                    <a:close/>
                    <a:moveTo>
                      <a:pt x="231" y="281"/>
                    </a:moveTo>
                    <a:cubicBezTo>
                      <a:pt x="228" y="281"/>
                      <a:pt x="224" y="282"/>
                      <a:pt x="221" y="284"/>
                    </a:cubicBezTo>
                    <a:cubicBezTo>
                      <a:pt x="219" y="285"/>
                      <a:pt x="217" y="287"/>
                      <a:pt x="215" y="290"/>
                    </a:cubicBezTo>
                    <a:cubicBezTo>
                      <a:pt x="212" y="293"/>
                      <a:pt x="211" y="296"/>
                      <a:pt x="209" y="300"/>
                    </a:cubicBezTo>
                    <a:cubicBezTo>
                      <a:pt x="207" y="307"/>
                      <a:pt x="207" y="314"/>
                      <a:pt x="208" y="321"/>
                    </a:cubicBezTo>
                    <a:cubicBezTo>
                      <a:pt x="208" y="325"/>
                      <a:pt x="210" y="329"/>
                      <a:pt x="212" y="333"/>
                    </a:cubicBezTo>
                    <a:cubicBezTo>
                      <a:pt x="214" y="336"/>
                      <a:pt x="216" y="338"/>
                      <a:pt x="218" y="341"/>
                    </a:cubicBezTo>
                    <a:cubicBezTo>
                      <a:pt x="220" y="342"/>
                      <a:pt x="222" y="343"/>
                      <a:pt x="224" y="344"/>
                    </a:cubicBezTo>
                    <a:cubicBezTo>
                      <a:pt x="228" y="346"/>
                      <a:pt x="232" y="346"/>
                      <a:pt x="237" y="344"/>
                    </a:cubicBezTo>
                    <a:cubicBezTo>
                      <a:pt x="239" y="343"/>
                      <a:pt x="241" y="342"/>
                      <a:pt x="243" y="340"/>
                    </a:cubicBezTo>
                    <a:cubicBezTo>
                      <a:pt x="246" y="337"/>
                      <a:pt x="248" y="334"/>
                      <a:pt x="250" y="331"/>
                    </a:cubicBezTo>
                    <a:cubicBezTo>
                      <a:pt x="252" y="325"/>
                      <a:pt x="253" y="319"/>
                      <a:pt x="253" y="313"/>
                    </a:cubicBezTo>
                    <a:cubicBezTo>
                      <a:pt x="253" y="309"/>
                      <a:pt x="253" y="305"/>
                      <a:pt x="252" y="301"/>
                    </a:cubicBezTo>
                    <a:cubicBezTo>
                      <a:pt x="250" y="297"/>
                      <a:pt x="249" y="293"/>
                      <a:pt x="246" y="290"/>
                    </a:cubicBezTo>
                    <a:cubicBezTo>
                      <a:pt x="244" y="287"/>
                      <a:pt x="242" y="285"/>
                      <a:pt x="239" y="283"/>
                    </a:cubicBezTo>
                    <a:cubicBezTo>
                      <a:pt x="237" y="282"/>
                      <a:pt x="234" y="281"/>
                      <a:pt x="231"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24" name="Freeform 136">
                <a:extLst>
                  <a:ext uri="{FF2B5EF4-FFF2-40B4-BE49-F238E27FC236}">
                    <a16:creationId xmlns:a16="http://schemas.microsoft.com/office/drawing/2014/main" id="{A546D510-DEFC-766F-7BA6-B77CC73C02ED}"/>
                  </a:ext>
                </a:extLst>
              </p:cNvPr>
              <p:cNvSpPr>
                <a:spLocks noEditPoints="1"/>
              </p:cNvSpPr>
              <p:nvPr/>
            </p:nvSpPr>
            <p:spPr bwMode="auto">
              <a:xfrm>
                <a:off x="1475" y="2517"/>
                <a:ext cx="461" cy="441"/>
              </a:xfrm>
              <a:custGeom>
                <a:avLst/>
                <a:gdLst>
                  <a:gd name="T0" fmla="*/ 222 w 376"/>
                  <a:gd name="T1" fmla="*/ 49 h 367"/>
                  <a:gd name="T2" fmla="*/ 222 w 376"/>
                  <a:gd name="T3" fmla="*/ 363 h 367"/>
                  <a:gd name="T4" fmla="*/ 332 w 376"/>
                  <a:gd name="T5" fmla="*/ 406 h 367"/>
                  <a:gd name="T6" fmla="*/ 49 w 376"/>
                  <a:gd name="T7" fmla="*/ 463 h 367"/>
                  <a:gd name="T8" fmla="*/ 107 w 376"/>
                  <a:gd name="T9" fmla="*/ 371 h 367"/>
                  <a:gd name="T10" fmla="*/ 115 w 376"/>
                  <a:gd name="T11" fmla="*/ 352 h 367"/>
                  <a:gd name="T12" fmla="*/ 108 w 376"/>
                  <a:gd name="T13" fmla="*/ 93 h 367"/>
                  <a:gd name="T14" fmla="*/ 71 w 376"/>
                  <a:gd name="T15" fmla="*/ 1 h 367"/>
                  <a:gd name="T16" fmla="*/ 633 w 376"/>
                  <a:gd name="T17" fmla="*/ 1 h 367"/>
                  <a:gd name="T18" fmla="*/ 678 w 376"/>
                  <a:gd name="T19" fmla="*/ 203 h 367"/>
                  <a:gd name="T20" fmla="*/ 703 w 376"/>
                  <a:gd name="T21" fmla="*/ 371 h 367"/>
                  <a:gd name="T22" fmla="*/ 723 w 376"/>
                  <a:gd name="T23" fmla="*/ 466 h 367"/>
                  <a:gd name="T24" fmla="*/ 492 w 376"/>
                  <a:gd name="T25" fmla="*/ 373 h 367"/>
                  <a:gd name="T26" fmla="*/ 568 w 376"/>
                  <a:gd name="T27" fmla="*/ 371 h 367"/>
                  <a:gd name="T28" fmla="*/ 568 w 376"/>
                  <a:gd name="T29" fmla="*/ 93 h 367"/>
                  <a:gd name="T30" fmla="*/ 516 w 376"/>
                  <a:gd name="T31" fmla="*/ 93 h 367"/>
                  <a:gd name="T32" fmla="*/ 612 w 376"/>
                  <a:gd name="T33" fmla="*/ 0 h 367"/>
                  <a:gd name="T34" fmla="*/ 408 w 376"/>
                  <a:gd name="T35" fmla="*/ 625 h 367"/>
                  <a:gd name="T36" fmla="*/ 408 w 376"/>
                  <a:gd name="T37" fmla="*/ 940 h 367"/>
                  <a:gd name="T38" fmla="*/ 520 w 376"/>
                  <a:gd name="T39" fmla="*/ 973 h 367"/>
                  <a:gd name="T40" fmla="*/ 242 w 376"/>
                  <a:gd name="T41" fmla="*/ 1041 h 367"/>
                  <a:gd name="T42" fmla="*/ 292 w 376"/>
                  <a:gd name="T43" fmla="*/ 948 h 367"/>
                  <a:gd name="T44" fmla="*/ 310 w 376"/>
                  <a:gd name="T45" fmla="*/ 929 h 367"/>
                  <a:gd name="T46" fmla="*/ 297 w 376"/>
                  <a:gd name="T47" fmla="*/ 671 h 367"/>
                  <a:gd name="T48" fmla="*/ 255 w 376"/>
                  <a:gd name="T49" fmla="*/ 579 h 367"/>
                  <a:gd name="T50" fmla="*/ 1290 w 376"/>
                  <a:gd name="T51" fmla="*/ 579 h 367"/>
                  <a:gd name="T52" fmla="*/ 1332 w 376"/>
                  <a:gd name="T53" fmla="*/ 782 h 367"/>
                  <a:gd name="T54" fmla="*/ 1362 w 376"/>
                  <a:gd name="T55" fmla="*/ 948 h 367"/>
                  <a:gd name="T56" fmla="*/ 1381 w 376"/>
                  <a:gd name="T57" fmla="*/ 1041 h 367"/>
                  <a:gd name="T58" fmla="*/ 1143 w 376"/>
                  <a:gd name="T59" fmla="*/ 953 h 367"/>
                  <a:gd name="T60" fmla="*/ 1222 w 376"/>
                  <a:gd name="T61" fmla="*/ 944 h 367"/>
                  <a:gd name="T62" fmla="*/ 1222 w 376"/>
                  <a:gd name="T63" fmla="*/ 673 h 367"/>
                  <a:gd name="T64" fmla="*/ 1176 w 376"/>
                  <a:gd name="T65" fmla="*/ 671 h 367"/>
                  <a:gd name="T66" fmla="*/ 1271 w 376"/>
                  <a:gd name="T67" fmla="*/ 579 h 367"/>
                  <a:gd name="T68" fmla="*/ 1802 w 376"/>
                  <a:gd name="T69" fmla="*/ 625 h 367"/>
                  <a:gd name="T70" fmla="*/ 1802 w 376"/>
                  <a:gd name="T71" fmla="*/ 940 h 367"/>
                  <a:gd name="T72" fmla="*/ 1910 w 376"/>
                  <a:gd name="T73" fmla="*/ 973 h 367"/>
                  <a:gd name="T74" fmla="*/ 1628 w 376"/>
                  <a:gd name="T75" fmla="*/ 1041 h 367"/>
                  <a:gd name="T76" fmla="*/ 1680 w 376"/>
                  <a:gd name="T77" fmla="*/ 948 h 367"/>
                  <a:gd name="T78" fmla="*/ 1696 w 376"/>
                  <a:gd name="T79" fmla="*/ 929 h 367"/>
                  <a:gd name="T80" fmla="*/ 1688 w 376"/>
                  <a:gd name="T81" fmla="*/ 671 h 367"/>
                  <a:gd name="T82" fmla="*/ 1642 w 376"/>
                  <a:gd name="T83" fmla="*/ 579 h 367"/>
                  <a:gd name="T84" fmla="*/ 671 w 376"/>
                  <a:gd name="T85" fmla="*/ 1134 h 367"/>
                  <a:gd name="T86" fmla="*/ 718 w 376"/>
                  <a:gd name="T87" fmla="*/ 1341 h 367"/>
                  <a:gd name="T88" fmla="*/ 739 w 376"/>
                  <a:gd name="T89" fmla="*/ 1506 h 367"/>
                  <a:gd name="T90" fmla="*/ 760 w 376"/>
                  <a:gd name="T91" fmla="*/ 1595 h 367"/>
                  <a:gd name="T92" fmla="*/ 524 w 376"/>
                  <a:gd name="T93" fmla="*/ 1508 h 367"/>
                  <a:gd name="T94" fmla="*/ 603 w 376"/>
                  <a:gd name="T95" fmla="*/ 1503 h 367"/>
                  <a:gd name="T96" fmla="*/ 603 w 376"/>
                  <a:gd name="T97" fmla="*/ 1230 h 367"/>
                  <a:gd name="T98" fmla="*/ 552 w 376"/>
                  <a:gd name="T99" fmla="*/ 1227 h 367"/>
                  <a:gd name="T100" fmla="*/ 650 w 376"/>
                  <a:gd name="T101" fmla="*/ 1134 h 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367">
                    <a:moveTo>
                      <a:pt x="31" y="0"/>
                    </a:moveTo>
                    <a:cubicBezTo>
                      <a:pt x="33" y="0"/>
                      <a:pt x="34" y="0"/>
                      <a:pt x="35" y="1"/>
                    </a:cubicBezTo>
                    <a:cubicBezTo>
                      <a:pt x="39" y="1"/>
                      <a:pt x="44" y="5"/>
                      <a:pt x="44" y="10"/>
                    </a:cubicBezTo>
                    <a:cubicBezTo>
                      <a:pt x="44" y="11"/>
                      <a:pt x="44" y="11"/>
                      <a:pt x="44" y="11"/>
                    </a:cubicBezTo>
                    <a:cubicBezTo>
                      <a:pt x="44" y="23"/>
                      <a:pt x="44" y="35"/>
                      <a:pt x="44" y="47"/>
                    </a:cubicBezTo>
                    <a:cubicBezTo>
                      <a:pt x="44" y="47"/>
                      <a:pt x="44" y="47"/>
                      <a:pt x="44" y="47"/>
                    </a:cubicBezTo>
                    <a:cubicBezTo>
                      <a:pt x="44" y="58"/>
                      <a:pt x="44" y="69"/>
                      <a:pt x="44" y="80"/>
                    </a:cubicBezTo>
                    <a:cubicBezTo>
                      <a:pt x="44" y="82"/>
                      <a:pt x="44" y="83"/>
                      <a:pt x="44" y="84"/>
                    </a:cubicBezTo>
                    <a:cubicBezTo>
                      <a:pt x="44" y="85"/>
                      <a:pt x="45" y="85"/>
                      <a:pt x="45" y="85"/>
                    </a:cubicBezTo>
                    <a:cubicBezTo>
                      <a:pt x="47" y="85"/>
                      <a:pt x="48" y="85"/>
                      <a:pt x="49" y="85"/>
                    </a:cubicBezTo>
                    <a:cubicBezTo>
                      <a:pt x="51" y="85"/>
                      <a:pt x="53" y="85"/>
                      <a:pt x="55" y="85"/>
                    </a:cubicBezTo>
                    <a:cubicBezTo>
                      <a:pt x="59" y="86"/>
                      <a:pt x="63" y="89"/>
                      <a:pt x="65" y="93"/>
                    </a:cubicBezTo>
                    <a:cubicBezTo>
                      <a:pt x="67" y="100"/>
                      <a:pt x="61" y="106"/>
                      <a:pt x="56" y="106"/>
                    </a:cubicBezTo>
                    <a:cubicBezTo>
                      <a:pt x="55" y="106"/>
                      <a:pt x="54" y="107"/>
                      <a:pt x="53" y="107"/>
                    </a:cubicBezTo>
                    <a:cubicBezTo>
                      <a:pt x="39" y="107"/>
                      <a:pt x="26" y="107"/>
                      <a:pt x="12" y="107"/>
                    </a:cubicBezTo>
                    <a:cubicBezTo>
                      <a:pt x="12" y="107"/>
                      <a:pt x="11" y="106"/>
                      <a:pt x="10" y="106"/>
                    </a:cubicBezTo>
                    <a:cubicBezTo>
                      <a:pt x="5" y="106"/>
                      <a:pt x="1" y="102"/>
                      <a:pt x="1" y="98"/>
                    </a:cubicBezTo>
                    <a:cubicBezTo>
                      <a:pt x="0" y="94"/>
                      <a:pt x="2" y="89"/>
                      <a:pt x="7" y="86"/>
                    </a:cubicBezTo>
                    <a:cubicBezTo>
                      <a:pt x="8" y="86"/>
                      <a:pt x="10" y="85"/>
                      <a:pt x="11" y="85"/>
                    </a:cubicBezTo>
                    <a:cubicBezTo>
                      <a:pt x="14" y="85"/>
                      <a:pt x="17" y="85"/>
                      <a:pt x="20" y="85"/>
                    </a:cubicBezTo>
                    <a:cubicBezTo>
                      <a:pt x="21" y="85"/>
                      <a:pt x="21" y="85"/>
                      <a:pt x="22" y="85"/>
                    </a:cubicBezTo>
                    <a:cubicBezTo>
                      <a:pt x="22" y="85"/>
                      <a:pt x="22" y="85"/>
                      <a:pt x="22" y="85"/>
                    </a:cubicBezTo>
                    <a:cubicBezTo>
                      <a:pt x="23" y="85"/>
                      <a:pt x="23" y="84"/>
                      <a:pt x="23" y="84"/>
                    </a:cubicBezTo>
                    <a:cubicBezTo>
                      <a:pt x="23" y="83"/>
                      <a:pt x="23" y="82"/>
                      <a:pt x="23" y="81"/>
                    </a:cubicBezTo>
                    <a:cubicBezTo>
                      <a:pt x="23" y="63"/>
                      <a:pt x="23" y="44"/>
                      <a:pt x="23" y="26"/>
                    </a:cubicBezTo>
                    <a:cubicBezTo>
                      <a:pt x="23" y="25"/>
                      <a:pt x="23" y="24"/>
                      <a:pt x="22" y="22"/>
                    </a:cubicBezTo>
                    <a:cubicBezTo>
                      <a:pt x="22" y="22"/>
                      <a:pt x="22" y="22"/>
                      <a:pt x="22" y="22"/>
                    </a:cubicBezTo>
                    <a:cubicBezTo>
                      <a:pt x="21" y="22"/>
                      <a:pt x="21" y="22"/>
                      <a:pt x="21" y="22"/>
                    </a:cubicBezTo>
                    <a:cubicBezTo>
                      <a:pt x="19" y="22"/>
                      <a:pt x="17" y="22"/>
                      <a:pt x="15" y="22"/>
                    </a:cubicBezTo>
                    <a:cubicBezTo>
                      <a:pt x="14" y="22"/>
                      <a:pt x="13" y="22"/>
                      <a:pt x="12" y="22"/>
                    </a:cubicBezTo>
                    <a:cubicBezTo>
                      <a:pt x="8" y="22"/>
                      <a:pt x="3" y="17"/>
                      <a:pt x="3" y="11"/>
                    </a:cubicBezTo>
                    <a:cubicBezTo>
                      <a:pt x="3" y="5"/>
                      <a:pt x="8" y="1"/>
                      <a:pt x="13" y="1"/>
                    </a:cubicBezTo>
                    <a:cubicBezTo>
                      <a:pt x="13" y="1"/>
                      <a:pt x="14" y="1"/>
                      <a:pt x="14" y="1"/>
                    </a:cubicBezTo>
                    <a:cubicBezTo>
                      <a:pt x="20" y="1"/>
                      <a:pt x="26" y="0"/>
                      <a:pt x="31" y="0"/>
                    </a:cubicBezTo>
                    <a:close/>
                    <a:moveTo>
                      <a:pt x="120" y="0"/>
                    </a:moveTo>
                    <a:cubicBezTo>
                      <a:pt x="122" y="0"/>
                      <a:pt x="123" y="0"/>
                      <a:pt x="124" y="1"/>
                    </a:cubicBezTo>
                    <a:cubicBezTo>
                      <a:pt x="128" y="1"/>
                      <a:pt x="133" y="5"/>
                      <a:pt x="133" y="10"/>
                    </a:cubicBezTo>
                    <a:cubicBezTo>
                      <a:pt x="133" y="11"/>
                      <a:pt x="133" y="11"/>
                      <a:pt x="133" y="11"/>
                    </a:cubicBezTo>
                    <a:cubicBezTo>
                      <a:pt x="133" y="23"/>
                      <a:pt x="133" y="35"/>
                      <a:pt x="133" y="47"/>
                    </a:cubicBezTo>
                    <a:cubicBezTo>
                      <a:pt x="133" y="47"/>
                      <a:pt x="133" y="47"/>
                      <a:pt x="133" y="47"/>
                    </a:cubicBezTo>
                    <a:cubicBezTo>
                      <a:pt x="133" y="58"/>
                      <a:pt x="133" y="69"/>
                      <a:pt x="133" y="80"/>
                    </a:cubicBezTo>
                    <a:cubicBezTo>
                      <a:pt x="133" y="82"/>
                      <a:pt x="133" y="83"/>
                      <a:pt x="133" y="84"/>
                    </a:cubicBezTo>
                    <a:cubicBezTo>
                      <a:pt x="133" y="85"/>
                      <a:pt x="133" y="85"/>
                      <a:pt x="134" y="85"/>
                    </a:cubicBezTo>
                    <a:cubicBezTo>
                      <a:pt x="136" y="85"/>
                      <a:pt x="137" y="85"/>
                      <a:pt x="138" y="85"/>
                    </a:cubicBezTo>
                    <a:cubicBezTo>
                      <a:pt x="140" y="85"/>
                      <a:pt x="142" y="85"/>
                      <a:pt x="144" y="85"/>
                    </a:cubicBezTo>
                    <a:cubicBezTo>
                      <a:pt x="148" y="86"/>
                      <a:pt x="152" y="89"/>
                      <a:pt x="154" y="93"/>
                    </a:cubicBezTo>
                    <a:cubicBezTo>
                      <a:pt x="156" y="100"/>
                      <a:pt x="150" y="106"/>
                      <a:pt x="145" y="106"/>
                    </a:cubicBezTo>
                    <a:cubicBezTo>
                      <a:pt x="144" y="106"/>
                      <a:pt x="143" y="107"/>
                      <a:pt x="142" y="107"/>
                    </a:cubicBezTo>
                    <a:cubicBezTo>
                      <a:pt x="128" y="107"/>
                      <a:pt x="115" y="107"/>
                      <a:pt x="101" y="107"/>
                    </a:cubicBezTo>
                    <a:cubicBezTo>
                      <a:pt x="100" y="107"/>
                      <a:pt x="100" y="106"/>
                      <a:pt x="99" y="106"/>
                    </a:cubicBezTo>
                    <a:cubicBezTo>
                      <a:pt x="94" y="106"/>
                      <a:pt x="90" y="102"/>
                      <a:pt x="89" y="98"/>
                    </a:cubicBezTo>
                    <a:cubicBezTo>
                      <a:pt x="89" y="94"/>
                      <a:pt x="91" y="89"/>
                      <a:pt x="96" y="86"/>
                    </a:cubicBezTo>
                    <a:cubicBezTo>
                      <a:pt x="97" y="86"/>
                      <a:pt x="99" y="85"/>
                      <a:pt x="100" y="85"/>
                    </a:cubicBezTo>
                    <a:cubicBezTo>
                      <a:pt x="103" y="85"/>
                      <a:pt x="106" y="85"/>
                      <a:pt x="109" y="85"/>
                    </a:cubicBezTo>
                    <a:cubicBezTo>
                      <a:pt x="109" y="85"/>
                      <a:pt x="110" y="85"/>
                      <a:pt x="111" y="85"/>
                    </a:cubicBezTo>
                    <a:cubicBezTo>
                      <a:pt x="111" y="85"/>
                      <a:pt x="111" y="85"/>
                      <a:pt x="111" y="85"/>
                    </a:cubicBezTo>
                    <a:cubicBezTo>
                      <a:pt x="111" y="85"/>
                      <a:pt x="111" y="84"/>
                      <a:pt x="111" y="84"/>
                    </a:cubicBezTo>
                    <a:cubicBezTo>
                      <a:pt x="111" y="83"/>
                      <a:pt x="111" y="82"/>
                      <a:pt x="111" y="81"/>
                    </a:cubicBezTo>
                    <a:cubicBezTo>
                      <a:pt x="111" y="63"/>
                      <a:pt x="111" y="44"/>
                      <a:pt x="111" y="26"/>
                    </a:cubicBezTo>
                    <a:cubicBezTo>
                      <a:pt x="111" y="25"/>
                      <a:pt x="111" y="24"/>
                      <a:pt x="111" y="22"/>
                    </a:cubicBezTo>
                    <a:cubicBezTo>
                      <a:pt x="111" y="22"/>
                      <a:pt x="111" y="22"/>
                      <a:pt x="111" y="22"/>
                    </a:cubicBezTo>
                    <a:cubicBezTo>
                      <a:pt x="110" y="22"/>
                      <a:pt x="110" y="22"/>
                      <a:pt x="110" y="22"/>
                    </a:cubicBezTo>
                    <a:cubicBezTo>
                      <a:pt x="108" y="22"/>
                      <a:pt x="106" y="22"/>
                      <a:pt x="104" y="22"/>
                    </a:cubicBezTo>
                    <a:cubicBezTo>
                      <a:pt x="103" y="22"/>
                      <a:pt x="102" y="22"/>
                      <a:pt x="101" y="22"/>
                    </a:cubicBezTo>
                    <a:cubicBezTo>
                      <a:pt x="97" y="22"/>
                      <a:pt x="92" y="17"/>
                      <a:pt x="92" y="11"/>
                    </a:cubicBezTo>
                    <a:cubicBezTo>
                      <a:pt x="92" y="5"/>
                      <a:pt x="97" y="1"/>
                      <a:pt x="102" y="1"/>
                    </a:cubicBezTo>
                    <a:cubicBezTo>
                      <a:pt x="102" y="1"/>
                      <a:pt x="103" y="1"/>
                      <a:pt x="103" y="1"/>
                    </a:cubicBezTo>
                    <a:cubicBezTo>
                      <a:pt x="109" y="1"/>
                      <a:pt x="115" y="0"/>
                      <a:pt x="120" y="0"/>
                    </a:cubicBezTo>
                    <a:close/>
                    <a:moveTo>
                      <a:pt x="69" y="133"/>
                    </a:moveTo>
                    <a:cubicBezTo>
                      <a:pt x="70" y="133"/>
                      <a:pt x="71" y="133"/>
                      <a:pt x="73" y="133"/>
                    </a:cubicBezTo>
                    <a:cubicBezTo>
                      <a:pt x="77" y="133"/>
                      <a:pt x="81" y="137"/>
                      <a:pt x="81" y="142"/>
                    </a:cubicBezTo>
                    <a:cubicBezTo>
                      <a:pt x="81" y="143"/>
                      <a:pt x="81" y="143"/>
                      <a:pt x="81" y="144"/>
                    </a:cubicBezTo>
                    <a:cubicBezTo>
                      <a:pt x="81" y="156"/>
                      <a:pt x="81" y="168"/>
                      <a:pt x="81" y="180"/>
                    </a:cubicBezTo>
                    <a:cubicBezTo>
                      <a:pt x="81" y="180"/>
                      <a:pt x="81" y="180"/>
                      <a:pt x="81" y="180"/>
                    </a:cubicBezTo>
                    <a:cubicBezTo>
                      <a:pt x="81" y="191"/>
                      <a:pt x="81" y="202"/>
                      <a:pt x="81" y="213"/>
                    </a:cubicBezTo>
                    <a:cubicBezTo>
                      <a:pt x="81" y="214"/>
                      <a:pt x="81" y="215"/>
                      <a:pt x="81" y="216"/>
                    </a:cubicBezTo>
                    <a:cubicBezTo>
                      <a:pt x="81" y="217"/>
                      <a:pt x="82" y="218"/>
                      <a:pt x="83" y="218"/>
                    </a:cubicBezTo>
                    <a:cubicBezTo>
                      <a:pt x="84" y="218"/>
                      <a:pt x="85" y="218"/>
                      <a:pt x="87" y="218"/>
                    </a:cubicBezTo>
                    <a:cubicBezTo>
                      <a:pt x="89" y="218"/>
                      <a:pt x="90" y="218"/>
                      <a:pt x="92" y="218"/>
                    </a:cubicBezTo>
                    <a:cubicBezTo>
                      <a:pt x="97" y="218"/>
                      <a:pt x="101" y="221"/>
                      <a:pt x="102" y="225"/>
                    </a:cubicBezTo>
                    <a:cubicBezTo>
                      <a:pt x="104" y="232"/>
                      <a:pt x="99" y="238"/>
                      <a:pt x="94" y="239"/>
                    </a:cubicBezTo>
                    <a:cubicBezTo>
                      <a:pt x="92" y="239"/>
                      <a:pt x="91" y="239"/>
                      <a:pt x="90" y="239"/>
                    </a:cubicBezTo>
                    <a:cubicBezTo>
                      <a:pt x="77" y="239"/>
                      <a:pt x="63" y="239"/>
                      <a:pt x="50" y="239"/>
                    </a:cubicBezTo>
                    <a:cubicBezTo>
                      <a:pt x="49" y="239"/>
                      <a:pt x="48" y="239"/>
                      <a:pt x="47" y="239"/>
                    </a:cubicBezTo>
                    <a:cubicBezTo>
                      <a:pt x="43" y="238"/>
                      <a:pt x="39" y="234"/>
                      <a:pt x="38" y="230"/>
                    </a:cubicBezTo>
                    <a:cubicBezTo>
                      <a:pt x="37" y="226"/>
                      <a:pt x="39" y="221"/>
                      <a:pt x="44" y="219"/>
                    </a:cubicBezTo>
                    <a:cubicBezTo>
                      <a:pt x="46" y="218"/>
                      <a:pt x="47" y="218"/>
                      <a:pt x="49" y="218"/>
                    </a:cubicBezTo>
                    <a:cubicBezTo>
                      <a:pt x="52" y="218"/>
                      <a:pt x="54" y="218"/>
                      <a:pt x="57" y="218"/>
                    </a:cubicBezTo>
                    <a:cubicBezTo>
                      <a:pt x="58" y="218"/>
                      <a:pt x="59" y="218"/>
                      <a:pt x="59" y="217"/>
                    </a:cubicBezTo>
                    <a:cubicBezTo>
                      <a:pt x="59" y="217"/>
                      <a:pt x="60" y="217"/>
                      <a:pt x="60" y="217"/>
                    </a:cubicBezTo>
                    <a:cubicBezTo>
                      <a:pt x="60" y="217"/>
                      <a:pt x="60" y="216"/>
                      <a:pt x="60" y="216"/>
                    </a:cubicBezTo>
                    <a:cubicBezTo>
                      <a:pt x="60" y="215"/>
                      <a:pt x="60" y="214"/>
                      <a:pt x="60" y="213"/>
                    </a:cubicBezTo>
                    <a:cubicBezTo>
                      <a:pt x="60" y="195"/>
                      <a:pt x="60" y="177"/>
                      <a:pt x="60" y="158"/>
                    </a:cubicBezTo>
                    <a:cubicBezTo>
                      <a:pt x="60" y="157"/>
                      <a:pt x="60" y="156"/>
                      <a:pt x="60" y="155"/>
                    </a:cubicBezTo>
                    <a:cubicBezTo>
                      <a:pt x="60" y="154"/>
                      <a:pt x="59" y="154"/>
                      <a:pt x="59" y="154"/>
                    </a:cubicBezTo>
                    <a:cubicBezTo>
                      <a:pt x="59" y="154"/>
                      <a:pt x="59" y="154"/>
                      <a:pt x="58" y="154"/>
                    </a:cubicBezTo>
                    <a:cubicBezTo>
                      <a:pt x="56" y="154"/>
                      <a:pt x="54" y="154"/>
                      <a:pt x="53" y="154"/>
                    </a:cubicBezTo>
                    <a:cubicBezTo>
                      <a:pt x="52" y="154"/>
                      <a:pt x="51" y="154"/>
                      <a:pt x="50" y="154"/>
                    </a:cubicBezTo>
                    <a:cubicBezTo>
                      <a:pt x="45" y="154"/>
                      <a:pt x="40" y="149"/>
                      <a:pt x="40" y="144"/>
                    </a:cubicBezTo>
                    <a:cubicBezTo>
                      <a:pt x="40" y="137"/>
                      <a:pt x="45" y="133"/>
                      <a:pt x="50" y="133"/>
                    </a:cubicBezTo>
                    <a:cubicBezTo>
                      <a:pt x="51" y="133"/>
                      <a:pt x="51" y="133"/>
                      <a:pt x="52" y="133"/>
                    </a:cubicBezTo>
                    <a:cubicBezTo>
                      <a:pt x="57" y="133"/>
                      <a:pt x="63" y="133"/>
                      <a:pt x="69" y="133"/>
                    </a:cubicBezTo>
                    <a:close/>
                    <a:moveTo>
                      <a:pt x="249" y="133"/>
                    </a:moveTo>
                    <a:cubicBezTo>
                      <a:pt x="250" y="133"/>
                      <a:pt x="251" y="133"/>
                      <a:pt x="253" y="133"/>
                    </a:cubicBezTo>
                    <a:cubicBezTo>
                      <a:pt x="257" y="133"/>
                      <a:pt x="261" y="137"/>
                      <a:pt x="261" y="142"/>
                    </a:cubicBezTo>
                    <a:cubicBezTo>
                      <a:pt x="261" y="143"/>
                      <a:pt x="261" y="143"/>
                      <a:pt x="261" y="144"/>
                    </a:cubicBezTo>
                    <a:cubicBezTo>
                      <a:pt x="261" y="156"/>
                      <a:pt x="261" y="168"/>
                      <a:pt x="261" y="180"/>
                    </a:cubicBezTo>
                    <a:cubicBezTo>
                      <a:pt x="261" y="180"/>
                      <a:pt x="261" y="180"/>
                      <a:pt x="261" y="180"/>
                    </a:cubicBezTo>
                    <a:cubicBezTo>
                      <a:pt x="261" y="191"/>
                      <a:pt x="261" y="202"/>
                      <a:pt x="261" y="213"/>
                    </a:cubicBezTo>
                    <a:cubicBezTo>
                      <a:pt x="261" y="214"/>
                      <a:pt x="261" y="215"/>
                      <a:pt x="261" y="216"/>
                    </a:cubicBezTo>
                    <a:cubicBezTo>
                      <a:pt x="261" y="217"/>
                      <a:pt x="262" y="218"/>
                      <a:pt x="263" y="218"/>
                    </a:cubicBezTo>
                    <a:cubicBezTo>
                      <a:pt x="264" y="218"/>
                      <a:pt x="265" y="218"/>
                      <a:pt x="267" y="218"/>
                    </a:cubicBezTo>
                    <a:cubicBezTo>
                      <a:pt x="269" y="218"/>
                      <a:pt x="270" y="218"/>
                      <a:pt x="272" y="218"/>
                    </a:cubicBezTo>
                    <a:cubicBezTo>
                      <a:pt x="277" y="218"/>
                      <a:pt x="281" y="221"/>
                      <a:pt x="282" y="225"/>
                    </a:cubicBezTo>
                    <a:cubicBezTo>
                      <a:pt x="284" y="232"/>
                      <a:pt x="279" y="238"/>
                      <a:pt x="274" y="239"/>
                    </a:cubicBezTo>
                    <a:cubicBezTo>
                      <a:pt x="272" y="239"/>
                      <a:pt x="271" y="239"/>
                      <a:pt x="270" y="239"/>
                    </a:cubicBezTo>
                    <a:cubicBezTo>
                      <a:pt x="257" y="239"/>
                      <a:pt x="243" y="239"/>
                      <a:pt x="230" y="239"/>
                    </a:cubicBezTo>
                    <a:cubicBezTo>
                      <a:pt x="229" y="239"/>
                      <a:pt x="228" y="239"/>
                      <a:pt x="227" y="239"/>
                    </a:cubicBezTo>
                    <a:cubicBezTo>
                      <a:pt x="223" y="238"/>
                      <a:pt x="219" y="234"/>
                      <a:pt x="218" y="230"/>
                    </a:cubicBezTo>
                    <a:cubicBezTo>
                      <a:pt x="217" y="226"/>
                      <a:pt x="219" y="221"/>
                      <a:pt x="224" y="219"/>
                    </a:cubicBezTo>
                    <a:cubicBezTo>
                      <a:pt x="226" y="218"/>
                      <a:pt x="227" y="218"/>
                      <a:pt x="229" y="218"/>
                    </a:cubicBezTo>
                    <a:cubicBezTo>
                      <a:pt x="232" y="218"/>
                      <a:pt x="234" y="218"/>
                      <a:pt x="237" y="218"/>
                    </a:cubicBezTo>
                    <a:cubicBezTo>
                      <a:pt x="238" y="218"/>
                      <a:pt x="239" y="218"/>
                      <a:pt x="239" y="217"/>
                    </a:cubicBezTo>
                    <a:cubicBezTo>
                      <a:pt x="239" y="217"/>
                      <a:pt x="240" y="217"/>
                      <a:pt x="240" y="217"/>
                    </a:cubicBezTo>
                    <a:cubicBezTo>
                      <a:pt x="240" y="217"/>
                      <a:pt x="240" y="216"/>
                      <a:pt x="240" y="216"/>
                    </a:cubicBezTo>
                    <a:cubicBezTo>
                      <a:pt x="240" y="215"/>
                      <a:pt x="240" y="214"/>
                      <a:pt x="240" y="213"/>
                    </a:cubicBezTo>
                    <a:cubicBezTo>
                      <a:pt x="240" y="195"/>
                      <a:pt x="240" y="177"/>
                      <a:pt x="240" y="158"/>
                    </a:cubicBezTo>
                    <a:cubicBezTo>
                      <a:pt x="240" y="157"/>
                      <a:pt x="240" y="156"/>
                      <a:pt x="240" y="155"/>
                    </a:cubicBezTo>
                    <a:cubicBezTo>
                      <a:pt x="240" y="154"/>
                      <a:pt x="239" y="154"/>
                      <a:pt x="239" y="154"/>
                    </a:cubicBezTo>
                    <a:cubicBezTo>
                      <a:pt x="239" y="154"/>
                      <a:pt x="239" y="154"/>
                      <a:pt x="238" y="154"/>
                    </a:cubicBezTo>
                    <a:cubicBezTo>
                      <a:pt x="236" y="154"/>
                      <a:pt x="234" y="154"/>
                      <a:pt x="233" y="154"/>
                    </a:cubicBezTo>
                    <a:cubicBezTo>
                      <a:pt x="232" y="154"/>
                      <a:pt x="231" y="154"/>
                      <a:pt x="230" y="154"/>
                    </a:cubicBezTo>
                    <a:cubicBezTo>
                      <a:pt x="225" y="154"/>
                      <a:pt x="220" y="149"/>
                      <a:pt x="220" y="144"/>
                    </a:cubicBezTo>
                    <a:cubicBezTo>
                      <a:pt x="220" y="137"/>
                      <a:pt x="225" y="133"/>
                      <a:pt x="230" y="133"/>
                    </a:cubicBezTo>
                    <a:cubicBezTo>
                      <a:pt x="231" y="133"/>
                      <a:pt x="231" y="133"/>
                      <a:pt x="232" y="133"/>
                    </a:cubicBezTo>
                    <a:cubicBezTo>
                      <a:pt x="237" y="133"/>
                      <a:pt x="243" y="133"/>
                      <a:pt x="249" y="133"/>
                    </a:cubicBezTo>
                    <a:close/>
                    <a:moveTo>
                      <a:pt x="340" y="133"/>
                    </a:moveTo>
                    <a:cubicBezTo>
                      <a:pt x="342" y="133"/>
                      <a:pt x="343" y="133"/>
                      <a:pt x="344" y="133"/>
                    </a:cubicBezTo>
                    <a:cubicBezTo>
                      <a:pt x="348" y="133"/>
                      <a:pt x="353" y="137"/>
                      <a:pt x="353" y="142"/>
                    </a:cubicBezTo>
                    <a:cubicBezTo>
                      <a:pt x="353" y="143"/>
                      <a:pt x="353" y="143"/>
                      <a:pt x="353" y="144"/>
                    </a:cubicBezTo>
                    <a:cubicBezTo>
                      <a:pt x="353" y="156"/>
                      <a:pt x="353" y="168"/>
                      <a:pt x="353" y="180"/>
                    </a:cubicBezTo>
                    <a:cubicBezTo>
                      <a:pt x="353" y="180"/>
                      <a:pt x="353" y="180"/>
                      <a:pt x="353" y="180"/>
                    </a:cubicBezTo>
                    <a:cubicBezTo>
                      <a:pt x="353" y="191"/>
                      <a:pt x="353" y="202"/>
                      <a:pt x="353" y="213"/>
                    </a:cubicBezTo>
                    <a:cubicBezTo>
                      <a:pt x="353" y="214"/>
                      <a:pt x="353" y="215"/>
                      <a:pt x="353" y="216"/>
                    </a:cubicBezTo>
                    <a:cubicBezTo>
                      <a:pt x="353" y="217"/>
                      <a:pt x="354" y="218"/>
                      <a:pt x="354" y="218"/>
                    </a:cubicBezTo>
                    <a:cubicBezTo>
                      <a:pt x="356" y="218"/>
                      <a:pt x="357" y="218"/>
                      <a:pt x="358" y="218"/>
                    </a:cubicBezTo>
                    <a:cubicBezTo>
                      <a:pt x="360" y="218"/>
                      <a:pt x="362" y="218"/>
                      <a:pt x="364" y="218"/>
                    </a:cubicBezTo>
                    <a:cubicBezTo>
                      <a:pt x="368" y="218"/>
                      <a:pt x="372" y="221"/>
                      <a:pt x="374" y="225"/>
                    </a:cubicBezTo>
                    <a:cubicBezTo>
                      <a:pt x="376" y="232"/>
                      <a:pt x="370" y="238"/>
                      <a:pt x="365" y="239"/>
                    </a:cubicBezTo>
                    <a:cubicBezTo>
                      <a:pt x="364" y="239"/>
                      <a:pt x="363" y="239"/>
                      <a:pt x="362" y="239"/>
                    </a:cubicBezTo>
                    <a:cubicBezTo>
                      <a:pt x="348" y="239"/>
                      <a:pt x="335" y="239"/>
                      <a:pt x="321" y="239"/>
                    </a:cubicBezTo>
                    <a:cubicBezTo>
                      <a:pt x="321" y="239"/>
                      <a:pt x="320" y="239"/>
                      <a:pt x="319" y="239"/>
                    </a:cubicBezTo>
                    <a:cubicBezTo>
                      <a:pt x="314" y="238"/>
                      <a:pt x="310" y="234"/>
                      <a:pt x="309" y="230"/>
                    </a:cubicBezTo>
                    <a:cubicBezTo>
                      <a:pt x="309" y="226"/>
                      <a:pt x="311" y="221"/>
                      <a:pt x="316" y="219"/>
                    </a:cubicBezTo>
                    <a:cubicBezTo>
                      <a:pt x="317" y="218"/>
                      <a:pt x="319" y="218"/>
                      <a:pt x="320" y="218"/>
                    </a:cubicBezTo>
                    <a:cubicBezTo>
                      <a:pt x="323" y="218"/>
                      <a:pt x="326" y="218"/>
                      <a:pt x="329" y="218"/>
                    </a:cubicBezTo>
                    <a:cubicBezTo>
                      <a:pt x="329" y="218"/>
                      <a:pt x="330" y="218"/>
                      <a:pt x="331" y="217"/>
                    </a:cubicBezTo>
                    <a:cubicBezTo>
                      <a:pt x="331" y="217"/>
                      <a:pt x="331" y="217"/>
                      <a:pt x="331" y="217"/>
                    </a:cubicBezTo>
                    <a:cubicBezTo>
                      <a:pt x="332" y="217"/>
                      <a:pt x="332" y="216"/>
                      <a:pt x="332" y="216"/>
                    </a:cubicBezTo>
                    <a:cubicBezTo>
                      <a:pt x="332" y="215"/>
                      <a:pt x="332" y="214"/>
                      <a:pt x="332" y="213"/>
                    </a:cubicBezTo>
                    <a:cubicBezTo>
                      <a:pt x="332" y="195"/>
                      <a:pt x="332" y="177"/>
                      <a:pt x="332" y="158"/>
                    </a:cubicBezTo>
                    <a:cubicBezTo>
                      <a:pt x="332" y="157"/>
                      <a:pt x="332" y="156"/>
                      <a:pt x="331" y="155"/>
                    </a:cubicBezTo>
                    <a:cubicBezTo>
                      <a:pt x="331" y="154"/>
                      <a:pt x="331" y="154"/>
                      <a:pt x="331" y="154"/>
                    </a:cubicBezTo>
                    <a:cubicBezTo>
                      <a:pt x="330" y="154"/>
                      <a:pt x="330" y="154"/>
                      <a:pt x="330" y="154"/>
                    </a:cubicBezTo>
                    <a:cubicBezTo>
                      <a:pt x="328" y="154"/>
                      <a:pt x="326" y="154"/>
                      <a:pt x="324" y="154"/>
                    </a:cubicBezTo>
                    <a:cubicBezTo>
                      <a:pt x="323" y="154"/>
                      <a:pt x="322" y="154"/>
                      <a:pt x="321" y="154"/>
                    </a:cubicBezTo>
                    <a:cubicBezTo>
                      <a:pt x="317" y="154"/>
                      <a:pt x="312" y="149"/>
                      <a:pt x="312" y="144"/>
                    </a:cubicBezTo>
                    <a:cubicBezTo>
                      <a:pt x="312" y="137"/>
                      <a:pt x="317" y="133"/>
                      <a:pt x="322" y="133"/>
                    </a:cubicBezTo>
                    <a:cubicBezTo>
                      <a:pt x="322" y="133"/>
                      <a:pt x="323" y="133"/>
                      <a:pt x="323" y="133"/>
                    </a:cubicBezTo>
                    <a:cubicBezTo>
                      <a:pt x="329" y="133"/>
                      <a:pt x="335" y="133"/>
                      <a:pt x="340" y="133"/>
                    </a:cubicBezTo>
                    <a:close/>
                    <a:moveTo>
                      <a:pt x="127" y="261"/>
                    </a:moveTo>
                    <a:cubicBezTo>
                      <a:pt x="129" y="261"/>
                      <a:pt x="130" y="261"/>
                      <a:pt x="131" y="261"/>
                    </a:cubicBezTo>
                    <a:cubicBezTo>
                      <a:pt x="135" y="261"/>
                      <a:pt x="140" y="266"/>
                      <a:pt x="140" y="270"/>
                    </a:cubicBezTo>
                    <a:cubicBezTo>
                      <a:pt x="140" y="271"/>
                      <a:pt x="140" y="271"/>
                      <a:pt x="140" y="272"/>
                    </a:cubicBezTo>
                    <a:cubicBezTo>
                      <a:pt x="140" y="284"/>
                      <a:pt x="140" y="296"/>
                      <a:pt x="140" y="308"/>
                    </a:cubicBezTo>
                    <a:cubicBezTo>
                      <a:pt x="140" y="308"/>
                      <a:pt x="140" y="308"/>
                      <a:pt x="140" y="308"/>
                    </a:cubicBezTo>
                    <a:cubicBezTo>
                      <a:pt x="140" y="319"/>
                      <a:pt x="140" y="330"/>
                      <a:pt x="140" y="341"/>
                    </a:cubicBezTo>
                    <a:cubicBezTo>
                      <a:pt x="140" y="342"/>
                      <a:pt x="140" y="343"/>
                      <a:pt x="140" y="344"/>
                    </a:cubicBezTo>
                    <a:cubicBezTo>
                      <a:pt x="140" y="345"/>
                      <a:pt x="140" y="346"/>
                      <a:pt x="141" y="346"/>
                    </a:cubicBezTo>
                    <a:cubicBezTo>
                      <a:pt x="143" y="346"/>
                      <a:pt x="144" y="346"/>
                      <a:pt x="145" y="346"/>
                    </a:cubicBezTo>
                    <a:cubicBezTo>
                      <a:pt x="147" y="346"/>
                      <a:pt x="149" y="346"/>
                      <a:pt x="151" y="346"/>
                    </a:cubicBezTo>
                    <a:cubicBezTo>
                      <a:pt x="155" y="346"/>
                      <a:pt x="159" y="349"/>
                      <a:pt x="161" y="353"/>
                    </a:cubicBezTo>
                    <a:cubicBezTo>
                      <a:pt x="163" y="360"/>
                      <a:pt x="157" y="366"/>
                      <a:pt x="152" y="367"/>
                    </a:cubicBezTo>
                    <a:cubicBezTo>
                      <a:pt x="151" y="367"/>
                      <a:pt x="150" y="367"/>
                      <a:pt x="149" y="367"/>
                    </a:cubicBezTo>
                    <a:cubicBezTo>
                      <a:pt x="135" y="367"/>
                      <a:pt x="122" y="367"/>
                      <a:pt x="108" y="367"/>
                    </a:cubicBezTo>
                    <a:cubicBezTo>
                      <a:pt x="107" y="367"/>
                      <a:pt x="107" y="367"/>
                      <a:pt x="106" y="367"/>
                    </a:cubicBezTo>
                    <a:cubicBezTo>
                      <a:pt x="101" y="366"/>
                      <a:pt x="97" y="362"/>
                      <a:pt x="96" y="358"/>
                    </a:cubicBezTo>
                    <a:cubicBezTo>
                      <a:pt x="96" y="354"/>
                      <a:pt x="98" y="349"/>
                      <a:pt x="103" y="347"/>
                    </a:cubicBezTo>
                    <a:cubicBezTo>
                      <a:pt x="104" y="346"/>
                      <a:pt x="106" y="346"/>
                      <a:pt x="107" y="346"/>
                    </a:cubicBezTo>
                    <a:cubicBezTo>
                      <a:pt x="110" y="346"/>
                      <a:pt x="113" y="346"/>
                      <a:pt x="116" y="346"/>
                    </a:cubicBezTo>
                    <a:cubicBezTo>
                      <a:pt x="116" y="346"/>
                      <a:pt x="117" y="346"/>
                      <a:pt x="118" y="345"/>
                    </a:cubicBezTo>
                    <a:cubicBezTo>
                      <a:pt x="118" y="345"/>
                      <a:pt x="118" y="345"/>
                      <a:pt x="118" y="345"/>
                    </a:cubicBezTo>
                    <a:cubicBezTo>
                      <a:pt x="118" y="345"/>
                      <a:pt x="118" y="345"/>
                      <a:pt x="118" y="344"/>
                    </a:cubicBezTo>
                    <a:cubicBezTo>
                      <a:pt x="118" y="343"/>
                      <a:pt x="118" y="342"/>
                      <a:pt x="118" y="341"/>
                    </a:cubicBezTo>
                    <a:cubicBezTo>
                      <a:pt x="118" y="323"/>
                      <a:pt x="118" y="305"/>
                      <a:pt x="118" y="287"/>
                    </a:cubicBezTo>
                    <a:cubicBezTo>
                      <a:pt x="118" y="285"/>
                      <a:pt x="118" y="284"/>
                      <a:pt x="118" y="283"/>
                    </a:cubicBezTo>
                    <a:cubicBezTo>
                      <a:pt x="118" y="283"/>
                      <a:pt x="118" y="282"/>
                      <a:pt x="118" y="282"/>
                    </a:cubicBezTo>
                    <a:cubicBezTo>
                      <a:pt x="117" y="282"/>
                      <a:pt x="117" y="282"/>
                      <a:pt x="117" y="282"/>
                    </a:cubicBezTo>
                    <a:cubicBezTo>
                      <a:pt x="115" y="282"/>
                      <a:pt x="113" y="282"/>
                      <a:pt x="111" y="282"/>
                    </a:cubicBezTo>
                    <a:cubicBezTo>
                      <a:pt x="110" y="282"/>
                      <a:pt x="109" y="282"/>
                      <a:pt x="108" y="282"/>
                    </a:cubicBezTo>
                    <a:cubicBezTo>
                      <a:pt x="104" y="282"/>
                      <a:pt x="99" y="278"/>
                      <a:pt x="99" y="272"/>
                    </a:cubicBezTo>
                    <a:cubicBezTo>
                      <a:pt x="99" y="266"/>
                      <a:pt x="104" y="261"/>
                      <a:pt x="109" y="261"/>
                    </a:cubicBezTo>
                    <a:cubicBezTo>
                      <a:pt x="109" y="261"/>
                      <a:pt x="110" y="261"/>
                      <a:pt x="110" y="261"/>
                    </a:cubicBezTo>
                    <a:cubicBezTo>
                      <a:pt x="116" y="261"/>
                      <a:pt x="122" y="261"/>
                      <a:pt x="127" y="26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spTree>
    <p:extLst>
      <p:ext uri="{BB962C8B-B14F-4D97-AF65-F5344CB8AC3E}">
        <p14:creationId xmlns:p14="http://schemas.microsoft.com/office/powerpoint/2010/main" val="387952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2E3A-1F8E-6E9C-33B2-529F55F01F6E}"/>
              </a:ext>
            </a:extLst>
          </p:cNvPr>
          <p:cNvSpPr>
            <a:spLocks noGrp="1"/>
          </p:cNvSpPr>
          <p:nvPr>
            <p:ph type="title"/>
          </p:nvPr>
        </p:nvSpPr>
        <p:spPr/>
        <p:txBody>
          <a:bodyPr/>
          <a:lstStyle/>
          <a:p>
            <a:r>
              <a:rPr lang="en-GB" dirty="0"/>
              <a:t>SCIM constructs consideration</a:t>
            </a:r>
          </a:p>
        </p:txBody>
      </p:sp>
      <p:sp>
        <p:nvSpPr>
          <p:cNvPr id="3" name="Text Placeholder 3">
            <a:extLst>
              <a:ext uri="{FF2B5EF4-FFF2-40B4-BE49-F238E27FC236}">
                <a16:creationId xmlns:a16="http://schemas.microsoft.com/office/drawing/2014/main" id="{1956F12B-13D0-048E-F7F5-F1BC64A258BE}"/>
              </a:ext>
            </a:extLst>
          </p:cNvPr>
          <p:cNvSpPr txBox="1">
            <a:spLocks/>
          </p:cNvSpPr>
          <p:nvPr/>
        </p:nvSpPr>
        <p:spPr>
          <a:xfrm>
            <a:off x="462301" y="1201738"/>
            <a:ext cx="8277344" cy="3389312"/>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1800" dirty="0">
                <a:latin typeface="Courier New" panose="02070309020205020404" pitchFamily="49" charset="0"/>
                <a:cs typeface="Courier New" panose="02070309020205020404" pitchFamily="49" charset="0"/>
              </a:rPr>
              <a:t>Only a single RC (Resource Creator)/RU (Resource Updater) can be authority to an RO (Resource Object) or a RA (Resource Attribute)</a:t>
            </a:r>
          </a:p>
          <a:p>
            <a:r>
              <a:rPr lang="en-GB" sz="1800" dirty="0">
                <a:latin typeface="Courier New" panose="02070309020205020404" pitchFamily="49" charset="0"/>
                <a:cs typeface="Courier New" panose="02070309020205020404" pitchFamily="49" charset="0"/>
              </a:rPr>
              <a:t>Any SCIM Entity can have one or multiple the role from RC, RM or RS</a:t>
            </a:r>
            <a:endParaRPr lang="en-GB" sz="1200"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070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05488-2134-F5AB-1378-78925DC2AF49}"/>
              </a:ext>
            </a:extLst>
          </p:cNvPr>
          <p:cNvSpPr>
            <a:spLocks noGrp="1"/>
          </p:cNvSpPr>
          <p:nvPr>
            <p:ph type="body" sz="quarter" idx="10"/>
          </p:nvPr>
        </p:nvSpPr>
        <p:spPr>
          <a:xfrm>
            <a:off x="390583" y="1197256"/>
            <a:ext cx="8277344" cy="3389312"/>
          </a:xfrm>
        </p:spPr>
        <p:txBody>
          <a:bodyPr/>
          <a:lstStyle/>
          <a:p>
            <a:r>
              <a:rPr lang="en-GB" dirty="0">
                <a:latin typeface="Courier New" panose="02070309020205020404" pitchFamily="49" charset="0"/>
                <a:cs typeface="Courier New" panose="02070309020205020404" pitchFamily="49" charset="0"/>
              </a:rPr>
              <a:t>Periodic Interval</a:t>
            </a:r>
          </a:p>
          <a:p>
            <a:r>
              <a:rPr lang="en-GB" dirty="0">
                <a:latin typeface="Courier New" panose="02070309020205020404" pitchFamily="49" charset="0"/>
                <a:cs typeface="Courier New" panose="02070309020205020404" pitchFamily="49" charset="0"/>
              </a:rPr>
              <a:t>Events </a:t>
            </a:r>
          </a:p>
          <a:p>
            <a:r>
              <a:rPr lang="en-GB" dirty="0">
                <a:latin typeface="Courier New" panose="02070309020205020404" pitchFamily="49" charset="0"/>
                <a:cs typeface="Courier New" panose="02070309020205020404" pitchFamily="49" charset="0"/>
              </a:rPr>
              <a:t>Administrator Actions</a:t>
            </a:r>
          </a:p>
          <a:p>
            <a:r>
              <a:rPr lang="en-GB" dirty="0">
                <a:latin typeface="Courier New" panose="02070309020205020404" pitchFamily="49" charset="0"/>
                <a:cs typeface="Courier New" panose="02070309020205020404" pitchFamily="49" charset="0"/>
              </a:rPr>
              <a:t>User Actions</a:t>
            </a:r>
          </a:p>
          <a:p>
            <a:r>
              <a:rPr lang="en-GB" dirty="0">
                <a:latin typeface="Courier New" panose="02070309020205020404" pitchFamily="49" charset="0"/>
                <a:cs typeface="Courier New" panose="02070309020205020404" pitchFamily="49" charset="0"/>
              </a:rPr>
              <a:t>Single </a:t>
            </a:r>
            <a:r>
              <a:rPr lang="en-GB" dirty="0" err="1">
                <a:latin typeface="Courier New" panose="02070309020205020404" pitchFamily="49" charset="0"/>
                <a:cs typeface="Courier New" panose="02070309020205020404" pitchFamily="49" charset="0"/>
              </a:rPr>
              <a:t>SignOn</a:t>
            </a:r>
            <a:endParaRPr lang="en-GB"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4BF9D8FC-C802-AB64-0C62-497934C2048F}"/>
              </a:ext>
            </a:extLst>
          </p:cNvPr>
          <p:cNvSpPr>
            <a:spLocks noGrp="1"/>
          </p:cNvSpPr>
          <p:nvPr>
            <p:ph type="title"/>
          </p:nvPr>
        </p:nvSpPr>
        <p:spPr/>
        <p:txBody>
          <a:bodyPr/>
          <a:lstStyle/>
          <a:p>
            <a:r>
              <a:rPr lang="en-GB" dirty="0"/>
              <a:t>Triggers	</a:t>
            </a:r>
          </a:p>
        </p:txBody>
      </p:sp>
    </p:spTree>
    <p:extLst>
      <p:ext uri="{BB962C8B-B14F-4D97-AF65-F5344CB8AC3E}">
        <p14:creationId xmlns:p14="http://schemas.microsoft.com/office/powerpoint/2010/main" val="133746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15E910-AF03-A361-B53C-4C6B84F0BF39}"/>
              </a:ext>
            </a:extLst>
          </p:cNvPr>
          <p:cNvSpPr>
            <a:spLocks noGrp="1"/>
          </p:cNvSpPr>
          <p:nvPr>
            <p:ph type="body" sz="quarter" idx="10"/>
          </p:nvPr>
        </p:nvSpPr>
        <p:spPr>
          <a:xfrm>
            <a:off x="462301" y="1201738"/>
            <a:ext cx="7231722" cy="1759131"/>
          </a:xfrm>
        </p:spPr>
        <p:txBody>
          <a:bodyPr/>
          <a:lstStyle/>
          <a:p>
            <a:r>
              <a:rPr lang="en-GB" sz="1800" dirty="0">
                <a:latin typeface="Courier New" panose="02070309020205020404" pitchFamily="49" charset="0"/>
                <a:cs typeface="Courier New" panose="02070309020205020404" pitchFamily="49" charset="0"/>
              </a:rPr>
              <a:t>Create SCIM Identity Resource </a:t>
            </a:r>
            <a:r>
              <a:rPr lang="en-GB" sz="1200" dirty="0">
                <a:latin typeface="Courier New" panose="02070309020205020404" pitchFamily="49" charset="0"/>
                <a:cs typeface="Courier New" panose="02070309020205020404" pitchFamily="49" charset="0"/>
              </a:rPr>
              <a:t>(Push from RC or RM to RM or RS)</a:t>
            </a:r>
          </a:p>
          <a:p>
            <a:r>
              <a:rPr lang="en-GB" sz="1800" dirty="0">
                <a:latin typeface="Courier New" panose="02070309020205020404" pitchFamily="49" charset="0"/>
                <a:cs typeface="Courier New" panose="02070309020205020404" pitchFamily="49" charset="0"/>
              </a:rPr>
              <a:t>Update SCIM Identity Resource </a:t>
            </a:r>
            <a:r>
              <a:rPr lang="en-GB" sz="1200" dirty="0">
                <a:latin typeface="Courier New" panose="02070309020205020404" pitchFamily="49" charset="0"/>
                <a:cs typeface="Courier New" panose="02070309020205020404" pitchFamily="49" charset="0"/>
              </a:rPr>
              <a:t>(Push from RC or RM to RM or RS)</a:t>
            </a:r>
          </a:p>
          <a:p>
            <a:r>
              <a:rPr lang="en-GB" sz="1800" dirty="0">
                <a:latin typeface="Courier New" panose="02070309020205020404" pitchFamily="49" charset="0"/>
                <a:cs typeface="Courier New" panose="02070309020205020404" pitchFamily="49" charset="0"/>
              </a:rPr>
              <a:t>Delete SCIM Identity Resource </a:t>
            </a:r>
            <a:r>
              <a:rPr lang="en-GB" sz="1200" dirty="0">
                <a:latin typeface="Courier New" panose="02070309020205020404" pitchFamily="49" charset="0"/>
                <a:cs typeface="Courier New" panose="02070309020205020404" pitchFamily="49" charset="0"/>
              </a:rPr>
              <a:t>(Push from RC or RM to RM or RS)</a:t>
            </a:r>
            <a:endParaRPr lang="en-GB" sz="1800"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t>SCIM Actions</a:t>
            </a:r>
            <a:endParaRPr lang="en-GB" dirty="0">
              <a:latin typeface="Courier New" panose="02070309020205020404" pitchFamily="49" charset="0"/>
              <a:cs typeface="Courier New" panose="02070309020205020404" pitchFamily="49" charset="0"/>
            </a:endParaRPr>
          </a:p>
        </p:txBody>
      </p:sp>
      <p:sp>
        <p:nvSpPr>
          <p:cNvPr id="2" name="Right Brace 1">
            <a:extLst>
              <a:ext uri="{FF2B5EF4-FFF2-40B4-BE49-F238E27FC236}">
                <a16:creationId xmlns:a16="http://schemas.microsoft.com/office/drawing/2014/main" id="{6F5FB2FC-E7C3-80BE-CC5B-8B8070F7FE3B}"/>
              </a:ext>
            </a:extLst>
          </p:cNvPr>
          <p:cNvSpPr/>
          <p:nvPr/>
        </p:nvSpPr>
        <p:spPr>
          <a:xfrm>
            <a:off x="7500257" y="1271451"/>
            <a:ext cx="387532" cy="1410789"/>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7D18BE7C-74F2-8E56-B59C-DCAC4BE31E9A}"/>
              </a:ext>
            </a:extLst>
          </p:cNvPr>
          <p:cNvSpPr txBox="1"/>
          <p:nvPr/>
        </p:nvSpPr>
        <p:spPr>
          <a:xfrm>
            <a:off x="7992293" y="1788829"/>
            <a:ext cx="1121228" cy="369332"/>
          </a:xfrm>
          <a:prstGeom prst="rect">
            <a:avLst/>
          </a:prstGeom>
          <a:noFill/>
        </p:spPr>
        <p:txBody>
          <a:bodyPr wrap="square" rtlCol="0">
            <a:spAutoFit/>
          </a:bodyPr>
          <a:lstStyle/>
          <a:p>
            <a:r>
              <a:rPr lang="en-GB" dirty="0">
                <a:latin typeface="+mn-lt"/>
              </a:rPr>
              <a:t>Push</a:t>
            </a:r>
          </a:p>
        </p:txBody>
      </p:sp>
      <p:sp>
        <p:nvSpPr>
          <p:cNvPr id="8" name="Text Placeholder 3">
            <a:extLst>
              <a:ext uri="{FF2B5EF4-FFF2-40B4-BE49-F238E27FC236}">
                <a16:creationId xmlns:a16="http://schemas.microsoft.com/office/drawing/2014/main" id="{366F64C8-083F-496D-8848-F0109D1F48B4}"/>
              </a:ext>
            </a:extLst>
          </p:cNvPr>
          <p:cNvSpPr txBox="1">
            <a:spLocks/>
          </p:cNvSpPr>
          <p:nvPr/>
        </p:nvSpPr>
        <p:spPr>
          <a:xfrm>
            <a:off x="462300" y="3017475"/>
            <a:ext cx="7127219" cy="1606776"/>
          </a:xfrm>
          <a:prstGeom prst="rect">
            <a:avLst/>
          </a:prstGeom>
        </p:spPr>
        <p:txBody>
          <a:bodyPr lIns="91420" tIns="45710" rIns="91420" bIns="45710">
            <a:noAutofit/>
          </a:bodyPr>
          <a:lstStyle>
            <a:lvl1pPr marL="228600" indent="-171450" algn="l" defTabSz="684213" rtl="0" eaLnBrk="1" fontAlgn="base" hangingPunct="1">
              <a:lnSpc>
                <a:spcPct val="95000"/>
              </a:lnSpc>
              <a:spcBef>
                <a:spcPts val="1110"/>
              </a:spcBef>
              <a:spcAft>
                <a:spcPct val="0"/>
              </a:spcAft>
              <a:buClr>
                <a:schemeClr val="tx1"/>
              </a:buClr>
              <a:buSzPct val="80000"/>
              <a:buFont typeface="Arial"/>
              <a:buChar char="•"/>
              <a:defRPr lang="en-US" sz="2000" b="0" i="0" kern="1200">
                <a:solidFill>
                  <a:schemeClr val="tx1"/>
                </a:solidFill>
                <a:latin typeface="+mn-lt"/>
                <a:ea typeface="CiscoSansTT Thin" charset="0"/>
                <a:cs typeface="CiscoSansTT Thin" charset="0"/>
              </a:defRPr>
            </a:lvl1pPr>
            <a:lvl2pPr marL="457200" indent="-165100" algn="l" defTabSz="684213" rtl="0" eaLnBrk="1" fontAlgn="base" hangingPunct="1">
              <a:lnSpc>
                <a:spcPct val="95000"/>
              </a:lnSpc>
              <a:spcBef>
                <a:spcPts val="450"/>
              </a:spcBef>
              <a:spcAft>
                <a:spcPct val="0"/>
              </a:spcAft>
              <a:buClr>
                <a:schemeClr val="tx1"/>
              </a:buClr>
              <a:buSzPct val="80000"/>
              <a:buFont typeface="Arial"/>
              <a:buChar char="•"/>
              <a:defRPr lang="en-US" sz="1800" b="0" i="0" kern="1200">
                <a:solidFill>
                  <a:schemeClr val="tx1"/>
                </a:solidFill>
                <a:latin typeface="+mn-lt"/>
                <a:ea typeface="CiscoSansTT Thin" charset="0"/>
                <a:cs typeface="CiscoSansTT Thin" charset="0"/>
              </a:defRPr>
            </a:lvl2pPr>
            <a:lvl3pPr marL="685800" indent="-109538" algn="l" defTabSz="684213" rtl="0" eaLnBrk="1" fontAlgn="base" hangingPunct="1">
              <a:lnSpc>
                <a:spcPct val="95000"/>
              </a:lnSpc>
              <a:spcBef>
                <a:spcPts val="625"/>
              </a:spcBef>
              <a:spcAft>
                <a:spcPct val="0"/>
              </a:spcAft>
              <a:buClr>
                <a:schemeClr val="tx1"/>
              </a:buClr>
              <a:buSzPct val="80000"/>
              <a:buFont typeface="Arial"/>
              <a:buChar char="•"/>
              <a:defRPr lang="en-US" sz="1600" b="0" i="0" kern="1200">
                <a:solidFill>
                  <a:schemeClr val="tx1"/>
                </a:solidFill>
                <a:latin typeface="+mn-lt"/>
                <a:ea typeface="CiscoSansTT Thin" charset="0"/>
                <a:cs typeface="CiscoSansTT Thin" charset="0"/>
              </a:defRPr>
            </a:lvl3pPr>
            <a:lvl4pPr marL="911035" indent="-171415" algn="l" defTabSz="684213" rtl="0" eaLnBrk="1" fontAlgn="base" hangingPunct="1">
              <a:lnSpc>
                <a:spcPct val="95000"/>
              </a:lnSpc>
              <a:spcBef>
                <a:spcPts val="625"/>
              </a:spcBef>
              <a:spcAft>
                <a:spcPct val="0"/>
              </a:spcAft>
              <a:buClr>
                <a:schemeClr val="tx1"/>
              </a:buClr>
              <a:buSzPct val="80000"/>
              <a:buFont typeface="Arial"/>
              <a:buChar char="•"/>
              <a:defRPr lang="en-US" sz="1400" b="0" i="0" kern="1200">
                <a:solidFill>
                  <a:schemeClr val="tx1"/>
                </a:solidFill>
                <a:latin typeface="+mn-lt"/>
                <a:ea typeface="CiscoSansTT Thin" charset="0"/>
                <a:cs typeface="CiscoSansTT Thin" charset="0"/>
              </a:defRPr>
            </a:lvl4pPr>
            <a:lvl5pPr marL="1082450" indent="-168240" algn="l" defTabSz="684213" rtl="0" eaLnBrk="1" fontAlgn="base" hangingPunct="1">
              <a:lnSpc>
                <a:spcPct val="95000"/>
              </a:lnSpc>
              <a:spcBef>
                <a:spcPts val="625"/>
              </a:spcBef>
              <a:spcAft>
                <a:spcPct val="0"/>
              </a:spcAft>
              <a:buClr>
                <a:schemeClr val="tx1"/>
              </a:buClr>
              <a:buSzPct val="80000"/>
              <a:buFont typeface="Arial"/>
              <a:buChar char="•"/>
              <a:defRPr lang="en-US" sz="1200" b="0" i="0" kern="1200">
                <a:solidFill>
                  <a:schemeClr val="tx1"/>
                </a:solidFill>
                <a:latin typeface="+mn-lt"/>
                <a:ea typeface="CiscoSansTT Thin" charset="0"/>
                <a:cs typeface="CiscoSansTT Thin" charset="0"/>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1800" dirty="0">
                <a:latin typeface="Courier New" panose="02070309020205020404" pitchFamily="49" charset="0"/>
                <a:cs typeface="Courier New" panose="02070309020205020404" pitchFamily="49" charset="0"/>
              </a:rPr>
              <a:t>Create SCIM Identity Resource </a:t>
            </a:r>
            <a:r>
              <a:rPr lang="en-GB" sz="1200" dirty="0">
                <a:latin typeface="Courier New" panose="02070309020205020404" pitchFamily="49" charset="0"/>
                <a:cs typeface="Courier New" panose="02070309020205020404" pitchFamily="49" charset="0"/>
              </a:rPr>
              <a:t>(RS or RM Pull from RC or RM)</a:t>
            </a:r>
          </a:p>
          <a:p>
            <a:r>
              <a:rPr lang="en-GB" sz="1800" dirty="0">
                <a:latin typeface="Courier New" panose="02070309020205020404" pitchFamily="49" charset="0"/>
                <a:cs typeface="Courier New" panose="02070309020205020404" pitchFamily="49" charset="0"/>
              </a:rPr>
              <a:t>Update SCIM Identity Resource </a:t>
            </a:r>
            <a:r>
              <a:rPr lang="en-GB" sz="1200" dirty="0">
                <a:latin typeface="Courier New" panose="02070309020205020404" pitchFamily="49" charset="0"/>
                <a:cs typeface="Courier New" panose="02070309020205020404" pitchFamily="49" charset="0"/>
              </a:rPr>
              <a:t>(RS or RM Pull from RC or RM)</a:t>
            </a:r>
          </a:p>
          <a:p>
            <a:r>
              <a:rPr lang="en-GB" sz="1800" dirty="0">
                <a:latin typeface="Courier New" panose="02070309020205020404" pitchFamily="49" charset="0"/>
                <a:cs typeface="Courier New" panose="02070309020205020404" pitchFamily="49" charset="0"/>
              </a:rPr>
              <a:t>Delete SCIM Identity Resource </a:t>
            </a:r>
            <a:r>
              <a:rPr lang="en-GB" sz="1200" dirty="0">
                <a:latin typeface="Courier New" panose="02070309020205020404" pitchFamily="49" charset="0"/>
                <a:cs typeface="Courier New" panose="02070309020205020404" pitchFamily="49" charset="0"/>
              </a:rPr>
              <a:t>(RS or RM Pull from RC or RM)</a:t>
            </a:r>
          </a:p>
          <a:p>
            <a:endParaRPr lang="en-GB" sz="1800" dirty="0">
              <a:latin typeface="Courier New" panose="02070309020205020404" pitchFamily="49" charset="0"/>
              <a:cs typeface="Courier New" panose="02070309020205020404" pitchFamily="49" charset="0"/>
            </a:endParaRPr>
          </a:p>
        </p:txBody>
      </p:sp>
      <p:sp>
        <p:nvSpPr>
          <p:cNvPr id="9" name="Right Brace 8">
            <a:extLst>
              <a:ext uri="{FF2B5EF4-FFF2-40B4-BE49-F238E27FC236}">
                <a16:creationId xmlns:a16="http://schemas.microsoft.com/office/drawing/2014/main" id="{95B32582-2FD4-DFCC-CE01-1D619FAA99A5}"/>
              </a:ext>
            </a:extLst>
          </p:cNvPr>
          <p:cNvSpPr/>
          <p:nvPr/>
        </p:nvSpPr>
        <p:spPr>
          <a:xfrm>
            <a:off x="7545976" y="3156856"/>
            <a:ext cx="387532" cy="1410789"/>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A71D85FC-CF77-F33D-BB23-66D06EC6EC92}"/>
              </a:ext>
            </a:extLst>
          </p:cNvPr>
          <p:cNvSpPr txBox="1"/>
          <p:nvPr/>
        </p:nvSpPr>
        <p:spPr>
          <a:xfrm>
            <a:off x="7983584" y="3674234"/>
            <a:ext cx="1121228" cy="369332"/>
          </a:xfrm>
          <a:prstGeom prst="rect">
            <a:avLst/>
          </a:prstGeom>
          <a:noFill/>
        </p:spPr>
        <p:txBody>
          <a:bodyPr wrap="square" rtlCol="0">
            <a:spAutoFit/>
          </a:bodyPr>
          <a:lstStyle/>
          <a:p>
            <a:r>
              <a:rPr lang="en-GB" dirty="0">
                <a:latin typeface="+mn-lt"/>
              </a:rPr>
              <a:t>Pull</a:t>
            </a:r>
          </a:p>
        </p:txBody>
      </p:sp>
    </p:spTree>
    <p:extLst>
      <p:ext uri="{BB962C8B-B14F-4D97-AF65-F5344CB8AC3E}">
        <p14:creationId xmlns:p14="http://schemas.microsoft.com/office/powerpoint/2010/main" val="40523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83F807-AEA4-36AC-2412-340A3103E750}"/>
              </a:ext>
            </a:extLst>
          </p:cNvPr>
          <p:cNvSpPr>
            <a:spLocks noGrp="1"/>
          </p:cNvSpPr>
          <p:nvPr>
            <p:ph type="ctrTitle"/>
          </p:nvPr>
        </p:nvSpPr>
        <p:spPr/>
        <p:txBody>
          <a:bodyPr/>
          <a:lstStyle/>
          <a:p>
            <a:r>
              <a:rPr lang="en-GB" dirty="0"/>
              <a:t>SCIM Use Cases</a:t>
            </a:r>
          </a:p>
        </p:txBody>
      </p:sp>
    </p:spTree>
    <p:extLst>
      <p:ext uri="{BB962C8B-B14F-4D97-AF65-F5344CB8AC3E}">
        <p14:creationId xmlns:p14="http://schemas.microsoft.com/office/powerpoint/2010/main" val="3509624266"/>
      </p:ext>
    </p:extLst>
  </p:cSld>
  <p:clrMapOvr>
    <a:masterClrMapping/>
  </p:clrMapOvr>
</p:sld>
</file>

<file path=ppt/theme/theme1.xml><?xml version="1.0" encoding="utf-8"?>
<a:theme xmlns:a="http://schemas.openxmlformats.org/drawingml/2006/main" name="Cisco Corporate Template 201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2019" id="{BDC57A9C-0FF3-F944-B8EB-1B6FE1C54D67}" vid="{B9440BB8-52D8-E646-ADD0-955C42D4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Cisco Corporate Template 2019</Template>
  <TotalTime>42800</TotalTime>
  <Words>2621</Words>
  <Application>Microsoft Office PowerPoint</Application>
  <PresentationFormat>On-screen Show (16:9)</PresentationFormat>
  <Paragraphs>416</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CiscoSansTT ExtraLight</vt:lpstr>
      <vt:lpstr>Courier New</vt:lpstr>
      <vt:lpstr>Cisco Corporate Template 2019</vt:lpstr>
      <vt:lpstr>  SCIM Use cases aka RFC 7642 revamp System for Cross-domain Identity Management:</vt:lpstr>
      <vt:lpstr>The basics</vt:lpstr>
      <vt:lpstr>Resource Schemas</vt:lpstr>
      <vt:lpstr>SCIM Constructs </vt:lpstr>
      <vt:lpstr>SCIM Constructs </vt:lpstr>
      <vt:lpstr>SCIM constructs consideration</vt:lpstr>
      <vt:lpstr>Triggers </vt:lpstr>
      <vt:lpstr>SCIM Actions</vt:lpstr>
      <vt:lpstr>SCIM Use Cases</vt:lpstr>
      <vt:lpstr>SCIM Use Cases</vt:lpstr>
      <vt:lpstr>SCIM Use Cases</vt:lpstr>
      <vt:lpstr>SCIM Use Cases</vt:lpstr>
      <vt:lpstr>SCIM Use Cases</vt:lpstr>
      <vt:lpstr>SCIM Use Cases</vt:lpstr>
      <vt:lpstr>SCIM Use Cases</vt:lpstr>
      <vt:lpstr>SCIM Use Cases</vt:lpstr>
      <vt:lpstr>SCIM Use Cases</vt:lpstr>
      <vt:lpstr>Mapping SCIM use cases to implementation </vt:lpstr>
      <vt:lpstr>SCIM Triggers</vt:lpstr>
      <vt:lpstr>Periodic Interval</vt:lpstr>
      <vt:lpstr>Events</vt:lpstr>
      <vt:lpstr>Application Action </vt:lpstr>
      <vt:lpstr>SSO</vt:lpstr>
      <vt:lpstr>SCIM Actions</vt:lpstr>
      <vt:lpstr>SCIM actions</vt:lpstr>
      <vt:lpstr> SCIM Actions Client Active Push</vt:lpstr>
      <vt:lpstr>SCIM actions</vt:lpstr>
      <vt:lpstr>RO Creation/Update</vt:lpstr>
      <vt:lpstr>RO Creation/Update for HR applications</vt:lpstr>
      <vt:lpstr>RO Creation/Update for HR applications and consumption from a SaaS application</vt:lpstr>
      <vt:lpstr>RO Creation/Update for HR applications and consumption from a SaaS application that is master for specific RA</vt:lpstr>
      <vt:lpstr> SCIM Actions Client Active Pull</vt:lpstr>
      <vt:lpstr>SCIM actions</vt:lpstr>
      <vt:lpstr>RO Creation/Update</vt:lpstr>
      <vt:lpstr>RO  Subscription </vt:lpstr>
      <vt:lpstr>RO Creation/Update from Device and Subscription from SaaS application</vt:lpstr>
      <vt:lpstr>Challenges</vt:lpstr>
      <vt:lpstr>New Challenges</vt:lpstr>
      <vt:lpstr>Existing today</vt:lpstr>
      <vt:lpstr>New RA  Option 1</vt:lpstr>
      <vt:lpstr>New RA  Option 2</vt:lpstr>
      <vt:lpstr>Others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RFC 7642</dc:title>
  <dc:creator>Jaret Osborne (jaosborn)</dc:creator>
  <cp:lastModifiedBy>Paulo Jorge N. Correia (paucorre)</cp:lastModifiedBy>
  <cp:revision>167</cp:revision>
  <dcterms:created xsi:type="dcterms:W3CDTF">2020-07-23T13:26:46Z</dcterms:created>
  <dcterms:modified xsi:type="dcterms:W3CDTF">2023-08-04T13:55:57Z</dcterms:modified>
</cp:coreProperties>
</file>