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98" r:id="rId2"/>
    <p:sldId id="412" r:id="rId3"/>
    <p:sldId id="399" r:id="rId4"/>
    <p:sldId id="400" r:id="rId5"/>
    <p:sldId id="410" r:id="rId6"/>
    <p:sldId id="411" r:id="rId7"/>
    <p:sldId id="401" r:id="rId8"/>
    <p:sldId id="413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39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B00"/>
    <a:srgbClr val="E9334C"/>
    <a:srgbClr val="F97E70"/>
    <a:srgbClr val="0C0C0C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45" autoAdjust="0"/>
    <p:restoredTop sz="96705" autoAdjust="0"/>
  </p:normalViewPr>
  <p:slideViewPr>
    <p:cSldViewPr snapToGrid="0" snapToObjects="1">
      <p:cViewPr varScale="1">
        <p:scale>
          <a:sx n="90" d="100"/>
          <a:sy n="90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48F9D-5878-0C47-9ABB-0F9F979675A0}" type="datetime1">
              <a:rPr lang="pt-BR" smtClean="0"/>
              <a:t>16/04/18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E32DA-AF30-904B-859E-CE762902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772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1E01E-1DE2-8E46-88E1-C43C98E54066}" type="datetime1">
              <a:rPr lang="pt-BR" smtClean="0"/>
              <a:t>16/04/18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C0F02-9920-7E47-82F3-97D91453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58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8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0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29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0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17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Foot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557439" y="404664"/>
            <a:ext cx="8164189" cy="8640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575557" y="1556792"/>
            <a:ext cx="8146071" cy="43924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indent="-285750" algn="l" rtl="0">
              <a:lnSpc>
                <a:spcPct val="100000"/>
              </a:lnSpc>
              <a:spcBef>
                <a:spcPts val="2000"/>
              </a:spcBef>
              <a:buClr>
                <a:srgbClr val="888888"/>
              </a:buClr>
              <a:buFont typeface="Arial" pitchFamily="34" charset="0"/>
              <a:buChar char="•"/>
              <a:defRPr sz="2500">
                <a:solidFill>
                  <a:schemeClr val="bg1">
                    <a:lumMod val="95000"/>
                  </a:schemeClr>
                </a:solidFill>
              </a:defRPr>
            </a:lvl1pPr>
            <a:lvl2pPr marL="800100" marR="0" indent="-342900" algn="l" rtl="0">
              <a:lnSpc>
                <a:spcPct val="100000"/>
              </a:lnSpc>
              <a:spcBef>
                <a:spcPts val="2000"/>
              </a:spcBef>
              <a:buClr>
                <a:srgbClr val="888888"/>
              </a:buClr>
              <a:buFont typeface="Arial" pitchFamily="34" charset="0"/>
              <a:buChar char="•"/>
              <a:defRPr sz="2300">
                <a:solidFill>
                  <a:schemeClr val="bg1">
                    <a:lumMod val="95000"/>
                  </a:schemeClr>
                </a:solidFill>
              </a:defRPr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 lang="pt-BR" dirty="0" smtClean="0"/>
          </a:p>
          <a:p>
            <a:pPr lvl="1"/>
            <a:endParaRPr dirty="0"/>
          </a:p>
        </p:txBody>
      </p:sp>
      <p:sp>
        <p:nvSpPr>
          <p:cNvPr id="13" name="Shape 13"/>
          <p:cNvSpPr txBox="1"/>
          <p:nvPr/>
        </p:nvSpPr>
        <p:spPr>
          <a:xfrm>
            <a:off x="2660753" y="6551769"/>
            <a:ext cx="37834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100" b="0" i="0" u="none" strike="noStrike" cap="none" baseline="0" dirty="0">
                <a:solidFill>
                  <a:srgbClr val="9494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Programa de </a:t>
            </a:r>
            <a:r>
              <a:rPr lang="pt-BR" sz="1100" b="0" i="0" u="none" strike="noStrike" cap="none" baseline="0" dirty="0" smtClean="0">
                <a:solidFill>
                  <a:srgbClr val="9494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pós-graduação </a:t>
            </a:r>
            <a:r>
              <a:rPr lang="pt-BR" sz="1100" b="0" i="0" u="none" strike="noStrike" cap="none" baseline="0" dirty="0">
                <a:solidFill>
                  <a:srgbClr val="9494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em Bioinformática da UFMG</a:t>
            </a:r>
          </a:p>
        </p:txBody>
      </p:sp>
      <p:sp>
        <p:nvSpPr>
          <p:cNvPr id="14" name="Shape 14"/>
          <p:cNvSpPr txBox="1"/>
          <p:nvPr/>
        </p:nvSpPr>
        <p:spPr>
          <a:xfrm>
            <a:off x="7596337" y="6597863"/>
            <a:ext cx="242373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900" b="0" i="0" u="none" strike="noStrike" cap="none" baseline="0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169119" y="6560186"/>
            <a:ext cx="180020" cy="18002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149967" y="6549271"/>
            <a:ext cx="223137" cy="2000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7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377418" y="6561171"/>
            <a:ext cx="180020" cy="18002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843634" y="6561171"/>
            <a:ext cx="180020" cy="18002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8631617" y="6561171"/>
            <a:ext cx="180020" cy="18002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462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7833"/>
            <a:ext cx="82296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0329"/>
            <a:ext cx="8229600" cy="4525963"/>
          </a:xfrm>
        </p:spPr>
        <p:txBody>
          <a:bodyPr/>
          <a:lstStyle>
            <a:lvl1pPr>
              <a:spcBef>
                <a:spcPts val="2500"/>
              </a:spcBef>
              <a:defRPr/>
            </a:lvl1pPr>
            <a:lvl2pPr>
              <a:spcBef>
                <a:spcPts val="2500"/>
              </a:spcBef>
              <a:defRPr/>
            </a:lvl2pPr>
            <a:lvl3pPr>
              <a:spcBef>
                <a:spcPts val="2500"/>
              </a:spcBef>
              <a:defRPr/>
            </a:lvl3pPr>
            <a:lvl4pPr>
              <a:spcBef>
                <a:spcPts val="2500"/>
              </a:spcBef>
              <a:defRPr/>
            </a:lvl4pPr>
            <a:lvl5pPr>
              <a:spcBef>
                <a:spcPts val="2500"/>
              </a:spcBef>
              <a:defRPr/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59601" y="643731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3B7258-F396-F14E-8A3D-069F52A32CD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71310" cy="296027"/>
          </a:xfrm>
          <a:prstGeom prst="rect">
            <a:avLst/>
          </a:prstGeom>
        </p:spPr>
      </p:pic>
      <p:pic>
        <p:nvPicPr>
          <p:cNvPr id="12" name="Picture 11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49" y="32614"/>
            <a:ext cx="1073151" cy="2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8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7833"/>
            <a:ext cx="82296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59601" y="643731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3B7258-F396-F14E-8A3D-069F52A32CD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292100"/>
          </a:xfrm>
          <a:prstGeom prst="rect">
            <a:avLst/>
          </a:prstGeom>
        </p:spPr>
      </p:pic>
      <p:pic>
        <p:nvPicPr>
          <p:cNvPr id="11" name="Picture 10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49" y="32614"/>
            <a:ext cx="1073151" cy="2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3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59601" y="643731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3B7258-F396-F14E-8A3D-069F52A32CD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292100"/>
          </a:xfrm>
          <a:prstGeom prst="rect">
            <a:avLst/>
          </a:prstGeom>
        </p:spPr>
      </p:pic>
      <p:pic>
        <p:nvPicPr>
          <p:cNvPr id="11" name="Picture 10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49" y="32614"/>
            <a:ext cx="1073151" cy="2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6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3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6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27160" y="-1126800"/>
            <a:ext cx="6899040" cy="915300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 userDrawn="1"/>
        </p:nvSpPr>
        <p:spPr>
          <a:xfrm>
            <a:off x="-31500" y="-1"/>
            <a:ext cx="9143640" cy="6899221"/>
          </a:xfrm>
          <a:prstGeom prst="rect">
            <a:avLst/>
          </a:prstGeom>
          <a:solidFill>
            <a:srgbClr val="000000">
              <a:alpha val="77000"/>
            </a:srgbClr>
          </a:solidFill>
          <a:ln w="25560">
            <a:noFill/>
          </a:ln>
          <a:effectLst>
            <a:reflection blurRad="6350" stA="52000" endA="300" endPos="35000" dir="5400000" sy="-100000" algn="bl" rotWithShape="0"/>
          </a:effectLst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5597"/>
            <a:ext cx="8229600" cy="1039091"/>
          </a:xfrm>
        </p:spPr>
        <p:txBody>
          <a:bodyPr>
            <a:normAutofit/>
          </a:bodyPr>
          <a:lstStyle>
            <a:lvl1pPr algn="r">
              <a:defRPr sz="3600" b="0">
                <a:solidFill>
                  <a:schemeClr val="accent5">
                    <a:lumMod val="20000"/>
                    <a:lumOff val="8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5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6534" y="645424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3B7258-F396-F14E-8A3D-069F52A32C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0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>
                <a:solidFill>
                  <a:schemeClr val="accent5"/>
                </a:solidFill>
              </a:rPr>
              <a:t>Strings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37313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1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Alterando</a:t>
            </a:r>
            <a:r>
              <a:rPr lang="en-US" dirty="0" smtClean="0"/>
              <a:t> a </a:t>
            </a:r>
            <a:r>
              <a:rPr lang="en-US" dirty="0" err="1" smtClean="0"/>
              <a:t>caixa</a:t>
            </a:r>
            <a:r>
              <a:rPr lang="en-US" dirty="0" smtClean="0"/>
              <a:t>: </a:t>
            </a:r>
            <a:r>
              <a:rPr lang="en-US" dirty="0" err="1" smtClean="0"/>
              <a:t>maiúsculo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960282"/>
            <a:ext cx="50673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3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Removendo</a:t>
            </a:r>
            <a:r>
              <a:rPr lang="en-US" dirty="0" smtClean="0"/>
              <a:t> </a:t>
            </a:r>
            <a:r>
              <a:rPr lang="en-US" dirty="0" err="1" smtClean="0"/>
              <a:t>espaços</a:t>
            </a:r>
            <a:r>
              <a:rPr lang="en-US" dirty="0" smtClean="0"/>
              <a:t> no </a:t>
            </a:r>
            <a:r>
              <a:rPr lang="en-US" dirty="0" err="1" smtClean="0"/>
              <a:t>começo</a:t>
            </a:r>
            <a:r>
              <a:rPr lang="en-US" dirty="0" smtClean="0"/>
              <a:t> e no </a:t>
            </a:r>
            <a:r>
              <a:rPr lang="en-US" dirty="0" err="1" smtClean="0"/>
              <a:t>fim</a:t>
            </a:r>
            <a:r>
              <a:rPr lang="en-US" dirty="0" smtClean="0"/>
              <a:t> da </a:t>
            </a:r>
            <a:r>
              <a:rPr lang="en-US" i="1" dirty="0" smtClean="0"/>
              <a:t>string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1905000"/>
            <a:ext cx="53467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60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Convertendo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string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03400"/>
            <a:ext cx="67056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8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delimitador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714500"/>
            <a:ext cx="736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37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Buscando</a:t>
            </a:r>
            <a:r>
              <a:rPr lang="en-US" dirty="0" smtClean="0"/>
              <a:t> </a:t>
            </a:r>
            <a:r>
              <a:rPr lang="en-US" i="1" dirty="0" smtClean="0"/>
              <a:t>substrings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701800"/>
            <a:ext cx="59436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36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 </a:t>
            </a:r>
            <a:r>
              <a:rPr lang="en-US" sz="3600" dirty="0" err="1"/>
              <a:t>q</a:t>
            </a:r>
            <a:r>
              <a:rPr lang="en-US" sz="3600" dirty="0" err="1" smtClean="0"/>
              <a:t>ue</a:t>
            </a:r>
            <a:r>
              <a:rPr lang="en-US" sz="3600" dirty="0" smtClean="0"/>
              <a:t> </a:t>
            </a:r>
            <a:r>
              <a:rPr lang="en-US" sz="3600" dirty="0" err="1" smtClean="0"/>
              <a:t>acontece</a:t>
            </a:r>
            <a:r>
              <a:rPr lang="en-US" sz="3600" dirty="0" smtClean="0"/>
              <a:t> se a </a:t>
            </a:r>
            <a:r>
              <a:rPr lang="en-US" sz="3600" i="1" dirty="0" smtClean="0"/>
              <a:t>substring</a:t>
            </a:r>
            <a:r>
              <a:rPr lang="en-US" sz="3600" dirty="0" smtClean="0"/>
              <a:t> </a:t>
            </a:r>
            <a:r>
              <a:rPr lang="en-US" sz="3600" dirty="0" err="1" smtClean="0"/>
              <a:t>não</a:t>
            </a:r>
            <a:r>
              <a:rPr lang="en-US" sz="3600" dirty="0" smtClean="0"/>
              <a:t> </a:t>
            </a:r>
            <a:r>
              <a:rPr lang="en-US" sz="3600" dirty="0" err="1" smtClean="0"/>
              <a:t>existir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739900"/>
            <a:ext cx="58674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21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Substituir</a:t>
            </a:r>
            <a:r>
              <a:rPr lang="en-US" dirty="0" smtClean="0"/>
              <a:t> </a:t>
            </a:r>
            <a:r>
              <a:rPr lang="en-US" dirty="0" err="1" smtClean="0"/>
              <a:t>partes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i="1" dirty="0" smtClean="0"/>
              <a:t>string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1714500"/>
            <a:ext cx="59182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0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3"/>
          <p:cNvSpPr txBox="1"/>
          <p:nvPr/>
        </p:nvSpPr>
        <p:spPr>
          <a:xfrm>
            <a:off x="7010280" y="645480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39AF4C5-C84E-4760-BE13-E60F02F945C3}" type="slidenum">
              <a:rPr lang="pt-BR">
                <a:solidFill>
                  <a:srgbClr val="000000"/>
                </a:solidFill>
                <a:latin typeface="Calibri"/>
              </a:rPr>
              <a:t>17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9713"/>
          <a:stretch/>
        </p:blipFill>
        <p:spPr>
          <a:xfrm>
            <a:off x="-13368" y="2870201"/>
            <a:ext cx="9144000" cy="9932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4777" y="6193190"/>
            <a:ext cx="542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x-none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@diiegomariano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947" y="5913379"/>
            <a:ext cx="1082842" cy="10828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7368" y="2967792"/>
            <a:ext cx="2284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Obrigado!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-1952797" y="3040930"/>
            <a:ext cx="5428591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x-none" sz="2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.com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27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Strings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Strings</a:t>
            </a:r>
            <a:r>
              <a:rPr lang="en-US" sz="2800" dirty="0" smtClean="0"/>
              <a:t> </a:t>
            </a:r>
            <a:r>
              <a:rPr lang="en-US" sz="2800" dirty="0" err="1" smtClean="0"/>
              <a:t>é</a:t>
            </a:r>
            <a:r>
              <a:rPr lang="en-US" sz="2800" dirty="0" smtClean="0"/>
              <a:t> um </a:t>
            </a:r>
            <a:r>
              <a:rPr lang="en-US" sz="2800" dirty="0" err="1" smtClean="0"/>
              <a:t>tipo</a:t>
            </a:r>
            <a:r>
              <a:rPr lang="en-US" sz="2800" dirty="0" smtClean="0"/>
              <a:t> de dados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se </a:t>
            </a:r>
            <a:r>
              <a:rPr lang="en-US" sz="2800" dirty="0" err="1" smtClean="0"/>
              <a:t>armazena</a:t>
            </a:r>
            <a:r>
              <a:rPr lang="en-US" sz="2800" dirty="0" smtClean="0"/>
              <a:t> </a:t>
            </a:r>
            <a:r>
              <a:rPr lang="en-US" sz="2800" dirty="0" err="1" smtClean="0"/>
              <a:t>coleções</a:t>
            </a:r>
            <a:r>
              <a:rPr lang="en-US" sz="2800" dirty="0" smtClean="0"/>
              <a:t> de </a:t>
            </a:r>
            <a:r>
              <a:rPr lang="en-US" sz="2800" dirty="0" err="1" smtClean="0"/>
              <a:t>caracteres</a:t>
            </a:r>
            <a:r>
              <a:rPr lang="en-US" sz="2800" dirty="0" smtClean="0"/>
              <a:t> (</a:t>
            </a:r>
            <a:r>
              <a:rPr lang="en-US" sz="2800" dirty="0" err="1" smtClean="0"/>
              <a:t>texto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São </a:t>
            </a:r>
            <a:r>
              <a:rPr lang="en-US" sz="2800" dirty="0" err="1" smtClean="0"/>
              <a:t>declaradas</a:t>
            </a:r>
            <a:r>
              <a:rPr lang="en-US" sz="2800" dirty="0" smtClean="0"/>
              <a:t> entre </a:t>
            </a:r>
            <a:r>
              <a:rPr lang="en-US" sz="2800" dirty="0" err="1" smtClean="0"/>
              <a:t>aspas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var1 = 1</a:t>
            </a:r>
          </a:p>
          <a:p>
            <a:pPr marL="0" indent="0" algn="ctr">
              <a:buNone/>
            </a:pPr>
            <a:r>
              <a:rPr lang="en-US" sz="2800" dirty="0" smtClean="0"/>
              <a:t>var2 = “1”</a:t>
            </a:r>
          </a:p>
          <a:p>
            <a:r>
              <a:rPr lang="en-US" sz="2800" dirty="0" err="1" smtClean="0"/>
              <a:t>Nesse</a:t>
            </a:r>
            <a:r>
              <a:rPr lang="en-US" sz="2800" dirty="0" smtClean="0"/>
              <a:t> </a:t>
            </a:r>
            <a:r>
              <a:rPr lang="en-US" sz="2800" dirty="0" err="1" smtClean="0"/>
              <a:t>exemplo</a:t>
            </a:r>
            <a:r>
              <a:rPr lang="en-US" sz="2800" dirty="0" smtClean="0"/>
              <a:t> var1 </a:t>
            </a:r>
            <a:r>
              <a:rPr lang="en-US" sz="2800" dirty="0" err="1" smtClean="0"/>
              <a:t>é</a:t>
            </a:r>
            <a:r>
              <a:rPr lang="en-US" sz="2800" dirty="0" smtClean="0"/>
              <a:t> um numeral, </a:t>
            </a:r>
            <a:r>
              <a:rPr lang="en-US" sz="2800" dirty="0" err="1" smtClean="0"/>
              <a:t>enquanto</a:t>
            </a:r>
            <a:r>
              <a:rPr lang="en-US" sz="2800" dirty="0" smtClean="0"/>
              <a:t> var2 </a:t>
            </a:r>
            <a:r>
              <a:rPr lang="en-US" sz="2800" dirty="0" err="1" smtClean="0"/>
              <a:t>é</a:t>
            </a:r>
            <a:r>
              <a:rPr lang="en-US" sz="2800" dirty="0" smtClean="0"/>
              <a:t>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i="1" dirty="0" smtClean="0"/>
              <a:t>string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2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Concatenação</a:t>
            </a:r>
            <a:r>
              <a:rPr lang="en-US" dirty="0" smtClean="0"/>
              <a:t> de </a:t>
            </a:r>
            <a:r>
              <a:rPr lang="en-US" i="1" dirty="0" smtClean="0"/>
              <a:t>strings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2181035"/>
            <a:ext cx="54991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Verificando</a:t>
            </a:r>
            <a:r>
              <a:rPr lang="en-US" dirty="0" smtClean="0"/>
              <a:t> o </a:t>
            </a:r>
            <a:r>
              <a:rPr lang="en-US" dirty="0" err="1" smtClean="0"/>
              <a:t>tamanho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i="1" dirty="0" smtClean="0"/>
              <a:t>string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1879600"/>
            <a:ext cx="51181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0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Navegando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índice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79600"/>
            <a:ext cx="57912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85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Contagem</a:t>
            </a:r>
            <a:r>
              <a:rPr lang="en-US" dirty="0" smtClean="0"/>
              <a:t> </a:t>
            </a:r>
            <a:r>
              <a:rPr lang="en-US" dirty="0" err="1" smtClean="0"/>
              <a:t>inicia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valor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1752600"/>
            <a:ext cx="60579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27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Imprimindo</a:t>
            </a:r>
            <a:r>
              <a:rPr lang="en-US" dirty="0" smtClean="0"/>
              <a:t> parte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i="1" dirty="0" smtClean="0"/>
              <a:t>string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30400"/>
            <a:ext cx="51816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9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Strings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Python, </a:t>
            </a:r>
            <a:r>
              <a:rPr lang="en-US" i="1" dirty="0" smtClean="0"/>
              <a:t>strings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endParaRPr lang="en-US" dirty="0" smtClean="0"/>
          </a:p>
          <a:p>
            <a:r>
              <a:rPr lang="en-US" dirty="0" err="1" smtClean="0"/>
              <a:t>Pode</a:t>
            </a:r>
            <a:r>
              <a:rPr lang="en-US" dirty="0" smtClean="0"/>
              <a:t>-se </a:t>
            </a:r>
            <a:r>
              <a:rPr lang="en-US" dirty="0" err="1" smtClean="0"/>
              <a:t>aplicar</a:t>
            </a:r>
            <a:r>
              <a:rPr lang="en-US" dirty="0" smtClean="0"/>
              <a:t> </a:t>
            </a:r>
            <a:r>
              <a:rPr lang="en-US" dirty="0" err="1" smtClean="0"/>
              <a:t>métodos</a:t>
            </a:r>
            <a:r>
              <a:rPr lang="en-US" dirty="0" smtClean="0"/>
              <a:t> a </a:t>
            </a:r>
            <a:r>
              <a:rPr lang="en-US" i="1" dirty="0" smtClean="0"/>
              <a:t>strings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string = </a:t>
            </a:r>
            <a:r>
              <a:rPr lang="en-US" dirty="0" err="1" smtClean="0"/>
              <a:t>string.método</a:t>
            </a:r>
            <a:r>
              <a:rPr lang="en-US" dirty="0" smtClean="0"/>
              <a:t>(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06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Alterando</a:t>
            </a:r>
            <a:r>
              <a:rPr lang="en-US" dirty="0" smtClean="0"/>
              <a:t> a </a:t>
            </a:r>
            <a:r>
              <a:rPr lang="en-US" dirty="0" err="1" smtClean="0"/>
              <a:t>caixa</a:t>
            </a:r>
            <a:r>
              <a:rPr lang="en-US" dirty="0" smtClean="0"/>
              <a:t>: </a:t>
            </a:r>
            <a:r>
              <a:rPr lang="en-US" dirty="0" err="1" smtClean="0"/>
              <a:t>minúsculo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1906618"/>
            <a:ext cx="54356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81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51733</TotalTime>
  <Words>148</Words>
  <Application>Microsoft Macintosh PowerPoint</Application>
  <PresentationFormat>On-screen Show (4:3)</PresentationFormat>
  <Paragraphs>44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Strings</vt:lpstr>
      <vt:lpstr>Strings</vt:lpstr>
      <vt:lpstr>Concatenação de strings</vt:lpstr>
      <vt:lpstr>Verificando o tamanho de uma string</vt:lpstr>
      <vt:lpstr>Navegando pelo índice</vt:lpstr>
      <vt:lpstr>Contagem inicia pelo valor 0</vt:lpstr>
      <vt:lpstr>Imprimindo parte de uma string</vt:lpstr>
      <vt:lpstr>Strings</vt:lpstr>
      <vt:lpstr>Alterando a caixa: minúsculo</vt:lpstr>
      <vt:lpstr>Alterando a caixa: maiúsculo</vt:lpstr>
      <vt:lpstr>Removendo espaços no começo e no fim da string</vt:lpstr>
      <vt:lpstr>Convertendo uma string em uma lista</vt:lpstr>
      <vt:lpstr>Usando delimitador</vt:lpstr>
      <vt:lpstr>Buscando substrings</vt:lpstr>
      <vt:lpstr>O que acontece se a substring não existir?</vt:lpstr>
      <vt:lpstr>Substituir partes de uma string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ferramenta Web para gerenciamento de  montagens de genomas bacterianos </dc:title>
  <dc:creator>Diego Cesar</dc:creator>
  <cp:lastModifiedBy>Diego Cesar</cp:lastModifiedBy>
  <cp:revision>1323</cp:revision>
  <cp:lastPrinted>2018-02-24T14:34:49Z</cp:lastPrinted>
  <dcterms:created xsi:type="dcterms:W3CDTF">2014-12-19T17:20:08Z</dcterms:created>
  <dcterms:modified xsi:type="dcterms:W3CDTF">2018-04-16T16:29:10Z</dcterms:modified>
</cp:coreProperties>
</file>