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4" r:id="rId5"/>
    <p:sldId id="265" r:id="rId6"/>
    <p:sldId id="267" r:id="rId7"/>
    <p:sldId id="269" r:id="rId8"/>
    <p:sldId id="266" r:id="rId9"/>
    <p:sldId id="263" r:id="rId10"/>
    <p:sldId id="259" r:id="rId11"/>
    <p:sldId id="261" r:id="rId12"/>
    <p:sldId id="260" r:id="rId13"/>
    <p:sldId id="258" r:id="rId14"/>
    <p:sldId id="257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D376-818B-4B82-A09E-9D4923D1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84C-AFF5-4CBE-A12C-5E21E43B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ACB5-5A71-48DB-9D1F-80A832C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400-21B7-4402-89E8-FAB752D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84B4-D7D7-4051-8C46-C75CECB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55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FD2F-BB6F-455F-A562-5F91E1B5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8F846-E8BD-4822-B7F8-22F5FEAE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B92F-0B71-4C33-B374-67EEA6EE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61A3-4196-461B-AB88-0FE30569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D50F-9764-41D6-9AF2-3787A2C5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78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A363F-B769-4A59-BDA5-2376CF529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4F7C-1ADC-4073-8DB5-C92C78EE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789B-5BAB-440D-902C-6BB18F3C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8D7F-EDC8-4B4A-B45F-7AD49ACE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976E-78E3-4E59-A6A4-E870EE77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1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A822-D7DE-4C35-AC8D-5A588D6E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5F40-6850-45FE-AC5D-857B343F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DBE0-731E-43A6-B2EE-3A52D7F4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0C9B-3E37-461E-9649-39BDF782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BCFE-1792-403E-8761-2BC5BF19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36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ABAF-9F0A-443D-AEB6-007BF7F1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B9D6-405E-491D-BD13-86A4CFD9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B5A3-0FA3-4AC0-BF03-11B3E13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9BAB-D46C-49D0-8C46-3F93F4E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769D-3B10-4897-B0C1-71A82F05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4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C9BD-422E-40E9-A896-09EAC9C4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5F06-26E2-487E-BA53-D0570CA8C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F49A-097E-4F0F-86B9-B065A106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2E55-71D5-4AB7-ADC4-928D56F6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74B8-C7A3-4221-86FD-03F050E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1904-CAD8-4F9F-9BCB-E0DB4F2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21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CA3B-89EF-4906-B442-46256BF9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2001-A11F-4B34-A564-C544724CF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A9929-4BA2-4334-BC1C-86B124BC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7D33-25EC-4CBC-946C-CD436EF69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36D3B-CCC6-48FE-AF21-F21601D96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94EE-DC48-43F6-80DA-46AACD3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646F0-0341-43E9-8F7D-87122EFA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93DBA-AA5E-4F88-939B-35B3F5C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57BA-960A-4219-98E5-0E16D85F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23BB6-D944-4D80-A6FA-92C668A4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3AD7-BE51-4900-9715-A0C4256B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207D-5BF6-4B89-AC59-02FB6A6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54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2CDDA-D985-4426-A8A8-27DB68DA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8AF0A-2444-490C-AD3B-97737855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DA93-5913-4123-AFD3-21D423D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43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4184-8791-4595-BF38-AC77D0F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1A3E-FF11-4F69-9FA8-431D3868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F1C4-1A32-4FF0-9558-BC349C58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82218-3DB0-421E-94D6-443E65B1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1C97-C9F2-4FEB-8B02-36676540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33C2-FFCE-4174-B2C3-EB123672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538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05D1-946D-424D-9181-DD87B95E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44919-29F1-4C98-9AA0-31C97E93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0710-1076-4A8D-8B42-035641D9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46CC-9EDA-45A1-A005-F0BF81B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35F5-B159-42DE-800D-13142B6A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C1065-109A-4268-A93B-5A04B968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77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6FF5D-2C0F-4468-B9A7-EFCA59B2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9044-F3CA-42D6-82FE-076BAA7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794E-0304-44DB-B0C7-A5F70A77B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E02D-A78E-4140-9ADC-F5E593AD7849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64C-4DB1-4870-88F9-0A5BFABF2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A894-AF9F-4CCC-B917-244E3D21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50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D25A-D43C-48E3-8801-01BB7E02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report file naming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7E84B-4206-4492-BA01-98EBC9C71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01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</a:t>
            </a:r>
            <a:r>
              <a:rPr lang="en-US" b="1" dirty="0"/>
              <a:t>flat file </a:t>
            </a:r>
            <a:r>
              <a:rPr lang="en-US" dirty="0"/>
              <a:t>from </a:t>
            </a:r>
            <a:r>
              <a:rPr lang="en-US" dirty="0" err="1"/>
              <a:t>BioNavigator</a:t>
            </a:r>
            <a:r>
              <a:rPr lang="en-US" dirty="0"/>
              <a:t> after log2 transformation</a:t>
            </a:r>
          </a:p>
          <a:p>
            <a:pPr lvl="1"/>
            <a:r>
              <a:rPr lang="en-US" dirty="0"/>
              <a:t>Array factors: Barcode, Array, and Test condition</a:t>
            </a:r>
          </a:p>
          <a:p>
            <a:pPr lvl="1"/>
            <a:r>
              <a:rPr lang="en-US" dirty="0"/>
              <a:t>Spot factor: ID</a:t>
            </a:r>
          </a:p>
          <a:p>
            <a:pPr lvl="1"/>
            <a:r>
              <a:rPr lang="en-US" dirty="0"/>
              <a:t>Quantitation type: S100-logTransformed</a:t>
            </a:r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QC_PTK.txt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309941" y="3617209"/>
            <a:ext cx="29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TT_PTK_01_Group_LogFC.txt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4399006" y="3905186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767141" y="3905186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220383" y="3905186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562788" y="3909144"/>
            <a:ext cx="54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6254606" y="3905186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940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Group, defines the name of the supergroup. Must be unique. Comparisons come from annotation.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C79A9-C42B-40E6-AB47-0F7E38F5F9C4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multiple </a:t>
            </a:r>
            <a:r>
              <a:rPr lang="en-US" dirty="0" err="1"/>
              <a:t>MTvCs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3899065" y="3466997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MTvC_PTK_01_10h_LogFC.txt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996047" y="3779684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665024" y="3779684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118266" y="3779684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460671" y="3783642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5911933" y="3779684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627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name, indicates the type of </a:t>
            </a:r>
            <a:r>
              <a:rPr lang="en-US" dirty="0" err="1"/>
              <a:t>MTvC</a:t>
            </a:r>
            <a:r>
              <a:rPr lang="en-US" dirty="0"/>
              <a:t>. E.g., timepoint, cell line.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5A71D-4B18-45DA-9878-8A9CE6E0371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2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4CC26-9131-4BE7-A5CB-827749C2400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4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MTvC_PTK_LogFC.txt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D77650-D98A-4B82-8B04-F50CB0E89DAD}"/>
              </a:ext>
            </a:extLst>
          </p:cNvPr>
          <p:cNvCxnSpPr/>
          <p:nvPr/>
        </p:nvCxnSpPr>
        <p:spPr>
          <a:xfrm>
            <a:off x="3372592" y="3740727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69B68-7DFE-4AD1-803D-97EDC4EA75C1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E5B30-94C9-77DD-5CD1-CABF5D657213}"/>
              </a:ext>
            </a:extLst>
          </p:cNvPr>
          <p:cNvGrpSpPr/>
          <p:nvPr/>
        </p:nvGrpSpPr>
        <p:grpSpPr>
          <a:xfrm>
            <a:off x="838200" y="193431"/>
            <a:ext cx="11163300" cy="6567854"/>
            <a:chOff x="838200" y="193431"/>
            <a:chExt cx="11163300" cy="65678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5ED409-5DBB-28E8-C231-0BFD34181151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02D40F-A9FF-E868-D356-B7434461F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35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CV_export_app</a:t>
            </a:r>
            <a:r>
              <a:rPr lang="en-US"/>
              <a:t> to export the table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QC_PTK.csv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0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72DB9-783F-5E50-D622-8FFF38EAF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1590-3ACE-A063-57AD-670FC51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</a:t>
            </a:r>
            <a:r>
              <a:rPr lang="hu-HU" dirty="0"/>
              <a:t>Limma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9EB1-8F06-4703-43E8-CEF8B088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E41AB-D64C-9409-315C-7D23B33EB611}"/>
              </a:ext>
            </a:extLst>
          </p:cNvPr>
          <p:cNvSpPr txBox="1"/>
          <p:nvPr/>
        </p:nvSpPr>
        <p:spPr>
          <a:xfrm>
            <a:off x="1004270" y="3657278"/>
            <a:ext cx="319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Limma</a:t>
            </a:r>
            <a:r>
              <a:rPr lang="en-US" dirty="0"/>
              <a:t>_PTK_01_</a:t>
            </a:r>
            <a:r>
              <a:rPr lang="hu-HU" dirty="0"/>
              <a:t>Superg</a:t>
            </a:r>
            <a:r>
              <a:rPr lang="en-US" dirty="0"/>
              <a:t>roup.csv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F41B56-B432-5830-8D69-C551AC507F9D}"/>
              </a:ext>
            </a:extLst>
          </p:cNvPr>
          <p:cNvCxnSpPr>
            <a:cxnSpLocks/>
          </p:cNvCxnSpPr>
          <p:nvPr/>
        </p:nvCxnSpPr>
        <p:spPr>
          <a:xfrm>
            <a:off x="1158522" y="3954707"/>
            <a:ext cx="5439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2B9DD6-06CD-C289-FBC8-F1EC6107518A}"/>
              </a:ext>
            </a:extLst>
          </p:cNvPr>
          <p:cNvCxnSpPr/>
          <p:nvPr/>
        </p:nvCxnSpPr>
        <p:spPr>
          <a:xfrm>
            <a:off x="1848963" y="395470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72A0FF-3E92-A47E-4F5F-4DD946FAAACB}"/>
              </a:ext>
            </a:extLst>
          </p:cNvPr>
          <p:cNvCxnSpPr/>
          <p:nvPr/>
        </p:nvCxnSpPr>
        <p:spPr>
          <a:xfrm>
            <a:off x="2302205" y="395470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C3A884-6429-76DE-4C9B-5E223D189268}"/>
              </a:ext>
            </a:extLst>
          </p:cNvPr>
          <p:cNvCxnSpPr>
            <a:cxnSpLocks/>
          </p:cNvCxnSpPr>
          <p:nvPr/>
        </p:nvCxnSpPr>
        <p:spPr>
          <a:xfrm flipV="1">
            <a:off x="2644610" y="3954707"/>
            <a:ext cx="1070140" cy="3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840483D-C2E9-0533-A36A-5D480ACE3379}"/>
              </a:ext>
            </a:extLst>
          </p:cNvPr>
          <p:cNvSpPr/>
          <p:nvPr/>
        </p:nvSpPr>
        <p:spPr>
          <a:xfrm>
            <a:off x="1007579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5C51EF-AD3A-B617-3BD8-257BF2AAE065}"/>
              </a:ext>
            </a:extLst>
          </p:cNvPr>
          <p:cNvSpPr txBox="1"/>
          <p:nvPr/>
        </p:nvSpPr>
        <p:spPr>
          <a:xfrm>
            <a:off x="1346026" y="4346369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</a:t>
            </a:r>
            <a:r>
              <a:rPr lang="hu-HU" dirty="0"/>
              <a:t>: Limma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F47C21-232E-40F0-890C-9BB778BB07EE}"/>
              </a:ext>
            </a:extLst>
          </p:cNvPr>
          <p:cNvSpPr/>
          <p:nvPr/>
        </p:nvSpPr>
        <p:spPr>
          <a:xfrm>
            <a:off x="1004270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D13BA8-FAF5-74AD-9B17-ECF1FC64A25C}"/>
              </a:ext>
            </a:extLst>
          </p:cNvPr>
          <p:cNvSpPr txBox="1"/>
          <p:nvPr/>
        </p:nvSpPr>
        <p:spPr>
          <a:xfrm>
            <a:off x="1342717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92AE21-C634-4F3A-3AF9-8630E187ABE9}"/>
              </a:ext>
            </a:extLst>
          </p:cNvPr>
          <p:cNvSpPr/>
          <p:nvPr/>
        </p:nvSpPr>
        <p:spPr>
          <a:xfrm>
            <a:off x="1004270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6F3AF-4D10-9BC2-7C43-A73F72BE851E}"/>
              </a:ext>
            </a:extLst>
          </p:cNvPr>
          <p:cNvSpPr txBox="1"/>
          <p:nvPr/>
        </p:nvSpPr>
        <p:spPr>
          <a:xfrm>
            <a:off x="1342717" y="5079072"/>
            <a:ext cx="329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  <a:r>
              <a:rPr lang="hu-HU" dirty="0"/>
              <a:t>, d</a:t>
            </a:r>
            <a:r>
              <a:rPr lang="en-US" dirty="0" err="1"/>
              <a:t>efines</a:t>
            </a:r>
            <a:r>
              <a:rPr lang="en-US" dirty="0"/>
              <a:t>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5CD102-8A67-DB70-63C1-38BA0D26CADD}"/>
              </a:ext>
            </a:extLst>
          </p:cNvPr>
          <p:cNvSpPr/>
          <p:nvPr/>
        </p:nvSpPr>
        <p:spPr>
          <a:xfrm>
            <a:off x="1004270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5A76BD-20C1-AE6C-91B0-A0A87EC3D891}"/>
              </a:ext>
            </a:extLst>
          </p:cNvPr>
          <p:cNvSpPr txBox="1"/>
          <p:nvPr/>
        </p:nvSpPr>
        <p:spPr>
          <a:xfrm>
            <a:off x="1342717" y="5444861"/>
            <a:ext cx="632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Supergro</a:t>
            </a:r>
            <a:r>
              <a:rPr lang="en-GB" dirty="0"/>
              <a:t>up</a:t>
            </a:r>
            <a:r>
              <a:rPr lang="hu-HU" dirty="0"/>
              <a:t>: </a:t>
            </a:r>
            <a:r>
              <a:rPr lang="en-GB" dirty="0"/>
              <a:t>the name of the supergroup</a:t>
            </a:r>
            <a:r>
              <a:rPr lang="hu-HU" dirty="0"/>
              <a:t> </a:t>
            </a:r>
            <a:r>
              <a:rPr lang="hu-HU" b="1" dirty="0"/>
              <a:t>factor</a:t>
            </a:r>
            <a:r>
              <a:rPr lang="en-GB" dirty="0"/>
              <a:t>.</a:t>
            </a:r>
            <a:r>
              <a:rPr lang="hu-HU" dirty="0"/>
              <a:t> </a:t>
            </a:r>
          </a:p>
          <a:p>
            <a:r>
              <a:rPr lang="hu-HU" dirty="0"/>
              <a:t>NOT the name of the supergroup!</a:t>
            </a:r>
            <a:r>
              <a:rPr lang="en-GB" dirty="0"/>
              <a:t> </a:t>
            </a:r>
            <a:r>
              <a:rPr lang="hu-HU" dirty="0"/>
              <a:t>This is NOT displayed in Table 1.</a:t>
            </a:r>
          </a:p>
          <a:p>
            <a:r>
              <a:rPr lang="en-GB" dirty="0"/>
              <a:t>Must be unique.</a:t>
            </a:r>
            <a:r>
              <a:rPr lang="hu-HU" dirty="0"/>
              <a:t> E.g. Supergroup or Test condition. </a:t>
            </a:r>
          </a:p>
          <a:p>
            <a:r>
              <a:rPr lang="hu-HU" dirty="0"/>
              <a:t>Both supergroup names and comparisons come from the file.</a:t>
            </a:r>
            <a:r>
              <a:rPr lang="en-GB" dirty="0"/>
              <a:t> 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77DBF3-8ADB-5852-EDA0-4B9F1E6ADA0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79942-F6FF-E3BC-C5D4-5F72FDED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122" y="4086585"/>
            <a:ext cx="3695700" cy="2390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A64A9-501D-E59C-F6CE-13D2632D7028}"/>
              </a:ext>
            </a:extLst>
          </p:cNvPr>
          <p:cNvSpPr txBox="1"/>
          <p:nvPr/>
        </p:nvSpPr>
        <p:spPr>
          <a:xfrm>
            <a:off x="8165122" y="3417113"/>
            <a:ext cx="2878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Output:</a:t>
            </a:r>
            <a:endParaRPr lang="en-N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D137D-F753-D161-DA9F-3D6B6D91304E}"/>
              </a:ext>
            </a:extLst>
          </p:cNvPr>
          <p:cNvSpPr/>
          <p:nvPr/>
        </p:nvSpPr>
        <p:spPr>
          <a:xfrm>
            <a:off x="8044179" y="3341275"/>
            <a:ext cx="3935648" cy="32162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85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84FA5C-BD8B-3021-4957-B6E14E265AB1}"/>
              </a:ext>
            </a:extLst>
          </p:cNvPr>
          <p:cNvGrpSpPr/>
          <p:nvPr/>
        </p:nvGrpSpPr>
        <p:grpSpPr>
          <a:xfrm>
            <a:off x="1419379" y="3466997"/>
            <a:ext cx="2222916" cy="369332"/>
            <a:chOff x="1419379" y="3466997"/>
            <a:chExt cx="222291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EB3F0-7C4D-4F3B-9B2F-7B762E4A212D}"/>
                </a:ext>
              </a:extLst>
            </p:cNvPr>
            <p:cNvSpPr txBox="1"/>
            <p:nvPr/>
          </p:nvSpPr>
          <p:spPr>
            <a:xfrm>
              <a:off x="1419379" y="3466997"/>
              <a:ext cx="2222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TT_PTK_01_</a:t>
              </a:r>
              <a:r>
                <a:rPr lang="hu-HU" dirty="0"/>
                <a:t>T vs C</a:t>
              </a:r>
              <a:r>
                <a:rPr lang="en-US" dirty="0"/>
                <a:t>.csv</a:t>
              </a:r>
              <a:endParaRPr lang="en-NL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43A0D-837B-40CB-B668-DAADC9008E49}"/>
                </a:ext>
              </a:extLst>
            </p:cNvPr>
            <p:cNvCxnSpPr/>
            <p:nvPr/>
          </p:nvCxnSpPr>
          <p:spPr>
            <a:xfrm>
              <a:off x="1508444" y="3754974"/>
              <a:ext cx="2216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DE3F3C-8A6F-455D-AECB-1195CBFC1C0A}"/>
                </a:ext>
              </a:extLst>
            </p:cNvPr>
            <p:cNvCxnSpPr/>
            <p:nvPr/>
          </p:nvCxnSpPr>
          <p:spPr>
            <a:xfrm>
              <a:off x="1876579" y="3754974"/>
              <a:ext cx="27907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790DB0-EA56-4A3D-AA44-5FC556B7BB9A}"/>
                </a:ext>
              </a:extLst>
            </p:cNvPr>
            <p:cNvCxnSpPr/>
            <p:nvPr/>
          </p:nvCxnSpPr>
          <p:spPr>
            <a:xfrm>
              <a:off x="2329821" y="3754974"/>
              <a:ext cx="17812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E82212-B246-4AB8-B5CD-24826FE634B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226" y="3758932"/>
              <a:ext cx="5332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1422688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1761135" y="4346369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</a:t>
            </a:r>
            <a:r>
              <a:rPr lang="hu-HU" dirty="0"/>
              <a:t>: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1419379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1757826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1419379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1757826" y="5079072"/>
            <a:ext cx="329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</a:t>
            </a:r>
            <a:r>
              <a:rPr lang="hu-HU" dirty="0"/>
              <a:t>d</a:t>
            </a:r>
            <a:r>
              <a:rPr lang="en-US" dirty="0" err="1"/>
              <a:t>efines</a:t>
            </a:r>
            <a:r>
              <a:rPr lang="en-US" dirty="0"/>
              <a:t>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1419379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1757826" y="5444861"/>
            <a:ext cx="3501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Comparison</a:t>
            </a:r>
            <a:r>
              <a:rPr lang="hu-HU" dirty="0"/>
              <a:t>, e.g. T vs C</a:t>
            </a:r>
            <a:r>
              <a:rPr lang="en-GB" dirty="0"/>
              <a:t>.</a:t>
            </a:r>
            <a:r>
              <a:rPr lang="hu-HU" dirty="0"/>
              <a:t> </a:t>
            </a:r>
          </a:p>
          <a:p>
            <a:r>
              <a:rPr lang="hu-HU" dirty="0"/>
              <a:t>Comparison is displayed in Table 1.</a:t>
            </a:r>
          </a:p>
          <a:p>
            <a:r>
              <a:rPr lang="hu-HU" dirty="0"/>
              <a:t>Supergroups come from the file.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7F659-B6ED-4D17-AD11-2A37FD782BB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BD9BF-3E57-A4F1-E575-1B16249417DF}"/>
              </a:ext>
            </a:extLst>
          </p:cNvPr>
          <p:cNvSpPr txBox="1"/>
          <p:nvPr/>
        </p:nvSpPr>
        <p:spPr>
          <a:xfrm>
            <a:off x="6598444" y="3429458"/>
            <a:ext cx="2878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Output:</a:t>
            </a:r>
            <a:endParaRPr lang="en-N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58233-883F-8777-9E1F-6EA27AA54957}"/>
              </a:ext>
            </a:extLst>
          </p:cNvPr>
          <p:cNvSpPr/>
          <p:nvPr/>
        </p:nvSpPr>
        <p:spPr>
          <a:xfrm>
            <a:off x="6257925" y="3276600"/>
            <a:ext cx="5691623" cy="29432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0ADF8-1284-AACD-7EEA-1E804E4E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66" y="4175315"/>
            <a:ext cx="5381618" cy="19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2926106" y="3171108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</a:t>
            </a:r>
            <a:r>
              <a:rPr lang="hu-HU" dirty="0"/>
              <a:t>10h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023088" y="3483795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3692065" y="3483795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4145307" y="3483795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1126004" y="4050480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1486298" y="4050480"/>
            <a:ext cx="17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</a:t>
            </a:r>
            <a:r>
              <a:rPr lang="hu-HU" dirty="0"/>
              <a:t>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1122695" y="4419812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1461142" y="4419812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1122695" y="4783183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1461141" y="4782563"/>
            <a:ext cx="31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</a:t>
            </a:r>
            <a:r>
              <a:rPr lang="hu-HU" dirty="0"/>
              <a:t>d</a:t>
            </a:r>
            <a:r>
              <a:rPr lang="en-US" dirty="0" err="1"/>
              <a:t>efines</a:t>
            </a:r>
            <a:r>
              <a:rPr lang="en-US" dirty="0"/>
              <a:t> ordering in table.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1470046" y="5189314"/>
            <a:ext cx="450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Name of Superg</a:t>
            </a:r>
            <a:r>
              <a:rPr lang="en-US" dirty="0" err="1"/>
              <a:t>roup</a:t>
            </a:r>
            <a:r>
              <a:rPr lang="hu-HU" dirty="0"/>
              <a:t>. </a:t>
            </a:r>
            <a:r>
              <a:rPr lang="en-US" dirty="0"/>
              <a:t>E.g., timepoint, cell line.</a:t>
            </a:r>
            <a:endParaRPr lang="hu-HU" dirty="0"/>
          </a:p>
          <a:p>
            <a:r>
              <a:rPr lang="hu-HU" dirty="0"/>
              <a:t>This is displayed in Table 1. </a:t>
            </a:r>
          </a:p>
          <a:p>
            <a:r>
              <a:rPr lang="hu-HU" dirty="0"/>
              <a:t>Comparisons come from the file.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5C1F2-7FE7-4CDF-853B-D14946C833B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EA4C02-42AF-569F-DC5F-310EF4386959}"/>
              </a:ext>
            </a:extLst>
          </p:cNvPr>
          <p:cNvGrpSpPr/>
          <p:nvPr/>
        </p:nvGrpSpPr>
        <p:grpSpPr>
          <a:xfrm>
            <a:off x="6374686" y="3429458"/>
            <a:ext cx="5574862" cy="2631508"/>
            <a:chOff x="6374686" y="3429458"/>
            <a:chExt cx="5574862" cy="26315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58F0CD5-8520-5939-551D-55A17902B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4686" y="3984580"/>
              <a:ext cx="5574862" cy="20763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A6E3FB-476A-CF37-6134-3EDF72B3AEFB}"/>
                </a:ext>
              </a:extLst>
            </p:cNvPr>
            <p:cNvSpPr txBox="1"/>
            <p:nvPr/>
          </p:nvSpPr>
          <p:spPr>
            <a:xfrm>
              <a:off x="6598444" y="3429458"/>
              <a:ext cx="28789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b="1" dirty="0"/>
                <a:t>Output:</a:t>
              </a:r>
              <a:endParaRPr lang="en-NL" b="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DA22E-F568-CC39-29F4-A7B0DA1A4CDB}"/>
              </a:ext>
            </a:extLst>
          </p:cNvPr>
          <p:cNvSpPr/>
          <p:nvPr/>
        </p:nvSpPr>
        <p:spPr>
          <a:xfrm>
            <a:off x="1122694" y="5145314"/>
            <a:ext cx="338447" cy="3265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FBB2A9-330C-F73E-5F14-B388273F4F2A}"/>
              </a:ext>
            </a:extLst>
          </p:cNvPr>
          <p:cNvCxnSpPr>
            <a:cxnSpLocks/>
          </p:cNvCxnSpPr>
          <p:nvPr/>
        </p:nvCxnSpPr>
        <p:spPr>
          <a:xfrm>
            <a:off x="4483713" y="3483795"/>
            <a:ext cx="34546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7116EF-C550-67B7-BED2-E2758ACEA8AA}"/>
              </a:ext>
            </a:extLst>
          </p:cNvPr>
          <p:cNvSpPr/>
          <p:nvPr/>
        </p:nvSpPr>
        <p:spPr>
          <a:xfrm>
            <a:off x="6257925" y="3276600"/>
            <a:ext cx="5691623" cy="29432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89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r>
              <a:rPr lang="hu-HU" dirty="0"/>
              <a:t> (UKA all vs all comparison)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A1865-A85D-47C3-BEF2-9992B8E812D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A5C625-8F06-F1D3-257D-429ED96B1517}"/>
              </a:ext>
            </a:extLst>
          </p:cNvPr>
          <p:cNvSpPr txBox="1"/>
          <p:nvPr/>
        </p:nvSpPr>
        <p:spPr>
          <a:xfrm>
            <a:off x="1302199" y="1998250"/>
            <a:ext cx="347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UKA</a:t>
            </a:r>
            <a:r>
              <a:rPr lang="en-US" dirty="0"/>
              <a:t>_PTK_01_</a:t>
            </a:r>
            <a:r>
              <a:rPr lang="hu-HU" dirty="0"/>
              <a:t>Superg</a:t>
            </a:r>
            <a:r>
              <a:rPr lang="en-US" dirty="0"/>
              <a:t>roup.csv</a:t>
            </a:r>
            <a:endParaRPr lang="en-NL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447E21-199E-AB29-7742-CDC22D73E742}"/>
              </a:ext>
            </a:extLst>
          </p:cNvPr>
          <p:cNvCxnSpPr>
            <a:cxnSpLocks/>
          </p:cNvCxnSpPr>
          <p:nvPr/>
        </p:nvCxnSpPr>
        <p:spPr>
          <a:xfrm>
            <a:off x="1419719" y="2295679"/>
            <a:ext cx="3597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B099E6C-9950-F836-1D4A-AC27982BF444}"/>
              </a:ext>
            </a:extLst>
          </p:cNvPr>
          <p:cNvCxnSpPr/>
          <p:nvPr/>
        </p:nvCxnSpPr>
        <p:spPr>
          <a:xfrm>
            <a:off x="1925965" y="229567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4EB538-7C0C-085A-6B44-6FF32E58D881}"/>
              </a:ext>
            </a:extLst>
          </p:cNvPr>
          <p:cNvCxnSpPr/>
          <p:nvPr/>
        </p:nvCxnSpPr>
        <p:spPr>
          <a:xfrm>
            <a:off x="2379207" y="229567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5CFC0B-34EF-F1E2-295D-534CEC3916C4}"/>
              </a:ext>
            </a:extLst>
          </p:cNvPr>
          <p:cNvCxnSpPr>
            <a:cxnSpLocks/>
          </p:cNvCxnSpPr>
          <p:nvPr/>
        </p:nvCxnSpPr>
        <p:spPr>
          <a:xfrm flipV="1">
            <a:off x="2721612" y="2295679"/>
            <a:ext cx="1070140" cy="3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E7CC47E-68AA-2A19-4C91-E94D0992B2DA}"/>
              </a:ext>
            </a:extLst>
          </p:cNvPr>
          <p:cNvSpPr/>
          <p:nvPr/>
        </p:nvSpPr>
        <p:spPr>
          <a:xfrm>
            <a:off x="1084581" y="2687341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6D2341-49B2-E9F8-6AEB-FE8A2D4DADD8}"/>
              </a:ext>
            </a:extLst>
          </p:cNvPr>
          <p:cNvSpPr txBox="1"/>
          <p:nvPr/>
        </p:nvSpPr>
        <p:spPr>
          <a:xfrm>
            <a:off x="1423028" y="2687341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FC128F7-08B8-FD92-A4DA-54BC219D5D52}"/>
              </a:ext>
            </a:extLst>
          </p:cNvPr>
          <p:cNvSpPr/>
          <p:nvPr/>
        </p:nvSpPr>
        <p:spPr>
          <a:xfrm>
            <a:off x="1081272" y="3056673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04B307-481E-639C-045E-439C4EABCC0A}"/>
              </a:ext>
            </a:extLst>
          </p:cNvPr>
          <p:cNvSpPr txBox="1"/>
          <p:nvPr/>
        </p:nvSpPr>
        <p:spPr>
          <a:xfrm>
            <a:off x="1419719" y="3056673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125D313-208B-2EDA-5090-6077B9906BA5}"/>
              </a:ext>
            </a:extLst>
          </p:cNvPr>
          <p:cNvSpPr/>
          <p:nvPr/>
        </p:nvSpPr>
        <p:spPr>
          <a:xfrm>
            <a:off x="1081272" y="3420044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C6B5DF-6258-C871-7BD8-2C4AA589E028}"/>
              </a:ext>
            </a:extLst>
          </p:cNvPr>
          <p:cNvSpPr txBox="1"/>
          <p:nvPr/>
        </p:nvSpPr>
        <p:spPr>
          <a:xfrm>
            <a:off x="1419719" y="3420044"/>
            <a:ext cx="329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  <a:r>
              <a:rPr lang="hu-HU" dirty="0"/>
              <a:t>, d</a:t>
            </a:r>
            <a:r>
              <a:rPr lang="en-US" dirty="0" err="1"/>
              <a:t>efines</a:t>
            </a:r>
            <a:r>
              <a:rPr lang="en-US" dirty="0"/>
              <a:t> ordering in report.</a:t>
            </a:r>
            <a:endParaRPr lang="en-NL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E3D6CFE-5F79-8EBB-8830-75D06BCFF061}"/>
              </a:ext>
            </a:extLst>
          </p:cNvPr>
          <p:cNvSpPr/>
          <p:nvPr/>
        </p:nvSpPr>
        <p:spPr>
          <a:xfrm>
            <a:off x="1081272" y="3785833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4DFA6C-0B69-A384-5DDC-DAD3DFB9C2CB}"/>
              </a:ext>
            </a:extLst>
          </p:cNvPr>
          <p:cNvSpPr txBox="1"/>
          <p:nvPr/>
        </p:nvSpPr>
        <p:spPr>
          <a:xfrm>
            <a:off x="1419719" y="3785833"/>
            <a:ext cx="5070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Supergro</a:t>
            </a:r>
            <a:r>
              <a:rPr lang="en-GB" dirty="0"/>
              <a:t>up</a:t>
            </a:r>
            <a:r>
              <a:rPr lang="hu-HU" dirty="0"/>
              <a:t>: </a:t>
            </a:r>
            <a:r>
              <a:rPr lang="en-GB" dirty="0"/>
              <a:t>the name of the supergroup</a:t>
            </a:r>
            <a:r>
              <a:rPr lang="hu-HU" dirty="0"/>
              <a:t> </a:t>
            </a:r>
            <a:r>
              <a:rPr lang="hu-HU" b="1" dirty="0"/>
              <a:t>factor</a:t>
            </a:r>
            <a:r>
              <a:rPr lang="en-GB" dirty="0"/>
              <a:t>.</a:t>
            </a:r>
            <a:r>
              <a:rPr lang="hu-HU" dirty="0"/>
              <a:t> </a:t>
            </a:r>
          </a:p>
          <a:p>
            <a:r>
              <a:rPr lang="hu-HU" dirty="0"/>
              <a:t>This is NOT displayed in Table 2.</a:t>
            </a:r>
          </a:p>
          <a:p>
            <a:r>
              <a:rPr lang="en-GB" dirty="0"/>
              <a:t>Must be unique.</a:t>
            </a:r>
            <a:r>
              <a:rPr lang="hu-HU" dirty="0"/>
              <a:t> E.g. Supergroup or Test condition. </a:t>
            </a:r>
          </a:p>
          <a:p>
            <a:r>
              <a:rPr lang="hu-HU" dirty="0"/>
              <a:t>Both supergroup names and comparisons come from the file (from Sgroup_contrast column).</a:t>
            </a:r>
            <a:r>
              <a:rPr lang="en-GB" dirty="0"/>
              <a:t> </a:t>
            </a:r>
            <a:endParaRPr lang="en-NL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5B70AD-FAEA-93C6-920B-C2327041E1CD}"/>
              </a:ext>
            </a:extLst>
          </p:cNvPr>
          <p:cNvSpPr txBox="1"/>
          <p:nvPr/>
        </p:nvSpPr>
        <p:spPr>
          <a:xfrm>
            <a:off x="8231797" y="2074088"/>
            <a:ext cx="2878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Output:</a:t>
            </a:r>
            <a:endParaRPr lang="en-NL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9A0281-2A93-BC76-734C-C1F3C6D08705}"/>
              </a:ext>
            </a:extLst>
          </p:cNvPr>
          <p:cNvSpPr/>
          <p:nvPr/>
        </p:nvSpPr>
        <p:spPr>
          <a:xfrm>
            <a:off x="6490633" y="1998250"/>
            <a:ext cx="5555870" cy="32162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9E86820-6094-B2A7-F5C8-032A2D84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68" y="2449111"/>
            <a:ext cx="5264660" cy="26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9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9DCF6-1C35-286A-656B-B264F856D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4271-83C4-B355-EE25-40957036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r>
              <a:rPr lang="hu-HU" dirty="0"/>
              <a:t> (UKA_MTvC, UKA_TGC app)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32FB-4535-3DE6-81C2-E71BAFCF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748666"/>
            <a:ext cx="4670072" cy="53618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UKA MTvC f</a:t>
            </a:r>
            <a:r>
              <a:rPr lang="en-US" dirty="0" err="1"/>
              <a:t>ilename</a:t>
            </a:r>
            <a:r>
              <a:rPr lang="en-US" dirty="0"/>
              <a:t>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ECC6C-93EA-898B-F609-F461609AB782}"/>
              </a:ext>
            </a:extLst>
          </p:cNvPr>
          <p:cNvSpPr txBox="1"/>
          <p:nvPr/>
        </p:nvSpPr>
        <p:spPr>
          <a:xfrm>
            <a:off x="1093961" y="2419848"/>
            <a:ext cx="4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ukam-Sgroup1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642E46-BF4E-01EE-A40C-3407F8E7DA63}"/>
              </a:ext>
            </a:extLst>
          </p:cNvPr>
          <p:cNvCxnSpPr>
            <a:cxnSpLocks/>
          </p:cNvCxnSpPr>
          <p:nvPr/>
        </p:nvCxnSpPr>
        <p:spPr>
          <a:xfrm>
            <a:off x="1196880" y="2707825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C79A87-4A8F-0D57-5DD3-69489C78BA64}"/>
              </a:ext>
            </a:extLst>
          </p:cNvPr>
          <p:cNvCxnSpPr>
            <a:cxnSpLocks/>
          </p:cNvCxnSpPr>
          <p:nvPr/>
        </p:nvCxnSpPr>
        <p:spPr>
          <a:xfrm>
            <a:off x="1723353" y="2707825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212517-452D-DCA4-2C66-447968038EC6}"/>
              </a:ext>
            </a:extLst>
          </p:cNvPr>
          <p:cNvCxnSpPr>
            <a:cxnSpLocks/>
          </p:cNvCxnSpPr>
          <p:nvPr/>
        </p:nvCxnSpPr>
        <p:spPr>
          <a:xfrm>
            <a:off x="2176595" y="2707825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DDA779-107B-6923-FCC3-1597DA389D15}"/>
              </a:ext>
            </a:extLst>
          </p:cNvPr>
          <p:cNvCxnSpPr>
            <a:cxnSpLocks/>
          </p:cNvCxnSpPr>
          <p:nvPr/>
        </p:nvCxnSpPr>
        <p:spPr>
          <a:xfrm>
            <a:off x="3831372" y="2738644"/>
            <a:ext cx="44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399BEF-026F-A174-81BE-315295715793}"/>
              </a:ext>
            </a:extLst>
          </p:cNvPr>
          <p:cNvSpPr/>
          <p:nvPr/>
        </p:nvSpPr>
        <p:spPr>
          <a:xfrm>
            <a:off x="1632772" y="4135004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0ECCF-FDFC-18A4-915C-E63F89F3F21E}"/>
              </a:ext>
            </a:extLst>
          </p:cNvPr>
          <p:cNvSpPr txBox="1"/>
          <p:nvPr/>
        </p:nvSpPr>
        <p:spPr>
          <a:xfrm>
            <a:off x="1971219" y="4135004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18404D-8A51-145D-2C5B-0E4FBD63305A}"/>
              </a:ext>
            </a:extLst>
          </p:cNvPr>
          <p:cNvSpPr/>
          <p:nvPr/>
        </p:nvSpPr>
        <p:spPr>
          <a:xfrm>
            <a:off x="1629463" y="4504336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A25DD4-8F35-655D-7E61-47190143089D}"/>
              </a:ext>
            </a:extLst>
          </p:cNvPr>
          <p:cNvSpPr txBox="1"/>
          <p:nvPr/>
        </p:nvSpPr>
        <p:spPr>
          <a:xfrm>
            <a:off x="1967910" y="4504336"/>
            <a:ext cx="23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</a:t>
            </a:r>
            <a:r>
              <a:rPr lang="hu-HU" dirty="0"/>
              <a:t> (</a:t>
            </a:r>
            <a:r>
              <a:rPr lang="en-US" dirty="0"/>
              <a:t>PTK or STK</a:t>
            </a:r>
            <a:r>
              <a:rPr lang="hu-HU" dirty="0"/>
              <a:t>)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FA1802-FD6F-EE21-F7BD-A8668FC601BD}"/>
              </a:ext>
            </a:extLst>
          </p:cNvPr>
          <p:cNvSpPr/>
          <p:nvPr/>
        </p:nvSpPr>
        <p:spPr>
          <a:xfrm>
            <a:off x="1629463" y="4867707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AA60BD-2136-75EE-0C74-5CB79FBB673B}"/>
              </a:ext>
            </a:extLst>
          </p:cNvPr>
          <p:cNvSpPr txBox="1"/>
          <p:nvPr/>
        </p:nvSpPr>
        <p:spPr>
          <a:xfrm>
            <a:off x="1967910" y="4867707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33CB02-EAAB-EA34-1407-373194014233}"/>
              </a:ext>
            </a:extLst>
          </p:cNvPr>
          <p:cNvSpPr/>
          <p:nvPr/>
        </p:nvSpPr>
        <p:spPr>
          <a:xfrm>
            <a:off x="1629464" y="6368307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0ABFF3-58D5-69A3-CC52-061E5F28B3A8}"/>
              </a:ext>
            </a:extLst>
          </p:cNvPr>
          <p:cNvSpPr txBox="1"/>
          <p:nvPr/>
        </p:nvSpPr>
        <p:spPr>
          <a:xfrm>
            <a:off x="1967911" y="6368307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BCFD0-7853-5E16-CFFF-3A0B4BD0A875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CE0F1F-A862-3C65-2FFB-F4DF1E490944}"/>
              </a:ext>
            </a:extLst>
          </p:cNvPr>
          <p:cNvCxnSpPr>
            <a:cxnSpLocks/>
          </p:cNvCxnSpPr>
          <p:nvPr/>
        </p:nvCxnSpPr>
        <p:spPr>
          <a:xfrm>
            <a:off x="3076992" y="2738644"/>
            <a:ext cx="6669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DFC8E-BE90-078F-DE39-C01B0467B367}"/>
              </a:ext>
            </a:extLst>
          </p:cNvPr>
          <p:cNvSpPr/>
          <p:nvPr/>
        </p:nvSpPr>
        <p:spPr>
          <a:xfrm>
            <a:off x="1629462" y="5644093"/>
            <a:ext cx="338447" cy="3265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46E36D-D12B-F726-60CC-B5686815B344}"/>
              </a:ext>
            </a:extLst>
          </p:cNvPr>
          <p:cNvSpPr txBox="1"/>
          <p:nvPr/>
        </p:nvSpPr>
        <p:spPr>
          <a:xfrm>
            <a:off x="1967910" y="5634681"/>
            <a:ext cx="41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Supergroup. If you don’t have supergroup, give it a neutral name, e.g. Test</a:t>
            </a:r>
            <a:endParaRPr lang="en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6C3DAB-3DFD-BC10-262F-0E647A6D94CE}"/>
              </a:ext>
            </a:extLst>
          </p:cNvPr>
          <p:cNvCxnSpPr/>
          <p:nvPr/>
        </p:nvCxnSpPr>
        <p:spPr>
          <a:xfrm>
            <a:off x="2505492" y="2924175"/>
            <a:ext cx="0" cy="504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7DD107-8B19-D793-1827-E5B9F8E00FC9}"/>
              </a:ext>
            </a:extLst>
          </p:cNvPr>
          <p:cNvSpPr txBox="1"/>
          <p:nvPr/>
        </p:nvSpPr>
        <p:spPr>
          <a:xfrm>
            <a:off x="989332" y="3460363"/>
            <a:ext cx="432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Sgroup1 - T1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hu-HU" dirty="0"/>
          </a:p>
          <a:p>
            <a:r>
              <a:rPr lang="en-US" dirty="0"/>
              <a:t>UKA_PTK_0</a:t>
            </a:r>
            <a:r>
              <a:rPr lang="hu-HU" dirty="0"/>
              <a:t>2</a:t>
            </a:r>
            <a:r>
              <a:rPr lang="en-US" dirty="0"/>
              <a:t>_</a:t>
            </a:r>
            <a:r>
              <a:rPr lang="hu-HU" dirty="0"/>
              <a:t>Sgroup1 - T2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D043B-9443-6FB8-942D-B0740E86E691}"/>
              </a:ext>
            </a:extLst>
          </p:cNvPr>
          <p:cNvSpPr txBox="1"/>
          <p:nvPr/>
        </p:nvSpPr>
        <p:spPr>
          <a:xfrm>
            <a:off x="7418194" y="2443396"/>
            <a:ext cx="4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ukat-T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AECDB9-CF17-3DDA-75C6-E3934B147B6A}"/>
              </a:ext>
            </a:extLst>
          </p:cNvPr>
          <p:cNvCxnSpPr>
            <a:cxnSpLocks/>
          </p:cNvCxnSpPr>
          <p:nvPr/>
        </p:nvCxnSpPr>
        <p:spPr>
          <a:xfrm>
            <a:off x="7521113" y="2731373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A6E6D5-19DE-C856-D3A7-AF4D05282856}"/>
              </a:ext>
            </a:extLst>
          </p:cNvPr>
          <p:cNvCxnSpPr>
            <a:cxnSpLocks/>
          </p:cNvCxnSpPr>
          <p:nvPr/>
        </p:nvCxnSpPr>
        <p:spPr>
          <a:xfrm>
            <a:off x="8047586" y="2731373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92F169-E6A0-C750-ECE9-C729893D9DE1}"/>
              </a:ext>
            </a:extLst>
          </p:cNvPr>
          <p:cNvCxnSpPr>
            <a:cxnSpLocks/>
          </p:cNvCxnSpPr>
          <p:nvPr/>
        </p:nvCxnSpPr>
        <p:spPr>
          <a:xfrm>
            <a:off x="8500828" y="2731373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E376C7-A323-7B49-3E9F-B4F8C8786B4D}"/>
              </a:ext>
            </a:extLst>
          </p:cNvPr>
          <p:cNvCxnSpPr>
            <a:cxnSpLocks/>
          </p:cNvCxnSpPr>
          <p:nvPr/>
        </p:nvCxnSpPr>
        <p:spPr>
          <a:xfrm>
            <a:off x="9315500" y="2759890"/>
            <a:ext cx="638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FD6D76-A006-1CB8-5412-D061DF51CC56}"/>
              </a:ext>
            </a:extLst>
          </p:cNvPr>
          <p:cNvCxnSpPr>
            <a:cxnSpLocks/>
          </p:cNvCxnSpPr>
          <p:nvPr/>
        </p:nvCxnSpPr>
        <p:spPr>
          <a:xfrm>
            <a:off x="8829725" y="2947723"/>
            <a:ext cx="0" cy="244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6D26EB-37A5-7B9A-542A-D3718AE6734A}"/>
              </a:ext>
            </a:extLst>
          </p:cNvPr>
          <p:cNvSpPr txBox="1"/>
          <p:nvPr/>
        </p:nvSpPr>
        <p:spPr>
          <a:xfrm>
            <a:off x="7397978" y="3262514"/>
            <a:ext cx="432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Sgroup1 – T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hu-HU" dirty="0"/>
          </a:p>
          <a:p>
            <a:r>
              <a:rPr lang="en-US" dirty="0"/>
              <a:t>UKA_PTK_0</a:t>
            </a:r>
            <a:r>
              <a:rPr lang="hu-HU" dirty="0"/>
              <a:t>2</a:t>
            </a:r>
            <a:r>
              <a:rPr lang="en-US" dirty="0"/>
              <a:t>_</a:t>
            </a:r>
            <a:r>
              <a:rPr lang="hu-HU" dirty="0"/>
              <a:t>Sgroup2 – T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5F0921F-B962-5856-81EE-C854B0CC90F6}"/>
              </a:ext>
            </a:extLst>
          </p:cNvPr>
          <p:cNvSpPr txBox="1">
            <a:spLocks/>
          </p:cNvSpPr>
          <p:nvPr/>
        </p:nvSpPr>
        <p:spPr>
          <a:xfrm>
            <a:off x="7052504" y="1664078"/>
            <a:ext cx="4670072" cy="53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UKA TGC f</a:t>
            </a:r>
            <a:r>
              <a:rPr lang="en-US" dirty="0" err="1"/>
              <a:t>ilename</a:t>
            </a:r>
            <a:r>
              <a:rPr lang="en-US" dirty="0"/>
              <a:t> structure:</a:t>
            </a:r>
            <a:endParaRPr lang="en-N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40C74E-1AC0-B8CC-51CD-41F8D3DF2A18}"/>
              </a:ext>
            </a:extLst>
          </p:cNvPr>
          <p:cNvSpPr txBox="1"/>
          <p:nvPr/>
        </p:nvSpPr>
        <p:spPr>
          <a:xfrm>
            <a:off x="7397978" y="4577650"/>
            <a:ext cx="4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ukat-Sgroup2 </a:t>
            </a:r>
            <a:r>
              <a:rPr lang="en-US" dirty="0"/>
              <a:t>vs</a:t>
            </a:r>
            <a:r>
              <a:rPr lang="hu-HU" dirty="0"/>
              <a:t> Sgroup1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CAD055-1AE5-89EE-3AD7-5A17D41E687E}"/>
              </a:ext>
            </a:extLst>
          </p:cNvPr>
          <p:cNvCxnSpPr>
            <a:cxnSpLocks/>
          </p:cNvCxnSpPr>
          <p:nvPr/>
        </p:nvCxnSpPr>
        <p:spPr>
          <a:xfrm>
            <a:off x="7500897" y="4865627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67C8D0-5EB6-6494-1D85-959845DC52BC}"/>
              </a:ext>
            </a:extLst>
          </p:cNvPr>
          <p:cNvCxnSpPr>
            <a:cxnSpLocks/>
          </p:cNvCxnSpPr>
          <p:nvPr/>
        </p:nvCxnSpPr>
        <p:spPr>
          <a:xfrm>
            <a:off x="8027370" y="48656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E23CAB-2C4E-CA83-40A7-BB20C19A4F66}"/>
              </a:ext>
            </a:extLst>
          </p:cNvPr>
          <p:cNvCxnSpPr>
            <a:cxnSpLocks/>
          </p:cNvCxnSpPr>
          <p:nvPr/>
        </p:nvCxnSpPr>
        <p:spPr>
          <a:xfrm>
            <a:off x="8480612" y="486562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0207FB-D3CD-8131-8383-C65E824ACB56}"/>
              </a:ext>
            </a:extLst>
          </p:cNvPr>
          <p:cNvCxnSpPr>
            <a:cxnSpLocks/>
          </p:cNvCxnSpPr>
          <p:nvPr/>
        </p:nvCxnSpPr>
        <p:spPr>
          <a:xfrm>
            <a:off x="9313208" y="4865627"/>
            <a:ext cx="1806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811C83C-D721-06C7-BC7D-D73876F22FB2}"/>
              </a:ext>
            </a:extLst>
          </p:cNvPr>
          <p:cNvSpPr txBox="1"/>
          <p:nvPr/>
        </p:nvSpPr>
        <p:spPr>
          <a:xfrm>
            <a:off x="7245949" y="5439835"/>
            <a:ext cx="467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Control - Sgroup2 </a:t>
            </a:r>
            <a:r>
              <a:rPr lang="en-US" dirty="0"/>
              <a:t>vs</a:t>
            </a:r>
            <a:r>
              <a:rPr lang="hu-HU" dirty="0"/>
              <a:t> Sgroup1</a:t>
            </a:r>
            <a:r>
              <a:rPr lang="en-US" dirty="0"/>
              <a:t>.csv</a:t>
            </a:r>
            <a:endParaRPr lang="hu-HU" dirty="0"/>
          </a:p>
          <a:p>
            <a:r>
              <a:rPr lang="en-US" dirty="0"/>
              <a:t>UKA_PTK_0</a:t>
            </a:r>
            <a:r>
              <a:rPr lang="hu-HU" dirty="0"/>
              <a:t>2</a:t>
            </a:r>
            <a:r>
              <a:rPr lang="en-US" dirty="0"/>
              <a:t>_</a:t>
            </a:r>
            <a:r>
              <a:rPr lang="hu-HU" dirty="0"/>
              <a:t>Test       - Sgroup2 </a:t>
            </a:r>
            <a:r>
              <a:rPr lang="en-US" dirty="0"/>
              <a:t>vs</a:t>
            </a:r>
            <a:r>
              <a:rPr lang="hu-HU" dirty="0"/>
              <a:t> Sgroup1</a:t>
            </a:r>
            <a:r>
              <a:rPr lang="en-US" dirty="0"/>
              <a:t>.csv</a:t>
            </a:r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DDBD7E-CAF6-7885-C45E-7445F07E7878}"/>
              </a:ext>
            </a:extLst>
          </p:cNvPr>
          <p:cNvSpPr/>
          <p:nvPr/>
        </p:nvSpPr>
        <p:spPr>
          <a:xfrm>
            <a:off x="3299976" y="3499219"/>
            <a:ext cx="300474" cy="6074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8EFD11-F1E5-7D5B-4611-AA9D638EDD08}"/>
              </a:ext>
            </a:extLst>
          </p:cNvPr>
          <p:cNvSpPr/>
          <p:nvPr/>
        </p:nvSpPr>
        <p:spPr>
          <a:xfrm>
            <a:off x="8793053" y="3307894"/>
            <a:ext cx="787932" cy="6074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DD3A64-8904-7A4B-EDC3-87F34930296B}"/>
              </a:ext>
            </a:extLst>
          </p:cNvPr>
          <p:cNvCxnSpPr>
            <a:cxnSpLocks/>
          </p:cNvCxnSpPr>
          <p:nvPr/>
        </p:nvCxnSpPr>
        <p:spPr>
          <a:xfrm>
            <a:off x="2505492" y="2707825"/>
            <a:ext cx="44447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1AFE17E-54C0-CC09-8FED-47EE0D4C5895}"/>
              </a:ext>
            </a:extLst>
          </p:cNvPr>
          <p:cNvSpPr/>
          <p:nvPr/>
        </p:nvSpPr>
        <p:spPr>
          <a:xfrm>
            <a:off x="1629463" y="5242908"/>
            <a:ext cx="338447" cy="326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62A83-8F1D-53C4-13AE-296D2C8255A8}"/>
              </a:ext>
            </a:extLst>
          </p:cNvPr>
          <p:cNvSpPr txBox="1"/>
          <p:nvPr/>
        </p:nvSpPr>
        <p:spPr>
          <a:xfrm>
            <a:off x="1974239" y="5220126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Uka types (ukam or ukat)</a:t>
            </a:r>
            <a:endParaRPr lang="en-NL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31617A-02B4-BF84-062A-A3F3E0A10CE6}"/>
              </a:ext>
            </a:extLst>
          </p:cNvPr>
          <p:cNvCxnSpPr>
            <a:cxnSpLocks/>
          </p:cNvCxnSpPr>
          <p:nvPr/>
        </p:nvCxnSpPr>
        <p:spPr>
          <a:xfrm>
            <a:off x="8841272" y="2772140"/>
            <a:ext cx="44447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CA771C-4DA4-5AE3-54A4-73A4901E001A}"/>
              </a:ext>
            </a:extLst>
          </p:cNvPr>
          <p:cNvCxnSpPr>
            <a:cxnSpLocks/>
          </p:cNvCxnSpPr>
          <p:nvPr/>
        </p:nvCxnSpPr>
        <p:spPr>
          <a:xfrm>
            <a:off x="8790713" y="4894567"/>
            <a:ext cx="44447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855F9B2-5833-621C-6361-1C13FDE99E01}"/>
              </a:ext>
            </a:extLst>
          </p:cNvPr>
          <p:cNvSpPr/>
          <p:nvPr/>
        </p:nvSpPr>
        <p:spPr>
          <a:xfrm>
            <a:off x="8645689" y="5478691"/>
            <a:ext cx="740907" cy="6074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AD5660-7AFE-4225-FEDC-38A50D3C89AF}"/>
              </a:ext>
            </a:extLst>
          </p:cNvPr>
          <p:cNvCxnSpPr>
            <a:cxnSpLocks/>
          </p:cNvCxnSpPr>
          <p:nvPr/>
        </p:nvCxnSpPr>
        <p:spPr>
          <a:xfrm>
            <a:off x="3609133" y="3780951"/>
            <a:ext cx="44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E3688C-14FA-9FF9-B2AB-525539A4DB17}"/>
              </a:ext>
            </a:extLst>
          </p:cNvPr>
          <p:cNvCxnSpPr>
            <a:cxnSpLocks/>
          </p:cNvCxnSpPr>
          <p:nvPr/>
        </p:nvCxnSpPr>
        <p:spPr>
          <a:xfrm>
            <a:off x="2410044" y="3780951"/>
            <a:ext cx="6669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417F8-803C-AB9F-6F2E-CC64EE2679DB}"/>
              </a:ext>
            </a:extLst>
          </p:cNvPr>
          <p:cNvCxnSpPr>
            <a:cxnSpLocks/>
          </p:cNvCxnSpPr>
          <p:nvPr/>
        </p:nvCxnSpPr>
        <p:spPr>
          <a:xfrm>
            <a:off x="2483463" y="4014994"/>
            <a:ext cx="6669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1B240A-8540-5024-08AB-DD3D083EDE62}"/>
              </a:ext>
            </a:extLst>
          </p:cNvPr>
          <p:cNvCxnSpPr>
            <a:cxnSpLocks/>
          </p:cNvCxnSpPr>
          <p:nvPr/>
        </p:nvCxnSpPr>
        <p:spPr>
          <a:xfrm>
            <a:off x="3679890" y="4106694"/>
            <a:ext cx="44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F9DA81-1BFA-DC7E-E963-90231E228B48}"/>
              </a:ext>
            </a:extLst>
          </p:cNvPr>
          <p:cNvSpPr txBox="1"/>
          <p:nvPr/>
        </p:nvSpPr>
        <p:spPr>
          <a:xfrm>
            <a:off x="2505492" y="2809240"/>
            <a:ext cx="368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Autoreport generates „old” data format with these names: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7AE08-E95B-46BE-55AE-A315865DFE6D}"/>
              </a:ext>
            </a:extLst>
          </p:cNvPr>
          <p:cNvSpPr/>
          <p:nvPr/>
        </p:nvSpPr>
        <p:spPr>
          <a:xfrm>
            <a:off x="6229575" y="6411448"/>
            <a:ext cx="300474" cy="307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0E6BE-CD86-0E22-F99C-CC33D5AB6751}"/>
              </a:ext>
            </a:extLst>
          </p:cNvPr>
          <p:cNvSpPr txBox="1"/>
          <p:nvPr/>
        </p:nvSpPr>
        <p:spPr>
          <a:xfrm>
            <a:off x="6486656" y="6388712"/>
            <a:ext cx="570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Comes from the file/Test Condition, not from the filename.</a:t>
            </a:r>
            <a:endParaRPr lang="en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ECC0E4-3498-E0FB-EB14-97B0BC569071}"/>
              </a:ext>
            </a:extLst>
          </p:cNvPr>
          <p:cNvCxnSpPr>
            <a:cxnSpLocks/>
          </p:cNvCxnSpPr>
          <p:nvPr/>
        </p:nvCxnSpPr>
        <p:spPr>
          <a:xfrm>
            <a:off x="9957617" y="3585679"/>
            <a:ext cx="638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E11283-2DA3-95FB-5CCC-95016D3835E7}"/>
              </a:ext>
            </a:extLst>
          </p:cNvPr>
          <p:cNvSpPr/>
          <p:nvPr/>
        </p:nvSpPr>
        <p:spPr>
          <a:xfrm>
            <a:off x="7052504" y="2342092"/>
            <a:ext cx="4834696" cy="1840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7FB7B2-CBD6-4E6D-C6CF-5142B5310193}"/>
              </a:ext>
            </a:extLst>
          </p:cNvPr>
          <p:cNvSpPr/>
          <p:nvPr/>
        </p:nvSpPr>
        <p:spPr>
          <a:xfrm>
            <a:off x="7054173" y="4335392"/>
            <a:ext cx="4834696" cy="1840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D01690-FAF2-AAA9-E9FD-50598B4760DE}"/>
              </a:ext>
            </a:extLst>
          </p:cNvPr>
          <p:cNvCxnSpPr>
            <a:cxnSpLocks/>
          </p:cNvCxnSpPr>
          <p:nvPr/>
        </p:nvCxnSpPr>
        <p:spPr>
          <a:xfrm>
            <a:off x="8935472" y="5072022"/>
            <a:ext cx="0" cy="244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1727B7-4D06-8773-1E28-AC7A173B8815}"/>
              </a:ext>
            </a:extLst>
          </p:cNvPr>
          <p:cNvCxnSpPr>
            <a:cxnSpLocks/>
          </p:cNvCxnSpPr>
          <p:nvPr/>
        </p:nvCxnSpPr>
        <p:spPr>
          <a:xfrm>
            <a:off x="9580985" y="5764476"/>
            <a:ext cx="1806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D7285A3-33B0-5DFE-E3A0-CED4E8C65FB8}"/>
              </a:ext>
            </a:extLst>
          </p:cNvPr>
          <p:cNvCxnSpPr>
            <a:cxnSpLocks/>
          </p:cNvCxnSpPr>
          <p:nvPr/>
        </p:nvCxnSpPr>
        <p:spPr>
          <a:xfrm>
            <a:off x="9580985" y="6086166"/>
            <a:ext cx="1806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151F4E-7382-F306-49F8-660E5F4EF22C}"/>
              </a:ext>
            </a:extLst>
          </p:cNvPr>
          <p:cNvCxnSpPr>
            <a:cxnSpLocks/>
          </p:cNvCxnSpPr>
          <p:nvPr/>
        </p:nvCxnSpPr>
        <p:spPr>
          <a:xfrm>
            <a:off x="9953625" y="3908845"/>
            <a:ext cx="638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2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r>
              <a:rPr lang="hu-HU" dirty="0"/>
              <a:t> (UKA 2022 shiny app)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51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A1865-A85D-47C3-BEF2-9992B8E812D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3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r>
              <a:rPr lang="hu-HU" dirty="0"/>
              <a:t>  </a:t>
            </a: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MTvC_PTK.csv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F17D2-EBD9-4EA4-935B-491F1F53ABC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188350-1E3F-98BA-8832-66A6816AED7E}"/>
              </a:ext>
            </a:extLst>
          </p:cNvPr>
          <p:cNvGrpSpPr/>
          <p:nvPr/>
        </p:nvGrpSpPr>
        <p:grpSpPr>
          <a:xfrm>
            <a:off x="882485" y="329739"/>
            <a:ext cx="11163300" cy="6567854"/>
            <a:chOff x="838200" y="193431"/>
            <a:chExt cx="11163300" cy="65678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E4245C-23FF-0521-F7BF-3DBA6C9B9388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725494-F904-4C03-A172-99D9C656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6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1198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Auto report file naming</vt:lpstr>
      <vt:lpstr>QC</vt:lpstr>
      <vt:lpstr>Phosphosite Analysis (Limma)</vt:lpstr>
      <vt:lpstr>Phosphosite Analysis (T-Test supergroup)</vt:lpstr>
      <vt:lpstr>Phosphosite Analysis MTvC</vt:lpstr>
      <vt:lpstr>Kinase Analysis (UKA all vs all comparison)</vt:lpstr>
      <vt:lpstr>Kinase Analysis (UKA_MTvC, UKA_TGC app)</vt:lpstr>
      <vt:lpstr>Kinase Analysis (UKA 2022 shiny app)</vt:lpstr>
      <vt:lpstr>Phosphosite Analysis (single MTvC or TT)  deprecated!</vt:lpstr>
      <vt:lpstr>QC</vt:lpstr>
      <vt:lpstr>Phosphosite Analysis (T-Test supergroup)</vt:lpstr>
      <vt:lpstr>Phosphosite Analysis multiple MTvCs</vt:lpstr>
      <vt:lpstr>Kinase Analysis</vt:lpstr>
      <vt:lpstr>Phosphosite Analysis (single MTvC or TT) deprecated!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Linders</dc:creator>
  <cp:lastModifiedBy>Dora Schuller</cp:lastModifiedBy>
  <cp:revision>37</cp:revision>
  <dcterms:created xsi:type="dcterms:W3CDTF">2022-02-02T13:20:01Z</dcterms:created>
  <dcterms:modified xsi:type="dcterms:W3CDTF">2025-02-26T14:12:52Z</dcterms:modified>
</cp:coreProperties>
</file>