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4" r:id="rId6"/>
    <p:sldId id="260" r:id="rId7"/>
    <p:sldId id="265" r:id="rId8"/>
    <p:sldId id="258" r:id="rId9"/>
    <p:sldId id="266" r:id="rId10"/>
    <p:sldId id="267" r:id="rId11"/>
    <p:sldId id="263" r:id="rId12"/>
    <p:sldId id="257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D376-818B-4B82-A09E-9D4923D1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84C-AFF5-4CBE-A12C-5E21E43B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ACB5-5A71-48DB-9D1F-80A832C5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400-21B7-4402-89E8-FAB752D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84B4-D7D7-4051-8C46-C75CECB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55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FD2F-BB6F-455F-A562-5F91E1B5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8F846-E8BD-4822-B7F8-22F5FEAE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B92F-0B71-4C33-B374-67EEA6EE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61A3-4196-461B-AB88-0FE30569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D50F-9764-41D6-9AF2-3787A2C5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78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A363F-B769-4A59-BDA5-2376CF529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4F7C-1ADC-4073-8DB5-C92C78EE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789B-5BAB-440D-902C-6BB18F3C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8D7F-EDC8-4B4A-B45F-7AD49ACE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976E-78E3-4E59-A6A4-E870EE77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1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A822-D7DE-4C35-AC8D-5A588D6E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5F40-6850-45FE-AC5D-857B343F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DBE0-731E-43A6-B2EE-3A52D7F4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0C9B-3E37-461E-9649-39BDF782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BCFE-1792-403E-8761-2BC5BF19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36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ABAF-9F0A-443D-AEB6-007BF7F1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B9D6-405E-491D-BD13-86A4CFD9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B5A3-0FA3-4AC0-BF03-11B3E137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9BAB-D46C-49D0-8C46-3F93F4E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769D-3B10-4897-B0C1-71A82F05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4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C9BD-422E-40E9-A896-09EAC9C4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5F06-26E2-487E-BA53-D0570CA8C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3F49A-097E-4F0F-86B9-B065A106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2E55-71D5-4AB7-ADC4-928D56F6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74B8-C7A3-4221-86FD-03F050E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81904-CAD8-4F9F-9BCB-E0DB4F26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21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CA3B-89EF-4906-B442-46256BF9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2001-A11F-4B34-A564-C544724CF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A9929-4BA2-4334-BC1C-86B124BC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7D33-25EC-4CBC-946C-CD436EF69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36D3B-CCC6-48FE-AF21-F21601D96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94EE-DC48-43F6-80DA-46AACD34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646F0-0341-43E9-8F7D-87122EFA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93DBA-AA5E-4F88-939B-35B3F5C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6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57BA-960A-4219-98E5-0E16D85F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23BB6-D944-4D80-A6FA-92C668A4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3AD7-BE51-4900-9715-A0C4256B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207D-5BF6-4B89-AC59-02FB6A6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54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2CDDA-D985-4426-A8A8-27DB68DA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8AF0A-2444-490C-AD3B-97737855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DA93-5913-4123-AFD3-21D423D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43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4184-8791-4595-BF38-AC77D0F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1A3E-FF11-4F69-9FA8-431D3868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F1C4-1A32-4FF0-9558-BC349C58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82218-3DB0-421E-94D6-443E65B1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1C97-C9F2-4FEB-8B02-36676540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33C2-FFCE-4174-B2C3-EB123672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538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05D1-946D-424D-9181-DD87B95E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44919-29F1-4C98-9AA0-31C97E93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0710-1076-4A8D-8B42-035641D9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46CC-9EDA-45A1-A005-F0BF81B1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35F5-B159-42DE-800D-13142B6A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C1065-109A-4268-A93B-5A04B968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77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6FF5D-2C0F-4468-B9A7-EFCA59B2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9044-F3CA-42D6-82FE-076BAA73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794E-0304-44DB-B0C7-A5F70A77B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E02D-A78E-4140-9ADC-F5E593AD7849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964C-4DB1-4870-88F9-0A5BFABF2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A894-AF9F-4CCC-B917-244E3D21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50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D25A-D43C-48E3-8801-01BB7E022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report file naming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7E84B-4206-4492-BA01-98EBC9C71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01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r>
              <a:rPr lang="hu-HU" dirty="0"/>
              <a:t> (UKA 2023)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748666"/>
            <a:ext cx="4670072" cy="53618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UKA MTvC f</a:t>
            </a:r>
            <a:r>
              <a:rPr lang="en-US" dirty="0" err="1"/>
              <a:t>ilename</a:t>
            </a:r>
            <a:r>
              <a:rPr lang="en-US" dirty="0"/>
              <a:t>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1093961" y="2419848"/>
            <a:ext cx="4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ukam-Sgroup1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1196880" y="2707825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>
            <a:cxnSpLocks/>
          </p:cNvCxnSpPr>
          <p:nvPr/>
        </p:nvCxnSpPr>
        <p:spPr>
          <a:xfrm>
            <a:off x="1723353" y="2707825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>
            <a:cxnSpLocks/>
          </p:cNvCxnSpPr>
          <p:nvPr/>
        </p:nvCxnSpPr>
        <p:spPr>
          <a:xfrm>
            <a:off x="2176595" y="2707825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3831372" y="2738644"/>
            <a:ext cx="444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1632772" y="4135004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1971219" y="4135004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</a:t>
            </a:r>
            <a:r>
              <a:rPr lang="hu-HU" dirty="0"/>
              <a:t>: UKA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1629463" y="4504336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1967910" y="4504336"/>
            <a:ext cx="23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</a:t>
            </a:r>
            <a:r>
              <a:rPr lang="hu-HU" dirty="0"/>
              <a:t> (</a:t>
            </a:r>
            <a:r>
              <a:rPr lang="en-US" dirty="0"/>
              <a:t>PTK or STK</a:t>
            </a:r>
            <a:r>
              <a:rPr lang="hu-HU" dirty="0"/>
              <a:t>)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1629463" y="4867707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1967910" y="4867707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1629464" y="6368307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1967911" y="6368307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A1865-A85D-47C3-BEF2-9992B8E812D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5BD96F-A661-735B-8595-BD00180A6AAC}"/>
              </a:ext>
            </a:extLst>
          </p:cNvPr>
          <p:cNvCxnSpPr>
            <a:cxnSpLocks/>
          </p:cNvCxnSpPr>
          <p:nvPr/>
        </p:nvCxnSpPr>
        <p:spPr>
          <a:xfrm>
            <a:off x="3076992" y="2738644"/>
            <a:ext cx="66694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90164-D319-7A29-99D4-F86A47D359AB}"/>
              </a:ext>
            </a:extLst>
          </p:cNvPr>
          <p:cNvSpPr/>
          <p:nvPr/>
        </p:nvSpPr>
        <p:spPr>
          <a:xfrm>
            <a:off x="1629462" y="5644093"/>
            <a:ext cx="338447" cy="3265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285C0-AE65-B55A-D6D9-E0BD7E70784A}"/>
              </a:ext>
            </a:extLst>
          </p:cNvPr>
          <p:cNvSpPr txBox="1"/>
          <p:nvPr/>
        </p:nvSpPr>
        <p:spPr>
          <a:xfrm>
            <a:off x="1967910" y="5634681"/>
            <a:ext cx="412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Supergroup. If you don’t have supergroup, name it as something neutral, e.g. Test</a:t>
            </a:r>
            <a:endParaRPr lang="en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81CFE-45A5-5609-94FE-E34CD218F3F7}"/>
              </a:ext>
            </a:extLst>
          </p:cNvPr>
          <p:cNvCxnSpPr/>
          <p:nvPr/>
        </p:nvCxnSpPr>
        <p:spPr>
          <a:xfrm>
            <a:off x="2505492" y="2924175"/>
            <a:ext cx="0" cy="504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AFB8DF-0F08-A17A-3081-8CC847EFE472}"/>
              </a:ext>
            </a:extLst>
          </p:cNvPr>
          <p:cNvSpPr txBox="1"/>
          <p:nvPr/>
        </p:nvSpPr>
        <p:spPr>
          <a:xfrm>
            <a:off x="989332" y="3460363"/>
            <a:ext cx="432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Sgroup1 - T1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hu-HU" dirty="0"/>
          </a:p>
          <a:p>
            <a:r>
              <a:rPr lang="en-US" dirty="0"/>
              <a:t>UKA_PTK_0</a:t>
            </a:r>
            <a:r>
              <a:rPr lang="hu-HU" dirty="0"/>
              <a:t>2</a:t>
            </a:r>
            <a:r>
              <a:rPr lang="en-US" dirty="0"/>
              <a:t>_</a:t>
            </a:r>
            <a:r>
              <a:rPr lang="hu-HU" dirty="0"/>
              <a:t>Sgroup1 - T2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08AB1B-AFD6-4850-5EE8-6776E97087FD}"/>
              </a:ext>
            </a:extLst>
          </p:cNvPr>
          <p:cNvSpPr txBox="1"/>
          <p:nvPr/>
        </p:nvSpPr>
        <p:spPr>
          <a:xfrm>
            <a:off x="7418194" y="2443396"/>
            <a:ext cx="4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ukat-T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30B02D-BC7B-2FD2-87CE-44DDFA74EB8B}"/>
              </a:ext>
            </a:extLst>
          </p:cNvPr>
          <p:cNvCxnSpPr>
            <a:cxnSpLocks/>
          </p:cNvCxnSpPr>
          <p:nvPr/>
        </p:nvCxnSpPr>
        <p:spPr>
          <a:xfrm>
            <a:off x="7521113" y="2731373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895ED-ABBC-7871-15FA-B53B1621EDDD}"/>
              </a:ext>
            </a:extLst>
          </p:cNvPr>
          <p:cNvCxnSpPr>
            <a:cxnSpLocks/>
          </p:cNvCxnSpPr>
          <p:nvPr/>
        </p:nvCxnSpPr>
        <p:spPr>
          <a:xfrm>
            <a:off x="8047586" y="2731373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678F81-A502-54AF-F9B3-E011875CE0BE}"/>
              </a:ext>
            </a:extLst>
          </p:cNvPr>
          <p:cNvCxnSpPr>
            <a:cxnSpLocks/>
          </p:cNvCxnSpPr>
          <p:nvPr/>
        </p:nvCxnSpPr>
        <p:spPr>
          <a:xfrm>
            <a:off x="8500828" y="2731373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33F203-742B-1EFA-3A99-BE786636D6F7}"/>
              </a:ext>
            </a:extLst>
          </p:cNvPr>
          <p:cNvCxnSpPr>
            <a:cxnSpLocks/>
          </p:cNvCxnSpPr>
          <p:nvPr/>
        </p:nvCxnSpPr>
        <p:spPr>
          <a:xfrm>
            <a:off x="9315500" y="2759890"/>
            <a:ext cx="638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FBB447-B69B-6A87-99CA-3AB633292D12}"/>
              </a:ext>
            </a:extLst>
          </p:cNvPr>
          <p:cNvCxnSpPr>
            <a:cxnSpLocks/>
          </p:cNvCxnSpPr>
          <p:nvPr/>
        </p:nvCxnSpPr>
        <p:spPr>
          <a:xfrm>
            <a:off x="8829725" y="2947723"/>
            <a:ext cx="0" cy="244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F41557C-1489-5613-D522-14BE953BE228}"/>
              </a:ext>
            </a:extLst>
          </p:cNvPr>
          <p:cNvSpPr txBox="1"/>
          <p:nvPr/>
        </p:nvSpPr>
        <p:spPr>
          <a:xfrm>
            <a:off x="7397978" y="3262514"/>
            <a:ext cx="432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Sgroup1 – T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hu-HU" dirty="0"/>
          </a:p>
          <a:p>
            <a:r>
              <a:rPr lang="en-US" dirty="0"/>
              <a:t>UKA_PTK_0</a:t>
            </a:r>
            <a:r>
              <a:rPr lang="hu-HU" dirty="0"/>
              <a:t>2</a:t>
            </a:r>
            <a:r>
              <a:rPr lang="en-US" dirty="0"/>
              <a:t>_</a:t>
            </a:r>
            <a:r>
              <a:rPr lang="hu-HU" dirty="0"/>
              <a:t>Sgroup2 – T </a:t>
            </a:r>
            <a:r>
              <a:rPr lang="en-US" dirty="0"/>
              <a:t>vs</a:t>
            </a:r>
            <a:r>
              <a:rPr lang="hu-HU" dirty="0"/>
              <a:t> C</a:t>
            </a:r>
            <a:r>
              <a:rPr lang="en-US" dirty="0"/>
              <a:t>.csv</a:t>
            </a:r>
            <a:endParaRPr lang="en-NL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99800858-2E02-A5E7-987E-9C3B057972B1}"/>
              </a:ext>
            </a:extLst>
          </p:cNvPr>
          <p:cNvSpPr txBox="1">
            <a:spLocks/>
          </p:cNvSpPr>
          <p:nvPr/>
        </p:nvSpPr>
        <p:spPr>
          <a:xfrm>
            <a:off x="7052504" y="1664078"/>
            <a:ext cx="4670072" cy="53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UKA TGC f</a:t>
            </a:r>
            <a:r>
              <a:rPr lang="en-US" dirty="0" err="1"/>
              <a:t>ilename</a:t>
            </a:r>
            <a:r>
              <a:rPr lang="en-US" dirty="0"/>
              <a:t> structure:</a:t>
            </a:r>
            <a:endParaRPr lang="en-N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5CDD23-1C1A-916B-E7A5-4B4AED08F4AC}"/>
              </a:ext>
            </a:extLst>
          </p:cNvPr>
          <p:cNvSpPr txBox="1"/>
          <p:nvPr/>
        </p:nvSpPr>
        <p:spPr>
          <a:xfrm>
            <a:off x="7397978" y="4577650"/>
            <a:ext cx="432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ukat-Sgroup2 </a:t>
            </a:r>
            <a:r>
              <a:rPr lang="en-US" dirty="0"/>
              <a:t>vs</a:t>
            </a:r>
            <a:r>
              <a:rPr lang="hu-HU" dirty="0"/>
              <a:t> Sgroup1</a:t>
            </a:r>
            <a:r>
              <a:rPr lang="en-US" dirty="0"/>
              <a:t>.csv</a:t>
            </a:r>
            <a:endParaRPr lang="en-NL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3BF156-F340-878D-AA61-B7D48FFADE36}"/>
              </a:ext>
            </a:extLst>
          </p:cNvPr>
          <p:cNvCxnSpPr>
            <a:cxnSpLocks/>
          </p:cNvCxnSpPr>
          <p:nvPr/>
        </p:nvCxnSpPr>
        <p:spPr>
          <a:xfrm>
            <a:off x="7500897" y="4865627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1F4E8A7-C0C2-2F98-52BF-447F26CAE809}"/>
              </a:ext>
            </a:extLst>
          </p:cNvPr>
          <p:cNvCxnSpPr>
            <a:cxnSpLocks/>
          </p:cNvCxnSpPr>
          <p:nvPr/>
        </p:nvCxnSpPr>
        <p:spPr>
          <a:xfrm>
            <a:off x="8027370" y="48656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D7E191-42B3-55D4-6C10-2DA03A5213CA}"/>
              </a:ext>
            </a:extLst>
          </p:cNvPr>
          <p:cNvCxnSpPr>
            <a:cxnSpLocks/>
          </p:cNvCxnSpPr>
          <p:nvPr/>
        </p:nvCxnSpPr>
        <p:spPr>
          <a:xfrm>
            <a:off x="8480612" y="4865627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9B6319-5199-10D8-8702-B7436F95B5D5}"/>
              </a:ext>
            </a:extLst>
          </p:cNvPr>
          <p:cNvCxnSpPr>
            <a:cxnSpLocks/>
          </p:cNvCxnSpPr>
          <p:nvPr/>
        </p:nvCxnSpPr>
        <p:spPr>
          <a:xfrm>
            <a:off x="9313208" y="4865627"/>
            <a:ext cx="1806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3297699-B910-187B-F458-D4EEE1163DCA}"/>
              </a:ext>
            </a:extLst>
          </p:cNvPr>
          <p:cNvSpPr txBox="1"/>
          <p:nvPr/>
        </p:nvSpPr>
        <p:spPr>
          <a:xfrm>
            <a:off x="7245949" y="5439835"/>
            <a:ext cx="467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UKA_PTK_01_</a:t>
            </a:r>
            <a:r>
              <a:rPr lang="hu-HU" dirty="0"/>
              <a:t>Control - Sgroup2 </a:t>
            </a:r>
            <a:r>
              <a:rPr lang="en-US" dirty="0"/>
              <a:t>vs</a:t>
            </a:r>
            <a:r>
              <a:rPr lang="hu-HU" dirty="0"/>
              <a:t> Sgroup1</a:t>
            </a:r>
            <a:r>
              <a:rPr lang="en-US" dirty="0"/>
              <a:t>.csv</a:t>
            </a:r>
            <a:endParaRPr lang="hu-HU" dirty="0"/>
          </a:p>
          <a:p>
            <a:r>
              <a:rPr lang="en-US" dirty="0"/>
              <a:t>UKA_PTK_0</a:t>
            </a:r>
            <a:r>
              <a:rPr lang="hu-HU" dirty="0"/>
              <a:t>2</a:t>
            </a:r>
            <a:r>
              <a:rPr lang="en-US" dirty="0"/>
              <a:t>_</a:t>
            </a:r>
            <a:r>
              <a:rPr lang="hu-HU" dirty="0"/>
              <a:t>Test       - Sgroup2 </a:t>
            </a:r>
            <a:r>
              <a:rPr lang="en-US" dirty="0"/>
              <a:t>vs</a:t>
            </a:r>
            <a:r>
              <a:rPr lang="hu-HU" dirty="0"/>
              <a:t> Sgroup1</a:t>
            </a:r>
            <a:r>
              <a:rPr lang="en-US" dirty="0"/>
              <a:t>.csv</a:t>
            </a:r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0884DD-C4A5-9587-3559-B9DD0DC2A8E8}"/>
              </a:ext>
            </a:extLst>
          </p:cNvPr>
          <p:cNvSpPr/>
          <p:nvPr/>
        </p:nvSpPr>
        <p:spPr>
          <a:xfrm>
            <a:off x="3299976" y="3499219"/>
            <a:ext cx="300474" cy="6074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9DE097-FC5A-14BD-52B7-BA124356CA88}"/>
              </a:ext>
            </a:extLst>
          </p:cNvPr>
          <p:cNvSpPr/>
          <p:nvPr/>
        </p:nvSpPr>
        <p:spPr>
          <a:xfrm>
            <a:off x="8793053" y="3307894"/>
            <a:ext cx="787932" cy="6074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69D5F9-7D7B-BBD3-A648-547A7843242A}"/>
              </a:ext>
            </a:extLst>
          </p:cNvPr>
          <p:cNvCxnSpPr>
            <a:cxnSpLocks/>
          </p:cNvCxnSpPr>
          <p:nvPr/>
        </p:nvCxnSpPr>
        <p:spPr>
          <a:xfrm>
            <a:off x="2505492" y="2707825"/>
            <a:ext cx="44447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75ED092-A1DE-5822-9288-194F872AAAB9}"/>
              </a:ext>
            </a:extLst>
          </p:cNvPr>
          <p:cNvSpPr/>
          <p:nvPr/>
        </p:nvSpPr>
        <p:spPr>
          <a:xfrm>
            <a:off x="1629463" y="5242908"/>
            <a:ext cx="338447" cy="326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7505AA-0940-F447-E7CA-B42EDDCA34B1}"/>
              </a:ext>
            </a:extLst>
          </p:cNvPr>
          <p:cNvSpPr txBox="1"/>
          <p:nvPr/>
        </p:nvSpPr>
        <p:spPr>
          <a:xfrm>
            <a:off x="1974239" y="5220126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Uka types (ukam or ukat)</a:t>
            </a:r>
            <a:endParaRPr lang="en-NL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977AFC-D0A2-0E21-F01D-727589F9FB97}"/>
              </a:ext>
            </a:extLst>
          </p:cNvPr>
          <p:cNvCxnSpPr>
            <a:cxnSpLocks/>
          </p:cNvCxnSpPr>
          <p:nvPr/>
        </p:nvCxnSpPr>
        <p:spPr>
          <a:xfrm>
            <a:off x="8841272" y="2772140"/>
            <a:ext cx="44447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8E8BE2B-928B-3F5E-1634-E56B02125C46}"/>
              </a:ext>
            </a:extLst>
          </p:cNvPr>
          <p:cNvCxnSpPr>
            <a:cxnSpLocks/>
          </p:cNvCxnSpPr>
          <p:nvPr/>
        </p:nvCxnSpPr>
        <p:spPr>
          <a:xfrm>
            <a:off x="8790713" y="4894567"/>
            <a:ext cx="44447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18D881D-158C-E2F6-CC8A-06905459B90E}"/>
              </a:ext>
            </a:extLst>
          </p:cNvPr>
          <p:cNvSpPr/>
          <p:nvPr/>
        </p:nvSpPr>
        <p:spPr>
          <a:xfrm>
            <a:off x="8645689" y="5478691"/>
            <a:ext cx="740907" cy="6074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2E5BDB-EFF3-E842-79D5-5A4739588E71}"/>
              </a:ext>
            </a:extLst>
          </p:cNvPr>
          <p:cNvCxnSpPr>
            <a:cxnSpLocks/>
          </p:cNvCxnSpPr>
          <p:nvPr/>
        </p:nvCxnSpPr>
        <p:spPr>
          <a:xfrm>
            <a:off x="3609133" y="3780951"/>
            <a:ext cx="444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8113F8-1E2C-5DE0-CF7F-8239DF384ED4}"/>
              </a:ext>
            </a:extLst>
          </p:cNvPr>
          <p:cNvCxnSpPr>
            <a:cxnSpLocks/>
          </p:cNvCxnSpPr>
          <p:nvPr/>
        </p:nvCxnSpPr>
        <p:spPr>
          <a:xfrm>
            <a:off x="2410044" y="3780951"/>
            <a:ext cx="66694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0240C6-529D-BA6A-358D-6601DCC4CD9B}"/>
              </a:ext>
            </a:extLst>
          </p:cNvPr>
          <p:cNvCxnSpPr>
            <a:cxnSpLocks/>
          </p:cNvCxnSpPr>
          <p:nvPr/>
        </p:nvCxnSpPr>
        <p:spPr>
          <a:xfrm>
            <a:off x="2483463" y="4014994"/>
            <a:ext cx="66694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27901C-37A3-D78C-5B9E-A5CA6F5CFF3A}"/>
              </a:ext>
            </a:extLst>
          </p:cNvPr>
          <p:cNvCxnSpPr>
            <a:cxnSpLocks/>
          </p:cNvCxnSpPr>
          <p:nvPr/>
        </p:nvCxnSpPr>
        <p:spPr>
          <a:xfrm>
            <a:off x="3679890" y="4106694"/>
            <a:ext cx="4444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473454-0EA8-476E-D26B-F70157C8CFBF}"/>
              </a:ext>
            </a:extLst>
          </p:cNvPr>
          <p:cNvSpPr txBox="1"/>
          <p:nvPr/>
        </p:nvSpPr>
        <p:spPr>
          <a:xfrm>
            <a:off x="2505492" y="2809240"/>
            <a:ext cx="368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Autoreport generates „old” data format with these names: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3255A-C97F-ABBF-49BF-2B4CFFA5A658}"/>
              </a:ext>
            </a:extLst>
          </p:cNvPr>
          <p:cNvSpPr/>
          <p:nvPr/>
        </p:nvSpPr>
        <p:spPr>
          <a:xfrm>
            <a:off x="6229575" y="6411448"/>
            <a:ext cx="300474" cy="30704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D234F-A7D8-3EED-FE1C-DBC96B924C48}"/>
              </a:ext>
            </a:extLst>
          </p:cNvPr>
          <p:cNvSpPr txBox="1"/>
          <p:nvPr/>
        </p:nvSpPr>
        <p:spPr>
          <a:xfrm>
            <a:off x="6486656" y="6388712"/>
            <a:ext cx="570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Comes from the file/Test Condition, not from the filename.</a:t>
            </a:r>
            <a:endParaRPr lang="en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88F992-4FC3-057E-2493-29811296745B}"/>
              </a:ext>
            </a:extLst>
          </p:cNvPr>
          <p:cNvCxnSpPr>
            <a:cxnSpLocks/>
          </p:cNvCxnSpPr>
          <p:nvPr/>
        </p:nvCxnSpPr>
        <p:spPr>
          <a:xfrm>
            <a:off x="9957617" y="3585679"/>
            <a:ext cx="638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D8567FB-F63D-BF4C-583A-D9C088D713A8}"/>
              </a:ext>
            </a:extLst>
          </p:cNvPr>
          <p:cNvSpPr/>
          <p:nvPr/>
        </p:nvSpPr>
        <p:spPr>
          <a:xfrm>
            <a:off x="7052504" y="2342092"/>
            <a:ext cx="4834696" cy="1840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580CBE-D153-6750-AB17-0B3A4D4353F9}"/>
              </a:ext>
            </a:extLst>
          </p:cNvPr>
          <p:cNvSpPr/>
          <p:nvPr/>
        </p:nvSpPr>
        <p:spPr>
          <a:xfrm>
            <a:off x="7054173" y="4335392"/>
            <a:ext cx="4834696" cy="1840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186BA7-8072-1CA6-8114-096BD471811A}"/>
              </a:ext>
            </a:extLst>
          </p:cNvPr>
          <p:cNvCxnSpPr>
            <a:cxnSpLocks/>
          </p:cNvCxnSpPr>
          <p:nvPr/>
        </p:nvCxnSpPr>
        <p:spPr>
          <a:xfrm>
            <a:off x="8935472" y="5072022"/>
            <a:ext cx="0" cy="244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3CF358-8496-27A1-4A55-6EFC31CFCF22}"/>
              </a:ext>
            </a:extLst>
          </p:cNvPr>
          <p:cNvCxnSpPr>
            <a:cxnSpLocks/>
          </p:cNvCxnSpPr>
          <p:nvPr/>
        </p:nvCxnSpPr>
        <p:spPr>
          <a:xfrm>
            <a:off x="9580985" y="5764476"/>
            <a:ext cx="1806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8C1223-2269-F6B7-12A0-1841AD0323EA}"/>
              </a:ext>
            </a:extLst>
          </p:cNvPr>
          <p:cNvCxnSpPr>
            <a:cxnSpLocks/>
          </p:cNvCxnSpPr>
          <p:nvPr/>
        </p:nvCxnSpPr>
        <p:spPr>
          <a:xfrm>
            <a:off x="9580985" y="6086166"/>
            <a:ext cx="18067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9FD1A9-04DD-01D5-C287-EF8DC3021CA7}"/>
              </a:ext>
            </a:extLst>
          </p:cNvPr>
          <p:cNvCxnSpPr>
            <a:cxnSpLocks/>
          </p:cNvCxnSpPr>
          <p:nvPr/>
        </p:nvCxnSpPr>
        <p:spPr>
          <a:xfrm>
            <a:off x="9953625" y="3908845"/>
            <a:ext cx="638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59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Phosphosite Analysis (</a:t>
            </a:r>
            <a:r>
              <a:rPr lang="hu-HU" dirty="0"/>
              <a:t>single MTvC or TT</a:t>
            </a:r>
            <a:r>
              <a:rPr lang="en-US" dirty="0"/>
              <a:t>)</a:t>
            </a:r>
            <a:r>
              <a:rPr lang="hu-HU" dirty="0"/>
              <a:t>  </a:t>
            </a:r>
            <a:r>
              <a:rPr lang="hu-HU" dirty="0">
                <a:solidFill>
                  <a:srgbClr val="FF0000"/>
                </a:solidFill>
              </a:rPr>
              <a:t>deprecated!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7136E-6503-4658-8AB7-52F93E27706C}"/>
              </a:ext>
            </a:extLst>
          </p:cNvPr>
          <p:cNvSpPr txBox="1"/>
          <p:nvPr/>
        </p:nvSpPr>
        <p:spPr>
          <a:xfrm>
            <a:off x="2161309" y="3429000"/>
            <a:ext cx="152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MTvC_PTK.csv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6006935" y="3429000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TT_PTK_01_T1vsT2.csv</a:t>
            </a:r>
            <a:endParaRPr lang="en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C2B23-EA36-434D-9DE3-710997C70430}"/>
              </a:ext>
            </a:extLst>
          </p:cNvPr>
          <p:cNvCxnSpPr/>
          <p:nvPr/>
        </p:nvCxnSpPr>
        <p:spPr>
          <a:xfrm>
            <a:off x="2268187" y="3740727"/>
            <a:ext cx="4690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6096000" y="3716977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0226C-A2C5-4F95-B8B6-90BF88966360}"/>
              </a:ext>
            </a:extLst>
          </p:cNvPr>
          <p:cNvCxnSpPr/>
          <p:nvPr/>
        </p:nvCxnSpPr>
        <p:spPr>
          <a:xfrm>
            <a:off x="2921330" y="37407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6464135" y="371697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6917377" y="3716977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7259782" y="3720935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Comparison, only for TT.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F17D2-EBD9-4EA4-935B-491F1F53ABCC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088F0-7592-371E-E02D-1676B79CB6F5}"/>
              </a:ext>
            </a:extLst>
          </p:cNvPr>
          <p:cNvSpPr txBox="1">
            <a:spLocks/>
          </p:cNvSpPr>
          <p:nvPr/>
        </p:nvSpPr>
        <p:spPr>
          <a:xfrm>
            <a:off x="7554686" y="4509655"/>
            <a:ext cx="4284058" cy="138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/>
              <a:t>If there is only a single MTvC file uploaded, it has to be named as MTvC_assaytype.csv and not MTvC_assaytype_order_group.csv!</a:t>
            </a:r>
            <a:endParaRPr lang="en-NL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188350-1E3F-98BA-8832-66A6816AED7E}"/>
              </a:ext>
            </a:extLst>
          </p:cNvPr>
          <p:cNvGrpSpPr/>
          <p:nvPr/>
        </p:nvGrpSpPr>
        <p:grpSpPr>
          <a:xfrm>
            <a:off x="838200" y="193431"/>
            <a:ext cx="11163300" cy="6567854"/>
            <a:chOff x="838200" y="193431"/>
            <a:chExt cx="11163300" cy="656785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E4245C-23FF-0521-F7BF-3DBA6C9B9388}"/>
                </a:ext>
              </a:extLst>
            </p:cNvPr>
            <p:cNvCxnSpPr/>
            <p:nvPr/>
          </p:nvCxnSpPr>
          <p:spPr>
            <a:xfrm flipV="1">
              <a:off x="940777" y="430823"/>
              <a:ext cx="10480431" cy="63304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725494-F904-4C03-A172-99D9C656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193431"/>
              <a:ext cx="11163300" cy="6471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6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Phosphosite Analysis (</a:t>
            </a:r>
            <a:r>
              <a:rPr lang="hu-HU" dirty="0"/>
              <a:t>single MTvC or TT</a:t>
            </a:r>
            <a:r>
              <a:rPr lang="en-US" dirty="0"/>
              <a:t>)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deprecated!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7136E-6503-4658-8AB7-52F93E27706C}"/>
              </a:ext>
            </a:extLst>
          </p:cNvPr>
          <p:cNvSpPr txBox="1"/>
          <p:nvPr/>
        </p:nvSpPr>
        <p:spPr>
          <a:xfrm>
            <a:off x="2161309" y="3429000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MTvC_PTK_LogFC.txt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6006935" y="3429000"/>
            <a:ext cx="29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TT_PTK_01_T1vsT2_LogFC.txt</a:t>
            </a:r>
            <a:endParaRPr lang="en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C2B23-EA36-434D-9DE3-710997C70430}"/>
              </a:ext>
            </a:extLst>
          </p:cNvPr>
          <p:cNvCxnSpPr/>
          <p:nvPr/>
        </p:nvCxnSpPr>
        <p:spPr>
          <a:xfrm>
            <a:off x="2268187" y="3740727"/>
            <a:ext cx="4690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6096000" y="3716977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0226C-A2C5-4F95-B8B6-90BF88966360}"/>
              </a:ext>
            </a:extLst>
          </p:cNvPr>
          <p:cNvCxnSpPr/>
          <p:nvPr/>
        </p:nvCxnSpPr>
        <p:spPr>
          <a:xfrm>
            <a:off x="2921330" y="37407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6464135" y="371697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6917377" y="3716977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7259782" y="3720935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D77650-D98A-4B82-8B04-F50CB0E89DAD}"/>
              </a:ext>
            </a:extLst>
          </p:cNvPr>
          <p:cNvCxnSpPr/>
          <p:nvPr/>
        </p:nvCxnSpPr>
        <p:spPr>
          <a:xfrm>
            <a:off x="3372592" y="3740727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8025740" y="3714998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Comparison, only for TT.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69B68-7DFE-4AD1-803D-97EDC4EA75C1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E5B30-94C9-77DD-5CD1-CABF5D657213}"/>
              </a:ext>
            </a:extLst>
          </p:cNvPr>
          <p:cNvGrpSpPr/>
          <p:nvPr/>
        </p:nvGrpSpPr>
        <p:grpSpPr>
          <a:xfrm>
            <a:off x="838200" y="193431"/>
            <a:ext cx="11163300" cy="6567854"/>
            <a:chOff x="838200" y="193431"/>
            <a:chExt cx="11163300" cy="65678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5ED409-5DBB-28E8-C231-0BFD34181151}"/>
                </a:ext>
              </a:extLst>
            </p:cNvPr>
            <p:cNvCxnSpPr/>
            <p:nvPr/>
          </p:nvCxnSpPr>
          <p:spPr>
            <a:xfrm flipV="1">
              <a:off x="940777" y="430823"/>
              <a:ext cx="10480431" cy="63304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02D40F-A9FF-E868-D356-B7434461F6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193431"/>
              <a:ext cx="11163300" cy="6471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35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463-7A81-4569-8B14-B196230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680-1103-4B17-AD54-F2507929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</a:t>
            </a:r>
            <a:r>
              <a:rPr lang="en-US" b="1" dirty="0"/>
              <a:t>flat file </a:t>
            </a:r>
            <a:r>
              <a:rPr lang="en-US" dirty="0"/>
              <a:t>from </a:t>
            </a:r>
            <a:r>
              <a:rPr lang="en-US" dirty="0" err="1"/>
              <a:t>BioNavigator</a:t>
            </a:r>
            <a:r>
              <a:rPr lang="en-US" dirty="0"/>
              <a:t> after log2 transformation</a:t>
            </a:r>
          </a:p>
          <a:p>
            <a:pPr lvl="1"/>
            <a:r>
              <a:rPr lang="en-US" dirty="0"/>
              <a:t>Array factors: Barcode, Array, and Test condition</a:t>
            </a:r>
          </a:p>
          <a:p>
            <a:pPr lvl="1"/>
            <a:r>
              <a:rPr lang="en-US" dirty="0"/>
              <a:t>Spot factor: ID</a:t>
            </a:r>
          </a:p>
          <a:p>
            <a:pPr lvl="1"/>
            <a:r>
              <a:rPr lang="en-US" dirty="0"/>
              <a:t>Quantitation type: S100-logTransformed</a:t>
            </a:r>
          </a:p>
          <a:p>
            <a:r>
              <a:rPr lang="en-US" dirty="0"/>
              <a:t>Filename structure:</a:t>
            </a:r>
            <a:endParaRPr lang="en-NL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D3C35-A82F-4EE7-8E49-C97BA7693298}"/>
              </a:ext>
            </a:extLst>
          </p:cNvPr>
          <p:cNvSpPr txBox="1"/>
          <p:nvPr/>
        </p:nvSpPr>
        <p:spPr>
          <a:xfrm>
            <a:off x="4754089" y="4675528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QC_PTK.txt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64EFF-35EF-4ED8-8B4F-1276D9AB12BE}"/>
              </a:ext>
            </a:extLst>
          </p:cNvPr>
          <p:cNvSpPr/>
          <p:nvPr/>
        </p:nvSpPr>
        <p:spPr>
          <a:xfrm>
            <a:off x="2110839" y="5112328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17AD9-295F-4C9A-A00B-D2FB0F337333}"/>
              </a:ext>
            </a:extLst>
          </p:cNvPr>
          <p:cNvSpPr txBox="1"/>
          <p:nvPr/>
        </p:nvSpPr>
        <p:spPr>
          <a:xfrm>
            <a:off x="2449286" y="511232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be QC.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C873F-AED0-4FAF-8238-535E97558449}"/>
              </a:ext>
            </a:extLst>
          </p:cNvPr>
          <p:cNvSpPr/>
          <p:nvPr/>
        </p:nvSpPr>
        <p:spPr>
          <a:xfrm>
            <a:off x="2107530" y="5481660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696B0-C72A-4247-9A8B-40E4103F161D}"/>
              </a:ext>
            </a:extLst>
          </p:cNvPr>
          <p:cNvSpPr txBox="1"/>
          <p:nvPr/>
        </p:nvSpPr>
        <p:spPr>
          <a:xfrm>
            <a:off x="2445977" y="5481660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A0D79-7532-412F-BCCA-8BEA7BE9469C}"/>
              </a:ext>
            </a:extLst>
          </p:cNvPr>
          <p:cNvCxnSpPr>
            <a:cxnSpLocks/>
          </p:cNvCxnSpPr>
          <p:nvPr/>
        </p:nvCxnSpPr>
        <p:spPr>
          <a:xfrm>
            <a:off x="4880758" y="4961517"/>
            <a:ext cx="231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ED667-E6A8-45CF-A2A9-5B404ECA8AE2}"/>
              </a:ext>
            </a:extLst>
          </p:cNvPr>
          <p:cNvCxnSpPr>
            <a:cxnSpLocks/>
          </p:cNvCxnSpPr>
          <p:nvPr/>
        </p:nvCxnSpPr>
        <p:spPr>
          <a:xfrm>
            <a:off x="5258790" y="4961517"/>
            <a:ext cx="3230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B0C0C5-1885-4E62-A7F6-A4E7244AD1A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2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463-7A81-4569-8B14-B196230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680-1103-4B17-AD54-F2507929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CV_export_app</a:t>
            </a:r>
            <a:r>
              <a:rPr lang="en-US"/>
              <a:t> to export the table</a:t>
            </a:r>
            <a:endParaRPr lang="en-US" dirty="0"/>
          </a:p>
          <a:p>
            <a:r>
              <a:rPr lang="en-US" dirty="0"/>
              <a:t>Filename structure:</a:t>
            </a:r>
            <a:endParaRPr lang="en-NL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D3C35-A82F-4EE7-8E49-C97BA7693298}"/>
              </a:ext>
            </a:extLst>
          </p:cNvPr>
          <p:cNvSpPr txBox="1"/>
          <p:nvPr/>
        </p:nvSpPr>
        <p:spPr>
          <a:xfrm>
            <a:off x="4754089" y="467552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QC_PTK.csv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64EFF-35EF-4ED8-8B4F-1276D9AB12BE}"/>
              </a:ext>
            </a:extLst>
          </p:cNvPr>
          <p:cNvSpPr/>
          <p:nvPr/>
        </p:nvSpPr>
        <p:spPr>
          <a:xfrm>
            <a:off x="2110839" y="5112328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17AD9-295F-4C9A-A00B-D2FB0F337333}"/>
              </a:ext>
            </a:extLst>
          </p:cNvPr>
          <p:cNvSpPr txBox="1"/>
          <p:nvPr/>
        </p:nvSpPr>
        <p:spPr>
          <a:xfrm>
            <a:off x="2449286" y="511232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be QC.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C873F-AED0-4FAF-8238-535E97558449}"/>
              </a:ext>
            </a:extLst>
          </p:cNvPr>
          <p:cNvSpPr/>
          <p:nvPr/>
        </p:nvSpPr>
        <p:spPr>
          <a:xfrm>
            <a:off x="2107530" y="5481660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696B0-C72A-4247-9A8B-40E4103F161D}"/>
              </a:ext>
            </a:extLst>
          </p:cNvPr>
          <p:cNvSpPr txBox="1"/>
          <p:nvPr/>
        </p:nvSpPr>
        <p:spPr>
          <a:xfrm>
            <a:off x="2445977" y="5481660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A0D79-7532-412F-BCCA-8BEA7BE9469C}"/>
              </a:ext>
            </a:extLst>
          </p:cNvPr>
          <p:cNvCxnSpPr>
            <a:cxnSpLocks/>
          </p:cNvCxnSpPr>
          <p:nvPr/>
        </p:nvCxnSpPr>
        <p:spPr>
          <a:xfrm>
            <a:off x="4880758" y="4961517"/>
            <a:ext cx="231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ED667-E6A8-45CF-A2A9-5B404ECA8AE2}"/>
              </a:ext>
            </a:extLst>
          </p:cNvPr>
          <p:cNvCxnSpPr>
            <a:cxnSpLocks/>
          </p:cNvCxnSpPr>
          <p:nvPr/>
        </p:nvCxnSpPr>
        <p:spPr>
          <a:xfrm>
            <a:off x="5258790" y="4961517"/>
            <a:ext cx="3230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B0C0C5-1885-4E62-A7F6-A4E7244AD1A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(T-Test supergroup)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/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309941" y="3617209"/>
            <a:ext cx="29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TT_PTK_01_Group_LogFC.txt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4399006" y="3905186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767141" y="3905186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220383" y="3905186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562788" y="3909144"/>
            <a:ext cx="541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6254606" y="3905186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940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Group, defines the name of the supergroup. Must be unique. Comparisons come from annotation.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C79A9-C42B-40E6-AB47-0F7E38F5F9C4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5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(T-Test supergroup)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309941" y="3617209"/>
            <a:ext cx="22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TT_PTK_01_Group.csv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4399006" y="3905186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767141" y="3905186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220383" y="3905186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562788" y="3909144"/>
            <a:ext cx="541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940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Group, defines the name of the supergroup. Must be unique. Comparisons come from annotation.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7F659-B6ED-4D17-AD11-2A37FD782BB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8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multiple </a:t>
            </a:r>
            <a:r>
              <a:rPr lang="en-US" dirty="0" err="1"/>
              <a:t>MTvCs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MTvC</a:t>
            </a:r>
            <a:r>
              <a:rPr lang="en-US" dirty="0"/>
              <a:t> filenames need to be different if you want to include multiple </a:t>
            </a:r>
            <a:r>
              <a:rPr lang="en-US" dirty="0" err="1"/>
              <a:t>MTvC</a:t>
            </a:r>
            <a:r>
              <a:rPr lang="en-US" dirty="0"/>
              <a:t> files in one report</a:t>
            </a:r>
          </a:p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3899065" y="3466997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MTvC_PTK_01_10h_LogFC.txt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3996047" y="3779684"/>
            <a:ext cx="52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665024" y="3779684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118266" y="3779684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460671" y="3783642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5911933" y="3779684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627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name, indicates the type of </a:t>
            </a:r>
            <a:r>
              <a:rPr lang="en-US" dirty="0" err="1"/>
              <a:t>MTvC</a:t>
            </a:r>
            <a:r>
              <a:rPr lang="en-US" dirty="0"/>
              <a:t>. E.g., timepoint, cell line.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5A71D-4B18-45DA-9878-8A9CE6E0371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2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multiple </a:t>
            </a:r>
            <a:r>
              <a:rPr lang="en-US" dirty="0" err="1"/>
              <a:t>MTvCs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MTvC</a:t>
            </a:r>
            <a:r>
              <a:rPr lang="en-US" dirty="0"/>
              <a:t> filenames need to be different if you want to include multiple </a:t>
            </a:r>
            <a:r>
              <a:rPr lang="en-US" dirty="0" err="1"/>
              <a:t>MTvC</a:t>
            </a:r>
            <a:r>
              <a:rPr lang="en-US" dirty="0"/>
              <a:t> files in one report</a:t>
            </a:r>
          </a:p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3899065" y="3466997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MTvC_PTK_01_10h.csv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3996047" y="3779684"/>
            <a:ext cx="52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665024" y="3779684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118266" y="3779684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460671" y="3783642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627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name, indicates the type of </a:t>
            </a:r>
            <a:r>
              <a:rPr lang="en-US" dirty="0" err="1"/>
              <a:t>MTvC</a:t>
            </a:r>
            <a:r>
              <a:rPr lang="en-US" dirty="0"/>
              <a:t>. E.g., timepoint, cell line.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5C1F2-7FE7-4CDF-853B-D14946C833BC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9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Export report summary from UKA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231574" y="3551322"/>
            <a:ext cx="24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UKA_PTK_01_T1vsT2.txt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4334493" y="3839299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860966" y="3839299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314208" y="3839299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656613" y="3843257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</a:t>
            </a:r>
            <a:r>
              <a:rPr lang="hu-HU" dirty="0"/>
              <a:t>: UKA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4CC26-9131-4BE7-A5CB-827749C2400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4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r>
              <a:rPr lang="hu-HU" dirty="0"/>
              <a:t> (UKA 2022)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Export report summary from UKA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231574" y="3551322"/>
            <a:ext cx="251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UKA_PTK_01_T1vsT2.csv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4334493" y="3839299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860966" y="3839299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314208" y="3839299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656613" y="3843257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</a:t>
            </a:r>
            <a:r>
              <a:rPr lang="hu-HU" dirty="0"/>
              <a:t>: UKA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A1865-A85D-47C3-BEF2-9992B8E812D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3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1025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Auto report file naming</vt:lpstr>
      <vt:lpstr>QC</vt:lpstr>
      <vt:lpstr>QC</vt:lpstr>
      <vt:lpstr>Phosphosite Analysis (T-Test supergroup)</vt:lpstr>
      <vt:lpstr>Phosphosite Analysis (T-Test supergroup)</vt:lpstr>
      <vt:lpstr>Phosphosite Analysis multiple MTvCs</vt:lpstr>
      <vt:lpstr>Phosphosite Analysis multiple MTvCs</vt:lpstr>
      <vt:lpstr>Kinase Analysis</vt:lpstr>
      <vt:lpstr>Kinase Analysis (UKA 2022)</vt:lpstr>
      <vt:lpstr>Kinase Analysis (UKA 2023)</vt:lpstr>
      <vt:lpstr>Phosphosite Analysis (single MTvC or TT)  deprecated!</vt:lpstr>
      <vt:lpstr>Phosphosite Analysis (single MTvC or TT) deprecated!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Linders</dc:creator>
  <cp:lastModifiedBy>Dora Schuller</cp:lastModifiedBy>
  <cp:revision>26</cp:revision>
  <dcterms:created xsi:type="dcterms:W3CDTF">2022-02-02T13:20:01Z</dcterms:created>
  <dcterms:modified xsi:type="dcterms:W3CDTF">2023-11-16T15:05:24Z</dcterms:modified>
</cp:coreProperties>
</file>